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30.xml" ContentType="application/vnd.openxmlformats-officedocument.presentationml.slide+xml"/>
  <Override PartName="/ppt/slides/slide33.xml" ContentType="application/vnd.openxmlformats-officedocument.presentationml.slide+xml"/>
  <Override PartName="/ppt/slides/slide2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29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s/slide21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3" r:id="rId3"/>
    <p:sldId id="311" r:id="rId4"/>
    <p:sldId id="312" r:id="rId5"/>
    <p:sldId id="304" r:id="rId6"/>
    <p:sldId id="310" r:id="rId7"/>
    <p:sldId id="257" r:id="rId8"/>
    <p:sldId id="258" r:id="rId9"/>
    <p:sldId id="263" r:id="rId10"/>
    <p:sldId id="302" r:id="rId11"/>
    <p:sldId id="309" r:id="rId12"/>
    <p:sldId id="259" r:id="rId13"/>
    <p:sldId id="305" r:id="rId14"/>
    <p:sldId id="272" r:id="rId15"/>
    <p:sldId id="260" r:id="rId16"/>
    <p:sldId id="273" r:id="rId17"/>
    <p:sldId id="261" r:id="rId18"/>
    <p:sldId id="264" r:id="rId19"/>
    <p:sldId id="298" r:id="rId20"/>
    <p:sldId id="265" r:id="rId21"/>
    <p:sldId id="274" r:id="rId22"/>
    <p:sldId id="275" r:id="rId23"/>
    <p:sldId id="276" r:id="rId24"/>
    <p:sldId id="262" r:id="rId25"/>
    <p:sldId id="266" r:id="rId26"/>
    <p:sldId id="277" r:id="rId27"/>
    <p:sldId id="267" r:id="rId28"/>
    <p:sldId id="268" r:id="rId29"/>
    <p:sldId id="278" r:id="rId30"/>
    <p:sldId id="279" r:id="rId31"/>
    <p:sldId id="280" r:id="rId32"/>
    <p:sldId id="281" r:id="rId33"/>
    <p:sldId id="282" r:id="rId34"/>
    <p:sldId id="269" r:id="rId35"/>
    <p:sldId id="271" r:id="rId36"/>
    <p:sldId id="283" r:id="rId37"/>
    <p:sldId id="284" r:id="rId38"/>
    <p:sldId id="291" r:id="rId39"/>
    <p:sldId id="286" r:id="rId40"/>
    <p:sldId id="299" r:id="rId41"/>
    <p:sldId id="300" r:id="rId42"/>
    <p:sldId id="287" r:id="rId43"/>
    <p:sldId id="270" r:id="rId44"/>
    <p:sldId id="301" r:id="rId45"/>
    <p:sldId id="285" r:id="rId46"/>
    <p:sldId id="288" r:id="rId47"/>
    <p:sldId id="290" r:id="rId48"/>
    <p:sldId id="295" r:id="rId49"/>
    <p:sldId id="296" r:id="rId50"/>
    <p:sldId id="307" r:id="rId51"/>
    <p:sldId id="308" r:id="rId52"/>
    <p:sldId id="289" r:id="rId53"/>
    <p:sldId id="292" r:id="rId54"/>
    <p:sldId id="293" r:id="rId55"/>
    <p:sldId id="294" r:id="rId56"/>
    <p:sldId id="297" r:id="rId57"/>
    <p:sldId id="306" r:id="rId5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65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360EB-E2E3-450F-8EBD-D8C00D79D821}" type="datetimeFigureOut">
              <a:rPr lang="en-US" smtClean="0"/>
              <a:pPr/>
              <a:t>08-Nov-23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AC8B5-5AF9-49D1-B2BE-37EF0B5E71A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traumundexzess.com/2013/08/29/title-16344623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ckA-rENK1Yg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_cCSWBo4cA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mashable.com/video/saving-private-ryan-art-of-the-scene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nofilmschool.com/war-movies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HPHI5903: Cinema and War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1: Key terms and Concepts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0"/>
            <a:ext cx="6019800" cy="990600"/>
          </a:xfrm>
        </p:spPr>
        <p:txBody>
          <a:bodyPr/>
          <a:lstStyle/>
          <a:p>
            <a:pPr>
              <a:buNone/>
            </a:pPr>
            <a:r>
              <a:rPr lang="en-US" sz="4800" dirty="0" smtClean="0"/>
              <a:t>Lecturer : Robert Long</a:t>
            </a:r>
          </a:p>
          <a:p>
            <a:pPr>
              <a:buNone/>
            </a:pPr>
            <a:endParaRPr lang="en-US" dirty="0" smtClean="0"/>
          </a:p>
        </p:txBody>
      </p:sp>
      <p:pic>
        <p:nvPicPr>
          <p:cNvPr id="54274" name="Picture 2" descr="How to Say Hello in 100 Languages - Biling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9200"/>
            <a:ext cx="9144000" cy="509885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Films?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we all agree on ONE film we can all see / we have all seen – as a point of reference?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[preferably one that has claims to be historically accurate/factual?]</a:t>
            </a:r>
            <a:endParaRPr lang="en-US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>
            <a:lum bright="-30000" contrast="40000"/>
          </a:blip>
          <a:srcRect l="11713" t="13542" r="6881" b="6250"/>
          <a:stretch>
            <a:fillRect/>
          </a:stretch>
        </p:blipFill>
        <p:spPr bwMode="auto">
          <a:xfrm>
            <a:off x="0" y="228600"/>
            <a:ext cx="9766465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229600" cy="29718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>
                <a:latin typeface="Bahnschrift SemiLight" pitchFamily="34" charset="0"/>
              </a:rPr>
              <a:t>“Each day it becomes clearer to even the most academic of historians that the visual media are the chief conveyor of public history in our culture”</a:t>
            </a:r>
          </a:p>
          <a:p>
            <a:pPr>
              <a:buNone/>
            </a:pPr>
            <a:endParaRPr lang="en-US" dirty="0">
              <a:latin typeface="Bahnschrift SemiLight" pitchFamily="34" charset="0"/>
            </a:endParaRPr>
          </a:p>
        </p:txBody>
      </p:sp>
      <p:pic>
        <p:nvPicPr>
          <p:cNvPr id="4" name="Picture 3" descr="1275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2667000"/>
            <a:ext cx="2492312" cy="3733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038600" y="2514600"/>
            <a:ext cx="4953000" cy="990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>
                <a:latin typeface="+mj-lt"/>
                <a:ea typeface="+mj-ea"/>
                <a:cs typeface="+mj-cs"/>
              </a:rPr>
              <a:t>Rosenstone</a:t>
            </a:r>
            <a:r>
              <a:rPr lang="en-US" dirty="0" smtClean="0">
                <a:latin typeface="+mj-lt"/>
                <a:ea typeface="+mj-ea"/>
                <a:cs typeface="+mj-cs"/>
              </a:rPr>
              <a:t>, Robert  A.</a:t>
            </a:r>
            <a:r>
              <a:rPr lang="en-US" b="1" dirty="0" smtClean="0">
                <a:latin typeface="+mj-lt"/>
                <a:ea typeface="+mj-ea"/>
                <a:cs typeface="+mj-cs"/>
              </a:rPr>
              <a:t> </a:t>
            </a:r>
            <a:r>
              <a:rPr lang="en-US" b="1" i="1" dirty="0" smtClean="0">
                <a:latin typeface="+mj-lt"/>
                <a:ea typeface="+mj-ea"/>
                <a:cs typeface="+mj-cs"/>
              </a:rPr>
              <a:t>History on Film / Film on History. </a:t>
            </a:r>
            <a:r>
              <a:rPr lang="en-US" dirty="0" err="1" smtClean="0">
                <a:latin typeface="+mj-lt"/>
                <a:ea typeface="+mj-ea"/>
                <a:cs typeface="+mj-cs"/>
              </a:rPr>
              <a:t>Routledge</a:t>
            </a:r>
            <a:r>
              <a:rPr lang="en-US" dirty="0" smtClean="0">
                <a:latin typeface="+mj-lt"/>
                <a:ea typeface="+mj-ea"/>
                <a:cs typeface="+mj-cs"/>
              </a:rPr>
              <a:t>. Oxon. 2013. (P.15)</a:t>
            </a:r>
            <a:endParaRPr kumimoji="0" lang="en-US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A Picture Is Worth A Thousand Words Meaning with Helpful Examples • 7ES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6697833" cy="3505200"/>
          </a:xfrm>
          <a:prstGeom prst="rect">
            <a:avLst/>
          </a:prstGeom>
          <a:noFill/>
        </p:spPr>
      </p:pic>
      <p:pic>
        <p:nvPicPr>
          <p:cNvPr id="68612" name="Picture 4" descr="Jean-Luc Godard quote: Photography is truth...and cinema is truth 24 times  a second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3468" y="3505200"/>
            <a:ext cx="5960532" cy="33528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explore the history of cinema and the manner in which war has been represented in films</a:t>
            </a:r>
            <a:endParaRPr lang="en-US" dirty="0"/>
          </a:p>
        </p:txBody>
      </p:sp>
      <p:pic>
        <p:nvPicPr>
          <p:cNvPr id="5" name="Picture 4" descr="1000967194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77000" y="3124200"/>
            <a:ext cx="2590800" cy="367109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Analyse</a:t>
            </a:r>
            <a:r>
              <a:rPr lang="en-US" dirty="0" smtClean="0"/>
              <a:t> films from different periods and which depict different historical conflicts</a:t>
            </a:r>
          </a:p>
          <a:p>
            <a:r>
              <a:rPr lang="en-US" dirty="0" smtClean="0"/>
              <a:t>Discuss the problems and potentialities of using film as a media to understand, represent, and interpret the past</a:t>
            </a:r>
          </a:p>
          <a:p>
            <a:r>
              <a:rPr lang="en-US" dirty="0" smtClean="0"/>
              <a:t>Understand aspects of film theory and scholarly literature on the techniques used by filmmakers to depict the past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/>
              <a:t>Assessment 1: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Critical Analysis: 1,500 words (30%)</a:t>
            </a: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4800600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Assessment 2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Essay: 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3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,500 words (70%)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09600"/>
            <a:ext cx="8534400" cy="2743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/>
              <a:t>“  War can never break free from the magical spectacle because its very purpose is to </a:t>
            </a:r>
            <a:r>
              <a:rPr lang="en-US" sz="3600" i="1" dirty="0" smtClean="0"/>
              <a:t>produce</a:t>
            </a:r>
            <a:r>
              <a:rPr lang="en-US" sz="3600" dirty="0" smtClean="0"/>
              <a:t> that spectacle  ”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3048000" y="2514600"/>
            <a:ext cx="5715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dirty="0" err="1" smtClean="0"/>
              <a:t>Virilio</a:t>
            </a:r>
            <a:r>
              <a:rPr lang="en-US" dirty="0" smtClean="0"/>
              <a:t>, Paul</a:t>
            </a:r>
            <a:r>
              <a:rPr lang="en-US" b="1" dirty="0" smtClean="0"/>
              <a:t>. </a:t>
            </a:r>
            <a:r>
              <a:rPr lang="en-US" b="1" i="1" dirty="0" smtClean="0"/>
              <a:t>War and Cinema</a:t>
            </a:r>
            <a:r>
              <a:rPr lang="en-US" b="1" dirty="0" smtClean="0"/>
              <a:t>. </a:t>
            </a:r>
            <a:r>
              <a:rPr lang="en-US" dirty="0" smtClean="0"/>
              <a:t>Verso. London. 1984</a:t>
            </a:r>
            <a:r>
              <a:rPr lang="en-US" b="1" dirty="0" smtClean="0"/>
              <a:t>. P 5.</a:t>
            </a:r>
            <a:endParaRPr lang="en-US" dirty="0"/>
          </a:p>
        </p:txBody>
      </p:sp>
      <p:pic>
        <p:nvPicPr>
          <p:cNvPr id="5" name="Picture 4" descr="9794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2743200"/>
            <a:ext cx="2403158" cy="368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7150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/>
              <a:t>Cited in </a:t>
            </a:r>
            <a:r>
              <a:rPr lang="en-US" sz="2400" b="1" i="1" dirty="0" smtClean="0"/>
              <a:t>‘Are </a:t>
            </a:r>
            <a:r>
              <a:rPr lang="en-US" sz="2400" b="1" i="1" dirty="0" smtClean="0"/>
              <a:t>Y</a:t>
            </a:r>
            <a:r>
              <a:rPr lang="en-US" sz="2400" b="1" i="1" dirty="0" smtClean="0"/>
              <a:t>ou </a:t>
            </a:r>
            <a:r>
              <a:rPr lang="en-US" sz="2400" b="1" i="1" dirty="0" smtClean="0"/>
              <a:t>T</a:t>
            </a:r>
            <a:r>
              <a:rPr lang="en-US" sz="2400" b="1" i="1" dirty="0" smtClean="0"/>
              <a:t>alking </a:t>
            </a:r>
            <a:r>
              <a:rPr lang="en-US" sz="2400" b="1" i="1" dirty="0" smtClean="0"/>
              <a:t>T</a:t>
            </a:r>
            <a:r>
              <a:rPr lang="en-US" sz="2400" b="1" i="1" dirty="0" smtClean="0"/>
              <a:t>o </a:t>
            </a:r>
            <a:r>
              <a:rPr lang="en-US" sz="2400" b="1" i="1" dirty="0" smtClean="0"/>
              <a:t>M</a:t>
            </a:r>
            <a:r>
              <a:rPr lang="en-US" sz="2400" b="1" i="1" dirty="0" smtClean="0"/>
              <a:t>e?: A Life Through Movies</a:t>
            </a:r>
            <a:r>
              <a:rPr lang="en-US" sz="2400" dirty="0" smtClean="0"/>
              <a:t>. Walsh, John. HarperCollins, 2003.Pp.9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0480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JG Ballard</a:t>
            </a:r>
            <a:r>
              <a:rPr lang="en-US" dirty="0" smtClean="0"/>
              <a:t>, speculating about Hollywood’s influence on American attitudes to war…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“  Any dream that so endures…must draw its strength from the deepest survival instincts. The potent spectacle of bright light playing against a high wall taps into something hardwired in our brains – memories, perhaps, of the first dawn.”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914400" y="1600200"/>
            <a:ext cx="73152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28600" y="9906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1888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772400" y="16764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2023</a:t>
            </a:r>
            <a:endParaRPr lang="en-US" sz="2400" b="1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1143000"/>
          </a:xfrm>
        </p:spPr>
        <p:txBody>
          <a:bodyPr/>
          <a:lstStyle/>
          <a:p>
            <a:r>
              <a:rPr lang="en-US" dirty="0" smtClean="0"/>
              <a:t>135 years of cinema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28600" y="4419600"/>
            <a:ext cx="8534400" cy="205740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/>
              <a:t>   </a:t>
            </a:r>
            <a:r>
              <a:rPr lang="en-US" sz="2600" dirty="0" smtClean="0">
                <a:latin typeface="Bahnschrift" pitchFamily="34" charset="0"/>
              </a:rPr>
              <a:t>“From the </a:t>
            </a:r>
            <a:r>
              <a:rPr lang="en-US" sz="2600" dirty="0" err="1" smtClean="0">
                <a:latin typeface="Bahnschrift" pitchFamily="34" charset="0"/>
              </a:rPr>
              <a:t>sychronized</a:t>
            </a:r>
            <a:r>
              <a:rPr lang="en-US" sz="2600" dirty="0" smtClean="0">
                <a:latin typeface="Bahnschrift" pitchFamily="34" charset="0"/>
              </a:rPr>
              <a:t> camera / machine-guns on the biplanes of World War One to the laser satellites of Star Wars, the technologies of cinema and warfare have developed a fatal interdependence”</a:t>
            </a:r>
            <a:endParaRPr lang="en-US" sz="2800" dirty="0">
              <a:latin typeface="Bahnschrift" pitchFamily="34" charset="0"/>
            </a:endParaRPr>
          </a:p>
        </p:txBody>
      </p:sp>
      <p:pic>
        <p:nvPicPr>
          <p:cNvPr id="10" name="Picture 9" descr="979442.jpg"/>
          <p:cNvPicPr>
            <a:picLocks noChangeAspect="1"/>
          </p:cNvPicPr>
          <p:nvPr/>
        </p:nvPicPr>
        <p:blipFill>
          <a:blip r:embed="rId2" cstate="print"/>
          <a:srcRect t="70345" r="1704"/>
          <a:stretch>
            <a:fillRect/>
          </a:stretch>
        </p:blipFill>
        <p:spPr>
          <a:xfrm>
            <a:off x="6781800" y="5765800"/>
            <a:ext cx="2362200" cy="1092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‘strands’ of study…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5400" y="2057400"/>
            <a:ext cx="3352800" cy="4525963"/>
          </a:xfr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r>
              <a:rPr lang="en-US" dirty="0" smtClean="0"/>
              <a:t>    </a:t>
            </a:r>
            <a:r>
              <a:rPr lang="en-US" dirty="0" smtClean="0">
                <a:latin typeface="Bahnschrift SemiLight" pitchFamily="34" charset="0"/>
              </a:rPr>
              <a:t>How war is represented in cinema</a:t>
            </a:r>
            <a:endParaRPr lang="en-US" dirty="0">
              <a:latin typeface="Bahnschrift SemiLight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3400" y="2057400"/>
            <a:ext cx="3352800" cy="45259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hnschrift SemiLight" pitchFamily="34" charset="0"/>
              </a:rPr>
              <a:t>   The symbiotic nature of war and cinema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sz="3200" dirty="0" smtClean="0">
              <a:latin typeface="Bahnschrift SemiLight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hnschrift SemiLight" pitchFamily="34" charset="0"/>
              </a:rPr>
              <a:t>(i.e. the ‘effect’ cinema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hnschrift SemiLight" pitchFamily="34" charset="0"/>
              </a:rPr>
              <a:t> had on how war was fought)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hnschrift SemiLight" pitchFamily="34" charset="0"/>
            </a:endParaRPr>
          </a:p>
        </p:txBody>
      </p:sp>
      <p:pic>
        <p:nvPicPr>
          <p:cNvPr id="5" name="Picture 4" descr="9794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1259586" cy="1930400"/>
          </a:xfrm>
          <a:prstGeom prst="rect">
            <a:avLst/>
          </a:prstGeom>
        </p:spPr>
      </p:pic>
      <p:pic>
        <p:nvPicPr>
          <p:cNvPr id="6" name="Picture 5" descr="12759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67600" y="4572000"/>
            <a:ext cx="1466850" cy="21975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4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2884" t="15625" r="20937" b="16667"/>
          <a:stretch>
            <a:fillRect/>
          </a:stretch>
        </p:blipFill>
        <p:spPr bwMode="auto">
          <a:xfrm>
            <a:off x="304800" y="1600200"/>
            <a:ext cx="86106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52400" y="381000"/>
            <a:ext cx="8686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err="1" smtClean="0"/>
              <a:t>Roundhay</a:t>
            </a:r>
            <a:r>
              <a:rPr lang="en-US" b="1" i="1" dirty="0" smtClean="0"/>
              <a:t> Garden Scene</a:t>
            </a:r>
            <a:r>
              <a:rPr lang="en-US" dirty="0" smtClean="0"/>
              <a:t> is a short silent motion picture filmed by French inventor </a:t>
            </a:r>
            <a:r>
              <a:rPr lang="en-US" b="1" dirty="0" smtClean="0"/>
              <a:t>Louis Le Prince</a:t>
            </a:r>
            <a:r>
              <a:rPr lang="en-US" dirty="0" smtClean="0"/>
              <a:t> at Oakwood Grange in </a:t>
            </a:r>
            <a:r>
              <a:rPr lang="en-US" dirty="0" err="1" smtClean="0"/>
              <a:t>Roundhay</a:t>
            </a:r>
            <a:r>
              <a:rPr lang="en-US" dirty="0" smtClean="0"/>
              <a:t>, Leeds, in northern England on 14 October 1888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2400" b="1" dirty="0" smtClean="0"/>
              <a:t>Tearing Down the Spanish Flag (1898)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R: J. Stuart </a:t>
            </a:r>
            <a:r>
              <a:rPr lang="en-US" sz="1800" dirty="0" err="1" smtClean="0"/>
              <a:t>Blackton</a:t>
            </a:r>
            <a:r>
              <a:rPr lang="en-US" sz="1800" dirty="0" smtClean="0"/>
              <a:t>. K: Albert E. Smith. P: </a:t>
            </a:r>
            <a:r>
              <a:rPr lang="en-US" sz="1800" dirty="0" err="1" smtClean="0"/>
              <a:t>Vitagraph</a:t>
            </a:r>
            <a:r>
              <a:rPr lang="en-US" sz="1800" dirty="0" smtClean="0"/>
              <a:t> Company of America. USA 1898</a:t>
            </a:r>
            <a:br>
              <a:rPr lang="en-US" sz="1800" dirty="0" smtClean="0"/>
            </a:br>
            <a:r>
              <a:rPr lang="en-US" sz="1800" dirty="0" smtClean="0"/>
              <a:t>Filming Locations: Brooklyn, New York City</a:t>
            </a:r>
            <a:endParaRPr lang="en-US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14583" r="40849" b="14583"/>
          <a:stretch>
            <a:fillRect/>
          </a:stretch>
        </p:blipFill>
        <p:spPr bwMode="auto">
          <a:xfrm>
            <a:off x="762000" y="1447800"/>
            <a:ext cx="7696200" cy="518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imeline-the-history-of-cinema-clt-communicative-language-teaching-resources_91877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693" t="40230" r="9724" b="12644"/>
          <a:stretch>
            <a:fillRect/>
          </a:stretch>
        </p:blipFill>
        <p:spPr>
          <a:xfrm>
            <a:off x="-1" y="1143000"/>
            <a:ext cx="9084527" cy="3581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62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“The film was simply a close-up of </a:t>
            </a:r>
            <a:r>
              <a:rPr lang="en-US" dirty="0" err="1" smtClean="0"/>
              <a:t>Blackton’s</a:t>
            </a:r>
            <a:r>
              <a:rPr lang="en-US" dirty="0" smtClean="0"/>
              <a:t> hands pulling down a Spanish flag and replacing it with the American standard.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That was our very first dramatic picture and it is surprising how much dramatic effect it created… the people went wild.'”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971800" y="6019800"/>
            <a:ext cx="6172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https://traumundexzess.com/2013/08/29/title-16344623/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You can begin to </a:t>
            </a:r>
            <a:r>
              <a:rPr lang="en-U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think critically</a:t>
            </a:r>
            <a:endParaRPr lang="en-US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71800"/>
            <a:ext cx="8229600" cy="3154363"/>
          </a:xfrm>
        </p:spPr>
        <p:txBody>
          <a:bodyPr/>
          <a:lstStyle/>
          <a:p>
            <a:pPr>
              <a:buNone/>
            </a:pPr>
            <a:r>
              <a:rPr lang="en-US" sz="4000" b="1" dirty="0" smtClean="0">
                <a:solidFill>
                  <a:srgbClr val="0070C0"/>
                </a:solidFill>
                <a:latin typeface="Bahnschrift Light" pitchFamily="34" charset="0"/>
              </a:rPr>
              <a:t>…the problems and potentialities of using film as a media to understand, represent, and interpret the past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CONCEPTS in FILM STUDIES</a:t>
            </a:r>
            <a:endParaRPr lang="en-US" dirty="0"/>
          </a:p>
        </p:txBody>
      </p:sp>
      <p:pic>
        <p:nvPicPr>
          <p:cNvPr id="1026" name="Picture 2" descr="C:\Users\oblon\Pictures\51WIHB3JA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1676400"/>
            <a:ext cx="3657600" cy="47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410200"/>
          </a:xfrm>
        </p:spPr>
        <p:txBody>
          <a:bodyPr/>
          <a:lstStyle/>
          <a:p>
            <a:r>
              <a:rPr lang="en-U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Institution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/>
              <a:t>: who controls the film? </a:t>
            </a:r>
          </a:p>
          <a:p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Ideology</a:t>
            </a:r>
            <a:r>
              <a:rPr lang="en-US" dirty="0" smtClean="0"/>
              <a:t>: what ideas are being transmitted?</a:t>
            </a:r>
          </a:p>
          <a:p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Narrative</a:t>
            </a:r>
            <a:r>
              <a:rPr lang="en-US" dirty="0" smtClean="0"/>
              <a:t>: What stories are being told using which characters...</a:t>
            </a:r>
          </a:p>
          <a:p>
            <a:r>
              <a:rPr lang="en-US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Representation</a:t>
            </a:r>
            <a:r>
              <a:rPr lang="en-US" dirty="0" smtClean="0"/>
              <a:t>: Who/what/where/how/?</a:t>
            </a:r>
          </a:p>
          <a:p>
            <a:r>
              <a:rPr lang="en-US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Language</a:t>
            </a:r>
            <a:r>
              <a:rPr lang="en-US" dirty="0" smtClean="0"/>
              <a:t>: How are technical and symbolic codes being manipulated for effect on…</a:t>
            </a:r>
          </a:p>
          <a:p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Audiences</a:t>
            </a:r>
            <a:r>
              <a:rPr lang="en-US" dirty="0" smtClean="0"/>
              <a:t>: consider the ‘effect’ on audiences and who they are.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Institution</a:t>
            </a:r>
            <a:endParaRPr lang="en-US" dirty="0"/>
          </a:p>
        </p:txBody>
      </p:sp>
      <p:pic>
        <p:nvPicPr>
          <p:cNvPr id="4" name="Content Placeholder 3" descr="What-is-the-Studio-System-—-Hollywood-s-Studio-Era-Explained-Featur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1663700"/>
            <a:ext cx="8610600" cy="4843463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Institution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/>
              <a:t>: who controls the film? 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3" descr="an-advertisement-for-cricks-and-martin-a-well-known-early-cinema-company-K3HR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3810000"/>
            <a:ext cx="3962400" cy="2904744"/>
          </a:xfrm>
          <a:prstGeom prst="rect">
            <a:avLst/>
          </a:prstGeom>
        </p:spPr>
      </p:pic>
      <p:pic>
        <p:nvPicPr>
          <p:cNvPr id="5" name="Picture 4" descr="Biograph_Films_advertisement_in__The_Moving_Picture_World_,_19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00" y="3348288"/>
            <a:ext cx="2286000" cy="3509712"/>
          </a:xfrm>
          <a:prstGeom prst="rect">
            <a:avLst/>
          </a:prstGeom>
        </p:spPr>
      </p:pic>
      <p:pic>
        <p:nvPicPr>
          <p:cNvPr id="6" name="Picture 5" descr="Edison's_Greatest_Marvel-The_Vitascope_-_Restorati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" y="990600"/>
            <a:ext cx="3495062" cy="2627122"/>
          </a:xfrm>
          <a:prstGeom prst="rect">
            <a:avLst/>
          </a:prstGeom>
        </p:spPr>
      </p:pic>
      <p:pic>
        <p:nvPicPr>
          <p:cNvPr id="7" name="Picture 6" descr="this-day-in-history-12-28-1895-first-commercial-movi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43400" y="990600"/>
            <a:ext cx="3886200" cy="21859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14583" r="33236" b="6250"/>
          <a:stretch>
            <a:fillRect/>
          </a:stretch>
        </p:blipFill>
        <p:spPr bwMode="auto">
          <a:xfrm>
            <a:off x="0" y="381000"/>
            <a:ext cx="8686800" cy="579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7028" t="23958" r="10981" b="58334"/>
          <a:stretch>
            <a:fillRect/>
          </a:stretch>
        </p:blipFill>
        <p:spPr bwMode="auto">
          <a:xfrm>
            <a:off x="152400" y="1143000"/>
            <a:ext cx="8991600" cy="109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7028" t="40625" r="38507" b="7292"/>
          <a:stretch>
            <a:fillRect/>
          </a:stretch>
        </p:blipFill>
        <p:spPr bwMode="auto">
          <a:xfrm>
            <a:off x="381000" y="2209800"/>
            <a:ext cx="8645652" cy="4648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8199" t="5208" r="26794" b="6250"/>
          <a:stretch>
            <a:fillRect/>
          </a:stretch>
        </p:blipFill>
        <p:spPr bwMode="auto">
          <a:xfrm>
            <a:off x="381000" y="0"/>
            <a:ext cx="84582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25403" t="30208" r="27159" b="55209"/>
          <a:stretch>
            <a:fillRect/>
          </a:stretch>
        </p:blipFill>
        <p:spPr bwMode="auto">
          <a:xfrm>
            <a:off x="0" y="5486400"/>
            <a:ext cx="7935686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04800" y="274638"/>
            <a:ext cx="9677400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Ideology</a:t>
            </a:r>
            <a:r>
              <a:rPr lang="en-US" sz="3600" dirty="0" smtClean="0"/>
              <a:t>: what ideas are being transmitted?</a:t>
            </a:r>
            <a:br>
              <a:rPr lang="en-US" sz="3600" dirty="0" smtClean="0"/>
            </a:br>
            <a:endParaRPr 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9370" t="17708" r="34407" b="10417"/>
          <a:stretch>
            <a:fillRect/>
          </a:stretch>
        </p:blipFill>
        <p:spPr bwMode="auto">
          <a:xfrm>
            <a:off x="0" y="0"/>
            <a:ext cx="8305800" cy="5969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usa-flag-america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91000" y="3305175"/>
            <a:ext cx="4743450" cy="35528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Global Audiences:</a:t>
            </a:r>
            <a:br>
              <a:rPr lang="en-US" dirty="0" smtClean="0"/>
            </a:br>
            <a:r>
              <a:rPr lang="en-US" dirty="0" smtClean="0"/>
              <a:t> US dominance, US stories </a:t>
            </a:r>
            <a:endParaRPr lang="en-US" dirty="0"/>
          </a:p>
        </p:txBody>
      </p:sp>
      <p:pic>
        <p:nvPicPr>
          <p:cNvPr id="4" name="Content Placeholder 3" descr="global-movies-and-entertainment-mark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1676400"/>
            <a:ext cx="9218203" cy="51816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-30000" contrast="40000"/>
          </a:blip>
          <a:srcRect l="19912" t="14583" r="33821" b="13542"/>
          <a:stretch>
            <a:fillRect/>
          </a:stretch>
        </p:blipFill>
        <p:spPr bwMode="auto">
          <a:xfrm>
            <a:off x="-1" y="0"/>
            <a:ext cx="7851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 l="19912" t="14583" r="21523" b="3125"/>
          <a:stretch>
            <a:fillRect/>
          </a:stretch>
        </p:blipFill>
        <p:spPr bwMode="auto">
          <a:xfrm>
            <a:off x="-1" y="0"/>
            <a:ext cx="8681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 l="20498" t="15625" r="20937" b="15625"/>
          <a:stretch>
            <a:fillRect/>
          </a:stretch>
        </p:blipFill>
        <p:spPr bwMode="auto">
          <a:xfrm>
            <a:off x="-1" y="0"/>
            <a:ext cx="9120909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19912" t="59375" r="21523" b="21875"/>
          <a:stretch>
            <a:fillRect/>
          </a:stretch>
        </p:blipFill>
        <p:spPr bwMode="auto">
          <a:xfrm>
            <a:off x="0" y="609600"/>
            <a:ext cx="931333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VER_PHOTO--3-_15482223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33600"/>
            <a:ext cx="8991600" cy="4495800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944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Decades of US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cinem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a dominating global viewing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dirty="0" smtClean="0"/>
              <a:t>Post-colonial cinema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59736" t="22917" r="3368" b="25000"/>
          <a:stretch>
            <a:fillRect/>
          </a:stretch>
        </p:blipFill>
        <p:spPr bwMode="auto">
          <a:xfrm>
            <a:off x="304800" y="1219200"/>
            <a:ext cx="6858000" cy="5442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4572000" y="6096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3"/>
              </a:rPr>
              <a:t>https://www.youtube.com/watch?app=desktop&amp;v=ckA-rENK1Yg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The Vietnam War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t="14583" r="30893" b="6250"/>
          <a:stretch>
            <a:fillRect/>
          </a:stretch>
        </p:blipFill>
        <p:spPr bwMode="auto">
          <a:xfrm>
            <a:off x="457200" y="1361268"/>
            <a:ext cx="8534400" cy="5496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5541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Audiences</a:t>
            </a:r>
            <a:r>
              <a:rPr lang="en-US" dirty="0" smtClean="0"/>
              <a:t>: consider the ‘effect’ on audiences and who they are.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23554" name="Picture 2" descr="Facebook Custom Audiences: Why Your Business Needs Th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70147"/>
            <a:ext cx="9144000" cy="448785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8423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Narrative</a:t>
            </a:r>
            <a:r>
              <a:rPr lang="en-US" dirty="0" smtClean="0"/>
              <a:t>: What stories are being told using which characters...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3" descr="s-l16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1347439"/>
            <a:ext cx="4236244" cy="5510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oneshee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1295400"/>
            <a:ext cx="3733800" cy="5515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Representation</a:t>
            </a:r>
            <a:r>
              <a:rPr lang="en-US" dirty="0" smtClean="0"/>
              <a:t>: Who/what/where/how/?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3" descr="oneshe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66800"/>
            <a:ext cx="3733800" cy="5515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lum bright="20000" contrast="20000"/>
          </a:blip>
          <a:srcRect/>
          <a:stretch>
            <a:fillRect/>
          </a:stretch>
        </p:blipFill>
        <p:spPr bwMode="auto">
          <a:xfrm>
            <a:off x="4191000" y="1981200"/>
            <a:ext cx="650557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</p:spPr>
        <p:txBody>
          <a:bodyPr>
            <a:noAutofit/>
          </a:bodyPr>
          <a:lstStyle/>
          <a:p>
            <a:r>
              <a:rPr lang="en-US" sz="2400" b="1" i="1" dirty="0" smtClean="0"/>
              <a:t>Rambo 3</a:t>
            </a:r>
            <a:r>
              <a:rPr lang="en-US" sz="2400" dirty="0" smtClean="0"/>
              <a:t>: A 1988 US film dedicated to ‘brave fighters’ trained by the CIA, who would later be </a:t>
            </a:r>
            <a:r>
              <a:rPr lang="en-US" sz="2400" dirty="0" err="1" smtClean="0"/>
              <a:t>labelled</a:t>
            </a:r>
            <a:r>
              <a:rPr lang="en-US" sz="2400" dirty="0" smtClean="0"/>
              <a:t> ‘terrorists’ and  blow up the Twin Towers in New York in 2001</a:t>
            </a:r>
            <a:endParaRPr lang="en-US" sz="2400" dirty="0"/>
          </a:p>
        </p:txBody>
      </p:sp>
      <p:pic>
        <p:nvPicPr>
          <p:cNvPr id="4" name="Content Placeholder 3" descr="pjimage-2021-08-16T180417.6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76400"/>
            <a:ext cx="8839200" cy="497205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Students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3581400" cy="320039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600" b="1" dirty="0" smtClean="0"/>
              <a:t>Representation</a:t>
            </a:r>
            <a:r>
              <a:rPr lang="en-US" sz="3600" dirty="0" smtClean="0"/>
              <a:t>: the when, the how, the which conflict, using which characters…</a:t>
            </a:r>
            <a:endParaRPr lang="en-US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15227" t="21875" r="37921" b="6250"/>
          <a:stretch>
            <a:fillRect/>
          </a:stretch>
        </p:blipFill>
        <p:spPr bwMode="auto">
          <a:xfrm>
            <a:off x="4343400" y="2133600"/>
            <a:ext cx="4770782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V5BN2YyZjQ0NTEtNzU5MS00NGZkLTg0MTEtYzJmMWY3MWRhZjM2XkEyXkFqcGdeQXVyMDA4NzMyOA@@._V1_FMjpg_UX1000_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4267200" cy="6323991"/>
          </a:xfrm>
        </p:spPr>
      </p:pic>
      <p:pic>
        <p:nvPicPr>
          <p:cNvPr id="5" name="Picture 4" descr="s-l1600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28600"/>
            <a:ext cx="4470702" cy="6324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763000" cy="1858962"/>
          </a:xfrm>
        </p:spPr>
        <p:txBody>
          <a:bodyPr>
            <a:normAutofit fontScale="90000"/>
          </a:bodyPr>
          <a:lstStyle/>
          <a:p>
            <a:pPr algn="l"/>
            <a:r>
              <a:rPr lang="en-US" sz="4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Language</a:t>
            </a:r>
            <a:r>
              <a:rPr lang="en-US" sz="4200" dirty="0" smtClean="0"/>
              <a:t>: How are technical and symbolic codes being manipulated for effect on audiences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701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3124200" y="1066800"/>
            <a:ext cx="556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https://www.youtube.com/watch?v=g_cCSWBo4cA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des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304800"/>
            <a:ext cx="9144000" cy="646730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ontent Placeholder 3" descr="codes.png"/>
          <p:cNvPicPr>
            <a:picLocks noChangeAspect="1"/>
          </p:cNvPicPr>
          <p:nvPr/>
        </p:nvPicPr>
        <p:blipFill>
          <a:blip r:embed="rId3" cstate="print"/>
          <a:srcRect b="6789"/>
          <a:stretch>
            <a:fillRect/>
          </a:stretch>
        </p:blipFill>
        <p:spPr>
          <a:xfrm>
            <a:off x="6172199" y="4898828"/>
            <a:ext cx="2971801" cy="19591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/>
          <a:stretch>
            <a:fillRect/>
          </a:stretch>
        </p:blipFill>
        <p:spPr bwMode="auto">
          <a:xfrm>
            <a:off x="0" y="91440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Content Placeholder 3" descr="codes.png"/>
          <p:cNvPicPr>
            <a:picLocks noChangeAspect="1"/>
          </p:cNvPicPr>
          <p:nvPr/>
        </p:nvPicPr>
        <p:blipFill>
          <a:blip r:embed="rId3" cstate="print"/>
          <a:srcRect b="6789"/>
          <a:stretch>
            <a:fillRect/>
          </a:stretch>
        </p:blipFill>
        <p:spPr>
          <a:xfrm>
            <a:off x="6172199" y="4898828"/>
            <a:ext cx="2971801" cy="19591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t="14583" r="22108" b="6250"/>
          <a:stretch>
            <a:fillRect/>
          </a:stretch>
        </p:blipFill>
        <p:spPr bwMode="auto">
          <a:xfrm>
            <a:off x="0" y="1447800"/>
            <a:ext cx="8934450" cy="510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2286000" y="228600"/>
            <a:ext cx="632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https://mashable.com/video/saving-private-ryan-art-of-the-scene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304800" y="533400"/>
            <a:ext cx="8458200" cy="434339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GENRE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Audiences can usually instantly understand the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TYPE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/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CATEGORY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of text through the use of certain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codes and conventions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acksaw_Ridge_pos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304800"/>
            <a:ext cx="4038600" cy="6241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4724400" y="533401"/>
            <a:ext cx="4038600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800" b="1" dirty="0" smtClean="0"/>
              <a:t>CODES </a:t>
            </a:r>
            <a:r>
              <a:rPr lang="en-US" sz="2800" dirty="0" smtClean="0"/>
              <a:t>are often physical / tangible (uniforms / weaponry etc.)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800" b="1" dirty="0" smtClean="0"/>
              <a:t>CONVENTIONS </a:t>
            </a:r>
            <a:r>
              <a:rPr lang="en-US" sz="2800" dirty="0" smtClean="0"/>
              <a:t>are often in the storylines (… someone is injured attacking the enemy / acts of heroism)</a:t>
            </a:r>
            <a:endParaRPr lang="en-US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t="4167" r="34992" b="6250"/>
          <a:stretch>
            <a:fillRect/>
          </a:stretch>
        </p:blipFill>
        <p:spPr bwMode="auto">
          <a:xfrm>
            <a:off x="-1" y="0"/>
            <a:ext cx="885160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10870" t="14886" r="81532" b="80635"/>
          <a:stretch>
            <a:fillRect/>
          </a:stretch>
        </p:blipFill>
        <p:spPr bwMode="auto">
          <a:xfrm rot="16200000">
            <a:off x="-1308424" y="3442025"/>
            <a:ext cx="4598048" cy="1523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rope-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20000" contrast="40000"/>
          </a:blip>
          <a:stretch>
            <a:fillRect/>
          </a:stretch>
        </p:blipFill>
        <p:spPr>
          <a:xfrm>
            <a:off x="-1" y="0"/>
            <a:ext cx="9173121" cy="4800600"/>
          </a:xfrm>
        </p:spPr>
      </p:pic>
      <p:pic>
        <p:nvPicPr>
          <p:cNvPr id="5" name="Content Placeholder 3" descr="Trope-1.jpg"/>
          <p:cNvPicPr>
            <a:picLocks noChangeAspect="1"/>
          </p:cNvPicPr>
          <p:nvPr/>
        </p:nvPicPr>
        <p:blipFill>
          <a:blip r:embed="rId2" cstate="print">
            <a:lum bright="-20000" contrast="40000"/>
          </a:blip>
          <a:srcRect l="31566" t="41270" r="1979" b="47619"/>
          <a:stretch>
            <a:fillRect/>
          </a:stretch>
        </p:blipFill>
        <p:spPr>
          <a:xfrm>
            <a:off x="1" y="5486400"/>
            <a:ext cx="9144000" cy="8001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876800" y="5943600"/>
            <a:ext cx="426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hlinkClick r:id="rId2"/>
              </a:rPr>
              <a:t>https://nofilmschool.com/war-movies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8260" t="13263" r="36750" b="6250"/>
          <a:stretch>
            <a:fillRect/>
          </a:stretch>
        </p:blipFill>
        <p:spPr bwMode="auto">
          <a:xfrm>
            <a:off x="762000" y="0"/>
            <a:ext cx="7086600" cy="5831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57200" y="533400"/>
            <a:ext cx="8229600" cy="5715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Institution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who controls the film?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Ideology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what ideas are being transmitted?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Narrative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What stories are being told using which characters...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Representation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Who/what/where/how/?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Language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How are technical and symbolic codes being manipulated for effect on…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Audiences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consider the ‘effect’ on audiences and who they are.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GENRE</a:t>
            </a:r>
            <a:r>
              <a:rPr lang="en-US" sz="3200" dirty="0" smtClean="0"/>
              <a:t> – the codes and conventions of the WAR film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794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9" y="304800"/>
            <a:ext cx="3878199" cy="594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419600" y="274638"/>
            <a:ext cx="4267200" cy="505936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err="1" smtClean="0">
                <a:latin typeface="+mj-lt"/>
                <a:ea typeface="+mj-ea"/>
                <a:cs typeface="+mj-cs"/>
              </a:rPr>
              <a:t>Virilio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, Paul</a:t>
            </a:r>
            <a:r>
              <a:rPr lang="en-US" sz="2400" b="1" dirty="0" smtClean="0">
                <a:latin typeface="+mj-lt"/>
                <a:ea typeface="+mj-ea"/>
                <a:cs typeface="+mj-cs"/>
              </a:rPr>
              <a:t>. </a:t>
            </a:r>
            <a:r>
              <a:rPr lang="en-US" sz="2400" b="1" i="1" dirty="0" smtClean="0">
                <a:latin typeface="+mj-lt"/>
                <a:ea typeface="+mj-ea"/>
                <a:cs typeface="+mj-cs"/>
              </a:rPr>
              <a:t>War and Cinema</a:t>
            </a:r>
            <a:r>
              <a:rPr lang="en-US" sz="2400" b="1" dirty="0" smtClean="0">
                <a:latin typeface="+mj-lt"/>
                <a:ea typeface="+mj-ea"/>
                <a:cs typeface="+mj-cs"/>
              </a:rPr>
              <a:t>. 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Verso. London. 1984</a:t>
            </a:r>
            <a:r>
              <a:rPr lang="en-US" sz="2400" b="1" dirty="0" smtClean="0">
                <a:latin typeface="+mj-lt"/>
                <a:ea typeface="+mj-ea"/>
                <a:cs typeface="+mj-cs"/>
              </a:rPr>
              <a:t>.</a:t>
            </a:r>
            <a:endParaRPr kumimoji="0" lang="en-US" sz="2400" b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75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3916490" cy="586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419600" y="274638"/>
            <a:ext cx="4267200" cy="505936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err="1" smtClean="0">
                <a:latin typeface="+mj-lt"/>
                <a:ea typeface="+mj-ea"/>
                <a:cs typeface="+mj-cs"/>
              </a:rPr>
              <a:t>Rosenstone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, Robert  A.</a:t>
            </a:r>
            <a:r>
              <a:rPr lang="en-US" sz="2400" b="1" dirty="0" smtClean="0">
                <a:latin typeface="+mj-lt"/>
                <a:ea typeface="+mj-ea"/>
                <a:cs typeface="+mj-cs"/>
              </a:rPr>
              <a:t> </a:t>
            </a:r>
            <a:r>
              <a:rPr lang="en-US" sz="2400" b="1" i="1" dirty="0" smtClean="0">
                <a:latin typeface="+mj-lt"/>
                <a:ea typeface="+mj-ea"/>
                <a:cs typeface="+mj-cs"/>
              </a:rPr>
              <a:t>History on Film / Film on History. </a:t>
            </a:r>
            <a:r>
              <a:rPr lang="en-US" sz="2400" dirty="0" err="1" smtClean="0">
                <a:latin typeface="+mj-lt"/>
                <a:ea typeface="+mj-ea"/>
                <a:cs typeface="+mj-cs"/>
              </a:rPr>
              <a:t>Routledge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. Oxon. 2013.</a:t>
            </a:r>
            <a:endParaRPr kumimoji="0" lang="en-US" sz="240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1WIHB3JAp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4681728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5410200" y="274638"/>
            <a:ext cx="3276600" cy="505936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Nelmes</a:t>
            </a:r>
            <a:r>
              <a:rPr kumimoji="0" lang="en-US" sz="240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</a:t>
            </a:r>
            <a:r>
              <a:rPr kumimoji="0" lang="en-US" sz="240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Jill. </a:t>
            </a:r>
            <a:r>
              <a:rPr kumimoji="0" lang="en-US" sz="2400" b="1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Introduction to Film Studies</a:t>
            </a:r>
            <a:r>
              <a:rPr kumimoji="0" lang="en-US" sz="240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</a:t>
            </a:r>
            <a:r>
              <a:rPr kumimoji="0" lang="en-US" sz="240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Routledge</a:t>
            </a:r>
            <a:r>
              <a:rPr kumimoji="0" lang="en-US" sz="240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London. 2012</a:t>
            </a:r>
            <a:endParaRPr kumimoji="0" lang="en-US" sz="240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794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2362200"/>
            <a:ext cx="2734628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419600" y="274638"/>
            <a:ext cx="4267200" cy="505936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0088" t="11458" r="40044" b="10417"/>
          <a:stretch>
            <a:fillRect/>
          </a:stretch>
        </p:blipFill>
        <p:spPr bwMode="auto">
          <a:xfrm>
            <a:off x="4876800" y="228600"/>
            <a:ext cx="3886200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52400" y="304800"/>
            <a:ext cx="4267200" cy="1371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err="1" smtClean="0">
                <a:latin typeface="+mj-lt"/>
                <a:ea typeface="+mj-ea"/>
                <a:cs typeface="+mj-cs"/>
              </a:rPr>
              <a:t>Virilio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, Paul</a:t>
            </a:r>
            <a:r>
              <a:rPr lang="en-US" sz="2400" b="1" dirty="0" smtClean="0">
                <a:latin typeface="+mj-lt"/>
                <a:ea typeface="+mj-ea"/>
                <a:cs typeface="+mj-cs"/>
              </a:rPr>
              <a:t>. </a:t>
            </a:r>
            <a:r>
              <a:rPr lang="en-US" sz="2400" b="1" i="1" dirty="0" smtClean="0">
                <a:latin typeface="+mj-lt"/>
                <a:ea typeface="+mj-ea"/>
                <a:cs typeface="+mj-cs"/>
              </a:rPr>
              <a:t>War and Cinema</a:t>
            </a:r>
            <a:r>
              <a:rPr lang="en-US" sz="2400" b="1" dirty="0" smtClean="0">
                <a:latin typeface="+mj-lt"/>
                <a:ea typeface="+mj-ea"/>
                <a:cs typeface="+mj-cs"/>
              </a:rPr>
              <a:t>. 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Verso. London. 1984</a:t>
            </a:r>
            <a:r>
              <a:rPr lang="en-US" sz="2400" b="1" dirty="0" smtClean="0">
                <a:latin typeface="+mj-lt"/>
                <a:ea typeface="+mj-ea"/>
                <a:cs typeface="+mj-cs"/>
              </a:rPr>
              <a:t>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b="1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latin typeface="+mj-lt"/>
                <a:ea typeface="+mj-ea"/>
                <a:cs typeface="+mj-cs"/>
              </a:rPr>
              <a:t>Reading: Pages 68 to 89 for Session 2 (Chapter 7)</a:t>
            </a:r>
            <a:endParaRPr kumimoji="0" lang="en-US" sz="2400" b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75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3916490" cy="586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419600" y="274638"/>
            <a:ext cx="4267200" cy="505936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err="1" smtClean="0">
                <a:latin typeface="+mj-lt"/>
                <a:ea typeface="+mj-ea"/>
                <a:cs typeface="+mj-cs"/>
              </a:rPr>
              <a:t>Rosenstone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, Robert  A.</a:t>
            </a:r>
            <a:r>
              <a:rPr lang="en-US" sz="2400" b="1" dirty="0" smtClean="0">
                <a:latin typeface="+mj-lt"/>
                <a:ea typeface="+mj-ea"/>
                <a:cs typeface="+mj-cs"/>
              </a:rPr>
              <a:t> </a:t>
            </a:r>
            <a:r>
              <a:rPr lang="en-US" sz="2400" b="1" i="1" dirty="0" smtClean="0">
                <a:latin typeface="+mj-lt"/>
                <a:ea typeface="+mj-ea"/>
                <a:cs typeface="+mj-cs"/>
              </a:rPr>
              <a:t>History on Film / Film on History. </a:t>
            </a:r>
            <a:r>
              <a:rPr lang="en-US" sz="2400" dirty="0" err="1" smtClean="0">
                <a:latin typeface="+mj-lt"/>
                <a:ea typeface="+mj-ea"/>
                <a:cs typeface="+mj-cs"/>
              </a:rPr>
              <a:t>Routledge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. Oxon. 2013.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  <a:defRPr/>
            </a:pPr>
            <a:r>
              <a:rPr lang="en-US" sz="2400" b="1" dirty="0" smtClean="0"/>
              <a:t>Reading: Chapters 1 &amp; 2</a:t>
            </a:r>
            <a:endParaRPr lang="en-US" sz="2400" dirty="0" smtClean="0"/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8F85083B777F458A54213D5C8FDE06" ma:contentTypeVersion="15" ma:contentTypeDescription="Create a new document." ma:contentTypeScope="" ma:versionID="da6a5c2080428226193fcd84733d263e">
  <xsd:schema xmlns:xsd="http://www.w3.org/2001/XMLSchema" xmlns:xs="http://www.w3.org/2001/XMLSchema" xmlns:p="http://schemas.microsoft.com/office/2006/metadata/properties" xmlns:ns2="b7074b49-8b0d-4127-989a-a0eda5d3108e" xmlns:ns3="bf532ac1-74fd-4be7-90b3-209c7df2d5f8" targetNamespace="http://schemas.microsoft.com/office/2006/metadata/properties" ma:root="true" ma:fieldsID="cb96e298e2bde10ce166a16c6ac470cd" ns2:_="" ns3:_="">
    <xsd:import namespace="b7074b49-8b0d-4127-989a-a0eda5d3108e"/>
    <xsd:import namespace="bf532ac1-74fd-4be7-90b3-209c7df2d5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074b49-8b0d-4127-989a-a0eda5d310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532ac1-74fd-4be7-90b3-209c7df2d5f8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e6a6413-f847-4fc9-af44-a78fa62c5261}" ma:internalName="TaxCatchAll" ma:showField="CatchAllData" ma:web="bf532ac1-74fd-4be7-90b3-209c7df2d5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7074b49-8b0d-4127-989a-a0eda5d3108e">
      <Terms xmlns="http://schemas.microsoft.com/office/infopath/2007/PartnerControls"/>
    </lcf76f155ced4ddcb4097134ff3c332f>
    <TaxCatchAll xmlns="bf532ac1-74fd-4be7-90b3-209c7df2d5f8" xsi:nil="true"/>
  </documentManagement>
</p:properties>
</file>

<file path=customXml/itemProps1.xml><?xml version="1.0" encoding="utf-8"?>
<ds:datastoreItem xmlns:ds="http://schemas.openxmlformats.org/officeDocument/2006/customXml" ds:itemID="{CD70A636-600A-4511-92A7-7990688B3AEE}"/>
</file>

<file path=customXml/itemProps2.xml><?xml version="1.0" encoding="utf-8"?>
<ds:datastoreItem xmlns:ds="http://schemas.openxmlformats.org/officeDocument/2006/customXml" ds:itemID="{0FD9AE81-C25E-49DD-97C7-4858EC34E7C3}"/>
</file>

<file path=customXml/itemProps3.xml><?xml version="1.0" encoding="utf-8"?>
<ds:datastoreItem xmlns:ds="http://schemas.openxmlformats.org/officeDocument/2006/customXml" ds:itemID="{8B82E6A1-8B09-4D70-93DA-B16D3151A3F9}"/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859</Words>
  <Application>Microsoft Office PowerPoint</Application>
  <PresentationFormat>On-screen Show (4:3)</PresentationFormat>
  <Paragraphs>85</Paragraphs>
  <Slides>57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58" baseType="lpstr">
      <vt:lpstr>Office Theme</vt:lpstr>
      <vt:lpstr>HPHI5903: Cinema and War</vt:lpstr>
      <vt:lpstr>Slide 2</vt:lpstr>
      <vt:lpstr>Films?</vt:lpstr>
      <vt:lpstr>Slide 4</vt:lpstr>
      <vt:lpstr>Slide 5</vt:lpstr>
      <vt:lpstr>Slide 6</vt:lpstr>
      <vt:lpstr>AIMS</vt:lpstr>
      <vt:lpstr>LEARNING OUTCOMES</vt:lpstr>
      <vt:lpstr>Assessment 1: Critical Analysis: 1,500 words (30%)</vt:lpstr>
      <vt:lpstr>Slide 10</vt:lpstr>
      <vt:lpstr>Cited in ‘Are You Talking To Me?: A Life Through Movies. Walsh, John. HarperCollins, 2003.Pp.9</vt:lpstr>
      <vt:lpstr>135 years of cinema</vt:lpstr>
      <vt:lpstr>Two ‘strands’ of study…</vt:lpstr>
      <vt:lpstr>Slide 14</vt:lpstr>
      <vt:lpstr>Tearing Down the Spanish Flag (1898) R: J. Stuart Blackton. K: Albert E. Smith. P: Vitagraph Company of America. USA 1898 Filming Locations: Brooklyn, New York City</vt:lpstr>
      <vt:lpstr>Slide 16</vt:lpstr>
      <vt:lpstr>Slide 17</vt:lpstr>
      <vt:lpstr>You can begin to think critically</vt:lpstr>
      <vt:lpstr>KEY CONCEPTS in FILM STUDIES</vt:lpstr>
      <vt:lpstr>Slide 20</vt:lpstr>
      <vt:lpstr>Institution</vt:lpstr>
      <vt:lpstr>Institution : who controls the film?  </vt:lpstr>
      <vt:lpstr>Slide 23</vt:lpstr>
      <vt:lpstr>Slide 24</vt:lpstr>
      <vt:lpstr>Slide 25</vt:lpstr>
      <vt:lpstr>Ideology: what ideas are being transmitted? </vt:lpstr>
      <vt:lpstr>Slide 27</vt:lpstr>
      <vt:lpstr>Global Audiences:  US dominance, US stories </vt:lpstr>
      <vt:lpstr>Slide 29</vt:lpstr>
      <vt:lpstr>Slide 30</vt:lpstr>
      <vt:lpstr>Slide 31</vt:lpstr>
      <vt:lpstr>Slide 32</vt:lpstr>
      <vt:lpstr>Slide 33</vt:lpstr>
      <vt:lpstr>Post-colonial cinema</vt:lpstr>
      <vt:lpstr>The Vietnam War</vt:lpstr>
      <vt:lpstr>Audiences: consider the ‘effect’ on audiences and who they are. </vt:lpstr>
      <vt:lpstr>Narrative: What stories are being told using which characters... </vt:lpstr>
      <vt:lpstr>Representation: Who/what/where/how/? </vt:lpstr>
      <vt:lpstr>Rambo 3: A 1988 US film dedicated to ‘brave fighters’ trained by the CIA, who would later be labelled ‘terrorists’ and  blow up the Twin Towers in New York in 2001</vt:lpstr>
      <vt:lpstr>History Students</vt:lpstr>
      <vt:lpstr>Slide 41</vt:lpstr>
      <vt:lpstr>Language: How are technical and symbolic codes being manipulated for effect on audiences 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https://nofilmschool.com/war-movies </vt:lpstr>
      <vt:lpstr>Slide 52</vt:lpstr>
      <vt:lpstr>Slide 53</vt:lpstr>
      <vt:lpstr>Slide 54</vt:lpstr>
      <vt:lpstr>Slide 55</vt:lpstr>
      <vt:lpstr>Slide 56</vt:lpstr>
      <vt:lpstr>Slide 57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HPHI5903: Cinema and War</dc:title>
  <dc:creator>Robert George Long</dc:creator>
  <cp:lastModifiedBy>Robert George Long</cp:lastModifiedBy>
  <cp:revision>30</cp:revision>
  <dcterms:created xsi:type="dcterms:W3CDTF">2023-09-12T13:40:40Z</dcterms:created>
  <dcterms:modified xsi:type="dcterms:W3CDTF">2023-11-08T12:26:37Z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0x010100918F85083B777F458A54213D5C8FDE06</vt:lpwstr>
  </property>
</Properties>
</file>