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6"/>
  </p:notesMasterIdLst>
  <p:handoutMasterIdLst>
    <p:handoutMasterId r:id="rId67"/>
  </p:handoutMasterIdLst>
  <p:sldIdLst>
    <p:sldId id="277" r:id="rId5"/>
    <p:sldId id="257" r:id="rId6"/>
    <p:sldId id="293" r:id="rId7"/>
    <p:sldId id="294" r:id="rId8"/>
    <p:sldId id="295" r:id="rId9"/>
    <p:sldId id="787" r:id="rId10"/>
    <p:sldId id="788" r:id="rId11"/>
    <p:sldId id="297" r:id="rId12"/>
    <p:sldId id="282" r:id="rId13"/>
    <p:sldId id="298" r:id="rId14"/>
    <p:sldId id="789" r:id="rId15"/>
    <p:sldId id="799" r:id="rId16"/>
    <p:sldId id="800" r:id="rId17"/>
    <p:sldId id="804" r:id="rId18"/>
    <p:sldId id="810" r:id="rId19"/>
    <p:sldId id="811" r:id="rId20"/>
    <p:sldId id="801" r:id="rId21"/>
    <p:sldId id="805" r:id="rId22"/>
    <p:sldId id="812" r:id="rId23"/>
    <p:sldId id="802" r:id="rId24"/>
    <p:sldId id="813" r:id="rId25"/>
    <p:sldId id="803" r:id="rId26"/>
    <p:sldId id="806" r:id="rId27"/>
    <p:sldId id="814" r:id="rId28"/>
    <p:sldId id="807" r:id="rId29"/>
    <p:sldId id="815" r:id="rId30"/>
    <p:sldId id="808" r:id="rId31"/>
    <p:sldId id="816" r:id="rId32"/>
    <p:sldId id="809" r:id="rId33"/>
    <p:sldId id="817" r:id="rId34"/>
    <p:sldId id="267" r:id="rId35"/>
    <p:sldId id="299" r:id="rId36"/>
    <p:sldId id="792" r:id="rId37"/>
    <p:sldId id="793" r:id="rId38"/>
    <p:sldId id="794" r:id="rId39"/>
    <p:sldId id="300" r:id="rId40"/>
    <p:sldId id="786" r:id="rId41"/>
    <p:sldId id="796" r:id="rId42"/>
    <p:sldId id="279" r:id="rId43"/>
    <p:sldId id="280" r:id="rId44"/>
    <p:sldId id="304" r:id="rId45"/>
    <p:sldId id="326" r:id="rId46"/>
    <p:sldId id="281" r:id="rId47"/>
    <p:sldId id="797" r:id="rId48"/>
    <p:sldId id="798" r:id="rId49"/>
    <p:sldId id="260" r:id="rId50"/>
    <p:sldId id="261" r:id="rId51"/>
    <p:sldId id="264" r:id="rId52"/>
    <p:sldId id="262" r:id="rId53"/>
    <p:sldId id="263" r:id="rId54"/>
    <p:sldId id="265" r:id="rId55"/>
    <p:sldId id="268" r:id="rId56"/>
    <p:sldId id="269" r:id="rId57"/>
    <p:sldId id="272" r:id="rId58"/>
    <p:sldId id="271" r:id="rId59"/>
    <p:sldId id="270" r:id="rId60"/>
    <p:sldId id="273" r:id="rId61"/>
    <p:sldId id="274" r:id="rId62"/>
    <p:sldId id="275" r:id="rId63"/>
    <p:sldId id="276" r:id="rId64"/>
    <p:sldId id="278"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7698"/>
    <p:restoredTop sz="94725"/>
  </p:normalViewPr>
  <p:slideViewPr>
    <p:cSldViewPr>
      <p:cViewPr varScale="1">
        <p:scale>
          <a:sx n="89" d="100"/>
          <a:sy n="89" d="100"/>
        </p:scale>
        <p:origin x="168" y="4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10/27/25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67145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426433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BF484-0184-C12C-92CE-D34A1FB36B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C7A5BA-5ACC-CDFE-55FC-79CB21C375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00EB5F-BE6B-4844-E806-56D29E2648F2}"/>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47692898-DF50-7DB4-EC49-BEE4B2F708C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9BD4840-5363-23BE-CC7B-10E5F73B761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FD8C466-1C05-449E-403B-FD5FAFC55A17}"/>
              </a:ext>
            </a:extLst>
          </p:cNvPr>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6993116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1116844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2185787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41</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42</a:t>
            </a:fld>
            <a:endParaRPr lang="en-US" dirty="0"/>
          </a:p>
        </p:txBody>
      </p:sp>
    </p:spTree>
    <p:extLst>
      <p:ext uri="{BB962C8B-B14F-4D97-AF65-F5344CB8AC3E}">
        <p14:creationId xmlns:p14="http://schemas.microsoft.com/office/powerpoint/2010/main" val="7245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63042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62000" y="274638"/>
            <a:ext cx="7924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524000"/>
            <a:ext cx="7772400" cy="4525963"/>
          </a:xfrm>
        </p:spPr>
        <p:txBody>
          <a:bodyPr/>
          <a:lstStyle/>
          <a:p>
            <a:pPr lvl="0"/>
            <a:endParaRPr lang="en-GB" noProof="0"/>
          </a:p>
        </p:txBody>
      </p:sp>
      <p:sp>
        <p:nvSpPr>
          <p:cNvPr id="4" name="Rectangle 4">
            <a:extLst>
              <a:ext uri="{FF2B5EF4-FFF2-40B4-BE49-F238E27FC236}">
                <a16:creationId xmlns:a16="http://schemas.microsoft.com/office/drawing/2014/main" id="{217D2AA9-FD5E-5644-B68C-73235C8592BB}"/>
              </a:ext>
            </a:extLst>
          </p:cNvPr>
          <p:cNvSpPr>
            <a:spLocks noGrp="1" noChangeArrowheads="1"/>
          </p:cNvSpPr>
          <p:nvPr>
            <p:ph type="dt" sz="half" idx="10"/>
          </p:nvPr>
        </p:nvSpPr>
        <p:spPr>
          <a:xfrm>
            <a:off x="4114800" y="6248400"/>
            <a:ext cx="2133600" cy="476250"/>
          </a:xfrm>
          <a:prstGeom prst="rect">
            <a:avLst/>
          </a:prstGeom>
        </p:spPr>
        <p:txBody>
          <a:bodyPr/>
          <a:lstStyle>
            <a:lvl1pPr>
              <a:defRPr>
                <a:latin typeface="Times New Roman" charset="0"/>
              </a:defRPr>
            </a:lvl1pPr>
          </a:lstStyle>
          <a:p>
            <a:pPr>
              <a:defRPr/>
            </a:pPr>
            <a:endParaRPr lang="en-US"/>
          </a:p>
        </p:txBody>
      </p:sp>
      <p:sp>
        <p:nvSpPr>
          <p:cNvPr id="5" name="Rectangle 5">
            <a:extLst>
              <a:ext uri="{FF2B5EF4-FFF2-40B4-BE49-F238E27FC236}">
                <a16:creationId xmlns:a16="http://schemas.microsoft.com/office/drawing/2014/main" id="{371F9845-204C-7DB2-DD25-DB74EDD023D2}"/>
              </a:ext>
            </a:extLst>
          </p:cNvPr>
          <p:cNvSpPr>
            <a:spLocks noGrp="1" noChangeArrowheads="1"/>
          </p:cNvSpPr>
          <p:nvPr>
            <p:ph type="ftr" sz="quarter" idx="11"/>
          </p:nvPr>
        </p:nvSpPr>
        <p:spPr>
          <a:xfrm>
            <a:off x="762000" y="6248400"/>
            <a:ext cx="2895600" cy="476250"/>
          </a:xfrm>
          <a:prstGeom prst="rect">
            <a:avLst/>
          </a:prstGeom>
        </p:spPr>
        <p:txBody>
          <a:bodyPr/>
          <a:lstStyle>
            <a:lvl1pPr>
              <a:defRPr>
                <a:latin typeface="Times New Roman" charset="0"/>
              </a:defRPr>
            </a:lvl1pPr>
          </a:lstStyle>
          <a:p>
            <a:pPr>
              <a:defRPr/>
            </a:pPr>
            <a:r>
              <a:rPr lang="en-US"/>
              <a:t>Number Systems</a:t>
            </a:r>
          </a:p>
        </p:txBody>
      </p:sp>
      <p:sp>
        <p:nvSpPr>
          <p:cNvPr id="6" name="Rectangle 6">
            <a:extLst>
              <a:ext uri="{FF2B5EF4-FFF2-40B4-BE49-F238E27FC236}">
                <a16:creationId xmlns:a16="http://schemas.microsoft.com/office/drawing/2014/main" id="{05765C6B-6B26-2A4B-19F4-4EC2FDF05DC5}"/>
              </a:ext>
            </a:extLst>
          </p:cNvPr>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r>
              <a:rPr lang="en-US" altLang="en-US"/>
              <a:t>2-</a:t>
            </a:r>
            <a:fld id="{5B4A1A88-4192-4D44-83FB-24F5E3E66971}" type="slidenum">
              <a:rPr lang="en-US" altLang="en-US"/>
              <a:pPr/>
              <a:t>‹#›</a:t>
            </a:fld>
            <a:endParaRPr lang="en-US" altLang="en-US"/>
          </a:p>
        </p:txBody>
      </p:sp>
    </p:spTree>
    <p:extLst>
      <p:ext uri="{BB962C8B-B14F-4D97-AF65-F5344CB8AC3E}">
        <p14:creationId xmlns:p14="http://schemas.microsoft.com/office/powerpoint/2010/main" val="1401025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oleObject" Target="../embeddings/oleObject1.bin"/><Relationship Id="rId1" Type="http://schemas.openxmlformats.org/officeDocument/2006/relationships/slideLayout" Target="../slideLayouts/slideLayout12.xml"/><Relationship Id="rId5" Type="http://schemas.openxmlformats.org/officeDocument/2006/relationships/image" Target="../media/image7.png"/><Relationship Id="rId4" Type="http://schemas.openxmlformats.org/officeDocument/2006/relationships/oleObject" Target="../embeddings/oleObject2.bin"/></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VLflTjd3lWA?start=625&amp;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rsxT4FfRBaM?start=177&amp;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ayul1fmZd0Y?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YCM2JReWS10?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QJW6qnfhC70?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JxmarqiqUdM?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tSLKOKGQq0Y?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KXRyIH90shg?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2843808" y="3054027"/>
            <a:ext cx="4263983" cy="74994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4: Session 1 &amp; 2: </a:t>
            </a:r>
            <a:r>
              <a:rPr lang="en-GB" sz="2400" dirty="0"/>
              <a:t>Number Systems</a:t>
            </a:r>
          </a:p>
        </p:txBody>
      </p:sp>
    </p:spTree>
    <p:extLst>
      <p:ext uri="{BB962C8B-B14F-4D97-AF65-F5344CB8AC3E}">
        <p14:creationId xmlns:p14="http://schemas.microsoft.com/office/powerpoint/2010/main" val="1040367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3917032"/>
          </a:xfrm>
        </p:spPr>
        <p:txBody>
          <a:bodyPr>
            <a:normAutofit/>
          </a:bodyPr>
          <a:lstStyle/>
          <a:p>
            <a:pPr marL="0" indent="0" algn="just">
              <a:spcBef>
                <a:spcPct val="0"/>
              </a:spcBef>
              <a:buNone/>
            </a:pPr>
            <a:r>
              <a:rPr lang="en-US" altLang="en-US" sz="2400" dirty="0"/>
              <a:t>By the end of this session, students should be aware of: </a:t>
            </a:r>
          </a:p>
          <a:p>
            <a:pPr marL="0" indent="0" algn="just">
              <a:spcBef>
                <a:spcPct val="0"/>
              </a:spcBef>
              <a:buNone/>
            </a:pPr>
            <a:endParaRPr lang="en-US" altLang="en-US" sz="2400" dirty="0"/>
          </a:p>
          <a:p>
            <a:pPr algn="just">
              <a:spcBef>
                <a:spcPct val="0"/>
              </a:spcBef>
            </a:pPr>
            <a:r>
              <a:rPr lang="en-US" altLang="en-US" sz="2200" dirty="0"/>
              <a:t>Digital Vs Analog Signals</a:t>
            </a:r>
          </a:p>
          <a:p>
            <a:pPr algn="just">
              <a:spcBef>
                <a:spcPct val="0"/>
              </a:spcBef>
            </a:pPr>
            <a:r>
              <a:rPr lang="en-US" altLang="en-US" sz="2200" dirty="0"/>
              <a:t>Decimal Number System </a:t>
            </a:r>
          </a:p>
          <a:p>
            <a:pPr algn="just">
              <a:spcBef>
                <a:spcPct val="0"/>
              </a:spcBef>
            </a:pPr>
            <a:r>
              <a:rPr lang="en-US" altLang="en-US" sz="2200" dirty="0"/>
              <a:t>Binary Number System </a:t>
            </a:r>
          </a:p>
          <a:p>
            <a:pPr algn="just">
              <a:spcBef>
                <a:spcPct val="0"/>
              </a:spcBef>
            </a:pPr>
            <a:r>
              <a:rPr lang="en-US" altLang="en-US" sz="2200" dirty="0"/>
              <a:t>Octal Number System</a:t>
            </a:r>
          </a:p>
          <a:p>
            <a:pPr algn="just">
              <a:spcBef>
                <a:spcPct val="0"/>
              </a:spcBef>
            </a:pPr>
            <a:r>
              <a:rPr lang="en-US" altLang="en-US" sz="2200" dirty="0"/>
              <a:t>Hexadecimal Number System</a:t>
            </a:r>
          </a:p>
          <a:p>
            <a:pPr algn="just">
              <a:spcBef>
                <a:spcPct val="0"/>
              </a:spcBef>
            </a:pPr>
            <a:r>
              <a:rPr lang="en-US" altLang="en-US" sz="2200" dirty="0"/>
              <a:t>Number Conversion</a:t>
            </a:r>
          </a:p>
          <a:p>
            <a:pPr algn="just">
              <a:spcBef>
                <a:spcPct val="0"/>
              </a:spcBef>
            </a:pPr>
            <a:r>
              <a:rPr lang="en-US" altLang="en-US" sz="2200" dirty="0"/>
              <a:t>Shortcut Methods of Number Conversion</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0524" y="540513"/>
            <a:ext cx="4672052" cy="550626"/>
          </a:xfrm>
        </p:spPr>
        <p:txBody>
          <a:bodyPr>
            <a:normAutofit fontScale="90000"/>
          </a:bodyPr>
          <a:lstStyle/>
          <a:p>
            <a:pPr algn="l"/>
            <a:r>
              <a:rPr lang="en-IN" sz="3673" b="1" dirty="0"/>
              <a:t>Digital - Introduction</a:t>
            </a:r>
            <a:endParaRPr lang="en-IN" b="1" dirty="0"/>
          </a:p>
        </p:txBody>
      </p:sp>
      <p:sp>
        <p:nvSpPr>
          <p:cNvPr id="3" name="Content Placeholder 2"/>
          <p:cNvSpPr>
            <a:spLocks noGrp="1"/>
          </p:cNvSpPr>
          <p:nvPr>
            <p:ph idx="1"/>
          </p:nvPr>
        </p:nvSpPr>
        <p:spPr>
          <a:xfrm>
            <a:off x="323529" y="1280923"/>
            <a:ext cx="8568952" cy="4193696"/>
          </a:xfrm>
        </p:spPr>
        <p:txBody>
          <a:bodyPr>
            <a:normAutofit/>
          </a:bodyPr>
          <a:lstStyle/>
          <a:p>
            <a:pPr algn="just">
              <a:buNone/>
            </a:pPr>
            <a:endParaRPr lang="en-IN" sz="2400" b="1" dirty="0"/>
          </a:p>
          <a:p>
            <a:pPr algn="just">
              <a:lnSpc>
                <a:spcPct val="150000"/>
              </a:lnSpc>
            </a:pPr>
            <a:r>
              <a:rPr lang="en-IN" sz="2000" dirty="0"/>
              <a:t>The term digital is associated with </a:t>
            </a:r>
            <a:r>
              <a:rPr lang="en-IN" sz="2000" b="1" dirty="0"/>
              <a:t>computer</a:t>
            </a:r>
            <a:r>
              <a:rPr lang="en-IN" sz="2000" dirty="0"/>
              <a:t>,  as the </a:t>
            </a:r>
            <a:r>
              <a:rPr lang="en-IN" sz="2000" b="1" dirty="0"/>
              <a:t>computer performs</a:t>
            </a:r>
            <a:r>
              <a:rPr lang="en-IN" sz="2000" dirty="0"/>
              <a:t> operations by </a:t>
            </a:r>
            <a:r>
              <a:rPr lang="en-IN" sz="2000" b="1" dirty="0"/>
              <a:t>counting digits.</a:t>
            </a:r>
          </a:p>
          <a:p>
            <a:pPr algn="just">
              <a:lnSpc>
                <a:spcPct val="150000"/>
              </a:lnSpc>
            </a:pPr>
            <a:r>
              <a:rPr lang="en-US" altLang="en-US" sz="2000" dirty="0"/>
              <a:t>Computers </a:t>
            </a:r>
            <a:r>
              <a:rPr lang="en-US" altLang="en-US" sz="2000" b="1" dirty="0"/>
              <a:t>translate software code into binary form</a:t>
            </a:r>
            <a:r>
              <a:rPr lang="en-US" altLang="en-US" sz="2000" dirty="0"/>
              <a:t> and then </a:t>
            </a:r>
            <a:r>
              <a:rPr lang="en-US" altLang="en-US" sz="2000" b="1" dirty="0"/>
              <a:t>translate it from binary form into a language</a:t>
            </a:r>
            <a:r>
              <a:rPr lang="en-US" altLang="en-US" sz="2000" dirty="0"/>
              <a:t> you can understand.</a:t>
            </a:r>
          </a:p>
          <a:p>
            <a:pPr algn="just">
              <a:lnSpc>
                <a:spcPct val="150000"/>
              </a:lnSpc>
            </a:pPr>
            <a:r>
              <a:rPr lang="en-US" altLang="en-US" sz="2000" dirty="0"/>
              <a:t>Computers operate with electronic switches that are either </a:t>
            </a:r>
            <a:r>
              <a:rPr lang="en-US" altLang="en-US" sz="2000" b="1" dirty="0"/>
              <a:t>"on" or "off", </a:t>
            </a:r>
            <a:r>
              <a:rPr lang="en-US" altLang="en-US" sz="2000" dirty="0"/>
              <a:t>corresponding to </a:t>
            </a:r>
            <a:r>
              <a:rPr lang="en-US" altLang="en-US" sz="2000" b="1" dirty="0"/>
              <a:t>1 or 0</a:t>
            </a:r>
            <a:r>
              <a:rPr lang="en-US" altLang="en-US" sz="2000" dirty="0"/>
              <a:t>. </a:t>
            </a:r>
            <a:endParaRPr lang="en-IN" sz="2400" dirty="0"/>
          </a:p>
          <a:p>
            <a:pPr marL="0" indent="0">
              <a:buNone/>
            </a:pPr>
            <a:endParaRPr lang="en-IN" sz="2800" dirty="0"/>
          </a:p>
          <a:p>
            <a:pPr marL="0" indent="0">
              <a:buNone/>
            </a:pPr>
            <a:endParaRPr lang="en-IN" sz="2800"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376590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C9CD2AC-536B-D1DA-111C-D8DB9DC822DE}"/>
              </a:ext>
            </a:extLst>
          </p:cNvPr>
          <p:cNvSpPr>
            <a:spLocks noGrp="1" noChangeArrowheads="1"/>
          </p:cNvSpPr>
          <p:nvPr>
            <p:ph type="title"/>
          </p:nvPr>
        </p:nvSpPr>
        <p:spPr>
          <a:xfrm>
            <a:off x="788332" y="404664"/>
            <a:ext cx="7560840" cy="720080"/>
          </a:xfrm>
        </p:spPr>
        <p:txBody>
          <a:bodyPr>
            <a:normAutofit/>
          </a:bodyPr>
          <a:lstStyle/>
          <a:p>
            <a:pPr algn="l"/>
            <a:r>
              <a:rPr lang="en-US" altLang="en-US" sz="2400" b="1" dirty="0"/>
              <a:t>Binary Numbers Represent Alphanumeric Data</a:t>
            </a:r>
          </a:p>
        </p:txBody>
      </p:sp>
      <p:sp>
        <p:nvSpPr>
          <p:cNvPr id="13315" name="Rectangle 3">
            <a:extLst>
              <a:ext uri="{FF2B5EF4-FFF2-40B4-BE49-F238E27FC236}">
                <a16:creationId xmlns:a16="http://schemas.microsoft.com/office/drawing/2014/main" id="{AD6ADBC6-4A8F-4E70-29E0-8D082E83D001}"/>
              </a:ext>
            </a:extLst>
          </p:cNvPr>
          <p:cNvSpPr>
            <a:spLocks noGrp="1" noChangeArrowheads="1"/>
          </p:cNvSpPr>
          <p:nvPr>
            <p:ph type="body" idx="1"/>
          </p:nvPr>
        </p:nvSpPr>
        <p:spPr>
          <a:xfrm>
            <a:off x="576695" y="1484784"/>
            <a:ext cx="7984115" cy="4104456"/>
          </a:xfrm>
        </p:spPr>
        <p:txBody>
          <a:bodyPr>
            <a:normAutofit/>
          </a:bodyPr>
          <a:lstStyle/>
          <a:p>
            <a:pPr algn="just">
              <a:lnSpc>
                <a:spcPct val="160000"/>
              </a:lnSpc>
            </a:pPr>
            <a:r>
              <a:rPr lang="en-US" altLang="en-US" sz="2000" dirty="0"/>
              <a:t>Computers </a:t>
            </a:r>
            <a:r>
              <a:rPr lang="en-US" altLang="en-US" sz="2000" b="1" dirty="0"/>
              <a:t>don't</a:t>
            </a:r>
            <a:r>
              <a:rPr lang="en-US" altLang="en-US" sz="2000" dirty="0"/>
              <a:t> think in the </a:t>
            </a:r>
            <a:r>
              <a:rPr lang="en-US" altLang="en-US" sz="2000" b="1" i="1" dirty="0"/>
              <a:t>decimal</a:t>
            </a:r>
            <a:r>
              <a:rPr lang="en-US" altLang="en-US" sz="2000" b="1" dirty="0"/>
              <a:t> number system </a:t>
            </a:r>
            <a:r>
              <a:rPr lang="en-US" altLang="en-US" sz="2000" dirty="0"/>
              <a:t>as </a:t>
            </a:r>
            <a:r>
              <a:rPr lang="en-US" altLang="en-US" sz="2000" b="1" dirty="0"/>
              <a:t>humans</a:t>
            </a:r>
            <a:r>
              <a:rPr lang="en-US" altLang="en-US" sz="2000" dirty="0"/>
              <a:t> do, because electronic devices are structured in such a way that </a:t>
            </a:r>
            <a:r>
              <a:rPr lang="en-US" altLang="en-US" sz="2000" b="1" dirty="0"/>
              <a:t>binary numbering is natural </a:t>
            </a:r>
            <a:r>
              <a:rPr lang="en-US" altLang="en-US" sz="2000" dirty="0"/>
              <a:t>– computers have to </a:t>
            </a:r>
            <a:r>
              <a:rPr lang="en-US" altLang="en-US" sz="2000" i="1" dirty="0"/>
              <a:t>translate </a:t>
            </a:r>
            <a:r>
              <a:rPr lang="en-US" altLang="en-US" sz="2000" dirty="0"/>
              <a:t>in order to use decimal numbering.</a:t>
            </a:r>
          </a:p>
          <a:p>
            <a:pPr algn="just">
              <a:lnSpc>
                <a:spcPct val="160000"/>
              </a:lnSpc>
            </a:pPr>
            <a:r>
              <a:rPr lang="en-US" altLang="en-US" sz="2000" b="1" dirty="0"/>
              <a:t>Computers</a:t>
            </a:r>
            <a:r>
              <a:rPr lang="en-US" altLang="en-US" sz="2000" dirty="0"/>
              <a:t> can only </a:t>
            </a:r>
            <a:r>
              <a:rPr lang="en-US" altLang="en-US" sz="2000" b="1" dirty="0"/>
              <a:t>understand</a:t>
            </a:r>
            <a:r>
              <a:rPr lang="en-US" altLang="en-US" sz="2000" dirty="0"/>
              <a:t> and process data that is in a </a:t>
            </a:r>
            <a:r>
              <a:rPr lang="en-US" altLang="en-US" sz="2000" b="1" dirty="0"/>
              <a:t>binary format</a:t>
            </a:r>
            <a:r>
              <a:rPr lang="en-US" altLang="en-US" sz="2000" dirty="0"/>
              <a:t>, which is represented by </a:t>
            </a:r>
            <a:r>
              <a:rPr lang="en-US" altLang="en-US" sz="2000" b="1" dirty="0"/>
              <a:t>0s and 1s</a:t>
            </a:r>
            <a:r>
              <a:rPr lang="en-US" altLang="en-US" sz="2000" dirty="0"/>
              <a:t>.</a:t>
            </a:r>
          </a:p>
          <a:p>
            <a:pPr algn="just">
              <a:lnSpc>
                <a:spcPct val="160000"/>
              </a:lnSpc>
            </a:pPr>
            <a:r>
              <a:rPr lang="en-US" altLang="en-US" sz="2000" dirty="0"/>
              <a:t>These </a:t>
            </a:r>
            <a:r>
              <a:rPr lang="en-US" altLang="en-US" sz="2000" b="1" dirty="0"/>
              <a:t>0s and 1s </a:t>
            </a:r>
            <a:r>
              <a:rPr lang="en-US" altLang="en-US" sz="2000" dirty="0"/>
              <a:t>represent the two possible states of an electronic component and are referred to as binary digits (bits).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193" y="843524"/>
            <a:ext cx="4831812" cy="550626"/>
          </a:xfrm>
        </p:spPr>
        <p:txBody>
          <a:bodyPr>
            <a:normAutofit fontScale="90000"/>
          </a:bodyPr>
          <a:lstStyle/>
          <a:p>
            <a:pPr algn="l"/>
            <a:r>
              <a:rPr lang="en-IN" sz="3673" b="1" dirty="0"/>
              <a:t>Digital - Introduction</a:t>
            </a:r>
            <a:endParaRPr lang="en-IN" b="1" dirty="0"/>
          </a:p>
        </p:txBody>
      </p:sp>
      <p:sp>
        <p:nvSpPr>
          <p:cNvPr id="3" name="Content Placeholder 2"/>
          <p:cNvSpPr>
            <a:spLocks noGrp="1"/>
          </p:cNvSpPr>
          <p:nvPr>
            <p:ph idx="1"/>
          </p:nvPr>
        </p:nvSpPr>
        <p:spPr>
          <a:xfrm>
            <a:off x="588386" y="2016349"/>
            <a:ext cx="7254823" cy="3435525"/>
          </a:xfrm>
        </p:spPr>
        <p:txBody>
          <a:bodyPr>
            <a:normAutofit/>
          </a:bodyPr>
          <a:lstStyle/>
          <a:p>
            <a:r>
              <a:rPr lang="en-IN" sz="2400" dirty="0"/>
              <a:t>The signals can be broadly  classified into two categories:</a:t>
            </a:r>
          </a:p>
          <a:p>
            <a:pPr lvl="1"/>
            <a:r>
              <a:rPr lang="en-IN" sz="2000" dirty="0"/>
              <a:t>Analog Signals</a:t>
            </a:r>
          </a:p>
          <a:p>
            <a:pPr lvl="1"/>
            <a:r>
              <a:rPr lang="en-IN" sz="2000" dirty="0"/>
              <a:t>Digital Signals</a:t>
            </a:r>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3018468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759847"/>
            <a:ext cx="4831812" cy="550626"/>
          </a:xfrm>
        </p:spPr>
        <p:txBody>
          <a:bodyPr>
            <a:normAutofit fontScale="90000"/>
          </a:bodyPr>
          <a:lstStyle/>
          <a:p>
            <a:pPr algn="l"/>
            <a:r>
              <a:rPr lang="en-IN" sz="3673" b="1" dirty="0"/>
              <a:t>Digital - Introduction</a:t>
            </a:r>
            <a:endParaRPr lang="en-IN" b="1" dirty="0"/>
          </a:p>
        </p:txBody>
      </p:sp>
      <p:sp>
        <p:nvSpPr>
          <p:cNvPr id="3" name="Content Placeholder 2"/>
          <p:cNvSpPr>
            <a:spLocks noGrp="1"/>
          </p:cNvSpPr>
          <p:nvPr>
            <p:ph idx="1"/>
          </p:nvPr>
        </p:nvSpPr>
        <p:spPr>
          <a:xfrm>
            <a:off x="588385" y="2016349"/>
            <a:ext cx="8090366" cy="3435525"/>
          </a:xfrm>
        </p:spPr>
        <p:txBody>
          <a:bodyPr>
            <a:normAutofit/>
          </a:bodyPr>
          <a:lstStyle/>
          <a:p>
            <a:pPr algn="just">
              <a:lnSpc>
                <a:spcPct val="150000"/>
              </a:lnSpc>
            </a:pPr>
            <a:r>
              <a:rPr lang="en-IN" sz="2000" b="1" dirty="0"/>
              <a:t>Analog signal: </a:t>
            </a:r>
            <a:r>
              <a:rPr lang="en-IN" sz="2000" dirty="0"/>
              <a:t>Analog signals are which have </a:t>
            </a:r>
            <a:r>
              <a:rPr lang="en-IN" sz="2000" b="1" dirty="0"/>
              <a:t>infinite number of different magnitudes or values</a:t>
            </a:r>
            <a:r>
              <a:rPr lang="en-IN" sz="2000" dirty="0"/>
              <a:t>. They </a:t>
            </a:r>
            <a:r>
              <a:rPr lang="en-IN" sz="2000" b="1" dirty="0"/>
              <a:t>vary</a:t>
            </a:r>
            <a:r>
              <a:rPr lang="en-IN" sz="2000" dirty="0"/>
              <a:t> continuously with time.  </a:t>
            </a:r>
            <a:r>
              <a:rPr lang="en-IN" sz="2000" dirty="0" err="1"/>
              <a:t>Eg</a:t>
            </a:r>
            <a:r>
              <a:rPr lang="en-IN" sz="2000" dirty="0"/>
              <a:t>: Sine wave, triangular waves.</a:t>
            </a:r>
          </a:p>
          <a:p>
            <a:pPr marL="0" indent="0">
              <a:lnSpc>
                <a:spcPct val="150000"/>
              </a:lnSpc>
              <a:buNone/>
            </a:pPr>
            <a:endParaRPr lang="en-IN" sz="2800" dirty="0"/>
          </a:p>
          <a:p>
            <a:pPr marL="0" indent="0">
              <a:lnSpc>
                <a:spcPct val="150000"/>
              </a:lnSpc>
              <a:buNone/>
            </a:pPr>
            <a:endParaRPr lang="en-IN" sz="2800"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5" name="Picture 4">
            <a:extLst>
              <a:ext uri="{FF2B5EF4-FFF2-40B4-BE49-F238E27FC236}">
                <a16:creationId xmlns:a16="http://schemas.microsoft.com/office/drawing/2014/main" id="{8924686E-8600-D5B8-C775-CB23361B789E}"/>
              </a:ext>
            </a:extLst>
          </p:cNvPr>
          <p:cNvPicPr>
            <a:picLocks noChangeAspect="1"/>
          </p:cNvPicPr>
          <p:nvPr/>
        </p:nvPicPr>
        <p:blipFill>
          <a:blip r:embed="rId3"/>
          <a:stretch>
            <a:fillRect/>
          </a:stretch>
        </p:blipFill>
        <p:spPr>
          <a:xfrm>
            <a:off x="2313177" y="3978727"/>
            <a:ext cx="4279106" cy="1250156"/>
          </a:xfrm>
          <a:prstGeom prst="rect">
            <a:avLst/>
          </a:prstGeom>
        </p:spPr>
      </p:pic>
    </p:spTree>
    <p:extLst>
      <p:ext uri="{BB962C8B-B14F-4D97-AF65-F5344CB8AC3E}">
        <p14:creationId xmlns:p14="http://schemas.microsoft.com/office/powerpoint/2010/main" val="2892469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478" y="632593"/>
            <a:ext cx="5915733" cy="550626"/>
          </a:xfrm>
        </p:spPr>
        <p:txBody>
          <a:bodyPr>
            <a:normAutofit fontScale="90000"/>
          </a:bodyPr>
          <a:lstStyle/>
          <a:p>
            <a:pPr algn="l"/>
            <a:r>
              <a:rPr lang="en-IN" sz="3673" dirty="0"/>
              <a:t>Digital -Introduction</a:t>
            </a:r>
            <a:endParaRPr lang="en-IN" dirty="0"/>
          </a:p>
        </p:txBody>
      </p:sp>
      <p:sp>
        <p:nvSpPr>
          <p:cNvPr id="3" name="Content Placeholder 2"/>
          <p:cNvSpPr>
            <a:spLocks noGrp="1"/>
          </p:cNvSpPr>
          <p:nvPr>
            <p:ph idx="1"/>
          </p:nvPr>
        </p:nvSpPr>
        <p:spPr>
          <a:xfrm>
            <a:off x="1300793" y="1666996"/>
            <a:ext cx="6542416" cy="3784878"/>
          </a:xfrm>
        </p:spPr>
        <p:txBody>
          <a:bodyPr>
            <a:normAutofit/>
          </a:bodyPr>
          <a:lstStyle/>
          <a:p>
            <a:pPr marL="0" indent="0">
              <a:buNone/>
            </a:pPr>
            <a:endParaRPr lang="en-IN" dirty="0"/>
          </a:p>
          <a:p>
            <a:pPr marL="0" indent="0">
              <a:buNone/>
            </a:pPr>
            <a:endParaRPr lang="en-IN"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5" name="TextBox 4">
            <a:extLst>
              <a:ext uri="{FF2B5EF4-FFF2-40B4-BE49-F238E27FC236}">
                <a16:creationId xmlns:a16="http://schemas.microsoft.com/office/drawing/2014/main" id="{976E2FC8-CB25-57A5-C3B0-CEE7EE536882}"/>
              </a:ext>
            </a:extLst>
          </p:cNvPr>
          <p:cNvSpPr txBox="1"/>
          <p:nvPr/>
        </p:nvSpPr>
        <p:spPr>
          <a:xfrm>
            <a:off x="493478" y="1963485"/>
            <a:ext cx="8193322" cy="1425903"/>
          </a:xfrm>
          <a:prstGeom prst="rect">
            <a:avLst/>
          </a:prstGeom>
          <a:noFill/>
        </p:spPr>
        <p:txBody>
          <a:bodyPr wrap="square">
            <a:spAutoFit/>
          </a:bodyPr>
          <a:lstStyle/>
          <a:p>
            <a:pPr>
              <a:lnSpc>
                <a:spcPct val="150000"/>
              </a:lnSpc>
            </a:pPr>
            <a:r>
              <a:rPr lang="en-IN" sz="2000" b="1" dirty="0"/>
              <a:t>Digital signal: </a:t>
            </a:r>
            <a:r>
              <a:rPr lang="en-IN" sz="2000" dirty="0"/>
              <a:t>A digital signal has only a </a:t>
            </a:r>
            <a:r>
              <a:rPr lang="en-IN" sz="2000" b="1" dirty="0"/>
              <a:t>finite number </a:t>
            </a:r>
            <a:r>
              <a:rPr lang="en-IN" sz="2000" dirty="0"/>
              <a:t>of values. </a:t>
            </a:r>
            <a:r>
              <a:rPr lang="en-US" sz="2000" dirty="0"/>
              <a:t>A digital signal refers to an </a:t>
            </a:r>
            <a:r>
              <a:rPr lang="en-US" sz="2000" b="1" dirty="0"/>
              <a:t>electrical signal </a:t>
            </a:r>
            <a:r>
              <a:rPr lang="en-US" sz="2000" dirty="0"/>
              <a:t>that is in a pattern of bits. </a:t>
            </a:r>
            <a:r>
              <a:rPr lang="en-US" sz="2000" dirty="0" err="1"/>
              <a:t>Eg</a:t>
            </a:r>
            <a:r>
              <a:rPr lang="en-US" sz="2000" dirty="0"/>
              <a:t>: Binary numbers </a:t>
            </a:r>
            <a:endParaRPr lang="en-IN" sz="2000" dirty="0"/>
          </a:p>
        </p:txBody>
      </p:sp>
      <p:pic>
        <p:nvPicPr>
          <p:cNvPr id="9" name="Picture 8">
            <a:extLst>
              <a:ext uri="{FF2B5EF4-FFF2-40B4-BE49-F238E27FC236}">
                <a16:creationId xmlns:a16="http://schemas.microsoft.com/office/drawing/2014/main" id="{47300121-3071-5CD1-914D-1E5851191ADC}"/>
              </a:ext>
            </a:extLst>
          </p:cNvPr>
          <p:cNvPicPr>
            <a:picLocks noChangeAspect="1"/>
          </p:cNvPicPr>
          <p:nvPr/>
        </p:nvPicPr>
        <p:blipFill>
          <a:blip r:embed="rId3"/>
          <a:stretch>
            <a:fillRect/>
          </a:stretch>
        </p:blipFill>
        <p:spPr>
          <a:xfrm>
            <a:off x="1675241" y="3844057"/>
            <a:ext cx="4457700" cy="1042988"/>
          </a:xfrm>
          <a:prstGeom prst="rect">
            <a:avLst/>
          </a:prstGeom>
        </p:spPr>
      </p:pic>
    </p:spTree>
    <p:extLst>
      <p:ext uri="{BB962C8B-B14F-4D97-AF65-F5344CB8AC3E}">
        <p14:creationId xmlns:p14="http://schemas.microsoft.com/office/powerpoint/2010/main" val="10955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148" y="832577"/>
            <a:ext cx="4613384" cy="502277"/>
          </a:xfrm>
        </p:spPr>
        <p:txBody>
          <a:bodyPr>
            <a:normAutofit fontScale="90000"/>
          </a:bodyPr>
          <a:lstStyle/>
          <a:p>
            <a:pPr algn="l"/>
            <a:r>
              <a:rPr lang="en-IN" sz="3673" b="1" dirty="0"/>
              <a:t>Digital logic</a:t>
            </a:r>
            <a:endParaRPr lang="en-IN" b="1" dirty="0"/>
          </a:p>
        </p:txBody>
      </p:sp>
      <p:sp>
        <p:nvSpPr>
          <p:cNvPr id="3" name="Content Placeholder 2"/>
          <p:cNvSpPr>
            <a:spLocks noGrp="1"/>
          </p:cNvSpPr>
          <p:nvPr>
            <p:ph idx="1"/>
          </p:nvPr>
        </p:nvSpPr>
        <p:spPr>
          <a:xfrm>
            <a:off x="467544" y="1749874"/>
            <a:ext cx="7632848" cy="3358252"/>
          </a:xfrm>
        </p:spPr>
        <p:txBody>
          <a:bodyPr>
            <a:normAutofit/>
          </a:bodyPr>
          <a:lstStyle/>
          <a:p>
            <a:pPr>
              <a:lnSpc>
                <a:spcPct val="150000"/>
              </a:lnSpc>
            </a:pPr>
            <a:r>
              <a:rPr lang="en-IN" sz="2000" dirty="0"/>
              <a:t>The digital circuits will have only two distinct output voltage levels.</a:t>
            </a:r>
          </a:p>
          <a:p>
            <a:pPr>
              <a:lnSpc>
                <a:spcPct val="150000"/>
              </a:lnSpc>
            </a:pPr>
            <a:r>
              <a:rPr lang="en-IN" sz="2000" dirty="0"/>
              <a:t>These two voltage levels will be used to represent the logic 0 and logic 1 outputs of the circuit.</a:t>
            </a:r>
          </a:p>
          <a:p>
            <a:pPr>
              <a:lnSpc>
                <a:spcPct val="150000"/>
              </a:lnSpc>
            </a:pPr>
            <a:r>
              <a:rPr lang="en-US" altLang="en-US" sz="2000" dirty="0"/>
              <a:t>In a computer they are represented by the presence or absence of electrical charges. </a:t>
            </a:r>
            <a:endParaRPr lang="en-IN" sz="2000" dirty="0"/>
          </a:p>
          <a:p>
            <a:pPr marL="0" indent="0">
              <a:lnSpc>
                <a:spcPct val="150000"/>
              </a:lnSpc>
              <a:buNone/>
            </a:pPr>
            <a:endParaRPr lang="en-IN" sz="2000"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5" name="Picture 4">
            <a:extLst>
              <a:ext uri="{FF2B5EF4-FFF2-40B4-BE49-F238E27FC236}">
                <a16:creationId xmlns:a16="http://schemas.microsoft.com/office/drawing/2014/main" id="{08611464-5E98-2658-2C1F-2A678163BC08}"/>
              </a:ext>
            </a:extLst>
          </p:cNvPr>
          <p:cNvPicPr>
            <a:picLocks noChangeAspect="1"/>
          </p:cNvPicPr>
          <p:nvPr/>
        </p:nvPicPr>
        <p:blipFill>
          <a:blip r:embed="rId3"/>
          <a:stretch>
            <a:fillRect/>
          </a:stretch>
        </p:blipFill>
        <p:spPr>
          <a:xfrm>
            <a:off x="7956376" y="3645024"/>
            <a:ext cx="1150144" cy="1271588"/>
          </a:xfrm>
          <a:prstGeom prst="rect">
            <a:avLst/>
          </a:prstGeom>
        </p:spPr>
      </p:pic>
    </p:spTree>
    <p:extLst>
      <p:ext uri="{BB962C8B-B14F-4D97-AF65-F5344CB8AC3E}">
        <p14:creationId xmlns:p14="http://schemas.microsoft.com/office/powerpoint/2010/main" val="3918072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Rectangle 2">
            <a:extLst>
              <a:ext uri="{FF2B5EF4-FFF2-40B4-BE49-F238E27FC236}">
                <a16:creationId xmlns:a16="http://schemas.microsoft.com/office/drawing/2014/main" id="{B9D86B7F-28DC-DFBA-C4CA-5F3BD5216BBD}"/>
              </a:ext>
            </a:extLst>
          </p:cNvPr>
          <p:cNvSpPr>
            <a:spLocks noGrp="1" noChangeArrowheads="1"/>
          </p:cNvSpPr>
          <p:nvPr>
            <p:ph type="title"/>
          </p:nvPr>
        </p:nvSpPr>
        <p:spPr>
          <a:xfrm>
            <a:off x="539552" y="764704"/>
            <a:ext cx="3119554" cy="857250"/>
          </a:xfrm>
        </p:spPr>
        <p:txBody>
          <a:bodyPr>
            <a:normAutofit fontScale="90000"/>
          </a:bodyPr>
          <a:lstStyle/>
          <a:p>
            <a:pPr eaLnBrk="1" hangingPunct="1"/>
            <a:r>
              <a:rPr lang="en-US" altLang="en-US" b="1" dirty="0"/>
              <a:t>Why Binary?</a:t>
            </a:r>
          </a:p>
        </p:txBody>
      </p:sp>
      <p:sp>
        <p:nvSpPr>
          <p:cNvPr id="1031" name="Rectangle 3">
            <a:extLst>
              <a:ext uri="{FF2B5EF4-FFF2-40B4-BE49-F238E27FC236}">
                <a16:creationId xmlns:a16="http://schemas.microsoft.com/office/drawing/2014/main" id="{55DA09B1-87F6-7164-1247-D8CCFF12853E}"/>
              </a:ext>
            </a:extLst>
          </p:cNvPr>
          <p:cNvSpPr>
            <a:spLocks noGrp="1" noChangeArrowheads="1"/>
          </p:cNvSpPr>
          <p:nvPr>
            <p:ph type="body" sz="half" idx="1"/>
          </p:nvPr>
        </p:nvSpPr>
        <p:spPr>
          <a:xfrm>
            <a:off x="209085" y="2000251"/>
            <a:ext cx="7393056" cy="3394472"/>
          </a:xfrm>
        </p:spPr>
        <p:txBody>
          <a:bodyPr>
            <a:normAutofit lnSpcReduction="10000"/>
          </a:bodyPr>
          <a:lstStyle/>
          <a:p>
            <a:pPr eaLnBrk="1" hangingPunct="1">
              <a:lnSpc>
                <a:spcPct val="150000"/>
              </a:lnSpc>
            </a:pPr>
            <a:r>
              <a:rPr lang="en-US" altLang="en-US" sz="2000" dirty="0"/>
              <a:t>Early computer design was decimal</a:t>
            </a:r>
          </a:p>
          <a:p>
            <a:pPr lvl="1" eaLnBrk="1" hangingPunct="1">
              <a:lnSpc>
                <a:spcPct val="150000"/>
              </a:lnSpc>
            </a:pPr>
            <a:r>
              <a:rPr lang="en-US" altLang="en-US" sz="2000" dirty="0"/>
              <a:t>Mark I and ENIAC</a:t>
            </a:r>
          </a:p>
          <a:p>
            <a:pPr eaLnBrk="1" hangingPunct="1">
              <a:lnSpc>
                <a:spcPct val="150000"/>
              </a:lnSpc>
            </a:pPr>
            <a:r>
              <a:rPr lang="en-US" altLang="en-US" sz="2000" b="1" dirty="0"/>
              <a:t>John von Neumann</a:t>
            </a:r>
            <a:r>
              <a:rPr lang="en-US" altLang="en-US" sz="2000" dirty="0"/>
              <a:t> proposed binary data processing (1945)</a:t>
            </a:r>
          </a:p>
          <a:p>
            <a:pPr lvl="1" eaLnBrk="1" hangingPunct="1">
              <a:lnSpc>
                <a:spcPct val="150000"/>
              </a:lnSpc>
            </a:pPr>
            <a:r>
              <a:rPr lang="en-US" altLang="en-US" sz="2000" dirty="0"/>
              <a:t>Simplified computer design</a:t>
            </a:r>
          </a:p>
          <a:p>
            <a:pPr lvl="1" eaLnBrk="1" hangingPunct="1">
              <a:lnSpc>
                <a:spcPct val="150000"/>
              </a:lnSpc>
            </a:pPr>
            <a:r>
              <a:rPr lang="en-US" altLang="en-US" sz="2000" dirty="0"/>
              <a:t>Used for both instructions and data</a:t>
            </a:r>
          </a:p>
          <a:p>
            <a:pPr eaLnBrk="1" hangingPunct="1">
              <a:lnSpc>
                <a:spcPct val="150000"/>
              </a:lnSpc>
            </a:pPr>
            <a:r>
              <a:rPr lang="en-US" altLang="en-US" sz="2000" dirty="0"/>
              <a:t>Natural relationship between on/off switches and </a:t>
            </a:r>
            <a:br>
              <a:rPr lang="en-US" altLang="en-US" sz="2000" dirty="0"/>
            </a:br>
            <a:r>
              <a:rPr lang="en-US" altLang="en-US" sz="2000" dirty="0"/>
              <a:t>calculation using Boolean logic</a:t>
            </a:r>
          </a:p>
          <a:p>
            <a:pPr eaLnBrk="1" hangingPunct="1">
              <a:buFont typeface="Wingdings" panose="05000000000000000000" pitchFamily="2" charset="2"/>
              <a:buNone/>
            </a:pPr>
            <a:endParaRPr lang="en-US" altLang="en-US" dirty="0"/>
          </a:p>
        </p:txBody>
      </p:sp>
      <p:graphicFrame>
        <p:nvGraphicFramePr>
          <p:cNvPr id="1026" name="Object 4">
            <a:extLst>
              <a:ext uri="{FF2B5EF4-FFF2-40B4-BE49-F238E27FC236}">
                <a16:creationId xmlns:a16="http://schemas.microsoft.com/office/drawing/2014/main" id="{96787D85-F28F-EDB8-044B-255FAE9CADD8}"/>
              </a:ext>
            </a:extLst>
          </p:cNvPr>
          <p:cNvGraphicFramePr>
            <a:graphicFrameLocks noGrp="1" noChangeAspect="1"/>
          </p:cNvGraphicFramePr>
          <p:nvPr>
            <p:ph sz="half" idx="4294967295"/>
          </p:nvPr>
        </p:nvGraphicFramePr>
        <p:xfrm>
          <a:off x="7400150" y="3555846"/>
          <a:ext cx="484585" cy="621506"/>
        </p:xfrm>
        <a:graphic>
          <a:graphicData uri="http://schemas.openxmlformats.org/presentationml/2006/ole">
            <mc:AlternateContent xmlns:mc="http://schemas.openxmlformats.org/markup-compatibility/2006">
              <mc:Choice xmlns:v="urn:schemas-microsoft-com:vml" Requires="v">
                <p:oleObj name="Bitmap Image" r:id="rId2" imgW="1914286" imgH="2409524" progId="Paint.Picture">
                  <p:embed/>
                </p:oleObj>
              </mc:Choice>
              <mc:Fallback>
                <p:oleObj name="Bitmap Image" r:id="rId2" imgW="1914286" imgH="2409524" progId="Paint.Picture">
                  <p:embed/>
                  <p:pic>
                    <p:nvPicPr>
                      <p:cNvPr id="1026" name="Object 4">
                        <a:extLst>
                          <a:ext uri="{FF2B5EF4-FFF2-40B4-BE49-F238E27FC236}">
                            <a16:creationId xmlns:a16="http://schemas.microsoft.com/office/drawing/2014/main" id="{96787D85-F28F-EDB8-044B-255FAE9CAD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0150" y="3555846"/>
                        <a:ext cx="484585" cy="6215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7" name="Object 5">
            <a:extLst>
              <a:ext uri="{FF2B5EF4-FFF2-40B4-BE49-F238E27FC236}">
                <a16:creationId xmlns:a16="http://schemas.microsoft.com/office/drawing/2014/main" id="{0B5A5110-F60C-345F-996C-4046B1559E7A}"/>
              </a:ext>
            </a:extLst>
          </p:cNvPr>
          <p:cNvGraphicFramePr>
            <a:graphicFrameLocks noGrp="1" noChangeAspect="1"/>
          </p:cNvGraphicFramePr>
          <p:nvPr>
            <p:ph sz="half" idx="4294967295"/>
          </p:nvPr>
        </p:nvGraphicFramePr>
        <p:xfrm>
          <a:off x="8176632" y="3555846"/>
          <a:ext cx="484585" cy="621506"/>
        </p:xfrm>
        <a:graphic>
          <a:graphicData uri="http://schemas.openxmlformats.org/presentationml/2006/ole">
            <mc:AlternateContent xmlns:mc="http://schemas.openxmlformats.org/markup-compatibility/2006">
              <mc:Choice xmlns:v="urn:schemas-microsoft-com:vml" Requires="v">
                <p:oleObj name="Bitmap Image" r:id="rId4" imgW="1914286" imgH="2409524" progId="Paint.Picture">
                  <p:embed/>
                </p:oleObj>
              </mc:Choice>
              <mc:Fallback>
                <p:oleObj name="Bitmap Image" r:id="rId4" imgW="1914286" imgH="2409524" progId="Paint.Picture">
                  <p:embed/>
                  <p:pic>
                    <p:nvPicPr>
                      <p:cNvPr id="1027" name="Object 5">
                        <a:extLst>
                          <a:ext uri="{FF2B5EF4-FFF2-40B4-BE49-F238E27FC236}">
                            <a16:creationId xmlns:a16="http://schemas.microsoft.com/office/drawing/2014/main" id="{0B5A5110-F60C-345F-996C-4046B1559E7A}"/>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6632" y="3555846"/>
                        <a:ext cx="484585" cy="6215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2812" name="Group 44">
            <a:extLst>
              <a:ext uri="{FF2B5EF4-FFF2-40B4-BE49-F238E27FC236}">
                <a16:creationId xmlns:a16="http://schemas.microsoft.com/office/drawing/2014/main" id="{DFF4361B-C7B1-0E21-ED49-7322ABFEA146}"/>
              </a:ext>
            </a:extLst>
          </p:cNvPr>
          <p:cNvGraphicFramePr>
            <a:graphicFrameLocks noGrp="1"/>
          </p:cNvGraphicFramePr>
          <p:nvPr>
            <p:ph sz="half" idx="2"/>
          </p:nvPr>
        </p:nvGraphicFramePr>
        <p:xfrm>
          <a:off x="7214593" y="3476393"/>
          <a:ext cx="1600200" cy="1893065"/>
        </p:xfrm>
        <a:graphic>
          <a:graphicData uri="http://schemas.openxmlformats.org/drawingml/2006/table">
            <a:tbl>
              <a:tblPr/>
              <a:tblGrid>
                <a:gridCol w="828675">
                  <a:extLst>
                    <a:ext uri="{9D8B030D-6E8A-4147-A177-3AD203B41FA5}">
                      <a16:colId xmlns:a16="http://schemas.microsoft.com/office/drawing/2014/main" val="20000"/>
                    </a:ext>
                  </a:extLst>
                </a:gridCol>
                <a:gridCol w="771525">
                  <a:extLst>
                    <a:ext uri="{9D8B030D-6E8A-4147-A177-3AD203B41FA5}">
                      <a16:colId xmlns:a16="http://schemas.microsoft.com/office/drawing/2014/main" val="20001"/>
                    </a:ext>
                  </a:extLst>
                </a:gridCol>
              </a:tblGrid>
              <a:tr h="765377">
                <a:tc>
                  <a:txBody>
                    <a:bodyPr/>
                    <a:lstStyle/>
                    <a:p>
                      <a:pPr marL="0" marR="0" lvl="0" indent="0" algn="l" defTabSz="914400" rtl="0" eaLnBrk="1" fontAlgn="base" latinLnBrk="0" hangingPunct="1">
                        <a:lnSpc>
                          <a:spcPct val="100000"/>
                        </a:lnSpc>
                        <a:spcBef>
                          <a:spcPct val="20000"/>
                        </a:spcBef>
                        <a:spcAft>
                          <a:spcPct val="0"/>
                        </a:spcAft>
                        <a:buClr>
                          <a:srgbClr val="000080"/>
                        </a:buClr>
                        <a:buSzTx/>
                        <a:buFont typeface="Wingdings" pitchFamily="2" charset="2"/>
                        <a:buNone/>
                        <a:tabLst/>
                      </a:pPr>
                      <a:endParaRPr kumimoji="0" lang="en-GB" sz="2100" b="0" i="0" u="none" strike="noStrike" cap="none" normalizeH="0" baseline="0" dirty="0">
                        <a:ln>
                          <a:noFill/>
                        </a:ln>
                        <a:solidFill>
                          <a:schemeClr val="tx1"/>
                        </a:solidFill>
                        <a:effectLst/>
                        <a:latin typeface="Arial" charset="0"/>
                      </a:endParaRP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00080"/>
                        </a:buClr>
                        <a:buSzTx/>
                        <a:buFont typeface="Wingdings" pitchFamily="2" charset="2"/>
                        <a:buNone/>
                        <a:tabLst/>
                      </a:pPr>
                      <a:endParaRPr kumimoji="0" lang="en-GB" sz="2100" b="0" i="0" u="none" strike="noStrike" cap="none" normalizeH="0" baseline="0" dirty="0">
                        <a:ln>
                          <a:noFill/>
                        </a:ln>
                        <a:solidFill>
                          <a:schemeClr val="tx1"/>
                        </a:solidFill>
                        <a:effectLst/>
                        <a:latin typeface="Arial" charset="0"/>
                      </a:endParaRP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74964">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On</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Off</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76155">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True</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False</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74302">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Yes</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No</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74964">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chemeClr val="tx1"/>
                          </a:solidFill>
                          <a:effectLst/>
                          <a:latin typeface="Arial" charset="0"/>
                        </a:rPr>
                        <a:t>1</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chemeClr val="tx1"/>
                          </a:solidFill>
                          <a:effectLst/>
                          <a:latin typeface="Arial" charset="0"/>
                        </a:rPr>
                        <a:t>0</a:t>
                      </a:r>
                    </a:p>
                  </a:txBody>
                  <a:tcPr marL="68580" marR="68580" marT="34281" marB="34281"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779" y="837294"/>
            <a:ext cx="3866087" cy="550626"/>
          </a:xfrm>
        </p:spPr>
        <p:txBody>
          <a:bodyPr>
            <a:noAutofit/>
          </a:bodyPr>
          <a:lstStyle/>
          <a:p>
            <a:pPr algn="l"/>
            <a:r>
              <a:rPr lang="en-IN" sz="2800" dirty="0"/>
              <a:t>Number system</a:t>
            </a:r>
          </a:p>
        </p:txBody>
      </p:sp>
      <p:sp>
        <p:nvSpPr>
          <p:cNvPr id="3" name="Content Placeholder 2"/>
          <p:cNvSpPr>
            <a:spLocks noGrp="1"/>
          </p:cNvSpPr>
          <p:nvPr>
            <p:ph idx="1"/>
          </p:nvPr>
        </p:nvSpPr>
        <p:spPr>
          <a:xfrm>
            <a:off x="549420" y="2053504"/>
            <a:ext cx="8248892" cy="3398370"/>
          </a:xfrm>
        </p:spPr>
        <p:txBody>
          <a:bodyPr>
            <a:normAutofit/>
          </a:bodyPr>
          <a:lstStyle/>
          <a:p>
            <a:pPr>
              <a:lnSpc>
                <a:spcPct val="150000"/>
              </a:lnSpc>
            </a:pPr>
            <a:r>
              <a:rPr lang="en-IN" sz="2400" dirty="0"/>
              <a:t>Number system is basic for counting various items.</a:t>
            </a:r>
          </a:p>
          <a:p>
            <a:pPr>
              <a:lnSpc>
                <a:spcPct val="150000"/>
              </a:lnSpc>
            </a:pPr>
            <a:r>
              <a:rPr lang="en-IN" sz="2400" dirty="0"/>
              <a:t>The decimal number system has 10 digits: 0, 1, 2, 3, 4, 5, 6, 7, 8, 9.</a:t>
            </a:r>
          </a:p>
          <a:p>
            <a:pPr>
              <a:lnSpc>
                <a:spcPct val="150000"/>
              </a:lnSpc>
            </a:pPr>
            <a:r>
              <a:rPr lang="en-IN" sz="2400" dirty="0"/>
              <a:t>Modern computers communicate and operate with binary numbers which use only the digits 0 and 1.</a:t>
            </a:r>
            <a:endParaRPr lang="en-IN" sz="2000" dirty="0"/>
          </a:p>
          <a:p>
            <a:pPr marL="0" indent="0">
              <a:lnSpc>
                <a:spcPct val="150000"/>
              </a:lnSpc>
              <a:buNone/>
            </a:pPr>
            <a:endParaRPr lang="en-IN" sz="2400"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1820303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5913" y="817736"/>
            <a:ext cx="3866087" cy="550626"/>
          </a:xfrm>
        </p:spPr>
        <p:txBody>
          <a:bodyPr>
            <a:noAutofit/>
          </a:bodyPr>
          <a:lstStyle/>
          <a:p>
            <a:pPr algn="l"/>
            <a:r>
              <a:rPr lang="en-IN" sz="3200" dirty="0"/>
              <a:t>Number system</a:t>
            </a:r>
          </a:p>
        </p:txBody>
      </p:sp>
      <p:sp>
        <p:nvSpPr>
          <p:cNvPr id="3" name="Content Placeholder 2"/>
          <p:cNvSpPr>
            <a:spLocks noGrp="1"/>
          </p:cNvSpPr>
          <p:nvPr>
            <p:ph idx="1"/>
          </p:nvPr>
        </p:nvSpPr>
        <p:spPr>
          <a:xfrm>
            <a:off x="549420" y="2053504"/>
            <a:ext cx="7293789" cy="3650082"/>
          </a:xfrm>
        </p:spPr>
        <p:txBody>
          <a:bodyPr>
            <a:normAutofit/>
          </a:bodyPr>
          <a:lstStyle/>
          <a:p>
            <a:pPr marL="0" indent="0">
              <a:buNone/>
            </a:pPr>
            <a:r>
              <a:rPr lang="en-IN" sz="2700" dirty="0"/>
              <a:t>The number system have: </a:t>
            </a:r>
          </a:p>
          <a:p>
            <a:pPr lvl="1"/>
            <a:r>
              <a:rPr lang="en-IN" sz="2400" dirty="0"/>
              <a:t>Decimal</a:t>
            </a:r>
          </a:p>
          <a:p>
            <a:pPr lvl="1"/>
            <a:r>
              <a:rPr lang="en-IN" sz="2400" dirty="0"/>
              <a:t>Binary </a:t>
            </a:r>
          </a:p>
          <a:p>
            <a:pPr lvl="1"/>
            <a:r>
              <a:rPr lang="en-IN" sz="2400" dirty="0"/>
              <a:t>Hexadecimal </a:t>
            </a:r>
          </a:p>
          <a:p>
            <a:pPr lvl="1"/>
            <a:r>
              <a:rPr lang="en-IN" sz="2400" dirty="0"/>
              <a:t>Octal </a:t>
            </a:r>
          </a:p>
          <a:p>
            <a:pPr marL="0" indent="0">
              <a:buNone/>
            </a:pPr>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1843908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D7706-FE09-7C3B-820F-AFF0C97774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0C3C2-2FC6-9CF9-D7CE-B7F7E24A0A18}"/>
              </a:ext>
            </a:extLst>
          </p:cNvPr>
          <p:cNvSpPr>
            <a:spLocks noGrp="1"/>
          </p:cNvSpPr>
          <p:nvPr>
            <p:ph type="title"/>
          </p:nvPr>
        </p:nvSpPr>
        <p:spPr>
          <a:xfrm>
            <a:off x="457200" y="908720"/>
            <a:ext cx="6890423" cy="550626"/>
          </a:xfrm>
        </p:spPr>
        <p:txBody>
          <a:bodyPr>
            <a:noAutofit/>
          </a:bodyPr>
          <a:lstStyle/>
          <a:p>
            <a:pPr algn="l"/>
            <a:r>
              <a:rPr lang="en-IN" sz="3200" dirty="0"/>
              <a:t>Common Number Systems</a:t>
            </a:r>
          </a:p>
        </p:txBody>
      </p:sp>
      <p:sp>
        <p:nvSpPr>
          <p:cNvPr id="7" name="Footer Placeholder 6">
            <a:extLst>
              <a:ext uri="{FF2B5EF4-FFF2-40B4-BE49-F238E27FC236}">
                <a16:creationId xmlns:a16="http://schemas.microsoft.com/office/drawing/2014/main" id="{EBD95103-AA23-14AF-FD9F-12C34AD87D98}"/>
              </a:ext>
            </a:extLst>
          </p:cNvPr>
          <p:cNvSpPr>
            <a:spLocks noGrp="1"/>
          </p:cNvSpPr>
          <p:nvPr>
            <p:ph type="ftr" sz="quarter" idx="11"/>
          </p:nvPr>
        </p:nvSpPr>
        <p:spPr/>
        <p:txBody>
          <a:bodyPr/>
          <a:lstStyle/>
          <a:p>
            <a:r>
              <a:rPr lang="fr-FR"/>
              <a:t>Computer Systems Fundamentals </a:t>
            </a:r>
            <a:endParaRPr lang="en-US" dirty="0"/>
          </a:p>
        </p:txBody>
      </p:sp>
      <p:sp>
        <p:nvSpPr>
          <p:cNvPr id="8" name="Slide Number Placeholder 7">
            <a:extLst>
              <a:ext uri="{FF2B5EF4-FFF2-40B4-BE49-F238E27FC236}">
                <a16:creationId xmlns:a16="http://schemas.microsoft.com/office/drawing/2014/main" id="{9AB3421F-7CA1-6188-EFC5-B3265F0727F5}"/>
              </a:ext>
            </a:extLst>
          </p:cNvPr>
          <p:cNvSpPr>
            <a:spLocks noGrp="1"/>
          </p:cNvSpPr>
          <p:nvPr>
            <p:ph type="sldNum" sz="quarter" idx="12"/>
          </p:nvPr>
        </p:nvSpPr>
        <p:spPr/>
        <p:txBody>
          <a:bodyPr/>
          <a:lstStyle/>
          <a:p>
            <a:fld id="{A465DFF1-0632-DC41-8079-D9882AFED7B7}" type="slidenum">
              <a:rPr lang="en-US" smtClean="0"/>
              <a:pPr/>
              <a:t>12</a:t>
            </a:fld>
            <a:endParaRPr lang="en-US" dirty="0"/>
          </a:p>
        </p:txBody>
      </p:sp>
      <p:graphicFrame>
        <p:nvGraphicFramePr>
          <p:cNvPr id="6" name="Table 5">
            <a:extLst>
              <a:ext uri="{FF2B5EF4-FFF2-40B4-BE49-F238E27FC236}">
                <a16:creationId xmlns:a16="http://schemas.microsoft.com/office/drawing/2014/main" id="{693AD614-CD61-D5FD-14BD-4BA7861A52BB}"/>
              </a:ext>
            </a:extLst>
          </p:cNvPr>
          <p:cNvGraphicFramePr>
            <a:graphicFrameLocks noGrp="1"/>
          </p:cNvGraphicFramePr>
          <p:nvPr>
            <p:extLst>
              <p:ext uri="{D42A27DB-BD31-4B8C-83A1-F6EECF244321}">
                <p14:modId xmlns:p14="http://schemas.microsoft.com/office/powerpoint/2010/main" val="4094687967"/>
              </p:ext>
            </p:extLst>
          </p:nvPr>
        </p:nvGraphicFramePr>
        <p:xfrm>
          <a:off x="457200" y="2131763"/>
          <a:ext cx="8229600" cy="1828800"/>
        </p:xfrm>
        <a:graphic>
          <a:graphicData uri="http://schemas.openxmlformats.org/drawingml/2006/table">
            <a:tbl>
              <a:tblPr/>
              <a:tblGrid>
                <a:gridCol w="1645920">
                  <a:extLst>
                    <a:ext uri="{9D8B030D-6E8A-4147-A177-3AD203B41FA5}">
                      <a16:colId xmlns:a16="http://schemas.microsoft.com/office/drawing/2014/main" val="4147864035"/>
                    </a:ext>
                  </a:extLst>
                </a:gridCol>
                <a:gridCol w="1100728">
                  <a:extLst>
                    <a:ext uri="{9D8B030D-6E8A-4147-A177-3AD203B41FA5}">
                      <a16:colId xmlns:a16="http://schemas.microsoft.com/office/drawing/2014/main" val="1913044614"/>
                    </a:ext>
                  </a:extLst>
                </a:gridCol>
                <a:gridCol w="1080120">
                  <a:extLst>
                    <a:ext uri="{9D8B030D-6E8A-4147-A177-3AD203B41FA5}">
                      <a16:colId xmlns:a16="http://schemas.microsoft.com/office/drawing/2014/main" val="1475077797"/>
                    </a:ext>
                  </a:extLst>
                </a:gridCol>
                <a:gridCol w="1224136">
                  <a:extLst>
                    <a:ext uri="{9D8B030D-6E8A-4147-A177-3AD203B41FA5}">
                      <a16:colId xmlns:a16="http://schemas.microsoft.com/office/drawing/2014/main" val="767515260"/>
                    </a:ext>
                  </a:extLst>
                </a:gridCol>
                <a:gridCol w="3178696">
                  <a:extLst>
                    <a:ext uri="{9D8B030D-6E8A-4147-A177-3AD203B41FA5}">
                      <a16:colId xmlns:a16="http://schemas.microsoft.com/office/drawing/2014/main" val="2165194969"/>
                    </a:ext>
                  </a:extLst>
                </a:gridCol>
              </a:tblGrid>
              <a:tr h="0">
                <a:tc>
                  <a:txBody>
                    <a:bodyPr/>
                    <a:lstStyle/>
                    <a:p>
                      <a:pPr>
                        <a:buNone/>
                      </a:pPr>
                      <a:r>
                        <a:rPr lang="en-GB"/>
                        <a:t>System</a:t>
                      </a:r>
                    </a:p>
                  </a:txBody>
                  <a:tcPr anchor="ctr">
                    <a:lnL>
                      <a:noFill/>
                    </a:lnL>
                    <a:lnR>
                      <a:noFill/>
                    </a:lnR>
                    <a:lnT>
                      <a:noFill/>
                    </a:lnT>
                    <a:lnB>
                      <a:noFill/>
                    </a:lnB>
                    <a:noFill/>
                  </a:tcPr>
                </a:tc>
                <a:tc>
                  <a:txBody>
                    <a:bodyPr/>
                    <a:lstStyle/>
                    <a:p>
                      <a:pPr>
                        <a:buNone/>
                      </a:pPr>
                      <a:r>
                        <a:rPr lang="en-GB"/>
                        <a:t>Base</a:t>
                      </a:r>
                    </a:p>
                  </a:txBody>
                  <a:tcPr anchor="ctr">
                    <a:lnL>
                      <a:noFill/>
                    </a:lnL>
                    <a:lnR>
                      <a:noFill/>
                    </a:lnR>
                    <a:lnT>
                      <a:noFill/>
                    </a:lnT>
                    <a:lnB>
                      <a:noFill/>
                    </a:lnB>
                    <a:noFill/>
                  </a:tcPr>
                </a:tc>
                <a:tc>
                  <a:txBody>
                    <a:bodyPr/>
                    <a:lstStyle/>
                    <a:p>
                      <a:pPr>
                        <a:buNone/>
                      </a:pPr>
                      <a:r>
                        <a:rPr lang="en-GB"/>
                        <a:t>Digits</a:t>
                      </a:r>
                    </a:p>
                  </a:txBody>
                  <a:tcPr anchor="ctr">
                    <a:lnL>
                      <a:noFill/>
                    </a:lnL>
                    <a:lnR>
                      <a:noFill/>
                    </a:lnR>
                    <a:lnT>
                      <a:noFill/>
                    </a:lnT>
                    <a:lnB>
                      <a:noFill/>
                    </a:lnB>
                    <a:noFill/>
                  </a:tcPr>
                </a:tc>
                <a:tc>
                  <a:txBody>
                    <a:bodyPr/>
                    <a:lstStyle/>
                    <a:p>
                      <a:pPr>
                        <a:buNone/>
                      </a:pPr>
                      <a:r>
                        <a:rPr lang="en-GB"/>
                        <a:t>Example</a:t>
                      </a:r>
                    </a:p>
                  </a:txBody>
                  <a:tcPr anchor="ctr">
                    <a:lnL>
                      <a:noFill/>
                    </a:lnL>
                    <a:lnR>
                      <a:noFill/>
                    </a:lnR>
                    <a:lnT>
                      <a:noFill/>
                    </a:lnT>
                    <a:lnB>
                      <a:noFill/>
                    </a:lnB>
                    <a:noFill/>
                  </a:tcPr>
                </a:tc>
                <a:tc>
                  <a:txBody>
                    <a:bodyPr/>
                    <a:lstStyle/>
                    <a:p>
                      <a:pPr>
                        <a:buNone/>
                      </a:pPr>
                      <a:r>
                        <a:rPr lang="en-GB" dirty="0"/>
                        <a:t>Common Use</a:t>
                      </a:r>
                    </a:p>
                  </a:txBody>
                  <a:tcPr anchor="ctr">
                    <a:lnL>
                      <a:noFill/>
                    </a:lnL>
                    <a:lnR>
                      <a:noFill/>
                    </a:lnR>
                    <a:lnT>
                      <a:noFill/>
                    </a:lnT>
                    <a:lnB>
                      <a:noFill/>
                    </a:lnB>
                    <a:noFill/>
                  </a:tcPr>
                </a:tc>
                <a:extLst>
                  <a:ext uri="{0D108BD9-81ED-4DB2-BD59-A6C34878D82A}">
                    <a16:rowId xmlns:a16="http://schemas.microsoft.com/office/drawing/2014/main" val="3953675852"/>
                  </a:ext>
                </a:extLst>
              </a:tr>
              <a:tr h="0">
                <a:tc>
                  <a:txBody>
                    <a:bodyPr/>
                    <a:lstStyle/>
                    <a:p>
                      <a:pPr>
                        <a:buNone/>
                      </a:pPr>
                      <a:r>
                        <a:rPr lang="en-GB"/>
                        <a:t>Binary</a:t>
                      </a:r>
                    </a:p>
                  </a:txBody>
                  <a:tcPr anchor="ctr">
                    <a:lnL>
                      <a:noFill/>
                    </a:lnL>
                    <a:lnR>
                      <a:noFill/>
                    </a:lnR>
                    <a:lnT>
                      <a:noFill/>
                    </a:lnT>
                    <a:lnB>
                      <a:noFill/>
                    </a:lnB>
                    <a:noFill/>
                  </a:tcPr>
                </a:tc>
                <a:tc>
                  <a:txBody>
                    <a:bodyPr/>
                    <a:lstStyle/>
                    <a:p>
                      <a:pPr>
                        <a:buNone/>
                      </a:pPr>
                      <a:r>
                        <a:rPr lang="en-GB"/>
                        <a:t>2</a:t>
                      </a:r>
                    </a:p>
                  </a:txBody>
                  <a:tcPr anchor="ctr">
                    <a:lnL>
                      <a:noFill/>
                    </a:lnL>
                    <a:lnR>
                      <a:noFill/>
                    </a:lnR>
                    <a:lnT>
                      <a:noFill/>
                    </a:lnT>
                    <a:lnB>
                      <a:noFill/>
                    </a:lnB>
                    <a:noFill/>
                  </a:tcPr>
                </a:tc>
                <a:tc>
                  <a:txBody>
                    <a:bodyPr/>
                    <a:lstStyle/>
                    <a:p>
                      <a:pPr>
                        <a:buNone/>
                      </a:pPr>
                      <a:r>
                        <a:rPr lang="en-GB"/>
                        <a:t>0, 1</a:t>
                      </a:r>
                    </a:p>
                  </a:txBody>
                  <a:tcPr anchor="ctr">
                    <a:lnL>
                      <a:noFill/>
                    </a:lnL>
                    <a:lnR>
                      <a:noFill/>
                    </a:lnR>
                    <a:lnT>
                      <a:noFill/>
                    </a:lnT>
                    <a:lnB>
                      <a:noFill/>
                    </a:lnB>
                    <a:noFill/>
                  </a:tcPr>
                </a:tc>
                <a:tc>
                  <a:txBody>
                    <a:bodyPr/>
                    <a:lstStyle/>
                    <a:p>
                      <a:pPr>
                        <a:buNone/>
                      </a:pPr>
                      <a:r>
                        <a:rPr lang="en-GB"/>
                        <a:t>1011₂</a:t>
                      </a:r>
                    </a:p>
                  </a:txBody>
                  <a:tcPr anchor="ctr">
                    <a:lnL>
                      <a:noFill/>
                    </a:lnL>
                    <a:lnR>
                      <a:noFill/>
                    </a:lnR>
                    <a:lnT>
                      <a:noFill/>
                    </a:lnT>
                    <a:lnB>
                      <a:noFill/>
                    </a:lnB>
                    <a:noFill/>
                  </a:tcPr>
                </a:tc>
                <a:tc>
                  <a:txBody>
                    <a:bodyPr/>
                    <a:lstStyle/>
                    <a:p>
                      <a:pPr>
                        <a:buNone/>
                      </a:pPr>
                      <a:r>
                        <a:rPr lang="en-GB"/>
                        <a:t>Computers</a:t>
                      </a:r>
                    </a:p>
                  </a:txBody>
                  <a:tcPr anchor="ctr">
                    <a:lnL>
                      <a:noFill/>
                    </a:lnL>
                    <a:lnR>
                      <a:noFill/>
                    </a:lnR>
                    <a:lnT>
                      <a:noFill/>
                    </a:lnT>
                    <a:lnB>
                      <a:noFill/>
                    </a:lnB>
                    <a:noFill/>
                  </a:tcPr>
                </a:tc>
                <a:extLst>
                  <a:ext uri="{0D108BD9-81ED-4DB2-BD59-A6C34878D82A}">
                    <a16:rowId xmlns:a16="http://schemas.microsoft.com/office/drawing/2014/main" val="3542849523"/>
                  </a:ext>
                </a:extLst>
              </a:tr>
              <a:tr h="0">
                <a:tc>
                  <a:txBody>
                    <a:bodyPr/>
                    <a:lstStyle/>
                    <a:p>
                      <a:pPr>
                        <a:buNone/>
                      </a:pPr>
                      <a:r>
                        <a:rPr lang="en-GB"/>
                        <a:t>Octal</a:t>
                      </a:r>
                    </a:p>
                  </a:txBody>
                  <a:tcPr anchor="ctr">
                    <a:lnL>
                      <a:noFill/>
                    </a:lnL>
                    <a:lnR>
                      <a:noFill/>
                    </a:lnR>
                    <a:lnT>
                      <a:noFill/>
                    </a:lnT>
                    <a:lnB>
                      <a:noFill/>
                    </a:lnB>
                    <a:noFill/>
                  </a:tcPr>
                </a:tc>
                <a:tc>
                  <a:txBody>
                    <a:bodyPr/>
                    <a:lstStyle/>
                    <a:p>
                      <a:pPr>
                        <a:buNone/>
                      </a:pPr>
                      <a:r>
                        <a:rPr lang="en-GB"/>
                        <a:t>8</a:t>
                      </a:r>
                    </a:p>
                  </a:txBody>
                  <a:tcPr anchor="ctr">
                    <a:lnL>
                      <a:noFill/>
                    </a:lnL>
                    <a:lnR>
                      <a:noFill/>
                    </a:lnR>
                    <a:lnT>
                      <a:noFill/>
                    </a:lnT>
                    <a:lnB>
                      <a:noFill/>
                    </a:lnB>
                    <a:noFill/>
                  </a:tcPr>
                </a:tc>
                <a:tc>
                  <a:txBody>
                    <a:bodyPr/>
                    <a:lstStyle/>
                    <a:p>
                      <a:pPr>
                        <a:buNone/>
                      </a:pPr>
                      <a:r>
                        <a:rPr lang="en-GB"/>
                        <a:t>0–7</a:t>
                      </a:r>
                    </a:p>
                  </a:txBody>
                  <a:tcPr anchor="ctr">
                    <a:lnL>
                      <a:noFill/>
                    </a:lnL>
                    <a:lnR>
                      <a:noFill/>
                    </a:lnR>
                    <a:lnT>
                      <a:noFill/>
                    </a:lnT>
                    <a:lnB>
                      <a:noFill/>
                    </a:lnB>
                    <a:noFill/>
                  </a:tcPr>
                </a:tc>
                <a:tc>
                  <a:txBody>
                    <a:bodyPr/>
                    <a:lstStyle/>
                    <a:p>
                      <a:pPr>
                        <a:buNone/>
                      </a:pPr>
                      <a:r>
                        <a:rPr lang="en-GB" dirty="0"/>
                        <a:t>745₈</a:t>
                      </a:r>
                    </a:p>
                  </a:txBody>
                  <a:tcPr anchor="ctr">
                    <a:lnL>
                      <a:noFill/>
                    </a:lnL>
                    <a:lnR>
                      <a:noFill/>
                    </a:lnR>
                    <a:lnT>
                      <a:noFill/>
                    </a:lnT>
                    <a:lnB>
                      <a:noFill/>
                    </a:lnB>
                    <a:noFill/>
                  </a:tcPr>
                </a:tc>
                <a:tc>
                  <a:txBody>
                    <a:bodyPr/>
                    <a:lstStyle/>
                    <a:p>
                      <a:pPr>
                        <a:buNone/>
                      </a:pPr>
                      <a:r>
                        <a:rPr lang="en-GB" dirty="0"/>
                        <a:t>Unix Permissions</a:t>
                      </a:r>
                    </a:p>
                  </a:txBody>
                  <a:tcPr anchor="ctr">
                    <a:lnL>
                      <a:noFill/>
                    </a:lnL>
                    <a:lnR>
                      <a:noFill/>
                    </a:lnR>
                    <a:lnT>
                      <a:noFill/>
                    </a:lnT>
                    <a:lnB>
                      <a:noFill/>
                    </a:lnB>
                    <a:noFill/>
                  </a:tcPr>
                </a:tc>
                <a:extLst>
                  <a:ext uri="{0D108BD9-81ED-4DB2-BD59-A6C34878D82A}">
                    <a16:rowId xmlns:a16="http://schemas.microsoft.com/office/drawing/2014/main" val="778252210"/>
                  </a:ext>
                </a:extLst>
              </a:tr>
              <a:tr h="0">
                <a:tc>
                  <a:txBody>
                    <a:bodyPr/>
                    <a:lstStyle/>
                    <a:p>
                      <a:pPr>
                        <a:buNone/>
                      </a:pPr>
                      <a:r>
                        <a:rPr lang="en-GB"/>
                        <a:t>Decimal</a:t>
                      </a:r>
                    </a:p>
                  </a:txBody>
                  <a:tcPr anchor="ctr">
                    <a:lnL>
                      <a:noFill/>
                    </a:lnL>
                    <a:lnR>
                      <a:noFill/>
                    </a:lnR>
                    <a:lnT>
                      <a:noFill/>
                    </a:lnT>
                    <a:lnB>
                      <a:noFill/>
                    </a:lnB>
                    <a:noFill/>
                  </a:tcPr>
                </a:tc>
                <a:tc>
                  <a:txBody>
                    <a:bodyPr/>
                    <a:lstStyle/>
                    <a:p>
                      <a:pPr>
                        <a:buNone/>
                      </a:pPr>
                      <a:r>
                        <a:rPr lang="en-GB"/>
                        <a:t>10</a:t>
                      </a:r>
                    </a:p>
                  </a:txBody>
                  <a:tcPr anchor="ctr">
                    <a:lnL>
                      <a:noFill/>
                    </a:lnL>
                    <a:lnR>
                      <a:noFill/>
                    </a:lnR>
                    <a:lnT>
                      <a:noFill/>
                    </a:lnT>
                    <a:lnB>
                      <a:noFill/>
                    </a:lnB>
                    <a:noFill/>
                  </a:tcPr>
                </a:tc>
                <a:tc>
                  <a:txBody>
                    <a:bodyPr/>
                    <a:lstStyle/>
                    <a:p>
                      <a:pPr>
                        <a:buNone/>
                      </a:pPr>
                      <a:r>
                        <a:rPr lang="en-GB"/>
                        <a:t>0–9</a:t>
                      </a:r>
                    </a:p>
                  </a:txBody>
                  <a:tcPr anchor="ctr">
                    <a:lnL>
                      <a:noFill/>
                    </a:lnL>
                    <a:lnR>
                      <a:noFill/>
                    </a:lnR>
                    <a:lnT>
                      <a:noFill/>
                    </a:lnT>
                    <a:lnB>
                      <a:noFill/>
                    </a:lnB>
                    <a:noFill/>
                  </a:tcPr>
                </a:tc>
                <a:tc>
                  <a:txBody>
                    <a:bodyPr/>
                    <a:lstStyle/>
                    <a:p>
                      <a:pPr>
                        <a:buNone/>
                      </a:pPr>
                      <a:r>
                        <a:rPr lang="en-GB"/>
                        <a:t>235₁₀</a:t>
                      </a:r>
                    </a:p>
                  </a:txBody>
                  <a:tcPr anchor="ctr">
                    <a:lnL>
                      <a:noFill/>
                    </a:lnL>
                    <a:lnR>
                      <a:noFill/>
                    </a:lnR>
                    <a:lnT>
                      <a:noFill/>
                    </a:lnT>
                    <a:lnB>
                      <a:noFill/>
                    </a:lnB>
                    <a:noFill/>
                  </a:tcPr>
                </a:tc>
                <a:tc>
                  <a:txBody>
                    <a:bodyPr/>
                    <a:lstStyle/>
                    <a:p>
                      <a:pPr>
                        <a:buNone/>
                      </a:pPr>
                      <a:r>
                        <a:rPr lang="en-GB"/>
                        <a:t>Human-readable numbers</a:t>
                      </a:r>
                    </a:p>
                  </a:txBody>
                  <a:tcPr anchor="ctr">
                    <a:lnL>
                      <a:noFill/>
                    </a:lnL>
                    <a:lnR>
                      <a:noFill/>
                    </a:lnR>
                    <a:lnT>
                      <a:noFill/>
                    </a:lnT>
                    <a:lnB>
                      <a:noFill/>
                    </a:lnB>
                    <a:noFill/>
                  </a:tcPr>
                </a:tc>
                <a:extLst>
                  <a:ext uri="{0D108BD9-81ED-4DB2-BD59-A6C34878D82A}">
                    <a16:rowId xmlns:a16="http://schemas.microsoft.com/office/drawing/2014/main" val="1537724190"/>
                  </a:ext>
                </a:extLst>
              </a:tr>
              <a:tr h="0">
                <a:tc>
                  <a:txBody>
                    <a:bodyPr/>
                    <a:lstStyle/>
                    <a:p>
                      <a:pPr>
                        <a:buNone/>
                      </a:pPr>
                      <a:r>
                        <a:rPr lang="en-GB"/>
                        <a:t>Hexadecimal</a:t>
                      </a:r>
                    </a:p>
                  </a:txBody>
                  <a:tcPr anchor="ctr">
                    <a:lnL>
                      <a:noFill/>
                    </a:lnL>
                    <a:lnR>
                      <a:noFill/>
                    </a:lnR>
                    <a:lnT>
                      <a:noFill/>
                    </a:lnT>
                    <a:lnB>
                      <a:noFill/>
                    </a:lnB>
                    <a:noFill/>
                  </a:tcPr>
                </a:tc>
                <a:tc>
                  <a:txBody>
                    <a:bodyPr/>
                    <a:lstStyle/>
                    <a:p>
                      <a:pPr>
                        <a:buNone/>
                      </a:pPr>
                      <a:r>
                        <a:rPr lang="en-GB"/>
                        <a:t>16</a:t>
                      </a:r>
                    </a:p>
                  </a:txBody>
                  <a:tcPr anchor="ctr">
                    <a:lnL>
                      <a:noFill/>
                    </a:lnL>
                    <a:lnR>
                      <a:noFill/>
                    </a:lnR>
                    <a:lnT>
                      <a:noFill/>
                    </a:lnT>
                    <a:lnB>
                      <a:noFill/>
                    </a:lnB>
                    <a:noFill/>
                  </a:tcPr>
                </a:tc>
                <a:tc>
                  <a:txBody>
                    <a:bodyPr/>
                    <a:lstStyle/>
                    <a:p>
                      <a:pPr>
                        <a:buNone/>
                      </a:pPr>
                      <a:r>
                        <a:rPr lang="en-GB"/>
                        <a:t>0–9, A–F</a:t>
                      </a:r>
                    </a:p>
                  </a:txBody>
                  <a:tcPr anchor="ctr">
                    <a:lnL>
                      <a:noFill/>
                    </a:lnL>
                    <a:lnR>
                      <a:noFill/>
                    </a:lnR>
                    <a:lnT>
                      <a:noFill/>
                    </a:lnT>
                    <a:lnB>
                      <a:noFill/>
                    </a:lnB>
                    <a:noFill/>
                  </a:tcPr>
                </a:tc>
                <a:tc>
                  <a:txBody>
                    <a:bodyPr/>
                    <a:lstStyle/>
                    <a:p>
                      <a:pPr>
                        <a:buNone/>
                      </a:pPr>
                      <a:r>
                        <a:rPr lang="en-GB"/>
                        <a:t>2F₁₆</a:t>
                      </a:r>
                    </a:p>
                  </a:txBody>
                  <a:tcPr anchor="ctr">
                    <a:lnL>
                      <a:noFill/>
                    </a:lnL>
                    <a:lnR>
                      <a:noFill/>
                    </a:lnR>
                    <a:lnT>
                      <a:noFill/>
                    </a:lnT>
                    <a:lnB>
                      <a:noFill/>
                    </a:lnB>
                    <a:noFill/>
                  </a:tcPr>
                </a:tc>
                <a:tc>
                  <a:txBody>
                    <a:bodyPr/>
                    <a:lstStyle/>
                    <a:p>
                      <a:pPr>
                        <a:buNone/>
                      </a:pPr>
                      <a:r>
                        <a:rPr lang="en-GB" dirty="0"/>
                        <a:t>Memory, </a:t>
                      </a:r>
                      <a:r>
                        <a:rPr lang="en-GB" dirty="0" err="1"/>
                        <a:t>Colors</a:t>
                      </a:r>
                      <a:r>
                        <a:rPr lang="en-GB" dirty="0"/>
                        <a:t>, Machine code</a:t>
                      </a:r>
                    </a:p>
                  </a:txBody>
                  <a:tcPr anchor="ctr">
                    <a:lnL>
                      <a:noFill/>
                    </a:lnL>
                    <a:lnR>
                      <a:noFill/>
                    </a:lnR>
                    <a:lnT>
                      <a:noFill/>
                    </a:lnT>
                    <a:lnB>
                      <a:noFill/>
                    </a:lnB>
                    <a:noFill/>
                  </a:tcPr>
                </a:tc>
                <a:extLst>
                  <a:ext uri="{0D108BD9-81ED-4DB2-BD59-A6C34878D82A}">
                    <a16:rowId xmlns:a16="http://schemas.microsoft.com/office/drawing/2014/main" val="4019231183"/>
                  </a:ext>
                </a:extLst>
              </a:tr>
            </a:tbl>
          </a:graphicData>
        </a:graphic>
      </p:graphicFrame>
    </p:spTree>
    <p:extLst>
      <p:ext uri="{BB962C8B-B14F-4D97-AF65-F5344CB8AC3E}">
        <p14:creationId xmlns:p14="http://schemas.microsoft.com/office/powerpoint/2010/main" val="3957640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C83F-09B2-1ADC-9FA0-8666EFE5A377}"/>
              </a:ext>
            </a:extLst>
          </p:cNvPr>
          <p:cNvSpPr>
            <a:spLocks noGrp="1"/>
          </p:cNvSpPr>
          <p:nvPr>
            <p:ph type="title"/>
          </p:nvPr>
        </p:nvSpPr>
        <p:spPr/>
        <p:txBody>
          <a:bodyPr>
            <a:normAutofit/>
          </a:bodyPr>
          <a:lstStyle/>
          <a:p>
            <a:pPr algn="l"/>
            <a:r>
              <a:rPr lang="en-GB" sz="3600" dirty="0"/>
              <a:t>Binary System</a:t>
            </a:r>
          </a:p>
        </p:txBody>
      </p:sp>
      <p:sp>
        <p:nvSpPr>
          <p:cNvPr id="7" name="Rectangle 4">
            <a:extLst>
              <a:ext uri="{FF2B5EF4-FFF2-40B4-BE49-F238E27FC236}">
                <a16:creationId xmlns:a16="http://schemas.microsoft.com/office/drawing/2014/main" id="{F46FAEE9-37D0-3501-58F1-340340BA7932}"/>
              </a:ext>
            </a:extLst>
          </p:cNvPr>
          <p:cNvSpPr>
            <a:spLocks noChangeArrowheads="1"/>
          </p:cNvSpPr>
          <p:nvPr/>
        </p:nvSpPr>
        <p:spPr bwMode="auto">
          <a:xfrm>
            <a:off x="457200" y="1916832"/>
            <a:ext cx="7687933" cy="24590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rial" panose="020B0604020202020204" pitchFamily="34" charset="0"/>
              </a:rPr>
              <a:t>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1011₂ = (1×2³) + (0×2²) + (1×2¹) + (1×2⁰) = </a:t>
            </a:r>
            <a:r>
              <a:rPr kumimoji="0" lang="en-US" altLang="en-US" sz="2000" b="1" i="0" u="none" strike="noStrike" cap="none" normalizeH="0" baseline="0" dirty="0">
                <a:ln>
                  <a:noFill/>
                </a:ln>
                <a:solidFill>
                  <a:srgbClr val="000000"/>
                </a:solidFill>
                <a:effectLst/>
                <a:latin typeface="Arial" panose="020B0604020202020204" pitchFamily="34" charset="0"/>
              </a:rPr>
              <a:t>11₁₀</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1" i="0" u="none" strike="noStrike" cap="none" normalizeH="0" baseline="0" dirty="0">
                <a:ln>
                  <a:noFill/>
                </a:ln>
                <a:solidFill>
                  <a:srgbClr val="000000"/>
                </a:solidFill>
                <a:effectLst/>
                <a:latin typeface="Arial" panose="020B0604020202020204" pitchFamily="34" charset="0"/>
              </a:rPr>
              <a:t>Visual:</a:t>
            </a:r>
            <a:r>
              <a:rPr kumimoji="0" lang="en-US" altLang="en-US" sz="2000" b="0" i="0" u="none" strike="noStrike" cap="none" normalizeH="0" baseline="0" dirty="0">
                <a:ln>
                  <a:noFill/>
                </a:ln>
                <a:solidFill>
                  <a:srgbClr val="000000"/>
                </a:solidFill>
                <a:effectLst/>
                <a:latin typeface="Arial" panose="020B0604020202020204" pitchFamily="34" charset="0"/>
              </a:rPr>
              <a:t> Binary switches (On/Off).</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1" i="0" u="none" strike="noStrike" cap="none" normalizeH="0" baseline="0" dirty="0">
                <a:ln>
                  <a:noFill/>
                </a:ln>
                <a:solidFill>
                  <a:srgbClr val="000000"/>
                </a:solidFill>
                <a:effectLst/>
                <a:latin typeface="Arial" panose="020B0604020202020204" pitchFamily="34" charset="0"/>
              </a:rPr>
              <a:t>Notes:</a:t>
            </a:r>
            <a:r>
              <a:rPr kumimoji="0" lang="en-US" altLang="en-US" sz="2000" b="0" i="0" u="none" strike="noStrike" cap="none" normalizeH="0" baseline="0" dirty="0">
                <a:ln>
                  <a:noFill/>
                </a:ln>
                <a:solidFill>
                  <a:srgbClr val="000000"/>
                </a:solidFill>
                <a:effectLst/>
                <a:latin typeface="Arial" panose="020B0604020202020204" pitchFamily="34" charset="0"/>
              </a:rPr>
              <a:t> </a:t>
            </a:r>
            <a:r>
              <a:rPr kumimoji="0" lang="en-US" altLang="en-US" sz="2000" b="0" i="0" u="none" strike="noStrike" cap="none" normalizeH="0" baseline="0" dirty="0" err="1">
                <a:ln>
                  <a:noFill/>
                </a:ln>
                <a:solidFill>
                  <a:srgbClr val="000000"/>
                </a:solidFill>
                <a:effectLst/>
                <a:latin typeface="Arial" panose="020B0604020202020204" pitchFamily="34" charset="0"/>
              </a:rPr>
              <a:t>Emphasise</a:t>
            </a:r>
            <a:r>
              <a:rPr kumimoji="0" lang="en-US" altLang="en-US" sz="2000" b="0" i="0" u="none" strike="noStrike" cap="none" normalizeH="0" baseline="0" dirty="0">
                <a:ln>
                  <a:noFill/>
                </a:ln>
                <a:solidFill>
                  <a:srgbClr val="000000"/>
                </a:solidFill>
                <a:effectLst/>
                <a:latin typeface="Arial" panose="020B0604020202020204" pitchFamily="34" charset="0"/>
              </a:rPr>
              <a:t> binary logic in computing.</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753A2F30-743C-58F7-E57A-CE77726CC90E}"/>
              </a:ext>
            </a:extLst>
          </p:cNvPr>
          <p:cNvSpPr>
            <a:spLocks noChangeArrowheads="1"/>
          </p:cNvSpPr>
          <p:nvPr/>
        </p:nvSpPr>
        <p:spPr bwMode="auto">
          <a:xfrm>
            <a:off x="484467" y="3369031"/>
            <a:ext cx="7687933"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81720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66E10-5723-E0B1-F5CC-180E7945ADE1}"/>
            </a:ext>
          </a:extLst>
        </p:cNvPr>
        <p:cNvGrpSpPr/>
        <p:nvPr/>
      </p:nvGrpSpPr>
      <p:grpSpPr>
        <a:xfrm>
          <a:off x="0" y="0"/>
          <a:ext cx="0" cy="0"/>
          <a:chOff x="0" y="0"/>
          <a:chExt cx="0" cy="0"/>
        </a:xfrm>
      </p:grpSpPr>
      <p:sp>
        <p:nvSpPr>
          <p:cNvPr id="9" name="Rectangle 6">
            <a:extLst>
              <a:ext uri="{FF2B5EF4-FFF2-40B4-BE49-F238E27FC236}">
                <a16:creationId xmlns:a16="http://schemas.microsoft.com/office/drawing/2014/main" id="{041E8B37-4753-EB94-7A91-28070913A4B3}"/>
              </a:ext>
            </a:extLst>
          </p:cNvPr>
          <p:cNvSpPr>
            <a:spLocks noChangeArrowheads="1"/>
          </p:cNvSpPr>
          <p:nvPr/>
        </p:nvSpPr>
        <p:spPr bwMode="auto">
          <a:xfrm>
            <a:off x="484467" y="3369031"/>
            <a:ext cx="7687933"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43A9AB97-ABE9-03A4-9899-A88E57ADC6A8}"/>
              </a:ext>
            </a:extLst>
          </p:cNvPr>
          <p:cNvSpPr>
            <a:spLocks noGrp="1" noChangeArrowheads="1"/>
          </p:cNvSpPr>
          <p:nvPr>
            <p:ph type="title"/>
          </p:nvPr>
        </p:nvSpPr>
        <p:spPr bwMode="auto">
          <a:xfrm>
            <a:off x="484467" y="332656"/>
            <a:ext cx="525355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Binary ↔ Decimal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10" name="Rectangle 5">
            <a:extLst>
              <a:ext uri="{FF2B5EF4-FFF2-40B4-BE49-F238E27FC236}">
                <a16:creationId xmlns:a16="http://schemas.microsoft.com/office/drawing/2014/main" id="{4F936CF8-E179-30DC-9302-55FF83B723BF}"/>
              </a:ext>
            </a:extLst>
          </p:cNvPr>
          <p:cNvSpPr>
            <a:spLocks noChangeArrowheads="1"/>
          </p:cNvSpPr>
          <p:nvPr/>
        </p:nvSpPr>
        <p:spPr bwMode="auto">
          <a:xfrm>
            <a:off x="484467" y="1039131"/>
            <a:ext cx="7010445" cy="46598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rgbClr val="000000"/>
                </a:solidFill>
                <a:effectLst/>
                <a:latin typeface="Arial" panose="020B0604020202020204" pitchFamily="34" charset="0"/>
              </a:rPr>
              <a:t>Binary to Decimal 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11001₂ = (1×2⁴) + (1×2³) + (0×2²) + (0×2¹) + (1×2⁰) = </a:t>
            </a:r>
            <a:r>
              <a:rPr kumimoji="0" lang="en-US" altLang="en-US" sz="2000" b="1" i="0" u="none" strike="noStrike" cap="none" normalizeH="0" baseline="0" dirty="0">
                <a:ln>
                  <a:noFill/>
                </a:ln>
                <a:solidFill>
                  <a:srgbClr val="000000"/>
                </a:solidFill>
                <a:effectLst/>
                <a:latin typeface="Arial" panose="020B0604020202020204" pitchFamily="34" charset="0"/>
              </a:rPr>
              <a:t>25₁₀</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rgbClr val="000000"/>
                </a:solidFill>
                <a:effectLst/>
                <a:latin typeface="Arial" panose="020B0604020202020204" pitchFamily="34" charset="0"/>
              </a:rPr>
              <a:t>Decimal to Binary 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45₁₀ ÷ 2 → R1</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22 ÷ 2 → R0</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11 ÷ 2 → R1</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5 ÷ 2 → R1</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2 ÷ 2 → R0</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1 ÷ 2 → R1</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Read remainders bottom-up → </a:t>
            </a:r>
            <a:r>
              <a:rPr kumimoji="0" lang="en-US" altLang="en-US" sz="2000" b="1" i="0" u="none" strike="noStrike" cap="none" normalizeH="0" baseline="0" dirty="0">
                <a:ln>
                  <a:noFill/>
                </a:ln>
                <a:solidFill>
                  <a:srgbClr val="000000"/>
                </a:solidFill>
                <a:effectLst/>
                <a:latin typeface="Arial" panose="020B0604020202020204" pitchFamily="34" charset="0"/>
              </a:rPr>
              <a:t>101101₂</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02085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2A5F7-B7B6-AAFD-E116-B76EF2A705CA}"/>
            </a:ext>
          </a:extLst>
        </p:cNvPr>
        <p:cNvGrpSpPr/>
        <p:nvPr/>
      </p:nvGrpSpPr>
      <p:grpSpPr>
        <a:xfrm>
          <a:off x="0" y="0"/>
          <a:ext cx="0" cy="0"/>
          <a:chOff x="0" y="0"/>
          <a:chExt cx="0" cy="0"/>
        </a:xfrm>
      </p:grpSpPr>
      <p:sp>
        <p:nvSpPr>
          <p:cNvPr id="9" name="Rectangle 6">
            <a:extLst>
              <a:ext uri="{FF2B5EF4-FFF2-40B4-BE49-F238E27FC236}">
                <a16:creationId xmlns:a16="http://schemas.microsoft.com/office/drawing/2014/main" id="{A48036B5-57A2-4099-111E-F518CBBCD21C}"/>
              </a:ext>
            </a:extLst>
          </p:cNvPr>
          <p:cNvSpPr>
            <a:spLocks noChangeArrowheads="1"/>
          </p:cNvSpPr>
          <p:nvPr/>
        </p:nvSpPr>
        <p:spPr bwMode="auto">
          <a:xfrm>
            <a:off x="484467" y="3369031"/>
            <a:ext cx="7687933"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FCC80989-FE78-4ADD-B4EA-8CDFE6F79584}"/>
              </a:ext>
            </a:extLst>
          </p:cNvPr>
          <p:cNvSpPr>
            <a:spLocks noGrp="1" noChangeArrowheads="1"/>
          </p:cNvSpPr>
          <p:nvPr>
            <p:ph type="title"/>
          </p:nvPr>
        </p:nvSpPr>
        <p:spPr bwMode="auto">
          <a:xfrm>
            <a:off x="484467" y="332656"/>
            <a:ext cx="525355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Binary ↔ Decimal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pic>
        <p:nvPicPr>
          <p:cNvPr id="2" name="Online Media 1" descr="How To Convert Binary To Decimal - Computer Science">
            <a:hlinkClick r:id="" action="ppaction://media"/>
            <a:extLst>
              <a:ext uri="{FF2B5EF4-FFF2-40B4-BE49-F238E27FC236}">
                <a16:creationId xmlns:a16="http://schemas.microsoft.com/office/drawing/2014/main" id="{A968856D-B6F6-216C-C314-16F5834CD8D1}"/>
              </a:ext>
            </a:extLst>
          </p:cNvPr>
          <p:cNvPicPr>
            <a:picLocks noRot="1" noChangeAspect="1"/>
          </p:cNvPicPr>
          <p:nvPr>
            <a:videoFile r:link="rId1"/>
          </p:nvPr>
        </p:nvPicPr>
        <p:blipFill>
          <a:blip r:embed="rId3"/>
          <a:stretch>
            <a:fillRect/>
          </a:stretch>
        </p:blipFill>
        <p:spPr>
          <a:xfrm>
            <a:off x="728033" y="1052736"/>
            <a:ext cx="7687933" cy="4343682"/>
          </a:xfrm>
          <a:prstGeom prst="rect">
            <a:avLst/>
          </a:prstGeom>
        </p:spPr>
      </p:pic>
      <p:sp>
        <p:nvSpPr>
          <p:cNvPr id="3" name="TextBox 2">
            <a:extLst>
              <a:ext uri="{FF2B5EF4-FFF2-40B4-BE49-F238E27FC236}">
                <a16:creationId xmlns:a16="http://schemas.microsoft.com/office/drawing/2014/main" id="{2B7C5C3E-FBAE-DC04-0749-AAA1FE503EB9}"/>
              </a:ext>
            </a:extLst>
          </p:cNvPr>
          <p:cNvSpPr txBox="1"/>
          <p:nvPr/>
        </p:nvSpPr>
        <p:spPr>
          <a:xfrm>
            <a:off x="2793307" y="5445224"/>
            <a:ext cx="3557384" cy="261610"/>
          </a:xfrm>
          <a:prstGeom prst="rect">
            <a:avLst/>
          </a:prstGeom>
          <a:noFill/>
        </p:spPr>
        <p:txBody>
          <a:bodyPr wrap="none" rtlCol="0">
            <a:spAutoFit/>
          </a:bodyPr>
          <a:lstStyle/>
          <a:p>
            <a:r>
              <a:rPr lang="en-GB" sz="1100" dirty="0"/>
              <a:t>https://</a:t>
            </a:r>
            <a:r>
              <a:rPr lang="en-GB" sz="1100" dirty="0" err="1"/>
              <a:t>www.youtube.com</a:t>
            </a:r>
            <a:r>
              <a:rPr lang="en-GB" sz="1100" dirty="0"/>
              <a:t>/</a:t>
            </a:r>
            <a:r>
              <a:rPr lang="en-GB" sz="1100" dirty="0" err="1"/>
              <a:t>watch?v</a:t>
            </a:r>
            <a:r>
              <a:rPr lang="en-GB" sz="1100" dirty="0"/>
              <a:t>=VLflTjd3lWA&amp;t=625s</a:t>
            </a:r>
          </a:p>
        </p:txBody>
      </p:sp>
    </p:spTree>
    <p:extLst>
      <p:ext uri="{BB962C8B-B14F-4D97-AF65-F5344CB8AC3E}">
        <p14:creationId xmlns:p14="http://schemas.microsoft.com/office/powerpoint/2010/main" val="1423718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2A5F7-B7B6-AAFD-E116-B76EF2A705CA}"/>
            </a:ext>
          </a:extLst>
        </p:cNvPr>
        <p:cNvGrpSpPr/>
        <p:nvPr/>
      </p:nvGrpSpPr>
      <p:grpSpPr>
        <a:xfrm>
          <a:off x="0" y="0"/>
          <a:ext cx="0" cy="0"/>
          <a:chOff x="0" y="0"/>
          <a:chExt cx="0" cy="0"/>
        </a:xfrm>
      </p:grpSpPr>
      <p:sp>
        <p:nvSpPr>
          <p:cNvPr id="9" name="Rectangle 6">
            <a:extLst>
              <a:ext uri="{FF2B5EF4-FFF2-40B4-BE49-F238E27FC236}">
                <a16:creationId xmlns:a16="http://schemas.microsoft.com/office/drawing/2014/main" id="{A48036B5-57A2-4099-111E-F518CBBCD21C}"/>
              </a:ext>
            </a:extLst>
          </p:cNvPr>
          <p:cNvSpPr>
            <a:spLocks noChangeArrowheads="1"/>
          </p:cNvSpPr>
          <p:nvPr/>
        </p:nvSpPr>
        <p:spPr bwMode="auto">
          <a:xfrm>
            <a:off x="484467" y="3369031"/>
            <a:ext cx="7687933"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FCC80989-FE78-4ADD-B4EA-8CDFE6F79584}"/>
              </a:ext>
            </a:extLst>
          </p:cNvPr>
          <p:cNvSpPr>
            <a:spLocks noGrp="1" noChangeArrowheads="1"/>
          </p:cNvSpPr>
          <p:nvPr>
            <p:ph type="title"/>
          </p:nvPr>
        </p:nvSpPr>
        <p:spPr bwMode="auto">
          <a:xfrm>
            <a:off x="484467" y="332656"/>
            <a:ext cx="525355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algn="l" eaLnBrk="0" fontAlgn="base" hangingPunct="0">
              <a:spcAft>
                <a:spcPct val="0"/>
              </a:spcAft>
            </a:pPr>
            <a:r>
              <a:rPr lang="en-US" altLang="en-US" sz="3200" dirty="0">
                <a:solidFill>
                  <a:srgbClr val="000000"/>
                </a:solidFill>
                <a:latin typeface="-webkit-standard"/>
              </a:rPr>
              <a:t>Decimal </a:t>
            </a:r>
            <a:r>
              <a:rPr kumimoji="0" lang="en-US" altLang="en-US" sz="3200" b="0" i="0" u="none" strike="noStrike" cap="none" normalizeH="0" baseline="0" dirty="0">
                <a:ln>
                  <a:noFill/>
                </a:ln>
                <a:solidFill>
                  <a:srgbClr val="000000"/>
                </a:solidFill>
                <a:effectLst/>
                <a:latin typeface="-webkit-standard"/>
              </a:rPr>
              <a:t>↔ </a:t>
            </a:r>
            <a:r>
              <a:rPr lang="en-US" altLang="en-US" sz="3200" dirty="0">
                <a:solidFill>
                  <a:srgbClr val="000000"/>
                </a:solidFill>
                <a:latin typeface="-webkit-standard"/>
              </a:rPr>
              <a:t>Binary </a:t>
            </a:r>
            <a:r>
              <a:rPr kumimoji="0" lang="en-US" altLang="en-US" sz="3200" b="0" i="0" u="none" strike="noStrike" cap="none" normalizeH="0" baseline="0" dirty="0">
                <a:ln>
                  <a:noFill/>
                </a:ln>
                <a:solidFill>
                  <a:srgbClr val="000000"/>
                </a:solidFill>
                <a:effectLst/>
                <a:latin typeface="-webkit-standard"/>
              </a:rPr>
              <a:t>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2B7C5C3E-FBAE-DC04-0749-AAA1FE503EB9}"/>
              </a:ext>
            </a:extLst>
          </p:cNvPr>
          <p:cNvSpPr txBox="1"/>
          <p:nvPr/>
        </p:nvSpPr>
        <p:spPr>
          <a:xfrm>
            <a:off x="2793307" y="5445224"/>
            <a:ext cx="3595856" cy="261610"/>
          </a:xfrm>
          <a:prstGeom prst="rect">
            <a:avLst/>
          </a:prstGeom>
          <a:noFill/>
        </p:spPr>
        <p:txBody>
          <a:bodyPr wrap="none" rtlCol="0">
            <a:spAutoFit/>
          </a:bodyPr>
          <a:lstStyle/>
          <a:p>
            <a:r>
              <a:rPr lang="en-GB" sz="1100" dirty="0"/>
              <a:t>https://</a:t>
            </a:r>
            <a:r>
              <a:rPr lang="en-GB" sz="1100" dirty="0" err="1"/>
              <a:t>www.youtube.com</a:t>
            </a:r>
            <a:r>
              <a:rPr lang="en-GB" sz="1100" dirty="0"/>
              <a:t>/</a:t>
            </a:r>
            <a:r>
              <a:rPr lang="en-GB" sz="1100" dirty="0" err="1"/>
              <a:t>watch?v</a:t>
            </a:r>
            <a:r>
              <a:rPr lang="en-GB" sz="1100" dirty="0"/>
              <a:t>=rsxT4FfRBaM&amp;t=177s</a:t>
            </a:r>
          </a:p>
        </p:txBody>
      </p:sp>
      <p:pic>
        <p:nvPicPr>
          <p:cNvPr id="4" name="Online Media 3" descr="How To Convert Decimal to Binary">
            <a:hlinkClick r:id="" action="ppaction://media"/>
            <a:extLst>
              <a:ext uri="{FF2B5EF4-FFF2-40B4-BE49-F238E27FC236}">
                <a16:creationId xmlns:a16="http://schemas.microsoft.com/office/drawing/2014/main" id="{FD3F6D0E-0051-8AF1-42EB-9211DC1F4F9A}"/>
              </a:ext>
            </a:extLst>
          </p:cNvPr>
          <p:cNvPicPr>
            <a:picLocks noRot="1" noChangeAspect="1"/>
          </p:cNvPicPr>
          <p:nvPr>
            <a:videoFile r:link="rId1"/>
          </p:nvPr>
        </p:nvPicPr>
        <p:blipFill>
          <a:blip r:embed="rId3"/>
          <a:stretch>
            <a:fillRect/>
          </a:stretch>
        </p:blipFill>
        <p:spPr>
          <a:xfrm>
            <a:off x="780023" y="1118052"/>
            <a:ext cx="7583954" cy="4284934"/>
          </a:xfrm>
          <a:prstGeom prst="rect">
            <a:avLst/>
          </a:prstGeom>
        </p:spPr>
      </p:pic>
    </p:spTree>
    <p:extLst>
      <p:ext uri="{BB962C8B-B14F-4D97-AF65-F5344CB8AC3E}">
        <p14:creationId xmlns:p14="http://schemas.microsoft.com/office/powerpoint/2010/main" val="3549301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BD158-D877-F1FB-B93A-6069E966E9A2}"/>
              </a:ext>
            </a:extLst>
          </p:cNvPr>
          <p:cNvSpPr>
            <a:spLocks noGrp="1"/>
          </p:cNvSpPr>
          <p:nvPr>
            <p:ph type="title"/>
          </p:nvPr>
        </p:nvSpPr>
        <p:spPr/>
        <p:txBody>
          <a:bodyPr>
            <a:normAutofit/>
          </a:bodyPr>
          <a:lstStyle/>
          <a:p>
            <a:pPr algn="l"/>
            <a:r>
              <a:rPr lang="en-GB" sz="3200" dirty="0"/>
              <a:t>Decimal System</a:t>
            </a:r>
          </a:p>
        </p:txBody>
      </p:sp>
      <p:sp>
        <p:nvSpPr>
          <p:cNvPr id="4" name="Rectangle 1">
            <a:extLst>
              <a:ext uri="{FF2B5EF4-FFF2-40B4-BE49-F238E27FC236}">
                <a16:creationId xmlns:a16="http://schemas.microsoft.com/office/drawing/2014/main" id="{AB90083B-C9ED-60C9-21A0-04559D54AA85}"/>
              </a:ext>
            </a:extLst>
          </p:cNvPr>
          <p:cNvSpPr>
            <a:spLocks noChangeArrowheads="1"/>
          </p:cNvSpPr>
          <p:nvPr/>
        </p:nvSpPr>
        <p:spPr bwMode="auto">
          <a:xfrm>
            <a:off x="466511" y="1891719"/>
            <a:ext cx="6840334" cy="3074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000" b="0" i="0" u="none" strike="noStrike" cap="none" normalizeH="0" baseline="0" dirty="0">
                <a:ln>
                  <a:noFill/>
                </a:ln>
                <a:solidFill>
                  <a:srgbClr val="000000"/>
                </a:solidFill>
                <a:effectLst/>
                <a:latin typeface="Arial" panose="020B0604020202020204" pitchFamily="34" charset="0"/>
              </a:rPr>
              <a:t>Base 10 system we use daily.</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000" b="0" i="0" u="none" strike="noStrike" cap="none" normalizeH="0" baseline="0" dirty="0">
                <a:ln>
                  <a:noFill/>
                </a:ln>
                <a:solidFill>
                  <a:srgbClr val="000000"/>
                </a:solidFill>
                <a:effectLst/>
                <a:latin typeface="Arial" panose="020B0604020202020204" pitchFamily="34" charset="0"/>
              </a:rPr>
              <a:t>Each position represents a power of 10.</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1" i="0" u="none" strike="noStrike" cap="none" normalizeH="0" baseline="0" dirty="0">
                <a:ln>
                  <a:noFill/>
                </a:ln>
                <a:solidFill>
                  <a:srgbClr val="000000"/>
                </a:solidFill>
                <a:effectLst/>
                <a:latin typeface="Arial" panose="020B0604020202020204" pitchFamily="34" charset="0"/>
              </a:rPr>
              <a:t>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472₁₀ = (4×10²) + (7×10¹) + (2×10⁰) = 400 + 70 + 2 = </a:t>
            </a:r>
            <a:r>
              <a:rPr kumimoji="0" lang="en-US" altLang="en-US" sz="2000" b="1" i="0" u="none" strike="noStrike" cap="none" normalizeH="0" baseline="0" dirty="0">
                <a:ln>
                  <a:noFill/>
                </a:ln>
                <a:solidFill>
                  <a:srgbClr val="000000"/>
                </a:solidFill>
                <a:effectLst/>
                <a:latin typeface="Arial" panose="020B0604020202020204" pitchFamily="34" charset="0"/>
              </a:rPr>
              <a:t>472₁₀</a:t>
            </a:r>
            <a:endParaRPr kumimoji="0" lang="en-US" altLang="en-US" sz="20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2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869491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3030A-8E71-A987-6676-C452E393D42F}"/>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42FE2E2A-10B7-AAFC-43A7-737F57D81CE3}"/>
              </a:ext>
            </a:extLst>
          </p:cNvPr>
          <p:cNvSpPr>
            <a:spLocks noGrp="1" noChangeArrowheads="1"/>
          </p:cNvSpPr>
          <p:nvPr>
            <p:ph type="title"/>
          </p:nvPr>
        </p:nvSpPr>
        <p:spPr bwMode="auto">
          <a:xfrm>
            <a:off x="457200" y="553752"/>
            <a:ext cx="506222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Decimal ↔ Octal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A88E319F-4204-70AD-9D82-F915A07A5F28}"/>
              </a:ext>
            </a:extLst>
          </p:cNvPr>
          <p:cNvSpPr>
            <a:spLocks noChangeArrowheads="1"/>
          </p:cNvSpPr>
          <p:nvPr/>
        </p:nvSpPr>
        <p:spPr bwMode="auto">
          <a:xfrm>
            <a:off x="457200" y="1563858"/>
            <a:ext cx="6369051" cy="3736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rgbClr val="000000"/>
                </a:solidFill>
                <a:effectLst/>
                <a:latin typeface="Arial" panose="020B0604020202020204" pitchFamily="34" charset="0"/>
              </a:rPr>
              <a:t>Decimal to Octal 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83₁₀ ÷ 8 = 10 R3</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10 ÷ 8 = 1 R2</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1 ÷ 8 = 0 R1</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 </a:t>
            </a:r>
            <a:r>
              <a:rPr kumimoji="0" lang="en-US" altLang="en-US" sz="2000" b="1" i="0" u="none" strike="noStrike" cap="none" normalizeH="0" baseline="0" dirty="0">
                <a:ln>
                  <a:noFill/>
                </a:ln>
                <a:solidFill>
                  <a:srgbClr val="000000"/>
                </a:solidFill>
                <a:effectLst/>
                <a:latin typeface="Arial" panose="020B0604020202020204" pitchFamily="34" charset="0"/>
              </a:rPr>
              <a:t>123₈</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rgbClr val="000000"/>
                </a:solidFill>
                <a:effectLst/>
                <a:latin typeface="Arial" panose="020B0604020202020204" pitchFamily="34" charset="0"/>
              </a:rPr>
              <a:t>Octal to Decimal 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123₈ = (1×8²) + (2×8¹) + (3×8⁰) = 64 + 16 + 3 = </a:t>
            </a:r>
            <a:r>
              <a:rPr kumimoji="0" lang="en-US" altLang="en-US" sz="2000" b="1" i="0" u="none" strike="noStrike" cap="none" normalizeH="0" baseline="0" dirty="0">
                <a:ln>
                  <a:noFill/>
                </a:ln>
                <a:solidFill>
                  <a:srgbClr val="000000"/>
                </a:solidFill>
                <a:effectLst/>
                <a:latin typeface="Arial" panose="020B0604020202020204" pitchFamily="34" charset="0"/>
              </a:rPr>
              <a:t>83₁₀</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72423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867CD-09DB-7CF6-0062-E90B5989842E}"/>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83921420-CF11-85B3-BBBB-C5BEEA547084}"/>
              </a:ext>
            </a:extLst>
          </p:cNvPr>
          <p:cNvSpPr>
            <a:spLocks noGrp="1" noChangeArrowheads="1"/>
          </p:cNvSpPr>
          <p:nvPr>
            <p:ph type="title"/>
          </p:nvPr>
        </p:nvSpPr>
        <p:spPr bwMode="auto">
          <a:xfrm>
            <a:off x="457200" y="553752"/>
            <a:ext cx="506222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Decimal ↔ Octal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pic>
        <p:nvPicPr>
          <p:cNvPr id="2" name="Online Media 1" descr="Decimal to Octal Conversion">
            <a:hlinkClick r:id="" action="ppaction://media"/>
            <a:extLst>
              <a:ext uri="{FF2B5EF4-FFF2-40B4-BE49-F238E27FC236}">
                <a16:creationId xmlns:a16="http://schemas.microsoft.com/office/drawing/2014/main" id="{7F3A9F51-595B-DC9F-6B78-17BADB3E322C}"/>
              </a:ext>
            </a:extLst>
          </p:cNvPr>
          <p:cNvPicPr>
            <a:picLocks noRot="1" noChangeAspect="1"/>
          </p:cNvPicPr>
          <p:nvPr>
            <a:videoFile r:link="rId1"/>
          </p:nvPr>
        </p:nvPicPr>
        <p:blipFill>
          <a:blip r:embed="rId3"/>
          <a:stretch>
            <a:fillRect/>
          </a:stretch>
        </p:blipFill>
        <p:spPr>
          <a:xfrm>
            <a:off x="755576" y="1138527"/>
            <a:ext cx="7632848" cy="4312560"/>
          </a:xfrm>
          <a:prstGeom prst="rect">
            <a:avLst/>
          </a:prstGeom>
        </p:spPr>
      </p:pic>
      <p:sp>
        <p:nvSpPr>
          <p:cNvPr id="4" name="TextBox 3">
            <a:extLst>
              <a:ext uri="{FF2B5EF4-FFF2-40B4-BE49-F238E27FC236}">
                <a16:creationId xmlns:a16="http://schemas.microsoft.com/office/drawing/2014/main" id="{DD9FE30C-053E-53E7-969D-4703DBAE9348}"/>
              </a:ext>
            </a:extLst>
          </p:cNvPr>
          <p:cNvSpPr txBox="1"/>
          <p:nvPr/>
        </p:nvSpPr>
        <p:spPr>
          <a:xfrm>
            <a:off x="2483768" y="5451087"/>
            <a:ext cx="3942105" cy="307777"/>
          </a:xfrm>
          <a:prstGeom prst="rect">
            <a:avLst/>
          </a:prstGeom>
          <a:noFill/>
        </p:spPr>
        <p:txBody>
          <a:bodyPr wrap="none" rtlCol="0">
            <a:spAutoFit/>
          </a:bodyPr>
          <a:lstStyle/>
          <a:p>
            <a:r>
              <a:rPr lang="en-GB" sz="1400" dirty="0"/>
              <a:t>https://</a:t>
            </a:r>
            <a:r>
              <a:rPr lang="en-GB" sz="1400" dirty="0" err="1"/>
              <a:t>www.youtube.com</a:t>
            </a:r>
            <a:r>
              <a:rPr lang="en-GB" sz="1400" dirty="0"/>
              <a:t>/</a:t>
            </a:r>
            <a:r>
              <a:rPr lang="en-GB" sz="1400" dirty="0" err="1"/>
              <a:t>watch?v</a:t>
            </a:r>
            <a:r>
              <a:rPr lang="en-GB" sz="1400" dirty="0"/>
              <a:t>=ayul1fmZd0Y</a:t>
            </a:r>
          </a:p>
        </p:txBody>
      </p:sp>
    </p:spTree>
    <p:extLst>
      <p:ext uri="{BB962C8B-B14F-4D97-AF65-F5344CB8AC3E}">
        <p14:creationId xmlns:p14="http://schemas.microsoft.com/office/powerpoint/2010/main" val="1114807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06D75-6B75-9D0F-9C3F-5F267E62F9DE}"/>
              </a:ext>
            </a:extLst>
          </p:cNvPr>
          <p:cNvSpPr>
            <a:spLocks noGrp="1"/>
          </p:cNvSpPr>
          <p:nvPr>
            <p:ph type="title"/>
          </p:nvPr>
        </p:nvSpPr>
        <p:spPr/>
        <p:txBody>
          <a:bodyPr>
            <a:normAutofit/>
          </a:bodyPr>
          <a:lstStyle/>
          <a:p>
            <a:pPr algn="l"/>
            <a:r>
              <a:rPr lang="en-GB" sz="3200" dirty="0"/>
              <a:t>Octal System</a:t>
            </a:r>
          </a:p>
        </p:txBody>
      </p:sp>
      <p:sp>
        <p:nvSpPr>
          <p:cNvPr id="4" name="Rectangle 1">
            <a:extLst>
              <a:ext uri="{FF2B5EF4-FFF2-40B4-BE49-F238E27FC236}">
                <a16:creationId xmlns:a16="http://schemas.microsoft.com/office/drawing/2014/main" id="{C89476B2-FEBF-2071-5238-292DB147DB1E}"/>
              </a:ext>
            </a:extLst>
          </p:cNvPr>
          <p:cNvSpPr>
            <a:spLocks noChangeArrowheads="1"/>
          </p:cNvSpPr>
          <p:nvPr/>
        </p:nvSpPr>
        <p:spPr bwMode="auto">
          <a:xfrm>
            <a:off x="611560" y="1628800"/>
            <a:ext cx="4817344" cy="2466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000" b="0" i="0" u="none" strike="noStrike" cap="none" normalizeH="0" baseline="0" dirty="0">
                <a:ln>
                  <a:noFill/>
                </a:ln>
                <a:solidFill>
                  <a:srgbClr val="000000"/>
                </a:solidFill>
                <a:effectLst/>
                <a:latin typeface="Arial" panose="020B0604020202020204" pitchFamily="34" charset="0"/>
              </a:rPr>
              <a:t>Base 8 (digits 0–7).</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000" b="0" i="0" u="none" strike="noStrike" cap="none" normalizeH="0" baseline="0" dirty="0">
                <a:ln>
                  <a:noFill/>
                </a:ln>
                <a:solidFill>
                  <a:srgbClr val="000000"/>
                </a:solidFill>
                <a:effectLst/>
                <a:latin typeface="Arial" panose="020B0604020202020204" pitchFamily="34" charset="0"/>
              </a:rPr>
              <a:t>Each octal digit represents 3 binary bits.</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1" i="0" u="none" strike="noStrike" cap="none" normalizeH="0" baseline="0" dirty="0">
                <a:ln>
                  <a:noFill/>
                </a:ln>
                <a:solidFill>
                  <a:srgbClr val="000000"/>
                </a:solidFill>
                <a:effectLst/>
                <a:latin typeface="Arial" panose="020B0604020202020204" pitchFamily="34" charset="0"/>
              </a:rPr>
              <a:t>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47₈ = (100111)₂</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29585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867CD-09DB-7CF6-0062-E90B5989842E}"/>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83921420-CF11-85B3-BBBB-C5BEEA547084}"/>
              </a:ext>
            </a:extLst>
          </p:cNvPr>
          <p:cNvSpPr>
            <a:spLocks noGrp="1" noChangeArrowheads="1"/>
          </p:cNvSpPr>
          <p:nvPr>
            <p:ph type="title"/>
          </p:nvPr>
        </p:nvSpPr>
        <p:spPr bwMode="auto">
          <a:xfrm>
            <a:off x="457200" y="553752"/>
            <a:ext cx="506222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algn="l" eaLnBrk="0" fontAlgn="base" hangingPunct="0">
              <a:spcAft>
                <a:spcPct val="0"/>
              </a:spcAft>
            </a:pPr>
            <a:r>
              <a:rPr lang="en-US" altLang="en-US" sz="3200" dirty="0">
                <a:solidFill>
                  <a:srgbClr val="000000"/>
                </a:solidFill>
                <a:latin typeface="-webkit-standard"/>
              </a:rPr>
              <a:t>Octal </a:t>
            </a:r>
            <a:r>
              <a:rPr kumimoji="0" lang="en-US" altLang="en-US" sz="3200" b="0" i="0" u="none" strike="noStrike" cap="none" normalizeH="0" baseline="0" dirty="0">
                <a:ln>
                  <a:noFill/>
                </a:ln>
                <a:solidFill>
                  <a:srgbClr val="000000"/>
                </a:solidFill>
                <a:effectLst/>
                <a:latin typeface="-webkit-standard"/>
              </a:rPr>
              <a:t>↔ </a:t>
            </a:r>
            <a:r>
              <a:rPr lang="en-US" altLang="en-US" sz="3200" dirty="0">
                <a:solidFill>
                  <a:srgbClr val="000000"/>
                </a:solidFill>
                <a:latin typeface="-webkit-standard"/>
              </a:rPr>
              <a:t>Decimal </a:t>
            </a:r>
            <a:r>
              <a:rPr kumimoji="0" lang="en-US" altLang="en-US" sz="3200" b="0" i="0" u="none" strike="noStrike" cap="none" normalizeH="0" baseline="0" dirty="0">
                <a:ln>
                  <a:noFill/>
                </a:ln>
                <a:solidFill>
                  <a:srgbClr val="000000"/>
                </a:solidFill>
                <a:effectLst/>
                <a:latin typeface="-webkit-standard"/>
              </a:rPr>
              <a:t>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DD9FE30C-053E-53E7-969D-4703DBAE9348}"/>
              </a:ext>
            </a:extLst>
          </p:cNvPr>
          <p:cNvSpPr txBox="1"/>
          <p:nvPr/>
        </p:nvSpPr>
        <p:spPr>
          <a:xfrm>
            <a:off x="2483768" y="5451087"/>
            <a:ext cx="4059125" cy="307777"/>
          </a:xfrm>
          <a:prstGeom prst="rect">
            <a:avLst/>
          </a:prstGeom>
          <a:noFill/>
        </p:spPr>
        <p:txBody>
          <a:bodyPr wrap="none" rtlCol="0">
            <a:spAutoFit/>
          </a:bodyPr>
          <a:lstStyle/>
          <a:p>
            <a:r>
              <a:rPr lang="en-GB" sz="1400" dirty="0"/>
              <a:t>https://</a:t>
            </a:r>
            <a:r>
              <a:rPr lang="en-GB" sz="1400" dirty="0" err="1"/>
              <a:t>www.youtube.com</a:t>
            </a:r>
            <a:r>
              <a:rPr lang="en-GB" sz="1400" dirty="0"/>
              <a:t>/</a:t>
            </a:r>
            <a:r>
              <a:rPr lang="en-GB" sz="1400" dirty="0" err="1"/>
              <a:t>watch?v</a:t>
            </a:r>
            <a:r>
              <a:rPr lang="en-GB" sz="1400" dirty="0"/>
              <a:t>=YCM2JReWS10</a:t>
            </a:r>
          </a:p>
        </p:txBody>
      </p:sp>
      <p:pic>
        <p:nvPicPr>
          <p:cNvPr id="5" name="Online Media 4" descr="Octal to Decimal Conversion">
            <a:hlinkClick r:id="" action="ppaction://media"/>
            <a:extLst>
              <a:ext uri="{FF2B5EF4-FFF2-40B4-BE49-F238E27FC236}">
                <a16:creationId xmlns:a16="http://schemas.microsoft.com/office/drawing/2014/main" id="{FC02133F-F9F5-1E7D-7BDF-A91386D1844B}"/>
              </a:ext>
            </a:extLst>
          </p:cNvPr>
          <p:cNvPicPr>
            <a:picLocks noRot="1" noChangeAspect="1"/>
          </p:cNvPicPr>
          <p:nvPr>
            <a:videoFile r:link="rId1"/>
          </p:nvPr>
        </p:nvPicPr>
        <p:blipFill>
          <a:blip r:embed="rId3"/>
          <a:stretch>
            <a:fillRect/>
          </a:stretch>
        </p:blipFill>
        <p:spPr>
          <a:xfrm>
            <a:off x="971600" y="1180378"/>
            <a:ext cx="7560840" cy="4271875"/>
          </a:xfrm>
          <a:prstGeom prst="rect">
            <a:avLst/>
          </a:prstGeom>
        </p:spPr>
      </p:pic>
    </p:spTree>
    <p:extLst>
      <p:ext uri="{BB962C8B-B14F-4D97-AF65-F5344CB8AC3E}">
        <p14:creationId xmlns:p14="http://schemas.microsoft.com/office/powerpoint/2010/main" val="49534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06EA9-FD99-67BE-7151-BE4EE0CAF600}"/>
              </a:ext>
            </a:extLst>
          </p:cNvPr>
          <p:cNvSpPr>
            <a:spLocks noGrp="1"/>
          </p:cNvSpPr>
          <p:nvPr>
            <p:ph type="title"/>
          </p:nvPr>
        </p:nvSpPr>
        <p:spPr/>
        <p:txBody>
          <a:bodyPr>
            <a:normAutofit/>
          </a:bodyPr>
          <a:lstStyle/>
          <a:p>
            <a:pPr algn="l"/>
            <a:r>
              <a:rPr lang="en-GB" sz="3200" dirty="0"/>
              <a:t>Hexadecimal System</a:t>
            </a:r>
          </a:p>
        </p:txBody>
      </p:sp>
      <p:sp>
        <p:nvSpPr>
          <p:cNvPr id="4" name="Rectangle 1">
            <a:extLst>
              <a:ext uri="{FF2B5EF4-FFF2-40B4-BE49-F238E27FC236}">
                <a16:creationId xmlns:a16="http://schemas.microsoft.com/office/drawing/2014/main" id="{6E340D0C-9E52-7896-BDEE-190650245CF1}"/>
              </a:ext>
            </a:extLst>
          </p:cNvPr>
          <p:cNvSpPr>
            <a:spLocks noGrp="1" noChangeArrowheads="1"/>
          </p:cNvSpPr>
          <p:nvPr>
            <p:ph idx="1"/>
          </p:nvPr>
        </p:nvSpPr>
        <p:spPr bwMode="auto">
          <a:xfrm>
            <a:off x="453802" y="1700808"/>
            <a:ext cx="3185487" cy="3074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000" b="0" i="0" u="none" strike="noStrike" cap="none" normalizeH="0" baseline="0" dirty="0">
                <a:ln>
                  <a:noFill/>
                </a:ln>
                <a:solidFill>
                  <a:srgbClr val="000000"/>
                </a:solidFill>
                <a:effectLst/>
                <a:latin typeface="Arial" panose="020B0604020202020204" pitchFamily="34" charset="0"/>
              </a:rPr>
              <a:t>Base 16 (0–9, A–F).</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2000" b="0" i="0" u="none" strike="noStrike" cap="none" normalizeH="0" baseline="0" dirty="0">
                <a:ln>
                  <a:noFill/>
                </a:ln>
                <a:solidFill>
                  <a:srgbClr val="000000"/>
                </a:solidFill>
                <a:effectLst/>
                <a:latin typeface="Arial" panose="020B0604020202020204" pitchFamily="34" charset="0"/>
              </a:rPr>
              <a:t>1 hex digit = 4 binary bits.</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1" i="0" u="none" strike="noStrike" cap="none" normalizeH="0" baseline="0" dirty="0">
                <a:ln>
                  <a:noFill/>
                </a:ln>
                <a:solidFill>
                  <a:srgbClr val="000000"/>
                </a:solidFill>
                <a:effectLst/>
                <a:latin typeface="Arial" panose="020B0604020202020204" pitchFamily="34" charset="0"/>
              </a:rPr>
              <a:t>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2F₁₆ = (0010 1111)₂</a:t>
            </a:r>
            <a:br>
              <a:rPr kumimoji="0" lang="en-US" altLang="en-US" sz="2000" b="0" i="0" u="none" strike="noStrike" cap="none" normalizeH="0" baseline="0" dirty="0">
                <a:ln>
                  <a:noFill/>
                </a:ln>
                <a:solidFill>
                  <a:srgbClr val="000000"/>
                </a:solidFill>
                <a:effectLst/>
                <a:latin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pic>
        <p:nvPicPr>
          <p:cNvPr id="5123" name="Picture 3" descr="Counting in Binary and Hexadecimal">
            <a:extLst>
              <a:ext uri="{FF2B5EF4-FFF2-40B4-BE49-F238E27FC236}">
                <a16:creationId xmlns:a16="http://schemas.microsoft.com/office/drawing/2014/main" id="{675A46F2-BF33-9466-0DB4-0A530E0F34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4693" y="274638"/>
            <a:ext cx="2939307" cy="5440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4259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CA5110-DB34-7076-8616-AC9A21CA949C}"/>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73AF9B38-D029-C23F-B2E0-3750C1D1FE0E}"/>
              </a:ext>
            </a:extLst>
          </p:cNvPr>
          <p:cNvSpPr>
            <a:spLocks noGrp="1" noChangeArrowheads="1"/>
          </p:cNvSpPr>
          <p:nvPr>
            <p:ph type="title"/>
          </p:nvPr>
        </p:nvSpPr>
        <p:spPr bwMode="auto">
          <a:xfrm>
            <a:off x="457200" y="553752"/>
            <a:ext cx="632153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Decimal ↔ Hexadecimal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E1D180CE-3E43-BA6A-9910-FF76E6C3826F}"/>
              </a:ext>
            </a:extLst>
          </p:cNvPr>
          <p:cNvSpPr>
            <a:spLocks noChangeArrowheads="1"/>
          </p:cNvSpPr>
          <p:nvPr/>
        </p:nvSpPr>
        <p:spPr bwMode="auto">
          <a:xfrm>
            <a:off x="458936" y="1916832"/>
            <a:ext cx="5776390" cy="23514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rgbClr val="000000"/>
                </a:solidFill>
                <a:effectLst/>
                <a:latin typeface="Arial" panose="020B0604020202020204" pitchFamily="34" charset="0"/>
              </a:rPr>
              <a:t>Decimal to Hex 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254₁₀ ÷ 16 = 15 R14 → 15 = F, 14 = E → </a:t>
            </a:r>
            <a:r>
              <a:rPr kumimoji="0" lang="en-US" altLang="en-US" sz="2000" b="1" i="0" u="none" strike="noStrike" cap="none" normalizeH="0" baseline="0" dirty="0">
                <a:ln>
                  <a:noFill/>
                </a:ln>
                <a:solidFill>
                  <a:srgbClr val="000000"/>
                </a:solidFill>
                <a:effectLst/>
                <a:latin typeface="Arial" panose="020B0604020202020204" pitchFamily="34" charset="0"/>
              </a:rPr>
              <a:t>FE₁₆</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rgbClr val="000000"/>
                </a:solidFill>
                <a:effectLst/>
                <a:latin typeface="Arial" panose="020B0604020202020204" pitchFamily="34" charset="0"/>
              </a:rPr>
              <a:t>Hexadecimal to Decimal 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1A₁₆ = (1×16¹) + (10×16⁰) = 16 + 10 = </a:t>
            </a:r>
            <a:r>
              <a:rPr kumimoji="0" lang="en-US" altLang="en-US" sz="2000" b="1" i="0" u="none" strike="noStrike" cap="none" normalizeH="0" baseline="0" dirty="0">
                <a:ln>
                  <a:noFill/>
                </a:ln>
                <a:solidFill>
                  <a:srgbClr val="000000"/>
                </a:solidFill>
                <a:effectLst/>
                <a:latin typeface="Arial" panose="020B0604020202020204" pitchFamily="34" charset="0"/>
              </a:rPr>
              <a:t>26₁₀</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10596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FFF00-1830-F2AC-88AF-FBEA2759D6A9}"/>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C591606A-28A8-0C2B-7CDE-AE8F9AC43D0D}"/>
              </a:ext>
            </a:extLst>
          </p:cNvPr>
          <p:cNvSpPr>
            <a:spLocks noGrp="1" noChangeArrowheads="1"/>
          </p:cNvSpPr>
          <p:nvPr>
            <p:ph type="title"/>
          </p:nvPr>
        </p:nvSpPr>
        <p:spPr bwMode="auto">
          <a:xfrm>
            <a:off x="457200" y="553752"/>
            <a:ext cx="632153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Decimal ↔ Hexadecimal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pic>
        <p:nvPicPr>
          <p:cNvPr id="2" name="Online Media 1" descr="How To Convert Decimal to Hexadecimal">
            <a:hlinkClick r:id="" action="ppaction://media"/>
            <a:extLst>
              <a:ext uri="{FF2B5EF4-FFF2-40B4-BE49-F238E27FC236}">
                <a16:creationId xmlns:a16="http://schemas.microsoft.com/office/drawing/2014/main" id="{4BCE5FC2-4A38-7E73-6C61-ADB5695A8DFC}"/>
              </a:ext>
            </a:extLst>
          </p:cNvPr>
          <p:cNvPicPr>
            <a:picLocks noRot="1" noChangeAspect="1"/>
          </p:cNvPicPr>
          <p:nvPr>
            <a:videoFile r:link="rId1"/>
          </p:nvPr>
        </p:nvPicPr>
        <p:blipFill>
          <a:blip r:embed="rId3"/>
          <a:stretch>
            <a:fillRect/>
          </a:stretch>
        </p:blipFill>
        <p:spPr>
          <a:xfrm>
            <a:off x="683568" y="1138527"/>
            <a:ext cx="7560840" cy="4271875"/>
          </a:xfrm>
          <a:prstGeom prst="rect">
            <a:avLst/>
          </a:prstGeom>
        </p:spPr>
      </p:pic>
      <p:sp>
        <p:nvSpPr>
          <p:cNvPr id="4" name="TextBox 3">
            <a:extLst>
              <a:ext uri="{FF2B5EF4-FFF2-40B4-BE49-F238E27FC236}">
                <a16:creationId xmlns:a16="http://schemas.microsoft.com/office/drawing/2014/main" id="{F11974AF-7545-3659-961B-BE1327C6318A}"/>
              </a:ext>
            </a:extLst>
          </p:cNvPr>
          <p:cNvSpPr txBox="1"/>
          <p:nvPr/>
        </p:nvSpPr>
        <p:spPr>
          <a:xfrm>
            <a:off x="2627784" y="5410402"/>
            <a:ext cx="3483646" cy="276999"/>
          </a:xfrm>
          <a:prstGeom prst="rect">
            <a:avLst/>
          </a:prstGeom>
          <a:noFill/>
        </p:spPr>
        <p:txBody>
          <a:bodyPr wrap="none" rtlCol="0">
            <a:spAutoFit/>
          </a:bodyPr>
          <a:lstStyle/>
          <a:p>
            <a:r>
              <a:rPr lang="en-GB" sz="1200" dirty="0"/>
              <a:t>https://</a:t>
            </a:r>
            <a:r>
              <a:rPr lang="en-GB" sz="1200" dirty="0" err="1"/>
              <a:t>www.youtube.com</a:t>
            </a:r>
            <a:r>
              <a:rPr lang="en-GB" sz="1200" dirty="0"/>
              <a:t>/</a:t>
            </a:r>
            <a:r>
              <a:rPr lang="en-GB" sz="1200" dirty="0" err="1"/>
              <a:t>watch?v</a:t>
            </a:r>
            <a:r>
              <a:rPr lang="en-GB" sz="1200" dirty="0"/>
              <a:t>=QJW6qnfhC70</a:t>
            </a:r>
          </a:p>
        </p:txBody>
      </p:sp>
    </p:spTree>
    <p:extLst>
      <p:ext uri="{BB962C8B-B14F-4D97-AF65-F5344CB8AC3E}">
        <p14:creationId xmlns:p14="http://schemas.microsoft.com/office/powerpoint/2010/main" val="2618669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4E9321AD-C28E-058D-7EBB-CF717DFBAB1A}"/>
              </a:ext>
            </a:extLst>
          </p:cNvPr>
          <p:cNvSpPr>
            <a:spLocks noGrp="1" noChangeArrowheads="1"/>
          </p:cNvSpPr>
          <p:nvPr>
            <p:ph type="title"/>
          </p:nvPr>
        </p:nvSpPr>
        <p:spPr bwMode="auto">
          <a:xfrm>
            <a:off x="457200" y="553752"/>
            <a:ext cx="477887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Binary ↔ Octal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B701EF03-FF09-52B5-9CBB-295AEA0FC61B}"/>
              </a:ext>
            </a:extLst>
          </p:cNvPr>
          <p:cNvSpPr>
            <a:spLocks noGrp="1" noChangeArrowheads="1"/>
          </p:cNvSpPr>
          <p:nvPr>
            <p:ph idx="1"/>
          </p:nvPr>
        </p:nvSpPr>
        <p:spPr bwMode="auto">
          <a:xfrm>
            <a:off x="467519" y="1636785"/>
            <a:ext cx="5481565" cy="2813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rial" panose="020B0604020202020204" pitchFamily="34" charset="0"/>
              </a:rPr>
              <a:t>Rule: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Group binary digits in </a:t>
            </a:r>
            <a:r>
              <a:rPr kumimoji="0" lang="en-US" altLang="en-US" sz="2000" b="1" i="0" u="none" strike="noStrike" cap="none" normalizeH="0" baseline="0" dirty="0">
                <a:ln>
                  <a:noFill/>
                </a:ln>
                <a:solidFill>
                  <a:srgbClr val="000000"/>
                </a:solidFill>
                <a:effectLst/>
                <a:latin typeface="Arial" panose="020B0604020202020204" pitchFamily="34" charset="0"/>
              </a:rPr>
              <a:t>sets of 3 (from right)</a:t>
            </a:r>
            <a:r>
              <a:rPr kumimoji="0" lang="en-US" altLang="en-US" sz="2000" b="0" i="0" u="none" strike="noStrike" cap="none" normalizeH="0" baseline="0" dirty="0">
                <a:ln>
                  <a:noFill/>
                </a:ln>
                <a:solidFill>
                  <a:srgbClr val="000000"/>
                </a:solidFill>
                <a:effectLst/>
                <a:latin typeface="Arial" panose="020B0604020202020204" pitchFamily="34" charset="0"/>
              </a:rPr>
              <a:t>.</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1" i="0" u="none" strike="noStrike" cap="none" normalizeH="0" baseline="0" dirty="0">
                <a:ln>
                  <a:noFill/>
                </a:ln>
                <a:solidFill>
                  <a:srgbClr val="000000"/>
                </a:solidFill>
                <a:effectLst/>
                <a:latin typeface="Arial" panose="020B0604020202020204" pitchFamily="34" charset="0"/>
              </a:rPr>
              <a:t>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Binary: 101110₂ → (101)(110) = 5 and 6 → </a:t>
            </a:r>
            <a:r>
              <a:rPr kumimoji="0" lang="en-US" altLang="en-US" sz="2000" b="1" i="0" u="none" strike="noStrike" cap="none" normalizeH="0" baseline="0" dirty="0">
                <a:ln>
                  <a:noFill/>
                </a:ln>
                <a:solidFill>
                  <a:srgbClr val="000000"/>
                </a:solidFill>
                <a:effectLst/>
                <a:latin typeface="Arial" panose="020B0604020202020204" pitchFamily="34" charset="0"/>
              </a:rPr>
              <a:t>56₈</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rPr>
              <a:t>Reverse: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56₈ → 5 = 101, 6 = 110 → </a:t>
            </a:r>
            <a:r>
              <a:rPr kumimoji="0" lang="en-US" altLang="en-US" sz="2000" b="1" i="0" u="none" strike="noStrike" cap="none" normalizeH="0" baseline="0" dirty="0">
                <a:ln>
                  <a:noFill/>
                </a:ln>
                <a:solidFill>
                  <a:srgbClr val="000000"/>
                </a:solidFill>
                <a:effectLst/>
                <a:latin typeface="Arial" panose="020B0604020202020204" pitchFamily="34" charset="0"/>
              </a:rPr>
              <a:t>101110₂</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1910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17C9B-51FC-259D-2582-6707C55B93F3}"/>
            </a:ext>
          </a:extLst>
        </p:cNvPr>
        <p:cNvGrpSpPr/>
        <p:nvPr/>
      </p:nvGrpSpPr>
      <p:grpSpPr>
        <a:xfrm>
          <a:off x="0" y="0"/>
          <a:ext cx="0" cy="0"/>
          <a:chOff x="0" y="0"/>
          <a:chExt cx="0" cy="0"/>
        </a:xfrm>
      </p:grpSpPr>
      <p:sp>
        <p:nvSpPr>
          <p:cNvPr id="4" name="Rectangle 1">
            <a:extLst>
              <a:ext uri="{FF2B5EF4-FFF2-40B4-BE49-F238E27FC236}">
                <a16:creationId xmlns:a16="http://schemas.microsoft.com/office/drawing/2014/main" id="{7F4470BB-5C39-1599-BD4E-F3A9B13943A6}"/>
              </a:ext>
            </a:extLst>
          </p:cNvPr>
          <p:cNvSpPr>
            <a:spLocks noGrp="1" noChangeArrowheads="1"/>
          </p:cNvSpPr>
          <p:nvPr>
            <p:ph type="title"/>
          </p:nvPr>
        </p:nvSpPr>
        <p:spPr bwMode="auto">
          <a:xfrm>
            <a:off x="457200" y="553752"/>
            <a:ext cx="477887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Binary ↔ Octal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pic>
        <p:nvPicPr>
          <p:cNvPr id="3" name="Online Media 2" descr="Binary to Octal Conversion">
            <a:hlinkClick r:id="" action="ppaction://media"/>
            <a:extLst>
              <a:ext uri="{FF2B5EF4-FFF2-40B4-BE49-F238E27FC236}">
                <a16:creationId xmlns:a16="http://schemas.microsoft.com/office/drawing/2014/main" id="{8C2AEF88-09A3-445C-F334-1D15B60076C1}"/>
              </a:ext>
            </a:extLst>
          </p:cNvPr>
          <p:cNvPicPr>
            <a:picLocks noRot="1" noChangeAspect="1"/>
          </p:cNvPicPr>
          <p:nvPr>
            <a:videoFile r:link="rId1"/>
          </p:nvPr>
        </p:nvPicPr>
        <p:blipFill>
          <a:blip r:embed="rId3"/>
          <a:stretch>
            <a:fillRect/>
          </a:stretch>
        </p:blipFill>
        <p:spPr>
          <a:xfrm>
            <a:off x="791580" y="1138527"/>
            <a:ext cx="7560840" cy="4271874"/>
          </a:xfrm>
          <a:prstGeom prst="rect">
            <a:avLst/>
          </a:prstGeom>
        </p:spPr>
      </p:pic>
      <p:sp>
        <p:nvSpPr>
          <p:cNvPr id="6" name="TextBox 5">
            <a:extLst>
              <a:ext uri="{FF2B5EF4-FFF2-40B4-BE49-F238E27FC236}">
                <a16:creationId xmlns:a16="http://schemas.microsoft.com/office/drawing/2014/main" id="{B63960EC-435B-12B0-DFBD-5A54053C2395}"/>
              </a:ext>
            </a:extLst>
          </p:cNvPr>
          <p:cNvSpPr txBox="1"/>
          <p:nvPr/>
        </p:nvSpPr>
        <p:spPr>
          <a:xfrm>
            <a:off x="2846636" y="5410401"/>
            <a:ext cx="3461204" cy="276999"/>
          </a:xfrm>
          <a:prstGeom prst="rect">
            <a:avLst/>
          </a:prstGeom>
          <a:noFill/>
        </p:spPr>
        <p:txBody>
          <a:bodyPr wrap="none" rtlCol="0">
            <a:spAutoFit/>
          </a:bodyPr>
          <a:lstStyle/>
          <a:p>
            <a:r>
              <a:rPr lang="en-GB" sz="1200" dirty="0"/>
              <a:t>https://</a:t>
            </a:r>
            <a:r>
              <a:rPr lang="en-GB" sz="1200" dirty="0" err="1"/>
              <a:t>www.youtube.com</a:t>
            </a:r>
            <a:r>
              <a:rPr lang="en-GB" sz="1200" dirty="0"/>
              <a:t>/</a:t>
            </a:r>
            <a:r>
              <a:rPr lang="en-GB" sz="1200" dirty="0" err="1"/>
              <a:t>watch?v</a:t>
            </a:r>
            <a:r>
              <a:rPr lang="en-GB" sz="1200" dirty="0"/>
              <a:t>=</a:t>
            </a:r>
            <a:r>
              <a:rPr lang="en-GB" sz="1200" dirty="0" err="1"/>
              <a:t>JxmarqiqUdM</a:t>
            </a:r>
            <a:endParaRPr lang="en-GB" sz="1200" dirty="0"/>
          </a:p>
        </p:txBody>
      </p:sp>
    </p:spTree>
    <p:extLst>
      <p:ext uri="{BB962C8B-B14F-4D97-AF65-F5344CB8AC3E}">
        <p14:creationId xmlns:p14="http://schemas.microsoft.com/office/powerpoint/2010/main" val="35038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71A99BB6-E377-FAA3-B594-A46136818B3F}"/>
              </a:ext>
            </a:extLst>
          </p:cNvPr>
          <p:cNvSpPr>
            <a:spLocks noGrp="1" noChangeArrowheads="1"/>
          </p:cNvSpPr>
          <p:nvPr>
            <p:ph type="title"/>
          </p:nvPr>
        </p:nvSpPr>
        <p:spPr bwMode="auto">
          <a:xfrm>
            <a:off x="457200" y="553752"/>
            <a:ext cx="603819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Binary ↔ Hexadecimal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58BD6690-6529-52AA-A757-0BE293685B21}"/>
              </a:ext>
            </a:extLst>
          </p:cNvPr>
          <p:cNvSpPr>
            <a:spLocks noGrp="1" noChangeArrowheads="1"/>
          </p:cNvSpPr>
          <p:nvPr>
            <p:ph idx="1"/>
          </p:nvPr>
        </p:nvSpPr>
        <p:spPr bwMode="auto">
          <a:xfrm>
            <a:off x="457200" y="2022429"/>
            <a:ext cx="5235729" cy="2813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rial" panose="020B0604020202020204" pitchFamily="34" charset="0"/>
              </a:rPr>
              <a:t>Rule: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Group binary digits in </a:t>
            </a:r>
            <a:r>
              <a:rPr kumimoji="0" lang="en-US" altLang="en-US" sz="2000" b="1" i="0" u="none" strike="noStrike" cap="none" normalizeH="0" baseline="0" dirty="0">
                <a:ln>
                  <a:noFill/>
                </a:ln>
                <a:solidFill>
                  <a:srgbClr val="000000"/>
                </a:solidFill>
                <a:effectLst/>
                <a:latin typeface="Arial" panose="020B0604020202020204" pitchFamily="34" charset="0"/>
              </a:rPr>
              <a:t>sets of 4 (from right)</a:t>
            </a:r>
            <a:r>
              <a:rPr kumimoji="0" lang="en-US" altLang="en-US" sz="2000" b="0" i="0" u="none" strike="noStrike" cap="none" normalizeH="0" baseline="0" dirty="0">
                <a:ln>
                  <a:noFill/>
                </a:ln>
                <a:solidFill>
                  <a:srgbClr val="000000"/>
                </a:solidFill>
                <a:effectLst/>
                <a:latin typeface="Arial" panose="020B0604020202020204" pitchFamily="34" charset="0"/>
              </a:rPr>
              <a:t>.</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1" i="0" u="none" strike="noStrike" cap="none" normalizeH="0" baseline="0" dirty="0">
                <a:ln>
                  <a:noFill/>
                </a:ln>
                <a:solidFill>
                  <a:srgbClr val="000000"/>
                </a:solidFill>
                <a:effectLst/>
                <a:latin typeface="Arial" panose="020B0604020202020204" pitchFamily="34" charset="0"/>
              </a:rPr>
              <a:t>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11110011₂ → (1111)(0011) → F3₁₆</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Reverse: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A9₁₆ → (1010)(1001) = </a:t>
            </a:r>
            <a:r>
              <a:rPr kumimoji="0" lang="en-US" altLang="en-US" sz="2000" b="1" i="0" u="none" strike="noStrike" cap="none" normalizeH="0" baseline="0" dirty="0">
                <a:ln>
                  <a:noFill/>
                </a:ln>
                <a:solidFill>
                  <a:srgbClr val="000000"/>
                </a:solidFill>
                <a:effectLst/>
                <a:latin typeface="Arial" panose="020B0604020202020204" pitchFamily="34" charset="0"/>
              </a:rPr>
              <a:t>10101001₂</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348962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9593DB-BF40-8DE3-F5E5-D320F48E272C}"/>
            </a:ext>
          </a:extLst>
        </p:cNvPr>
        <p:cNvGrpSpPr/>
        <p:nvPr/>
      </p:nvGrpSpPr>
      <p:grpSpPr>
        <a:xfrm>
          <a:off x="0" y="0"/>
          <a:ext cx="0" cy="0"/>
          <a:chOff x="0" y="0"/>
          <a:chExt cx="0" cy="0"/>
        </a:xfrm>
      </p:grpSpPr>
      <p:sp>
        <p:nvSpPr>
          <p:cNvPr id="4" name="Rectangle 1">
            <a:extLst>
              <a:ext uri="{FF2B5EF4-FFF2-40B4-BE49-F238E27FC236}">
                <a16:creationId xmlns:a16="http://schemas.microsoft.com/office/drawing/2014/main" id="{E1BA0820-F75D-8989-50B3-8842592AEF68}"/>
              </a:ext>
            </a:extLst>
          </p:cNvPr>
          <p:cNvSpPr>
            <a:spLocks noGrp="1" noChangeArrowheads="1"/>
          </p:cNvSpPr>
          <p:nvPr>
            <p:ph type="title"/>
          </p:nvPr>
        </p:nvSpPr>
        <p:spPr bwMode="auto">
          <a:xfrm>
            <a:off x="457200" y="553752"/>
            <a:ext cx="603819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Binary ↔ Hexadecimal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pic>
        <p:nvPicPr>
          <p:cNvPr id="3" name="Online Media 2" descr="How To Convert Binary to Hexadecimal - Computer Science">
            <a:hlinkClick r:id="" action="ppaction://media"/>
            <a:extLst>
              <a:ext uri="{FF2B5EF4-FFF2-40B4-BE49-F238E27FC236}">
                <a16:creationId xmlns:a16="http://schemas.microsoft.com/office/drawing/2014/main" id="{923FE29F-7CA6-6AA6-CD6A-7DBD1F56AA67}"/>
              </a:ext>
            </a:extLst>
          </p:cNvPr>
          <p:cNvPicPr>
            <a:picLocks noGrp="1" noRot="1" noChangeAspect="1"/>
          </p:cNvPicPr>
          <p:nvPr>
            <p:ph idx="1"/>
            <a:videoFile r:link="rId1"/>
          </p:nvPr>
        </p:nvPicPr>
        <p:blipFill>
          <a:blip r:embed="rId3"/>
          <a:stretch>
            <a:fillRect/>
          </a:stretch>
        </p:blipFill>
        <p:spPr>
          <a:xfrm>
            <a:off x="755576" y="1268760"/>
            <a:ext cx="7344816" cy="4150175"/>
          </a:xfrm>
          <a:prstGeom prst="rect">
            <a:avLst/>
          </a:prstGeom>
        </p:spPr>
      </p:pic>
      <p:sp>
        <p:nvSpPr>
          <p:cNvPr id="6" name="TextBox 5">
            <a:extLst>
              <a:ext uri="{FF2B5EF4-FFF2-40B4-BE49-F238E27FC236}">
                <a16:creationId xmlns:a16="http://schemas.microsoft.com/office/drawing/2014/main" id="{945B2B30-7E1D-1412-3598-37DF0896D568}"/>
              </a:ext>
            </a:extLst>
          </p:cNvPr>
          <p:cNvSpPr txBox="1"/>
          <p:nvPr/>
        </p:nvSpPr>
        <p:spPr>
          <a:xfrm>
            <a:off x="3006936" y="5453128"/>
            <a:ext cx="3488455" cy="276999"/>
          </a:xfrm>
          <a:prstGeom prst="rect">
            <a:avLst/>
          </a:prstGeom>
          <a:noFill/>
        </p:spPr>
        <p:txBody>
          <a:bodyPr wrap="none" rtlCol="0">
            <a:spAutoFit/>
          </a:bodyPr>
          <a:lstStyle/>
          <a:p>
            <a:r>
              <a:rPr lang="en-GB" sz="1200" dirty="0"/>
              <a:t>https://</a:t>
            </a:r>
            <a:r>
              <a:rPr lang="en-GB" sz="1200" dirty="0" err="1"/>
              <a:t>www.youtube.com</a:t>
            </a:r>
            <a:r>
              <a:rPr lang="en-GB" sz="1200" dirty="0"/>
              <a:t>/</a:t>
            </a:r>
            <a:r>
              <a:rPr lang="en-GB" sz="1200" dirty="0" err="1"/>
              <a:t>watch?v</a:t>
            </a:r>
            <a:r>
              <a:rPr lang="en-GB" sz="1200" dirty="0"/>
              <a:t>=tSLKOKGQq0Y</a:t>
            </a:r>
          </a:p>
        </p:txBody>
      </p:sp>
    </p:spTree>
    <p:extLst>
      <p:ext uri="{BB962C8B-B14F-4D97-AF65-F5344CB8AC3E}">
        <p14:creationId xmlns:p14="http://schemas.microsoft.com/office/powerpoint/2010/main" val="966937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8DD76AF1-7A7C-F5B0-1F34-5CDEEFB2FE32}"/>
              </a:ext>
            </a:extLst>
          </p:cNvPr>
          <p:cNvSpPr>
            <a:spLocks noGrp="1" noChangeArrowheads="1"/>
          </p:cNvSpPr>
          <p:nvPr>
            <p:ph type="title"/>
          </p:nvPr>
        </p:nvSpPr>
        <p:spPr bwMode="auto">
          <a:xfrm>
            <a:off x="457200" y="553752"/>
            <a:ext cx="584685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Octal ↔ Hexadecimal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0A74C512-E7AC-A29A-B53F-B2C9DA604B35}"/>
              </a:ext>
            </a:extLst>
          </p:cNvPr>
          <p:cNvSpPr>
            <a:spLocks noGrp="1" noChangeArrowheads="1"/>
          </p:cNvSpPr>
          <p:nvPr>
            <p:ph idx="1"/>
          </p:nvPr>
        </p:nvSpPr>
        <p:spPr bwMode="auto">
          <a:xfrm>
            <a:off x="457200" y="1340768"/>
            <a:ext cx="8435280" cy="23435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rial" panose="020B0604020202020204" pitchFamily="34" charset="0"/>
              </a:rPr>
              <a:t>Indirect Method:</a:t>
            </a:r>
            <a:r>
              <a:rPr kumimoji="0" lang="en-US" altLang="en-US" sz="2000" b="0" i="0" u="none" strike="noStrike" cap="none" normalizeH="0" baseline="0" dirty="0">
                <a:ln>
                  <a:noFill/>
                </a:ln>
                <a:solidFill>
                  <a:srgbClr val="000000"/>
                </a:solidFill>
                <a:effectLst/>
                <a:latin typeface="Arial" panose="020B0604020202020204" pitchFamily="34" charset="0"/>
              </a:rPr>
              <a:t> Convert via Binary.</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1" i="0" u="none" strike="noStrike" cap="none" normalizeH="0" baseline="0" dirty="0">
                <a:ln>
                  <a:noFill/>
                </a:ln>
                <a:solidFill>
                  <a:srgbClr val="000000"/>
                </a:solidFill>
                <a:effectLst/>
                <a:latin typeface="Arial" panose="020B0604020202020204" pitchFamily="34" charset="0"/>
              </a:rPr>
              <a:t>Example:</a:t>
            </a:r>
            <a:br>
              <a:rPr kumimoji="0" lang="en-US" altLang="en-US" sz="2000" b="0" i="0" u="none" strike="noStrike" cap="none" normalizeH="0" baseline="0" dirty="0">
                <a:ln>
                  <a:noFill/>
                </a:ln>
                <a:solidFill>
                  <a:srgbClr val="000000"/>
                </a:solidFill>
                <a:effectLst/>
                <a:latin typeface="Arial" panose="020B0604020202020204" pitchFamily="34" charset="0"/>
              </a:rPr>
            </a:br>
            <a:r>
              <a:rPr kumimoji="0" lang="en-US" altLang="en-US" sz="2000" b="0" i="0" u="none" strike="noStrike" cap="none" normalizeH="0" baseline="0" dirty="0">
                <a:ln>
                  <a:noFill/>
                </a:ln>
                <a:solidFill>
                  <a:srgbClr val="000000"/>
                </a:solidFill>
                <a:effectLst/>
                <a:latin typeface="Arial" panose="020B0604020202020204" pitchFamily="34" charset="0"/>
              </a:rPr>
              <a:t>745₈ → Binary: 111100101 → Group in 4 bits → (0001 1110 0101) → </a:t>
            </a:r>
            <a:r>
              <a:rPr kumimoji="0" lang="en-US" altLang="en-US" sz="2000" b="1" i="0" u="none" strike="noStrike" cap="none" normalizeH="0" baseline="0" dirty="0">
                <a:ln>
                  <a:noFill/>
                </a:ln>
                <a:solidFill>
                  <a:srgbClr val="000000"/>
                </a:solidFill>
                <a:effectLst/>
                <a:latin typeface="Arial" panose="020B0604020202020204" pitchFamily="34" charset="0"/>
              </a:rPr>
              <a:t>1E5₁₆</a:t>
            </a:r>
            <a:br>
              <a:rPr kumimoji="0" lang="en-US" altLang="en-US" sz="2000" b="0" i="0" u="none" strike="noStrike" cap="none" normalizeH="0" baseline="0" dirty="0">
                <a:ln>
                  <a:noFill/>
                </a:ln>
                <a:solidFill>
                  <a:srgbClr val="000000"/>
                </a:solidFill>
                <a:effectLst/>
                <a:latin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pic>
        <p:nvPicPr>
          <p:cNvPr id="14340" name="Picture 4" descr="The TCP/IP Guide - Decimal, Binary, Octal and Hexadecimal Numbers">
            <a:extLst>
              <a:ext uri="{FF2B5EF4-FFF2-40B4-BE49-F238E27FC236}">
                <a16:creationId xmlns:a16="http://schemas.microsoft.com/office/drawing/2014/main" id="{EDDE60E6-908F-063A-04C2-5F5994B8D5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9986" y="3190591"/>
            <a:ext cx="3842494" cy="2338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03459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FCFFD-A02F-429C-935D-B8BF3EE40CDB}"/>
            </a:ext>
          </a:extLst>
        </p:cNvPr>
        <p:cNvGrpSpPr/>
        <p:nvPr/>
      </p:nvGrpSpPr>
      <p:grpSpPr>
        <a:xfrm>
          <a:off x="0" y="0"/>
          <a:ext cx="0" cy="0"/>
          <a:chOff x="0" y="0"/>
          <a:chExt cx="0" cy="0"/>
        </a:xfrm>
      </p:grpSpPr>
      <p:sp>
        <p:nvSpPr>
          <p:cNvPr id="4" name="Rectangle 1">
            <a:extLst>
              <a:ext uri="{FF2B5EF4-FFF2-40B4-BE49-F238E27FC236}">
                <a16:creationId xmlns:a16="http://schemas.microsoft.com/office/drawing/2014/main" id="{06ABB1FF-B095-DBB5-E66C-64D9822C7F55}"/>
              </a:ext>
            </a:extLst>
          </p:cNvPr>
          <p:cNvSpPr>
            <a:spLocks noGrp="1" noChangeArrowheads="1"/>
          </p:cNvSpPr>
          <p:nvPr>
            <p:ph type="title"/>
          </p:nvPr>
        </p:nvSpPr>
        <p:spPr bwMode="auto">
          <a:xfrm>
            <a:off x="457200" y="553752"/>
            <a:ext cx="584685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webkit-standard"/>
              </a:rPr>
              <a:t>Octal ↔ Hexadecimal Conversion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pic>
        <p:nvPicPr>
          <p:cNvPr id="3" name="Online Media 2" descr="Octal to Hexadecimal Conversion - The Easy Way!">
            <a:hlinkClick r:id="" action="ppaction://media"/>
            <a:extLst>
              <a:ext uri="{FF2B5EF4-FFF2-40B4-BE49-F238E27FC236}">
                <a16:creationId xmlns:a16="http://schemas.microsoft.com/office/drawing/2014/main" id="{B7678A0D-6E9F-F850-2C55-8C1BC74F975C}"/>
              </a:ext>
            </a:extLst>
          </p:cNvPr>
          <p:cNvPicPr>
            <a:picLocks noGrp="1" noRot="1" noChangeAspect="1"/>
          </p:cNvPicPr>
          <p:nvPr>
            <p:ph idx="1"/>
            <a:videoFile r:link="rId1"/>
          </p:nvPr>
        </p:nvPicPr>
        <p:blipFill>
          <a:blip r:embed="rId3"/>
          <a:stretch>
            <a:fillRect/>
          </a:stretch>
        </p:blipFill>
        <p:spPr>
          <a:xfrm>
            <a:off x="755576" y="1138527"/>
            <a:ext cx="7390158" cy="4175795"/>
          </a:xfrm>
          <a:prstGeom prst="rect">
            <a:avLst/>
          </a:prstGeom>
        </p:spPr>
      </p:pic>
      <p:sp>
        <p:nvSpPr>
          <p:cNvPr id="6" name="TextBox 5">
            <a:extLst>
              <a:ext uri="{FF2B5EF4-FFF2-40B4-BE49-F238E27FC236}">
                <a16:creationId xmlns:a16="http://schemas.microsoft.com/office/drawing/2014/main" id="{5B82B63B-F762-BD84-288F-EFCE1C45343B}"/>
              </a:ext>
            </a:extLst>
          </p:cNvPr>
          <p:cNvSpPr txBox="1"/>
          <p:nvPr/>
        </p:nvSpPr>
        <p:spPr>
          <a:xfrm>
            <a:off x="2863038" y="5442474"/>
            <a:ext cx="3417923" cy="276999"/>
          </a:xfrm>
          <a:prstGeom prst="rect">
            <a:avLst/>
          </a:prstGeom>
          <a:noFill/>
        </p:spPr>
        <p:txBody>
          <a:bodyPr wrap="none" rtlCol="0">
            <a:spAutoFit/>
          </a:bodyPr>
          <a:lstStyle/>
          <a:p>
            <a:r>
              <a:rPr lang="en-GB" sz="1200" dirty="0"/>
              <a:t>https://</a:t>
            </a:r>
            <a:r>
              <a:rPr lang="en-GB" sz="1200" dirty="0" err="1"/>
              <a:t>www.youtube.com</a:t>
            </a:r>
            <a:r>
              <a:rPr lang="en-GB" sz="1200" dirty="0"/>
              <a:t>/</a:t>
            </a:r>
            <a:r>
              <a:rPr lang="en-GB" sz="1200" dirty="0" err="1"/>
              <a:t>watch?v</a:t>
            </a:r>
            <a:r>
              <a:rPr lang="en-GB" sz="1200" dirty="0"/>
              <a:t>=KXRyIH90shg</a:t>
            </a:r>
          </a:p>
        </p:txBody>
      </p:sp>
    </p:spTree>
    <p:extLst>
      <p:ext uri="{BB962C8B-B14F-4D97-AF65-F5344CB8AC3E}">
        <p14:creationId xmlns:p14="http://schemas.microsoft.com/office/powerpoint/2010/main" val="312897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706090"/>
          </a:xfrm>
        </p:spPr>
        <p:txBody>
          <a:bodyPr>
            <a:normAutofit/>
          </a:bodyPr>
          <a:lstStyle/>
          <a:p>
            <a:r>
              <a:rPr lang="en-GB" sz="3200" b="1" dirty="0"/>
              <a:t>Significant Digits </a:t>
            </a:r>
          </a:p>
        </p:txBody>
      </p:sp>
      <p:sp>
        <p:nvSpPr>
          <p:cNvPr id="6" name="Rectangle 3">
            <a:extLst>
              <a:ext uri="{FF2B5EF4-FFF2-40B4-BE49-F238E27FC236}">
                <a16:creationId xmlns:a16="http://schemas.microsoft.com/office/drawing/2014/main" id="{9A61D8EF-2D5F-0B42-9F40-CF715C8FF79A}"/>
              </a:ext>
            </a:extLst>
          </p:cNvPr>
          <p:cNvSpPr txBox="1">
            <a:spLocks noChangeArrowheads="1"/>
          </p:cNvSpPr>
          <p:nvPr/>
        </p:nvSpPr>
        <p:spPr>
          <a:xfrm>
            <a:off x="914400" y="1010199"/>
            <a:ext cx="7772400"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None/>
            </a:pPr>
            <a:endParaRPr lang="en-US" altLang="en-US" sz="2200" dirty="0"/>
          </a:p>
        </p:txBody>
      </p:sp>
      <p:grpSp>
        <p:nvGrpSpPr>
          <p:cNvPr id="17" name="Group 16">
            <a:extLst>
              <a:ext uri="{FF2B5EF4-FFF2-40B4-BE49-F238E27FC236}">
                <a16:creationId xmlns:a16="http://schemas.microsoft.com/office/drawing/2014/main" id="{2B3AD281-80C1-EF48-81F1-17B1BF0F412F}"/>
              </a:ext>
            </a:extLst>
          </p:cNvPr>
          <p:cNvGrpSpPr/>
          <p:nvPr/>
        </p:nvGrpSpPr>
        <p:grpSpPr>
          <a:xfrm>
            <a:off x="685800" y="1628800"/>
            <a:ext cx="7772400" cy="4114800"/>
            <a:chOff x="685800" y="1268760"/>
            <a:chExt cx="7772400" cy="4114800"/>
          </a:xfrm>
        </p:grpSpPr>
        <p:sp>
          <p:nvSpPr>
            <p:cNvPr id="4" name="Rectangle 2051">
              <a:extLst>
                <a:ext uri="{FF2B5EF4-FFF2-40B4-BE49-F238E27FC236}">
                  <a16:creationId xmlns:a16="http://schemas.microsoft.com/office/drawing/2014/main" id="{0703447D-C005-224D-B5A6-FAE6E5A94C83}"/>
                </a:ext>
              </a:extLst>
            </p:cNvPr>
            <p:cNvSpPr txBox="1">
              <a:spLocks noChangeArrowheads="1"/>
            </p:cNvSpPr>
            <p:nvPr/>
          </p:nvSpPr>
          <p:spPr>
            <a:xfrm>
              <a:off x="685800" y="1268760"/>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Wingdings" pitchFamily="2" charset="2"/>
                <a:buNone/>
              </a:pPr>
              <a:r>
                <a:rPr lang="en-US" altLang="en-US" dirty="0"/>
                <a:t>Binary: </a:t>
              </a:r>
              <a:r>
                <a:rPr lang="en-US" altLang="en-US" dirty="0">
                  <a:solidFill>
                    <a:srgbClr val="FF0000"/>
                  </a:solidFill>
                </a:rPr>
                <a:t>11101101</a:t>
              </a:r>
            </a:p>
            <a:p>
              <a:pPr algn="ctr">
                <a:buFont typeface="Wingdings" pitchFamily="2" charset="2"/>
                <a:buNone/>
              </a:pPr>
              <a:endParaRPr lang="en-US" altLang="en-US" dirty="0"/>
            </a:p>
            <a:p>
              <a:pPr algn="ctr">
                <a:buFont typeface="Wingdings" pitchFamily="2" charset="2"/>
                <a:buNone/>
              </a:pPr>
              <a:r>
                <a:rPr lang="en-US" altLang="en-US" sz="2000" b="1" i="1" dirty="0"/>
                <a:t>Most significant digit                   Least significant digit</a:t>
              </a:r>
            </a:p>
            <a:p>
              <a:pPr algn="ctr">
                <a:buFont typeface="Wingdings" pitchFamily="2" charset="2"/>
                <a:buNone/>
              </a:pPr>
              <a:endParaRPr lang="en-US" altLang="en-US" sz="2000" dirty="0"/>
            </a:p>
            <a:p>
              <a:pPr algn="ctr">
                <a:buFont typeface="Wingdings" pitchFamily="2" charset="2"/>
                <a:buNone/>
              </a:pPr>
              <a:r>
                <a:rPr lang="en-US" altLang="en-US" dirty="0"/>
                <a:t>Hexadecimal: </a:t>
              </a:r>
              <a:r>
                <a:rPr lang="en-US" altLang="en-US" dirty="0">
                  <a:solidFill>
                    <a:srgbClr val="FF0000"/>
                  </a:solidFill>
                </a:rPr>
                <a:t>1D63A7A</a:t>
              </a:r>
            </a:p>
            <a:p>
              <a:pPr algn="ctr">
                <a:buFont typeface="Wingdings" pitchFamily="2" charset="2"/>
                <a:buNone/>
              </a:pPr>
              <a:endParaRPr lang="en-US" altLang="en-US" dirty="0"/>
            </a:p>
            <a:p>
              <a:pPr algn="ctr">
                <a:buFont typeface="Wingdings" pitchFamily="2" charset="2"/>
                <a:buNone/>
              </a:pPr>
              <a:r>
                <a:rPr lang="en-US" altLang="en-US" sz="2000" b="1" i="1" dirty="0"/>
                <a:t>Most significant digit                   Least significant digit</a:t>
              </a:r>
            </a:p>
            <a:p>
              <a:pPr algn="ctr">
                <a:buFont typeface="Wingdings" pitchFamily="2" charset="2"/>
                <a:buNone/>
              </a:pPr>
              <a:endParaRPr lang="en-US" altLang="en-US" sz="2000" b="1" i="1" dirty="0"/>
            </a:p>
          </p:txBody>
        </p:sp>
        <p:grpSp>
          <p:nvGrpSpPr>
            <p:cNvPr id="16" name="Group 15">
              <a:extLst>
                <a:ext uri="{FF2B5EF4-FFF2-40B4-BE49-F238E27FC236}">
                  <a16:creationId xmlns:a16="http://schemas.microsoft.com/office/drawing/2014/main" id="{0E9D8574-A518-EE4A-A04A-55C2AF624283}"/>
                </a:ext>
              </a:extLst>
            </p:cNvPr>
            <p:cNvGrpSpPr/>
            <p:nvPr/>
          </p:nvGrpSpPr>
          <p:grpSpPr>
            <a:xfrm>
              <a:off x="3491880" y="1700808"/>
              <a:ext cx="3987905" cy="2808312"/>
              <a:chOff x="3491880" y="1700808"/>
              <a:chExt cx="3987905" cy="2808312"/>
            </a:xfrm>
          </p:grpSpPr>
          <p:cxnSp>
            <p:nvCxnSpPr>
              <p:cNvPr id="10" name="Straight Arrow Connector 9">
                <a:extLst>
                  <a:ext uri="{FF2B5EF4-FFF2-40B4-BE49-F238E27FC236}">
                    <a16:creationId xmlns:a16="http://schemas.microsoft.com/office/drawing/2014/main" id="{8A90D3A0-9A41-8B4D-9B3F-9BABD083930B}"/>
                  </a:ext>
                </a:extLst>
              </p:cNvPr>
              <p:cNvCxnSpPr/>
              <p:nvPr/>
            </p:nvCxnSpPr>
            <p:spPr>
              <a:xfrm flipV="1">
                <a:off x="3491880" y="1700808"/>
                <a:ext cx="936104" cy="7920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1" name="Straight Arrow Connector 10">
                <a:extLst>
                  <a:ext uri="{FF2B5EF4-FFF2-40B4-BE49-F238E27FC236}">
                    <a16:creationId xmlns:a16="http://schemas.microsoft.com/office/drawing/2014/main" id="{6B3AFBC6-67F7-5748-BC56-A0623C1127E2}"/>
                  </a:ext>
                </a:extLst>
              </p:cNvPr>
              <p:cNvCxnSpPr>
                <a:cxnSpLocks/>
              </p:cNvCxnSpPr>
              <p:nvPr/>
            </p:nvCxnSpPr>
            <p:spPr>
              <a:xfrm flipH="1" flipV="1">
                <a:off x="6056821" y="1700808"/>
                <a:ext cx="948643" cy="7920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7BBA2502-81F2-3B43-A3D5-13D9BEF0430D}"/>
                  </a:ext>
                </a:extLst>
              </p:cNvPr>
              <p:cNvCxnSpPr>
                <a:cxnSpLocks/>
              </p:cNvCxnSpPr>
              <p:nvPr/>
            </p:nvCxnSpPr>
            <p:spPr>
              <a:xfrm flipV="1">
                <a:off x="3959932" y="3573016"/>
                <a:ext cx="1116124" cy="93610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C89056E6-2E2E-C44D-B558-AA8DD41AB87E}"/>
                  </a:ext>
                </a:extLst>
              </p:cNvPr>
              <p:cNvCxnSpPr>
                <a:cxnSpLocks/>
              </p:cNvCxnSpPr>
              <p:nvPr/>
            </p:nvCxnSpPr>
            <p:spPr>
              <a:xfrm flipH="1" flipV="1">
                <a:off x="6531142" y="3645024"/>
                <a:ext cx="948643" cy="7920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grpSp>
      </p:grpSp>
    </p:spTree>
    <p:extLst>
      <p:ext uri="{BB962C8B-B14F-4D97-AF65-F5344CB8AC3E}">
        <p14:creationId xmlns:p14="http://schemas.microsoft.com/office/powerpoint/2010/main" val="31797064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64704"/>
            <a:ext cx="4589235" cy="592282"/>
          </a:xfrm>
        </p:spPr>
        <p:txBody>
          <a:bodyPr>
            <a:normAutofit/>
          </a:bodyPr>
          <a:lstStyle/>
          <a:p>
            <a:pPr algn="l"/>
            <a:r>
              <a:rPr lang="en-IN" sz="2700" b="1" dirty="0"/>
              <a:t>Decimal Number system</a:t>
            </a:r>
            <a:endParaRPr lang="en-IN" sz="4050" b="1" dirty="0"/>
          </a:p>
        </p:txBody>
      </p:sp>
      <p:sp>
        <p:nvSpPr>
          <p:cNvPr id="3" name="Content Placeholder 2"/>
          <p:cNvSpPr>
            <a:spLocks noGrp="1"/>
          </p:cNvSpPr>
          <p:nvPr>
            <p:ph idx="1"/>
          </p:nvPr>
        </p:nvSpPr>
        <p:spPr>
          <a:xfrm>
            <a:off x="253279" y="1858953"/>
            <a:ext cx="8567193" cy="4036590"/>
          </a:xfrm>
        </p:spPr>
        <p:txBody>
          <a:bodyPr>
            <a:normAutofit/>
          </a:bodyPr>
          <a:lstStyle/>
          <a:p>
            <a:pPr>
              <a:lnSpc>
                <a:spcPct val="150000"/>
              </a:lnSpc>
            </a:pPr>
            <a:r>
              <a:rPr lang="en-US" altLang="en-US" sz="2000" dirty="0"/>
              <a:t>The number system most frequently used is the </a:t>
            </a:r>
            <a:r>
              <a:rPr lang="en-US" altLang="en-US" sz="2000" b="1" dirty="0"/>
              <a:t>decimal, or Base 10</a:t>
            </a:r>
            <a:r>
              <a:rPr lang="en-US" altLang="en-US" sz="2000" dirty="0"/>
              <a:t>.</a:t>
            </a:r>
          </a:p>
          <a:p>
            <a:pPr>
              <a:lnSpc>
                <a:spcPct val="150000"/>
              </a:lnSpc>
            </a:pPr>
            <a:r>
              <a:rPr lang="en-US" altLang="en-US" sz="2000" dirty="0"/>
              <a:t>It is called </a:t>
            </a:r>
            <a:r>
              <a:rPr lang="en-US" altLang="en-US" sz="2000" b="1" dirty="0"/>
              <a:t>Base 10 </a:t>
            </a:r>
            <a:r>
              <a:rPr lang="en-US" altLang="en-US" sz="2000" dirty="0"/>
              <a:t>because it uses </a:t>
            </a:r>
            <a:r>
              <a:rPr lang="en-US" altLang="en-US" sz="2000" b="1" dirty="0"/>
              <a:t>ten symbols</a:t>
            </a:r>
            <a:r>
              <a:rPr lang="en-US" altLang="en-US" sz="2000" dirty="0"/>
              <a:t>, and </a:t>
            </a:r>
            <a:r>
              <a:rPr lang="en-US" altLang="en-US" sz="2000" b="1" dirty="0"/>
              <a:t>combinations of them</a:t>
            </a:r>
            <a:r>
              <a:rPr lang="en-US" altLang="en-US" sz="2000" dirty="0"/>
              <a:t>, to represent all possible numbers.</a:t>
            </a:r>
          </a:p>
          <a:p>
            <a:pPr>
              <a:lnSpc>
                <a:spcPct val="150000"/>
              </a:lnSpc>
            </a:pPr>
            <a:r>
              <a:rPr lang="en-US" altLang="en-US" sz="2000" dirty="0"/>
              <a:t>The digits </a:t>
            </a:r>
            <a:r>
              <a:rPr lang="en-US" altLang="en-US" sz="2000" b="1" dirty="0"/>
              <a:t>0,1,2,3,4,5,6,7,8, and 9</a:t>
            </a:r>
            <a:r>
              <a:rPr lang="en-US" altLang="en-US" sz="2000" dirty="0"/>
              <a:t>, make up the Base 10 system. </a:t>
            </a:r>
          </a:p>
          <a:p>
            <a:pPr>
              <a:lnSpc>
                <a:spcPct val="150000"/>
              </a:lnSpc>
            </a:pPr>
            <a:r>
              <a:rPr lang="en-IN" sz="2000" dirty="0"/>
              <a:t>In decimal number system we can express any decimal number in </a:t>
            </a:r>
            <a:r>
              <a:rPr lang="en-IN" sz="2000" b="1" dirty="0"/>
              <a:t>units, tens, hundreds, thousands and so on.</a:t>
            </a:r>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Tree>
    <p:extLst>
      <p:ext uri="{BB962C8B-B14F-4D97-AF65-F5344CB8AC3E}">
        <p14:creationId xmlns:p14="http://schemas.microsoft.com/office/powerpoint/2010/main" val="17079808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799961"/>
            <a:ext cx="4589235" cy="592282"/>
          </a:xfrm>
        </p:spPr>
        <p:txBody>
          <a:bodyPr>
            <a:normAutofit/>
          </a:bodyPr>
          <a:lstStyle/>
          <a:p>
            <a:pPr algn="l"/>
            <a:r>
              <a:rPr lang="en-IN" sz="2700" b="1" dirty="0"/>
              <a:t>Decimal Number system</a:t>
            </a:r>
            <a:endParaRPr lang="en-IN" sz="4050" b="1" dirty="0"/>
          </a:p>
        </p:txBody>
      </p:sp>
      <p:sp>
        <p:nvSpPr>
          <p:cNvPr id="3" name="Content Placeholder 2"/>
          <p:cNvSpPr>
            <a:spLocks noGrp="1"/>
          </p:cNvSpPr>
          <p:nvPr>
            <p:ph idx="1"/>
          </p:nvPr>
        </p:nvSpPr>
        <p:spPr>
          <a:xfrm>
            <a:off x="253279" y="1858953"/>
            <a:ext cx="7675655" cy="4141797"/>
          </a:xfrm>
        </p:spPr>
        <p:txBody>
          <a:bodyPr>
            <a:normAutofit lnSpcReduction="10000"/>
          </a:bodyPr>
          <a:lstStyle/>
          <a:p>
            <a:pPr>
              <a:lnSpc>
                <a:spcPct val="90000"/>
              </a:lnSpc>
            </a:pPr>
            <a:r>
              <a:rPr lang="en-US" altLang="en-US" sz="2400" dirty="0"/>
              <a:t>The decimal number system is based on powers of 10.</a:t>
            </a:r>
          </a:p>
          <a:p>
            <a:pPr>
              <a:lnSpc>
                <a:spcPct val="90000"/>
              </a:lnSpc>
            </a:pPr>
            <a:r>
              <a:rPr lang="en-US" altLang="en-US" sz="2400" dirty="0"/>
              <a:t>Each symbol, or digit, represents the number 10 (base number) raised to a power (exponent), according to its position, and is multiplied by the number that holds that position.</a:t>
            </a:r>
            <a:endParaRPr lang="en-IN" sz="2400" dirty="0"/>
          </a:p>
          <a:p>
            <a:r>
              <a:rPr lang="en-IN" sz="2400" dirty="0"/>
              <a:t>The left most digit, which has the greatest weight is called the most significant bit (MSB) and the rightmost digit, which has the least weight, is called the least significant  bit (LSB).</a:t>
            </a:r>
          </a:p>
          <a:p>
            <a:r>
              <a:rPr lang="en-IN" sz="2400" dirty="0"/>
              <a:t>The decimal number can be written as 5678.9</a:t>
            </a:r>
            <a:r>
              <a:rPr lang="en-IN" sz="1200" dirty="0"/>
              <a:t>10, </a:t>
            </a:r>
            <a:r>
              <a:rPr lang="en-IN" sz="2400" dirty="0"/>
              <a:t>where the 10 subscript indicates the radix or base.</a:t>
            </a:r>
          </a:p>
          <a:p>
            <a:endParaRPr lang="en-IN" sz="2400"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Tree>
    <p:extLst>
      <p:ext uri="{BB962C8B-B14F-4D97-AF65-F5344CB8AC3E}">
        <p14:creationId xmlns:p14="http://schemas.microsoft.com/office/powerpoint/2010/main" val="27687778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2">
            <a:extLst>
              <a:ext uri="{FF2B5EF4-FFF2-40B4-BE49-F238E27FC236}">
                <a16:creationId xmlns:a16="http://schemas.microsoft.com/office/drawing/2014/main" id="{C242B18B-6D95-2975-2769-4B53FCEB8F0F}"/>
              </a:ext>
            </a:extLst>
          </p:cNvPr>
          <p:cNvSpPr>
            <a:spLocks noGrp="1" noChangeArrowheads="1"/>
          </p:cNvSpPr>
          <p:nvPr>
            <p:ph type="title"/>
          </p:nvPr>
        </p:nvSpPr>
        <p:spPr>
          <a:xfrm>
            <a:off x="611560" y="612577"/>
            <a:ext cx="4917257" cy="994172"/>
          </a:xfrm>
        </p:spPr>
        <p:txBody>
          <a:bodyPr>
            <a:noAutofit/>
          </a:bodyPr>
          <a:lstStyle/>
          <a:p>
            <a:pPr eaLnBrk="1" hangingPunct="1"/>
            <a:r>
              <a:rPr lang="en-US" altLang="en-US" sz="2800" b="1" dirty="0"/>
              <a:t>Positional Notation: Base 10</a:t>
            </a:r>
          </a:p>
        </p:txBody>
      </p:sp>
      <p:graphicFrame>
        <p:nvGraphicFramePr>
          <p:cNvPr id="37987" name="Group 99">
            <a:extLst>
              <a:ext uri="{FF2B5EF4-FFF2-40B4-BE49-F238E27FC236}">
                <a16:creationId xmlns:a16="http://schemas.microsoft.com/office/drawing/2014/main" id="{C969E4CD-40C0-03D0-7505-920B792E518A}"/>
              </a:ext>
            </a:extLst>
          </p:cNvPr>
          <p:cNvGraphicFramePr>
            <a:graphicFrameLocks noGrp="1"/>
          </p:cNvGraphicFramePr>
          <p:nvPr>
            <p:ph type="body" idx="1"/>
          </p:nvPr>
        </p:nvGraphicFramePr>
        <p:xfrm>
          <a:off x="2837261" y="3371850"/>
          <a:ext cx="3783806" cy="1508524"/>
        </p:xfrm>
        <a:graphic>
          <a:graphicData uri="http://schemas.openxmlformats.org/drawingml/2006/table">
            <a:tbl>
              <a:tblPr/>
              <a:tblGrid>
                <a:gridCol w="925115">
                  <a:extLst>
                    <a:ext uri="{9D8B030D-6E8A-4147-A177-3AD203B41FA5}">
                      <a16:colId xmlns:a16="http://schemas.microsoft.com/office/drawing/2014/main" val="20000"/>
                    </a:ext>
                  </a:extLst>
                </a:gridCol>
                <a:gridCol w="1428750">
                  <a:extLst>
                    <a:ext uri="{9D8B030D-6E8A-4147-A177-3AD203B41FA5}">
                      <a16:colId xmlns:a16="http://schemas.microsoft.com/office/drawing/2014/main" val="20001"/>
                    </a:ext>
                  </a:extLst>
                </a:gridCol>
                <a:gridCol w="1429941">
                  <a:extLst>
                    <a:ext uri="{9D8B030D-6E8A-4147-A177-3AD203B41FA5}">
                      <a16:colId xmlns:a16="http://schemas.microsoft.com/office/drawing/2014/main" val="20002"/>
                    </a:ext>
                  </a:extLst>
                </a:gridCol>
              </a:tblGrid>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Place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dirty="0">
                          <a:ln>
                            <a:noFill/>
                          </a:ln>
                          <a:solidFill>
                            <a:schemeClr val="tx1"/>
                          </a:solidFill>
                          <a:effectLst/>
                          <a:latin typeface="Arial" charset="0"/>
                        </a:rPr>
                        <a:t>10</a:t>
                      </a:r>
                      <a:r>
                        <a:rPr kumimoji="0" lang="en-US" sz="1500" b="1" i="0" u="none" strike="noStrike" cap="none" normalizeH="0" baseline="30000" dirty="0">
                          <a:ln>
                            <a:noFill/>
                          </a:ln>
                          <a:solidFill>
                            <a:schemeClr val="tx1"/>
                          </a:solidFill>
                          <a:effectLst/>
                          <a:latin typeface="Arial" charset="0"/>
                        </a:rPr>
                        <a:t>1</a:t>
                      </a:r>
                      <a:endParaRPr kumimoji="0" lang="en-US" sz="1500" b="1" i="0" u="none" strike="noStrike" cap="none" normalizeH="0" baseline="0" dirty="0">
                        <a:ln>
                          <a:noFill/>
                        </a:ln>
                        <a:solidFill>
                          <a:schemeClr val="tx1"/>
                        </a:solidFill>
                        <a:effectLst/>
                        <a:latin typeface="Arial" charset="0"/>
                      </a:endParaRP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r>
                        <a:rPr kumimoji="0" lang="en-US" sz="1500" b="1" i="0" u="none" strike="noStrike" cap="none" normalizeH="0" baseline="30000">
                          <a:ln>
                            <a:noFill/>
                          </a:ln>
                          <a:solidFill>
                            <a:schemeClr val="tx1"/>
                          </a:solidFill>
                          <a:effectLst/>
                          <a:latin typeface="Arial" charset="0"/>
                        </a:rPr>
                        <a:t>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Value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dirty="0">
                          <a:ln>
                            <a:noFill/>
                          </a:ln>
                          <a:solidFill>
                            <a:schemeClr val="tx1"/>
                          </a:solidFill>
                          <a:effectLst/>
                          <a:latin typeface="Arial" charset="0"/>
                        </a:rPr>
                        <a:t>1</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Evaluate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4 x 10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3 x1</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Sum</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rgbClr val="FF9F11"/>
                          </a:solidFill>
                          <a:effectLst/>
                          <a:latin typeface="Arial" charset="0"/>
                        </a:rPr>
                        <a:t>40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dirty="0">
                          <a:ln>
                            <a:noFill/>
                          </a:ln>
                          <a:solidFill>
                            <a:srgbClr val="FF9F11"/>
                          </a:solidFill>
                          <a:effectLst/>
                          <a:latin typeface="Arial" charset="0"/>
                        </a:rPr>
                        <a:t>3</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pSp>
        <p:nvGrpSpPr>
          <p:cNvPr id="19483" name="Group 25">
            <a:extLst>
              <a:ext uri="{FF2B5EF4-FFF2-40B4-BE49-F238E27FC236}">
                <a16:creationId xmlns:a16="http://schemas.microsoft.com/office/drawing/2014/main" id="{9CF388B6-CF90-8F8C-6C32-02A0FC0F7548}"/>
              </a:ext>
            </a:extLst>
          </p:cNvPr>
          <p:cNvGrpSpPr>
            <a:grpSpLocks/>
          </p:cNvGrpSpPr>
          <p:nvPr/>
        </p:nvGrpSpPr>
        <p:grpSpPr bwMode="auto">
          <a:xfrm>
            <a:off x="5772150" y="2514601"/>
            <a:ext cx="1257300" cy="960835"/>
            <a:chOff x="3888" y="1392"/>
            <a:chExt cx="1056" cy="807"/>
          </a:xfrm>
        </p:grpSpPr>
        <p:sp>
          <p:nvSpPr>
            <p:cNvPr id="19488" name="AutoShape 26">
              <a:extLst>
                <a:ext uri="{FF2B5EF4-FFF2-40B4-BE49-F238E27FC236}">
                  <a16:creationId xmlns:a16="http://schemas.microsoft.com/office/drawing/2014/main" id="{DBDA853C-3CEF-CC39-3832-CC6BE436C8AC}"/>
                </a:ext>
              </a:extLst>
            </p:cNvPr>
            <p:cNvSpPr>
              <a:spLocks noChangeArrowheads="1"/>
            </p:cNvSpPr>
            <p:nvPr/>
          </p:nvSpPr>
          <p:spPr bwMode="auto">
            <a:xfrm flipH="1">
              <a:off x="3888" y="1584"/>
              <a:ext cx="768"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19489" name="Text Box 27">
              <a:extLst>
                <a:ext uri="{FF2B5EF4-FFF2-40B4-BE49-F238E27FC236}">
                  <a16:creationId xmlns:a16="http://schemas.microsoft.com/office/drawing/2014/main" id="{3BA79B95-9CFA-0D4A-16E3-0B9B3BE4330D}"/>
                </a:ext>
              </a:extLst>
            </p:cNvPr>
            <p:cNvSpPr txBox="1">
              <a:spLocks noChangeArrowheads="1"/>
            </p:cNvSpPr>
            <p:nvPr/>
          </p:nvSpPr>
          <p:spPr bwMode="auto">
            <a:xfrm>
              <a:off x="4128" y="1392"/>
              <a:ext cx="81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1’s place</a:t>
              </a:r>
            </a:p>
          </p:txBody>
        </p:sp>
      </p:grpSp>
      <p:grpSp>
        <p:nvGrpSpPr>
          <p:cNvPr id="19484" name="Group 28">
            <a:extLst>
              <a:ext uri="{FF2B5EF4-FFF2-40B4-BE49-F238E27FC236}">
                <a16:creationId xmlns:a16="http://schemas.microsoft.com/office/drawing/2014/main" id="{8C16788A-0C17-7442-177F-7344470E4B11}"/>
              </a:ext>
            </a:extLst>
          </p:cNvPr>
          <p:cNvGrpSpPr>
            <a:grpSpLocks/>
          </p:cNvGrpSpPr>
          <p:nvPr/>
        </p:nvGrpSpPr>
        <p:grpSpPr bwMode="auto">
          <a:xfrm>
            <a:off x="3257550" y="2514601"/>
            <a:ext cx="1314450" cy="960835"/>
            <a:chOff x="1776" y="1392"/>
            <a:chExt cx="1104" cy="807"/>
          </a:xfrm>
        </p:grpSpPr>
        <p:sp>
          <p:nvSpPr>
            <p:cNvPr id="19486" name="AutoShape 29">
              <a:extLst>
                <a:ext uri="{FF2B5EF4-FFF2-40B4-BE49-F238E27FC236}">
                  <a16:creationId xmlns:a16="http://schemas.microsoft.com/office/drawing/2014/main" id="{C61D4BB8-215D-E115-8681-36937470BB83}"/>
                </a:ext>
              </a:extLst>
            </p:cNvPr>
            <p:cNvSpPr>
              <a:spLocks noChangeArrowheads="1"/>
            </p:cNvSpPr>
            <p:nvPr/>
          </p:nvSpPr>
          <p:spPr bwMode="auto">
            <a:xfrm>
              <a:off x="2064" y="1584"/>
              <a:ext cx="816"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19487" name="Text Box 30">
              <a:extLst>
                <a:ext uri="{FF2B5EF4-FFF2-40B4-BE49-F238E27FC236}">
                  <a16:creationId xmlns:a16="http://schemas.microsoft.com/office/drawing/2014/main" id="{5408D46E-87FC-DC1B-693D-A164387D012F}"/>
                </a:ext>
              </a:extLst>
            </p:cNvPr>
            <p:cNvSpPr txBox="1">
              <a:spLocks noChangeArrowheads="1"/>
            </p:cNvSpPr>
            <p:nvPr/>
          </p:nvSpPr>
          <p:spPr bwMode="auto">
            <a:xfrm>
              <a:off x="1776" y="1392"/>
              <a:ext cx="81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10’s place</a:t>
              </a:r>
            </a:p>
          </p:txBody>
        </p:sp>
      </p:grpSp>
      <p:sp>
        <p:nvSpPr>
          <p:cNvPr id="19485" name="Text Box 31">
            <a:extLst>
              <a:ext uri="{FF2B5EF4-FFF2-40B4-BE49-F238E27FC236}">
                <a16:creationId xmlns:a16="http://schemas.microsoft.com/office/drawing/2014/main" id="{DAD75382-C565-DF11-5025-D56A2A973B13}"/>
              </a:ext>
            </a:extLst>
          </p:cNvPr>
          <p:cNvSpPr txBox="1">
            <a:spLocks noChangeArrowheads="1"/>
          </p:cNvSpPr>
          <p:nvPr/>
        </p:nvSpPr>
        <p:spPr bwMode="auto">
          <a:xfrm>
            <a:off x="1943100" y="2057400"/>
            <a:ext cx="32004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800" b="1">
                <a:solidFill>
                  <a:srgbClr val="FF9F11"/>
                </a:solidFill>
              </a:rPr>
              <a:t>43 </a:t>
            </a:r>
            <a:r>
              <a:rPr lang="en-US" altLang="en-US" sz="1800">
                <a:solidFill>
                  <a:srgbClr val="FF9F11"/>
                </a:solidFill>
              </a:rPr>
              <a:t>= 4 x 10</a:t>
            </a:r>
            <a:r>
              <a:rPr lang="en-US" altLang="en-US" sz="1800" baseline="30000">
                <a:solidFill>
                  <a:srgbClr val="FF9F11"/>
                </a:solidFill>
              </a:rPr>
              <a:t>1</a:t>
            </a:r>
            <a:r>
              <a:rPr lang="en-US" altLang="en-US" sz="1800">
                <a:solidFill>
                  <a:srgbClr val="FF9F11"/>
                </a:solidFill>
              </a:rPr>
              <a:t> + 3 x 10</a:t>
            </a:r>
            <a:r>
              <a:rPr lang="en-US" altLang="en-US" sz="1800" baseline="30000">
                <a:solidFill>
                  <a:srgbClr val="FF9F11"/>
                </a:solidFill>
              </a:rPr>
              <a:t>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8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8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9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2">
            <a:extLst>
              <a:ext uri="{FF2B5EF4-FFF2-40B4-BE49-F238E27FC236}">
                <a16:creationId xmlns:a16="http://schemas.microsoft.com/office/drawing/2014/main" id="{B778CC9F-7F6C-F5CE-554E-AB244EE39DEB}"/>
              </a:ext>
            </a:extLst>
          </p:cNvPr>
          <p:cNvSpPr>
            <a:spLocks noGrp="1" noChangeArrowheads="1"/>
          </p:cNvSpPr>
          <p:nvPr>
            <p:ph type="title"/>
          </p:nvPr>
        </p:nvSpPr>
        <p:spPr>
          <a:xfrm>
            <a:off x="285153" y="481626"/>
            <a:ext cx="5773344" cy="994172"/>
          </a:xfrm>
        </p:spPr>
        <p:txBody>
          <a:bodyPr>
            <a:noAutofit/>
          </a:bodyPr>
          <a:lstStyle/>
          <a:p>
            <a:pPr eaLnBrk="1" hangingPunct="1"/>
            <a:r>
              <a:rPr lang="en-US" altLang="en-US" sz="2800" b="1" dirty="0"/>
              <a:t>Positional Notation: Base 10</a:t>
            </a:r>
          </a:p>
        </p:txBody>
      </p:sp>
      <p:graphicFrame>
        <p:nvGraphicFramePr>
          <p:cNvPr id="39013" name="Group 101">
            <a:extLst>
              <a:ext uri="{FF2B5EF4-FFF2-40B4-BE49-F238E27FC236}">
                <a16:creationId xmlns:a16="http://schemas.microsoft.com/office/drawing/2014/main" id="{770B55C3-940D-A3E6-8071-1DD05A2830A5}"/>
              </a:ext>
            </a:extLst>
          </p:cNvPr>
          <p:cNvGraphicFramePr>
            <a:graphicFrameLocks noGrp="1"/>
          </p:cNvGraphicFramePr>
          <p:nvPr>
            <p:ph type="body" idx="1"/>
          </p:nvPr>
        </p:nvGraphicFramePr>
        <p:xfrm>
          <a:off x="2052639" y="3314700"/>
          <a:ext cx="5156597" cy="1851080"/>
        </p:xfrm>
        <a:graphic>
          <a:graphicData uri="http://schemas.openxmlformats.org/drawingml/2006/table">
            <a:tbl>
              <a:tblPr/>
              <a:tblGrid>
                <a:gridCol w="869156">
                  <a:extLst>
                    <a:ext uri="{9D8B030D-6E8A-4147-A177-3AD203B41FA5}">
                      <a16:colId xmlns:a16="http://schemas.microsoft.com/office/drawing/2014/main" val="20000"/>
                    </a:ext>
                  </a:extLst>
                </a:gridCol>
                <a:gridCol w="1428750">
                  <a:extLst>
                    <a:ext uri="{9D8B030D-6E8A-4147-A177-3AD203B41FA5}">
                      <a16:colId xmlns:a16="http://schemas.microsoft.com/office/drawing/2014/main" val="20001"/>
                    </a:ext>
                  </a:extLst>
                </a:gridCol>
                <a:gridCol w="1429941">
                  <a:extLst>
                    <a:ext uri="{9D8B030D-6E8A-4147-A177-3AD203B41FA5}">
                      <a16:colId xmlns:a16="http://schemas.microsoft.com/office/drawing/2014/main" val="20002"/>
                    </a:ext>
                  </a:extLst>
                </a:gridCol>
                <a:gridCol w="1428750">
                  <a:extLst>
                    <a:ext uri="{9D8B030D-6E8A-4147-A177-3AD203B41FA5}">
                      <a16:colId xmlns:a16="http://schemas.microsoft.com/office/drawing/2014/main" val="20003"/>
                    </a:ext>
                  </a:extLst>
                </a:gridCol>
              </a:tblGrid>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Place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r>
                        <a:rPr kumimoji="0" lang="en-US" sz="1500" b="1" i="0" u="none" strike="noStrike" cap="none" normalizeH="0" baseline="30000">
                          <a:ln>
                            <a:noFill/>
                          </a:ln>
                          <a:solidFill>
                            <a:schemeClr val="tx1"/>
                          </a:solidFill>
                          <a:effectLst/>
                          <a:latin typeface="Arial" charset="0"/>
                        </a:rPr>
                        <a:t>2</a:t>
                      </a:r>
                      <a:endParaRPr kumimoji="0" lang="en-US" sz="1500" b="1" i="0" u="none" strike="noStrike" cap="none" normalizeH="0" baseline="0">
                        <a:ln>
                          <a:noFill/>
                        </a:ln>
                        <a:solidFill>
                          <a:schemeClr val="tx1"/>
                        </a:solidFill>
                        <a:effectLst/>
                        <a:latin typeface="Arial" charset="0"/>
                      </a:endParaRP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r>
                        <a:rPr kumimoji="0" lang="en-US" sz="1500" b="1" i="0" u="none" strike="noStrike" cap="none" normalizeH="0" baseline="30000">
                          <a:ln>
                            <a:noFill/>
                          </a:ln>
                          <a:solidFill>
                            <a:schemeClr val="tx1"/>
                          </a:solidFill>
                          <a:effectLst/>
                          <a:latin typeface="Arial" charset="0"/>
                        </a:rPr>
                        <a:t>1</a:t>
                      </a:r>
                      <a:endParaRPr kumimoji="0" lang="en-US" sz="1500" b="1" i="0" u="none" strike="noStrike" cap="none" normalizeH="0" baseline="0">
                        <a:ln>
                          <a:noFill/>
                        </a:ln>
                        <a:solidFill>
                          <a:schemeClr val="tx1"/>
                        </a:solidFill>
                        <a:effectLst/>
                        <a:latin typeface="Arial" charset="0"/>
                      </a:endParaRP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r>
                        <a:rPr kumimoji="0" lang="en-US" sz="1500" b="1" i="0" u="none" strike="noStrike" cap="none" normalizeH="0" baseline="30000">
                          <a:ln>
                            <a:noFill/>
                          </a:ln>
                          <a:solidFill>
                            <a:schemeClr val="tx1"/>
                          </a:solidFill>
                          <a:effectLst/>
                          <a:latin typeface="Arial" charset="0"/>
                        </a:rPr>
                        <a:t>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Value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1</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19687">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Evaluate</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5 x 100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2 x 10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7 x1</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7713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chemeClr val="tx1"/>
                          </a:solidFill>
                          <a:effectLst/>
                          <a:latin typeface="Arial" charset="0"/>
                        </a:rPr>
                        <a:t>Sum</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rgbClr val="FF9F11"/>
                          </a:solidFill>
                          <a:effectLst/>
                          <a:latin typeface="Arial" charset="0"/>
                        </a:rPr>
                        <a:t>500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rgbClr val="FF9F11"/>
                          </a:solidFill>
                          <a:effectLst/>
                          <a:latin typeface="Arial" charset="0"/>
                        </a:rPr>
                        <a:t>20</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500" b="1" i="0" u="none" strike="noStrike" cap="none" normalizeH="0" baseline="0">
                          <a:ln>
                            <a:noFill/>
                          </a:ln>
                          <a:solidFill>
                            <a:srgbClr val="FF9F11"/>
                          </a:solidFill>
                          <a:effectLst/>
                          <a:latin typeface="Arial" charset="0"/>
                        </a:rPr>
                        <a:t>7</a:t>
                      </a:r>
                    </a:p>
                  </a:txBody>
                  <a:tcPr marL="68580" marR="68580" marT="38137" marB="38137"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pSp>
        <p:nvGrpSpPr>
          <p:cNvPr id="20512" name="Group 30">
            <a:extLst>
              <a:ext uri="{FF2B5EF4-FFF2-40B4-BE49-F238E27FC236}">
                <a16:creationId xmlns:a16="http://schemas.microsoft.com/office/drawing/2014/main" id="{4DC604A9-04FE-E946-7AAF-8E1D19D28EA8}"/>
              </a:ext>
            </a:extLst>
          </p:cNvPr>
          <p:cNvGrpSpPr>
            <a:grpSpLocks/>
          </p:cNvGrpSpPr>
          <p:nvPr/>
        </p:nvGrpSpPr>
        <p:grpSpPr bwMode="auto">
          <a:xfrm>
            <a:off x="6286500" y="2457451"/>
            <a:ext cx="1257300" cy="960835"/>
            <a:chOff x="3888" y="1392"/>
            <a:chExt cx="1056" cy="807"/>
          </a:xfrm>
        </p:grpSpPr>
        <p:sp>
          <p:nvSpPr>
            <p:cNvPr id="20520" name="AutoShape 31">
              <a:extLst>
                <a:ext uri="{FF2B5EF4-FFF2-40B4-BE49-F238E27FC236}">
                  <a16:creationId xmlns:a16="http://schemas.microsoft.com/office/drawing/2014/main" id="{A3D910C0-8504-0AF3-74B2-42F4893FB577}"/>
                </a:ext>
              </a:extLst>
            </p:cNvPr>
            <p:cNvSpPr>
              <a:spLocks noChangeArrowheads="1"/>
            </p:cNvSpPr>
            <p:nvPr/>
          </p:nvSpPr>
          <p:spPr bwMode="auto">
            <a:xfrm flipH="1">
              <a:off x="3888" y="1584"/>
              <a:ext cx="768"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20521" name="Text Box 32">
              <a:extLst>
                <a:ext uri="{FF2B5EF4-FFF2-40B4-BE49-F238E27FC236}">
                  <a16:creationId xmlns:a16="http://schemas.microsoft.com/office/drawing/2014/main" id="{4C7368F4-D754-269D-73A5-6650232DC756}"/>
                </a:ext>
              </a:extLst>
            </p:cNvPr>
            <p:cNvSpPr txBox="1">
              <a:spLocks noChangeArrowheads="1"/>
            </p:cNvSpPr>
            <p:nvPr/>
          </p:nvSpPr>
          <p:spPr bwMode="auto">
            <a:xfrm>
              <a:off x="4128" y="1392"/>
              <a:ext cx="81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1’s place</a:t>
              </a:r>
            </a:p>
          </p:txBody>
        </p:sp>
      </p:grpSp>
      <p:grpSp>
        <p:nvGrpSpPr>
          <p:cNvPr id="20513" name="Group 33">
            <a:extLst>
              <a:ext uri="{FF2B5EF4-FFF2-40B4-BE49-F238E27FC236}">
                <a16:creationId xmlns:a16="http://schemas.microsoft.com/office/drawing/2014/main" id="{E87838B3-778A-2364-8ED6-8508E8F0A179}"/>
              </a:ext>
            </a:extLst>
          </p:cNvPr>
          <p:cNvGrpSpPr>
            <a:grpSpLocks/>
          </p:cNvGrpSpPr>
          <p:nvPr/>
        </p:nvGrpSpPr>
        <p:grpSpPr bwMode="auto">
          <a:xfrm>
            <a:off x="3829050" y="2514601"/>
            <a:ext cx="1314450" cy="960835"/>
            <a:chOff x="1776" y="1392"/>
            <a:chExt cx="1104" cy="807"/>
          </a:xfrm>
        </p:grpSpPr>
        <p:sp>
          <p:nvSpPr>
            <p:cNvPr id="20518" name="AutoShape 34">
              <a:extLst>
                <a:ext uri="{FF2B5EF4-FFF2-40B4-BE49-F238E27FC236}">
                  <a16:creationId xmlns:a16="http://schemas.microsoft.com/office/drawing/2014/main" id="{9DE3920E-B76E-BA95-84CB-85E2B610E472}"/>
                </a:ext>
              </a:extLst>
            </p:cNvPr>
            <p:cNvSpPr>
              <a:spLocks noChangeArrowheads="1"/>
            </p:cNvSpPr>
            <p:nvPr/>
          </p:nvSpPr>
          <p:spPr bwMode="auto">
            <a:xfrm>
              <a:off x="2064" y="1584"/>
              <a:ext cx="816"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20519" name="Text Box 35">
              <a:extLst>
                <a:ext uri="{FF2B5EF4-FFF2-40B4-BE49-F238E27FC236}">
                  <a16:creationId xmlns:a16="http://schemas.microsoft.com/office/drawing/2014/main" id="{67F627FE-2BC8-6D93-CC4B-4D4112DB2ABF}"/>
                </a:ext>
              </a:extLst>
            </p:cNvPr>
            <p:cNvSpPr txBox="1">
              <a:spLocks noChangeArrowheads="1"/>
            </p:cNvSpPr>
            <p:nvPr/>
          </p:nvSpPr>
          <p:spPr bwMode="auto">
            <a:xfrm>
              <a:off x="1776" y="1392"/>
              <a:ext cx="81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10’s place</a:t>
              </a:r>
            </a:p>
          </p:txBody>
        </p:sp>
      </p:grpSp>
      <p:sp>
        <p:nvSpPr>
          <p:cNvPr id="20514" name="Text Box 36">
            <a:extLst>
              <a:ext uri="{FF2B5EF4-FFF2-40B4-BE49-F238E27FC236}">
                <a16:creationId xmlns:a16="http://schemas.microsoft.com/office/drawing/2014/main" id="{3856738B-37D2-4C9F-EBE1-E8804BC9E1C8}"/>
              </a:ext>
            </a:extLst>
          </p:cNvPr>
          <p:cNvSpPr txBox="1">
            <a:spLocks noChangeArrowheads="1"/>
          </p:cNvSpPr>
          <p:nvPr/>
        </p:nvSpPr>
        <p:spPr bwMode="auto">
          <a:xfrm>
            <a:off x="2000250" y="2057400"/>
            <a:ext cx="38290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800" b="1">
                <a:solidFill>
                  <a:srgbClr val="FF9F11"/>
                </a:solidFill>
              </a:rPr>
              <a:t>527 = 5 x 10</a:t>
            </a:r>
            <a:r>
              <a:rPr lang="en-US" altLang="en-US" sz="1800" b="1" baseline="30000">
                <a:solidFill>
                  <a:srgbClr val="FF9F11"/>
                </a:solidFill>
              </a:rPr>
              <a:t>2</a:t>
            </a:r>
            <a:r>
              <a:rPr lang="en-US" altLang="en-US" sz="1800" b="1">
                <a:solidFill>
                  <a:srgbClr val="FF9F11"/>
                </a:solidFill>
              </a:rPr>
              <a:t> + 2 x 10</a:t>
            </a:r>
            <a:r>
              <a:rPr lang="en-US" altLang="en-US" sz="1800" b="1" baseline="30000">
                <a:solidFill>
                  <a:srgbClr val="FF9F11"/>
                </a:solidFill>
              </a:rPr>
              <a:t>1 </a:t>
            </a:r>
            <a:r>
              <a:rPr lang="en-US" altLang="en-US" sz="1800" b="1">
                <a:solidFill>
                  <a:srgbClr val="FF9F11"/>
                </a:solidFill>
              </a:rPr>
              <a:t>+ 7 x 10</a:t>
            </a:r>
            <a:r>
              <a:rPr lang="en-US" altLang="en-US" sz="1800" b="1" baseline="30000">
                <a:solidFill>
                  <a:srgbClr val="FF9F11"/>
                </a:solidFill>
              </a:rPr>
              <a:t>0</a:t>
            </a:r>
          </a:p>
        </p:txBody>
      </p:sp>
      <p:grpSp>
        <p:nvGrpSpPr>
          <p:cNvPr id="20515" name="Group 37">
            <a:extLst>
              <a:ext uri="{FF2B5EF4-FFF2-40B4-BE49-F238E27FC236}">
                <a16:creationId xmlns:a16="http://schemas.microsoft.com/office/drawing/2014/main" id="{75459132-90C8-379E-826C-37B7DB82AB94}"/>
              </a:ext>
            </a:extLst>
          </p:cNvPr>
          <p:cNvGrpSpPr>
            <a:grpSpLocks/>
          </p:cNvGrpSpPr>
          <p:nvPr/>
        </p:nvGrpSpPr>
        <p:grpSpPr bwMode="auto">
          <a:xfrm>
            <a:off x="2171700" y="2514601"/>
            <a:ext cx="1485900" cy="960835"/>
            <a:chOff x="720" y="1392"/>
            <a:chExt cx="1248" cy="807"/>
          </a:xfrm>
        </p:grpSpPr>
        <p:sp>
          <p:nvSpPr>
            <p:cNvPr id="20516" name="AutoShape 38">
              <a:extLst>
                <a:ext uri="{FF2B5EF4-FFF2-40B4-BE49-F238E27FC236}">
                  <a16:creationId xmlns:a16="http://schemas.microsoft.com/office/drawing/2014/main" id="{741B45EB-073B-42E5-A0F6-F902E0F8AC73}"/>
                </a:ext>
              </a:extLst>
            </p:cNvPr>
            <p:cNvSpPr>
              <a:spLocks noChangeArrowheads="1"/>
            </p:cNvSpPr>
            <p:nvPr/>
          </p:nvSpPr>
          <p:spPr bwMode="auto">
            <a:xfrm>
              <a:off x="1152" y="1584"/>
              <a:ext cx="816"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sz="1350"/>
            </a:p>
          </p:txBody>
        </p:sp>
        <p:sp>
          <p:nvSpPr>
            <p:cNvPr id="20517" name="Text Box 39">
              <a:extLst>
                <a:ext uri="{FF2B5EF4-FFF2-40B4-BE49-F238E27FC236}">
                  <a16:creationId xmlns:a16="http://schemas.microsoft.com/office/drawing/2014/main" id="{F07896EE-047E-661A-A1D3-5D004B7DA31D}"/>
                </a:ext>
              </a:extLst>
            </p:cNvPr>
            <p:cNvSpPr txBox="1">
              <a:spLocks noChangeArrowheads="1"/>
            </p:cNvSpPr>
            <p:nvPr/>
          </p:nvSpPr>
          <p:spPr bwMode="auto">
            <a:xfrm>
              <a:off x="720" y="1392"/>
              <a:ext cx="960"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350" b="1">
                  <a:solidFill>
                    <a:srgbClr val="FF9F11"/>
                  </a:solidFill>
                </a:rPr>
                <a:t>100’s place</a:t>
              </a:r>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1118" y="987270"/>
            <a:ext cx="3527084" cy="550626"/>
          </a:xfrm>
        </p:spPr>
        <p:txBody>
          <a:bodyPr>
            <a:normAutofit fontScale="90000"/>
          </a:bodyPr>
          <a:lstStyle/>
          <a:p>
            <a:pPr algn="l"/>
            <a:r>
              <a:rPr lang="en-IN" sz="2700" b="1" dirty="0">
                <a:solidFill>
                  <a:schemeClr val="bg1"/>
                </a:solidFill>
              </a:rPr>
              <a:t>Decimal Number system</a:t>
            </a:r>
            <a:endParaRPr lang="en-IN" sz="4050" b="1" dirty="0">
              <a:solidFill>
                <a:schemeClr val="bg1"/>
              </a:solidFill>
            </a:endParaRPr>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sp>
        <p:nvSpPr>
          <p:cNvPr id="10" name="Rectangle 9"/>
          <p:cNvSpPr/>
          <p:nvPr/>
        </p:nvSpPr>
        <p:spPr>
          <a:xfrm>
            <a:off x="1427592" y="1897752"/>
            <a:ext cx="6202006" cy="323165"/>
          </a:xfrm>
          <a:prstGeom prst="rect">
            <a:avLst/>
          </a:prstGeom>
        </p:spPr>
        <p:txBody>
          <a:bodyPr wrap="square">
            <a:spAutoFit/>
          </a:bodyPr>
          <a:lstStyle/>
          <a:p>
            <a:pPr>
              <a:buFont typeface="Arial" pitchFamily="34" charset="0"/>
              <a:buChar char="•"/>
            </a:pPr>
            <a:r>
              <a:rPr lang="en-IN" sz="1500" dirty="0"/>
              <a:t>     Decimal digit and its weights are expressed as a power of 10.</a:t>
            </a:r>
          </a:p>
        </p:txBody>
      </p:sp>
      <p:pic>
        <p:nvPicPr>
          <p:cNvPr id="6" name="Picture 5">
            <a:extLst>
              <a:ext uri="{FF2B5EF4-FFF2-40B4-BE49-F238E27FC236}">
                <a16:creationId xmlns:a16="http://schemas.microsoft.com/office/drawing/2014/main" id="{5BAA062C-6AEF-B26D-785F-4583150A030D}"/>
              </a:ext>
            </a:extLst>
          </p:cNvPr>
          <p:cNvPicPr>
            <a:picLocks noChangeAspect="1"/>
          </p:cNvPicPr>
          <p:nvPr/>
        </p:nvPicPr>
        <p:blipFill>
          <a:blip r:embed="rId3"/>
          <a:stretch>
            <a:fillRect/>
          </a:stretch>
        </p:blipFill>
        <p:spPr>
          <a:xfrm>
            <a:off x="907906" y="2676958"/>
            <a:ext cx="6486525" cy="1628775"/>
          </a:xfrm>
          <a:prstGeom prst="rect">
            <a:avLst/>
          </a:prstGeom>
        </p:spPr>
      </p:pic>
    </p:spTree>
    <p:extLst>
      <p:ext uri="{BB962C8B-B14F-4D97-AF65-F5344CB8AC3E}">
        <p14:creationId xmlns:p14="http://schemas.microsoft.com/office/powerpoint/2010/main" val="9486024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900455"/>
            <a:ext cx="4056845" cy="763073"/>
          </a:xfrm>
        </p:spPr>
        <p:txBody>
          <a:bodyPr>
            <a:normAutofit/>
          </a:bodyPr>
          <a:lstStyle/>
          <a:p>
            <a:pPr algn="l"/>
            <a:r>
              <a:rPr lang="en-IN" sz="2700" b="1" dirty="0"/>
              <a:t>Binary Number </a:t>
            </a:r>
            <a:endParaRPr lang="en-IN" sz="4050" b="1" dirty="0"/>
          </a:p>
        </p:txBody>
      </p:sp>
      <p:sp>
        <p:nvSpPr>
          <p:cNvPr id="3" name="Content Placeholder 2"/>
          <p:cNvSpPr>
            <a:spLocks noGrp="1"/>
          </p:cNvSpPr>
          <p:nvPr>
            <p:ph idx="1"/>
          </p:nvPr>
        </p:nvSpPr>
        <p:spPr>
          <a:xfrm>
            <a:off x="656823" y="2120976"/>
            <a:ext cx="7394057" cy="3042007"/>
          </a:xfrm>
        </p:spPr>
        <p:txBody>
          <a:bodyPr>
            <a:normAutofit/>
          </a:bodyPr>
          <a:lstStyle/>
          <a:p>
            <a:r>
              <a:rPr lang="en-IN" sz="2400" dirty="0"/>
              <a:t>Binary number with its two digits is base-two .</a:t>
            </a:r>
          </a:p>
          <a:p>
            <a:r>
              <a:rPr lang="en-IN" sz="2400" dirty="0"/>
              <a:t>The two binary digits are 0 and 1.</a:t>
            </a:r>
          </a:p>
          <a:p>
            <a:r>
              <a:rPr lang="en-IN" sz="2400" dirty="0"/>
              <a:t>In binary number system, weights are expressed as the power of 2. </a:t>
            </a:r>
            <a:r>
              <a:rPr lang="en-US" altLang="en-US" sz="2400" dirty="0"/>
              <a:t>(2</a:t>
            </a:r>
            <a:r>
              <a:rPr lang="en-US" altLang="en-US" sz="2400" baseline="30000" dirty="0"/>
              <a:t>0</a:t>
            </a:r>
            <a:r>
              <a:rPr lang="en-US" altLang="en-US" sz="2400" dirty="0"/>
              <a:t>, 2</a:t>
            </a:r>
            <a:r>
              <a:rPr lang="en-US" altLang="en-US" sz="2400" baseline="30000" dirty="0"/>
              <a:t>1</a:t>
            </a:r>
            <a:r>
              <a:rPr lang="en-US" altLang="en-US" sz="2400" dirty="0"/>
              <a:t>, 2</a:t>
            </a:r>
            <a:r>
              <a:rPr lang="en-US" altLang="en-US" sz="2400" baseline="30000" dirty="0"/>
              <a:t>2</a:t>
            </a:r>
            <a:r>
              <a:rPr lang="en-US" altLang="en-US" sz="2400" dirty="0"/>
              <a:t>, 2</a:t>
            </a:r>
            <a:r>
              <a:rPr lang="en-US" altLang="en-US" sz="2400" baseline="30000" dirty="0"/>
              <a:t>3</a:t>
            </a:r>
            <a:r>
              <a:rPr lang="en-US" altLang="en-US" sz="2400" dirty="0"/>
              <a:t>, 2</a:t>
            </a:r>
            <a:r>
              <a:rPr lang="en-US" altLang="en-US" sz="2400" baseline="30000" dirty="0"/>
              <a:t>4</a:t>
            </a:r>
            <a:r>
              <a:rPr lang="en-US" altLang="en-US" sz="2400" dirty="0"/>
              <a:t>, etc.) </a:t>
            </a:r>
            <a:endParaRPr lang="en-IN" sz="2400" dirty="0"/>
          </a:p>
          <a:p>
            <a:r>
              <a:rPr lang="en-IN" sz="2400" dirty="0"/>
              <a:t>In binary number system each of the binary bit is called Bits.</a:t>
            </a:r>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Tree>
    <p:extLst>
      <p:ext uri="{BB962C8B-B14F-4D97-AF65-F5344CB8AC3E}">
        <p14:creationId xmlns:p14="http://schemas.microsoft.com/office/powerpoint/2010/main" val="8712648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823" y="631199"/>
            <a:ext cx="4056845" cy="763073"/>
          </a:xfrm>
        </p:spPr>
        <p:txBody>
          <a:bodyPr>
            <a:normAutofit/>
          </a:bodyPr>
          <a:lstStyle/>
          <a:p>
            <a:pPr algn="l"/>
            <a:r>
              <a:rPr lang="en-IN" sz="2700" b="1" dirty="0"/>
              <a:t>Binary Number system</a:t>
            </a:r>
            <a:endParaRPr lang="en-IN" sz="4050" b="1" dirty="0"/>
          </a:p>
        </p:txBody>
      </p:sp>
      <p:sp>
        <p:nvSpPr>
          <p:cNvPr id="3" name="Content Placeholder 2"/>
          <p:cNvSpPr>
            <a:spLocks noGrp="1"/>
          </p:cNvSpPr>
          <p:nvPr>
            <p:ph idx="1"/>
          </p:nvPr>
        </p:nvSpPr>
        <p:spPr>
          <a:xfrm>
            <a:off x="656823" y="2120976"/>
            <a:ext cx="7394057" cy="2072947"/>
          </a:xfrm>
        </p:spPr>
        <p:txBody>
          <a:bodyPr>
            <a:normAutofit/>
          </a:bodyPr>
          <a:lstStyle/>
          <a:p>
            <a:endParaRPr lang="en-IN"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pic>
        <p:nvPicPr>
          <p:cNvPr id="6" name="Picture 5" descr="binary number 1.jpg"/>
          <p:cNvPicPr>
            <a:picLocks noChangeAspect="1"/>
          </p:cNvPicPr>
          <p:nvPr/>
        </p:nvPicPr>
        <p:blipFill>
          <a:blip r:embed="rId3"/>
          <a:stretch>
            <a:fillRect/>
          </a:stretch>
        </p:blipFill>
        <p:spPr>
          <a:xfrm>
            <a:off x="897560" y="2673298"/>
            <a:ext cx="7270071" cy="2047112"/>
          </a:xfrm>
          <a:prstGeom prst="rect">
            <a:avLst/>
          </a:prstGeom>
        </p:spPr>
      </p:pic>
    </p:spTree>
    <p:extLst>
      <p:ext uri="{BB962C8B-B14F-4D97-AF65-F5344CB8AC3E}">
        <p14:creationId xmlns:p14="http://schemas.microsoft.com/office/powerpoint/2010/main" val="35179715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2C8128D-8BAA-612C-0871-A7CCED6E008D}"/>
              </a:ext>
            </a:extLst>
          </p:cNvPr>
          <p:cNvSpPr>
            <a:spLocks noGrp="1" noChangeArrowheads="1"/>
          </p:cNvSpPr>
          <p:nvPr>
            <p:ph type="title"/>
          </p:nvPr>
        </p:nvSpPr>
        <p:spPr>
          <a:xfrm>
            <a:off x="539552" y="692696"/>
            <a:ext cx="4821817" cy="857250"/>
          </a:xfrm>
        </p:spPr>
        <p:txBody>
          <a:bodyPr>
            <a:normAutofit/>
          </a:bodyPr>
          <a:lstStyle/>
          <a:p>
            <a:pPr eaLnBrk="1" hangingPunct="1"/>
            <a:r>
              <a:rPr lang="en-US" altLang="en-US" sz="3200" b="1" dirty="0"/>
              <a:t>Binary Number</a:t>
            </a:r>
          </a:p>
        </p:txBody>
      </p:sp>
      <p:graphicFrame>
        <p:nvGraphicFramePr>
          <p:cNvPr id="42110" name="Group 126">
            <a:extLst>
              <a:ext uri="{FF2B5EF4-FFF2-40B4-BE49-F238E27FC236}">
                <a16:creationId xmlns:a16="http://schemas.microsoft.com/office/drawing/2014/main" id="{015601C9-75D3-103A-CD3C-254F55765647}"/>
              </a:ext>
            </a:extLst>
          </p:cNvPr>
          <p:cNvGraphicFramePr>
            <a:graphicFrameLocks noGrp="1"/>
          </p:cNvGraphicFramePr>
          <p:nvPr>
            <p:ph type="tbl" idx="1"/>
          </p:nvPr>
        </p:nvGraphicFramePr>
        <p:xfrm>
          <a:off x="1706708" y="2932834"/>
          <a:ext cx="5829302" cy="2057400"/>
        </p:xfrm>
        <a:graphic>
          <a:graphicData uri="http://schemas.openxmlformats.org/drawingml/2006/table">
            <a:tbl>
              <a:tblPr/>
              <a:tblGrid>
                <a:gridCol w="866775">
                  <a:extLst>
                    <a:ext uri="{9D8B030D-6E8A-4147-A177-3AD203B41FA5}">
                      <a16:colId xmlns:a16="http://schemas.microsoft.com/office/drawing/2014/main" val="20000"/>
                    </a:ext>
                  </a:extLst>
                </a:gridCol>
                <a:gridCol w="728663">
                  <a:extLst>
                    <a:ext uri="{9D8B030D-6E8A-4147-A177-3AD203B41FA5}">
                      <a16:colId xmlns:a16="http://schemas.microsoft.com/office/drawing/2014/main" val="20001"/>
                    </a:ext>
                  </a:extLst>
                </a:gridCol>
                <a:gridCol w="616744">
                  <a:extLst>
                    <a:ext uri="{9D8B030D-6E8A-4147-A177-3AD203B41FA5}">
                      <a16:colId xmlns:a16="http://schemas.microsoft.com/office/drawing/2014/main" val="20002"/>
                    </a:ext>
                  </a:extLst>
                </a:gridCol>
                <a:gridCol w="672704">
                  <a:extLst>
                    <a:ext uri="{9D8B030D-6E8A-4147-A177-3AD203B41FA5}">
                      <a16:colId xmlns:a16="http://schemas.microsoft.com/office/drawing/2014/main" val="20003"/>
                    </a:ext>
                  </a:extLst>
                </a:gridCol>
                <a:gridCol w="615553">
                  <a:extLst>
                    <a:ext uri="{9D8B030D-6E8A-4147-A177-3AD203B41FA5}">
                      <a16:colId xmlns:a16="http://schemas.microsoft.com/office/drawing/2014/main" val="20004"/>
                    </a:ext>
                  </a:extLst>
                </a:gridCol>
                <a:gridCol w="616744">
                  <a:extLst>
                    <a:ext uri="{9D8B030D-6E8A-4147-A177-3AD203B41FA5}">
                      <a16:colId xmlns:a16="http://schemas.microsoft.com/office/drawing/2014/main" val="20005"/>
                    </a:ext>
                  </a:extLst>
                </a:gridCol>
                <a:gridCol w="560785">
                  <a:extLst>
                    <a:ext uri="{9D8B030D-6E8A-4147-A177-3AD203B41FA5}">
                      <a16:colId xmlns:a16="http://schemas.microsoft.com/office/drawing/2014/main" val="20006"/>
                    </a:ext>
                  </a:extLst>
                </a:gridCol>
                <a:gridCol w="616744">
                  <a:extLst>
                    <a:ext uri="{9D8B030D-6E8A-4147-A177-3AD203B41FA5}">
                      <a16:colId xmlns:a16="http://schemas.microsoft.com/office/drawing/2014/main" val="20007"/>
                    </a:ext>
                  </a:extLst>
                </a:gridCol>
                <a:gridCol w="534590">
                  <a:extLst>
                    <a:ext uri="{9D8B030D-6E8A-4147-A177-3AD203B41FA5}">
                      <a16:colId xmlns:a16="http://schemas.microsoft.com/office/drawing/2014/main" val="20008"/>
                    </a:ext>
                  </a:extLst>
                </a:gridCol>
              </a:tblGrid>
              <a:tr h="514350">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000080"/>
                          </a:solidFill>
                          <a:effectLst/>
                          <a:latin typeface="Arial" charset="0"/>
                        </a:rPr>
                        <a:t>Place</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7</a:t>
                      </a:r>
                    </a:p>
                  </a:txBody>
                  <a:tcPr marL="68580" marR="68580" marT="34290" marB="34290"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6</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5</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3</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2</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4350">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000080"/>
                          </a:solidFill>
                          <a:effectLst/>
                          <a:latin typeface="Arial" charset="0"/>
                        </a:rPr>
                        <a:t>Value</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128</a:t>
                      </a:r>
                    </a:p>
                  </a:txBody>
                  <a:tcPr marL="68580" marR="68580" marT="34290" marB="34290"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64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32</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16</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8</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4350">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Evaluate</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rgbClr val="000080"/>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rgbClr val="000080"/>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dirty="0">
                          <a:ln>
                            <a:noFill/>
                          </a:ln>
                          <a:solidFill>
                            <a:srgbClr val="E80000"/>
                          </a:solidFill>
                          <a:effectLst/>
                          <a:latin typeface="Arial" charset="0"/>
                        </a:rPr>
                        <a:t>1</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0" i="0" u="none" strike="noStrike" cap="none" normalizeH="0" baseline="0">
                          <a:ln>
                            <a:noFill/>
                          </a:ln>
                          <a:solidFill>
                            <a:srgbClr val="000080"/>
                          </a:solidFill>
                          <a:effectLst/>
                          <a:latin typeface="Arial" charset="0"/>
                        </a:rPr>
                        <a:t>0</a:t>
                      </a:r>
                      <a:endParaRPr kumimoji="0" lang="en-US" sz="1400" b="0" i="0" u="none" strike="noStrike" cap="none" normalizeH="0" baseline="0" dirty="0">
                        <a:ln>
                          <a:noFill/>
                        </a:ln>
                        <a:solidFill>
                          <a:srgbClr val="000080"/>
                        </a:solidFill>
                        <a:effectLst/>
                        <a:latin typeface="Arial" charset="0"/>
                      </a:endParaRP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4350">
                <a:tc>
                  <a:txBody>
                    <a:bodyPr/>
                    <a:lstStyle/>
                    <a:p>
                      <a:pPr marL="0" marR="0" lvl="0" indent="0" algn="l" defTabSz="914400" rtl="0" eaLnBrk="1" fontAlgn="base" latinLnBrk="0" hangingPunct="1">
                        <a:lnSpc>
                          <a:spcPct val="100000"/>
                        </a:lnSpc>
                        <a:spcBef>
                          <a:spcPct val="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Sum for Base 10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128</a:t>
                      </a:r>
                    </a:p>
                  </a:txBody>
                  <a:tcPr marL="68580" marR="68580" marT="34290" marB="34290"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64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16</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FF9F11"/>
                          </a:solidFill>
                          <a:effectLst/>
                          <a:latin typeface="Arial" charset="0"/>
                        </a:rPr>
                        <a:t>4</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2</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dirty="0">
                          <a:ln>
                            <a:noFill/>
                          </a:ln>
                          <a:solidFill>
                            <a:srgbClr val="FF9F11"/>
                          </a:solidFill>
                          <a:effectLst/>
                          <a:latin typeface="Arial" charset="0"/>
                        </a:rPr>
                        <a:t>0</a:t>
                      </a:r>
                    </a:p>
                  </a:txBody>
                  <a:tcPr marL="68580" marR="68580" marT="34290" marB="34290"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25655" name="Rectangle 55">
            <a:extLst>
              <a:ext uri="{FF2B5EF4-FFF2-40B4-BE49-F238E27FC236}">
                <a16:creationId xmlns:a16="http://schemas.microsoft.com/office/drawing/2014/main" id="{CC6C510E-6AFE-BFFF-DD0A-135D7A483AFF}"/>
              </a:ext>
            </a:extLst>
          </p:cNvPr>
          <p:cNvSpPr>
            <a:spLocks noChangeArrowheads="1"/>
          </p:cNvSpPr>
          <p:nvPr/>
        </p:nvSpPr>
        <p:spPr bwMode="auto">
          <a:xfrm>
            <a:off x="1771650" y="2057400"/>
            <a:ext cx="5829300" cy="486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20000"/>
              </a:spcBef>
              <a:buClr>
                <a:schemeClr val="folHlink"/>
              </a:buClr>
              <a:buSzPct val="60000"/>
              <a:buFont typeface="Wingdings" panose="05000000000000000000" pitchFamily="2" charset="2"/>
              <a:buNone/>
            </a:pPr>
            <a:r>
              <a:rPr lang="en-US" altLang="en-US" sz="2400" b="1">
                <a:solidFill>
                  <a:srgbClr val="000080"/>
                </a:solidFill>
                <a:latin typeface="Tahoma" panose="020B0604030504040204" pitchFamily="34" charset="0"/>
              </a:rPr>
              <a:t>1101 0110</a:t>
            </a:r>
            <a:r>
              <a:rPr lang="en-US" altLang="en-US" sz="2400" b="1" baseline="-25000">
                <a:solidFill>
                  <a:srgbClr val="000080"/>
                </a:solidFill>
                <a:latin typeface="Tahoma" panose="020B0604030504040204" pitchFamily="34" charset="0"/>
              </a:rPr>
              <a:t>2</a:t>
            </a:r>
            <a:r>
              <a:rPr lang="en-US" altLang="en-US" sz="2400" baseline="-25000">
                <a:latin typeface="Tahoma" panose="020B0604030504040204" pitchFamily="34" charset="0"/>
              </a:rPr>
              <a:t> </a:t>
            </a:r>
            <a:r>
              <a:rPr lang="en-US" altLang="en-US" sz="2400">
                <a:latin typeface="Tahoma" panose="020B0604030504040204" pitchFamily="34" charset="0"/>
              </a:rPr>
              <a:t>= </a:t>
            </a:r>
            <a:r>
              <a:rPr lang="en-US" altLang="en-US" sz="2400">
                <a:solidFill>
                  <a:srgbClr val="FF9F11"/>
                </a:solidFill>
                <a:latin typeface="Tahoma" panose="020B0604030504040204" pitchFamily="34" charset="0"/>
              </a:rPr>
              <a:t>214</a:t>
            </a:r>
            <a:r>
              <a:rPr lang="en-US" altLang="en-US" sz="2400" baseline="-25000">
                <a:solidFill>
                  <a:srgbClr val="FF9F11"/>
                </a:solidFill>
                <a:latin typeface="Tahoma" panose="020B0604030504040204" pitchFamily="34" charset="0"/>
              </a:rPr>
              <a:t>10</a:t>
            </a:r>
            <a:r>
              <a:rPr lang="en-US" altLang="en-US" sz="2400">
                <a:solidFill>
                  <a:srgbClr val="FF9F11"/>
                </a:solidFill>
                <a:latin typeface="Tahoma" panose="020B0604030504040204" pitchFamily="34" charset="0"/>
              </a:rPr>
              <a:t> </a:t>
            </a:r>
          </a:p>
          <a:p>
            <a:pPr>
              <a:spcBef>
                <a:spcPct val="20000"/>
              </a:spcBef>
              <a:buClr>
                <a:schemeClr val="folHlink"/>
              </a:buClr>
              <a:buSzPct val="60000"/>
              <a:buFont typeface="Wingdings" panose="05000000000000000000" pitchFamily="2" charset="2"/>
              <a:buChar char="n"/>
            </a:pPr>
            <a:endParaRPr lang="en-US" altLang="en-US" sz="2400">
              <a:solidFill>
                <a:srgbClr val="FF9F11"/>
              </a:solidFill>
              <a:latin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1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98">
            <a:extLst>
              <a:ext uri="{FF2B5EF4-FFF2-40B4-BE49-F238E27FC236}">
                <a16:creationId xmlns:a16="http://schemas.microsoft.com/office/drawing/2014/main" id="{168D0B5B-DD89-0FDA-CAF1-86F651BBE0A3}"/>
              </a:ext>
            </a:extLst>
          </p:cNvPr>
          <p:cNvSpPr>
            <a:spLocks noGrp="1" noChangeArrowheads="1"/>
          </p:cNvSpPr>
          <p:nvPr>
            <p:ph type="title"/>
          </p:nvPr>
        </p:nvSpPr>
        <p:spPr>
          <a:xfrm>
            <a:off x="539552" y="708833"/>
            <a:ext cx="4503034" cy="857250"/>
          </a:xfrm>
        </p:spPr>
        <p:txBody>
          <a:bodyPr>
            <a:normAutofit/>
          </a:bodyPr>
          <a:lstStyle/>
          <a:p>
            <a:pPr eaLnBrk="1" hangingPunct="1"/>
            <a:r>
              <a:rPr lang="en-US" altLang="en-US" sz="3200" b="1" dirty="0"/>
              <a:t>Binary Number</a:t>
            </a:r>
          </a:p>
        </p:txBody>
      </p:sp>
      <p:graphicFrame>
        <p:nvGraphicFramePr>
          <p:cNvPr id="123183" name="Group 303">
            <a:extLst>
              <a:ext uri="{FF2B5EF4-FFF2-40B4-BE49-F238E27FC236}">
                <a16:creationId xmlns:a16="http://schemas.microsoft.com/office/drawing/2014/main" id="{FF9A0F56-989B-6E57-231F-5D217D0713EB}"/>
              </a:ext>
            </a:extLst>
          </p:cNvPr>
          <p:cNvGraphicFramePr>
            <a:graphicFrameLocks noGrp="1"/>
          </p:cNvGraphicFramePr>
          <p:nvPr>
            <p:ph idx="1"/>
            <p:extLst>
              <p:ext uri="{D42A27DB-BD31-4B8C-83A1-F6EECF244321}">
                <p14:modId xmlns:p14="http://schemas.microsoft.com/office/powerpoint/2010/main" val="3306679295"/>
              </p:ext>
            </p:extLst>
          </p:nvPr>
        </p:nvGraphicFramePr>
        <p:xfrm>
          <a:off x="1771650" y="2743201"/>
          <a:ext cx="6115051" cy="2336245"/>
        </p:xfrm>
        <a:graphic>
          <a:graphicData uri="http://schemas.openxmlformats.org/drawingml/2006/table">
            <a:tbl>
              <a:tblPr/>
              <a:tblGrid>
                <a:gridCol w="916781">
                  <a:extLst>
                    <a:ext uri="{9D8B030D-6E8A-4147-A177-3AD203B41FA5}">
                      <a16:colId xmlns:a16="http://schemas.microsoft.com/office/drawing/2014/main" val="20000"/>
                    </a:ext>
                  </a:extLst>
                </a:gridCol>
                <a:gridCol w="762000">
                  <a:extLst>
                    <a:ext uri="{9D8B030D-6E8A-4147-A177-3AD203B41FA5}">
                      <a16:colId xmlns:a16="http://schemas.microsoft.com/office/drawing/2014/main" val="20001"/>
                    </a:ext>
                  </a:extLst>
                </a:gridCol>
                <a:gridCol w="648891">
                  <a:extLst>
                    <a:ext uri="{9D8B030D-6E8A-4147-A177-3AD203B41FA5}">
                      <a16:colId xmlns:a16="http://schemas.microsoft.com/office/drawing/2014/main" val="20002"/>
                    </a:ext>
                  </a:extLst>
                </a:gridCol>
                <a:gridCol w="698897">
                  <a:extLst>
                    <a:ext uri="{9D8B030D-6E8A-4147-A177-3AD203B41FA5}">
                      <a16:colId xmlns:a16="http://schemas.microsoft.com/office/drawing/2014/main" val="20003"/>
                    </a:ext>
                  </a:extLst>
                </a:gridCol>
                <a:gridCol w="650081">
                  <a:extLst>
                    <a:ext uri="{9D8B030D-6E8A-4147-A177-3AD203B41FA5}">
                      <a16:colId xmlns:a16="http://schemas.microsoft.com/office/drawing/2014/main" val="20004"/>
                    </a:ext>
                  </a:extLst>
                </a:gridCol>
                <a:gridCol w="646510">
                  <a:extLst>
                    <a:ext uri="{9D8B030D-6E8A-4147-A177-3AD203B41FA5}">
                      <a16:colId xmlns:a16="http://schemas.microsoft.com/office/drawing/2014/main" val="20005"/>
                    </a:ext>
                  </a:extLst>
                </a:gridCol>
                <a:gridCol w="585788">
                  <a:extLst>
                    <a:ext uri="{9D8B030D-6E8A-4147-A177-3AD203B41FA5}">
                      <a16:colId xmlns:a16="http://schemas.microsoft.com/office/drawing/2014/main" val="20006"/>
                    </a:ext>
                  </a:extLst>
                </a:gridCol>
                <a:gridCol w="646509">
                  <a:extLst>
                    <a:ext uri="{9D8B030D-6E8A-4147-A177-3AD203B41FA5}">
                      <a16:colId xmlns:a16="http://schemas.microsoft.com/office/drawing/2014/main" val="20007"/>
                    </a:ext>
                  </a:extLst>
                </a:gridCol>
                <a:gridCol w="559594">
                  <a:extLst>
                    <a:ext uri="{9D8B030D-6E8A-4147-A177-3AD203B41FA5}">
                      <a16:colId xmlns:a16="http://schemas.microsoft.com/office/drawing/2014/main" val="20008"/>
                    </a:ext>
                  </a:extLst>
                </a:gridCol>
              </a:tblGrid>
              <a:tr h="400050">
                <a:tc>
                  <a:txBody>
                    <a:bodyPr/>
                    <a:lstStyle/>
                    <a:p>
                      <a:pPr marL="342900" marR="0" lvl="0" indent="-34290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Place</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7</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6</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5</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4</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3</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2</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1</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400" b="1" i="0" u="none" strike="noStrike" cap="none" normalizeH="0" baseline="0">
                          <a:ln>
                            <a:noFill/>
                          </a:ln>
                          <a:solidFill>
                            <a:srgbClr val="000080"/>
                          </a:solidFill>
                          <a:effectLst/>
                          <a:latin typeface="Arial" charset="0"/>
                        </a:rPr>
                        <a:t>2</a:t>
                      </a:r>
                      <a:r>
                        <a:rPr kumimoji="0" lang="en-US" sz="1400" b="1" i="0" u="none" strike="noStrike" cap="none" normalizeH="0" baseline="30000">
                          <a:ln>
                            <a:noFill/>
                          </a:ln>
                          <a:solidFill>
                            <a:srgbClr val="000080"/>
                          </a:solidFill>
                          <a:effectLst/>
                          <a:latin typeface="Arial" charset="0"/>
                        </a:rPr>
                        <a:t>0</a:t>
                      </a: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6244">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1" i="0" u="none" strike="noStrike" cap="none" normalizeH="0" baseline="0">
                          <a:ln>
                            <a:noFill/>
                          </a:ln>
                          <a:solidFill>
                            <a:srgbClr val="000080"/>
                          </a:solidFill>
                          <a:effectLst/>
                          <a:latin typeface="Arial" charset="0"/>
                        </a:rPr>
                        <a:t>Location</a:t>
                      </a:r>
                      <a:endParaRPr kumimoji="0" lang="en-US" sz="1400" b="1"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0</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0</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1</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400" b="0" i="0" u="none" strike="noStrike" cap="none" normalizeH="0" baseline="0">
                          <a:ln>
                            <a:noFill/>
                          </a:ln>
                          <a:solidFill>
                            <a:srgbClr val="000080"/>
                          </a:solidFill>
                          <a:effectLst/>
                          <a:latin typeface="Arial" charset="0"/>
                        </a:rPr>
                        <a:t>0</a:t>
                      </a:r>
                      <a:endParaRPr kumimoji="0" lang="en-US" sz="1400" b="0" i="0" u="none" strike="noStrike" cap="none" normalizeH="0" baseline="0">
                        <a:ln>
                          <a:noFill/>
                        </a:ln>
                        <a:solidFill>
                          <a:srgbClr val="000080"/>
                        </a:solidFill>
                        <a:effectLst/>
                        <a:latin typeface="Arial"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0005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Value</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128</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64</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32</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16</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8</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4</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2</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1</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01241">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Evaluate</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 128</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 64</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0 x 32</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x16</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0 x 8</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 4</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E80000"/>
                          </a:solidFill>
                          <a:effectLst/>
                          <a:latin typeface="Arial" charset="0"/>
                          <a:ea typeface="SimSun" pitchFamily="2" charset="-122"/>
                          <a:cs typeface="Times New Roman" pitchFamily="18" charset="0"/>
                        </a:rPr>
                        <a:t>1 x 2</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80"/>
                          </a:solidFill>
                          <a:effectLst/>
                          <a:latin typeface="Arial" charset="0"/>
                          <a:ea typeface="SimSun" pitchFamily="2" charset="-122"/>
                          <a:cs typeface="Times New Roman" pitchFamily="18" charset="0"/>
                        </a:rPr>
                        <a:t>0 x 1</a:t>
                      </a:r>
                      <a:endParaRPr kumimoji="0" lang="en-US" sz="14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8580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Sum for Base 10</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128</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64</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0</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16</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0</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4</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2</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rgbClr val="FF9F11"/>
                          </a:solidFill>
                          <a:effectLst/>
                          <a:latin typeface="Arial" charset="0"/>
                          <a:ea typeface="SimSun" pitchFamily="2" charset="-122"/>
                          <a:cs typeface="Times New Roman" pitchFamily="18" charset="0"/>
                        </a:rPr>
                        <a:t>0</a:t>
                      </a:r>
                      <a:endParaRPr kumimoji="0" lang="en-US" sz="14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marL="68580" marR="68580" marT="34290" marB="34290"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26689" name="Rectangle 302">
            <a:extLst>
              <a:ext uri="{FF2B5EF4-FFF2-40B4-BE49-F238E27FC236}">
                <a16:creationId xmlns:a16="http://schemas.microsoft.com/office/drawing/2014/main" id="{53C96754-C0DB-347E-C49D-04D6E28940DE}"/>
              </a:ext>
            </a:extLst>
          </p:cNvPr>
          <p:cNvSpPr>
            <a:spLocks noChangeArrowheads="1"/>
          </p:cNvSpPr>
          <p:nvPr/>
        </p:nvSpPr>
        <p:spPr bwMode="auto">
          <a:xfrm>
            <a:off x="1771650" y="2057400"/>
            <a:ext cx="5829300" cy="486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20000"/>
              </a:spcBef>
              <a:buClr>
                <a:schemeClr val="folHlink"/>
              </a:buClr>
              <a:buSzPct val="60000"/>
              <a:buFont typeface="Wingdings" panose="05000000000000000000" pitchFamily="2" charset="2"/>
              <a:buNone/>
            </a:pPr>
            <a:r>
              <a:rPr lang="en-US" altLang="en-US" sz="1800" b="1">
                <a:solidFill>
                  <a:srgbClr val="000080"/>
                </a:solidFill>
                <a:latin typeface="Tahoma" panose="020B0604030504040204" pitchFamily="34" charset="0"/>
              </a:rPr>
              <a:t>1101 0110</a:t>
            </a:r>
            <a:r>
              <a:rPr lang="en-US" altLang="en-US" sz="1800" b="1" baseline="-25000">
                <a:solidFill>
                  <a:srgbClr val="000080"/>
                </a:solidFill>
                <a:latin typeface="Tahoma" panose="020B0604030504040204" pitchFamily="34" charset="0"/>
              </a:rPr>
              <a:t>2</a:t>
            </a:r>
            <a:r>
              <a:rPr lang="en-US" altLang="en-US" sz="1800" baseline="-25000">
                <a:latin typeface="Tahoma" panose="020B0604030504040204" pitchFamily="34" charset="0"/>
              </a:rPr>
              <a:t> </a:t>
            </a:r>
            <a:r>
              <a:rPr lang="en-US" altLang="en-US" sz="1800">
                <a:latin typeface="Tahoma" panose="020B0604030504040204" pitchFamily="34" charset="0"/>
              </a:rPr>
              <a:t>= </a:t>
            </a:r>
            <a:r>
              <a:rPr lang="en-US" altLang="en-US" sz="1800">
                <a:solidFill>
                  <a:srgbClr val="FF9F11"/>
                </a:solidFill>
                <a:latin typeface="Tahoma" panose="020B0604030504040204" pitchFamily="34" charset="0"/>
              </a:rPr>
              <a:t>214</a:t>
            </a:r>
            <a:r>
              <a:rPr lang="en-US" altLang="en-US" sz="1800" baseline="-25000">
                <a:solidFill>
                  <a:srgbClr val="FF9F11"/>
                </a:solidFill>
                <a:latin typeface="Tahoma" panose="020B0604030504040204" pitchFamily="34" charset="0"/>
              </a:rPr>
              <a:t>10</a:t>
            </a:r>
            <a:r>
              <a:rPr lang="en-US" altLang="en-US" sz="1800">
                <a:solidFill>
                  <a:srgbClr val="FF9F11"/>
                </a:solidFill>
                <a:latin typeface="Tahoma" panose="020B0604030504040204" pitchFamily="34" charset="0"/>
              </a:rPr>
              <a:t> </a:t>
            </a:r>
          </a:p>
          <a:p>
            <a:pPr>
              <a:spcBef>
                <a:spcPct val="20000"/>
              </a:spcBef>
              <a:buClr>
                <a:schemeClr val="folHlink"/>
              </a:buClr>
              <a:buSzPct val="60000"/>
              <a:buFont typeface="Wingdings" panose="05000000000000000000" pitchFamily="2" charset="2"/>
              <a:buChar char="n"/>
            </a:pPr>
            <a:endParaRPr lang="en-US" altLang="en-US" sz="1800">
              <a:solidFill>
                <a:srgbClr val="FF9F11"/>
              </a:solidFill>
              <a:latin typeface="Tahoma" panose="020B0604030504040204" pitchFamily="34" charset="0"/>
            </a:endParaRPr>
          </a:p>
        </p:txBody>
      </p:sp>
      <p:sp>
        <p:nvSpPr>
          <p:cNvPr id="26690" name="Text Box 304">
            <a:extLst>
              <a:ext uri="{FF2B5EF4-FFF2-40B4-BE49-F238E27FC236}">
                <a16:creationId xmlns:a16="http://schemas.microsoft.com/office/drawing/2014/main" id="{2B0CA231-3A93-FB78-819C-CCD374460CB6}"/>
              </a:ext>
            </a:extLst>
          </p:cNvPr>
          <p:cNvSpPr txBox="1">
            <a:spLocks noChangeArrowheads="1"/>
          </p:cNvSpPr>
          <p:nvPr/>
        </p:nvSpPr>
        <p:spPr bwMode="auto">
          <a:xfrm>
            <a:off x="1771650" y="5143501"/>
            <a:ext cx="24574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sz="1200"/>
              <a:t>128+64= </a:t>
            </a:r>
            <a:r>
              <a:rPr lang="en-GB" altLang="en-US" sz="1200" b="1"/>
              <a:t>192</a:t>
            </a:r>
          </a:p>
        </p:txBody>
      </p:sp>
      <p:sp>
        <p:nvSpPr>
          <p:cNvPr id="26691" name="Text Box 305">
            <a:extLst>
              <a:ext uri="{FF2B5EF4-FFF2-40B4-BE49-F238E27FC236}">
                <a16:creationId xmlns:a16="http://schemas.microsoft.com/office/drawing/2014/main" id="{28F7092A-4217-B399-E3CC-2CEEDBB6B859}"/>
              </a:ext>
            </a:extLst>
          </p:cNvPr>
          <p:cNvSpPr txBox="1">
            <a:spLocks noChangeArrowheads="1"/>
          </p:cNvSpPr>
          <p:nvPr/>
        </p:nvSpPr>
        <p:spPr bwMode="auto">
          <a:xfrm>
            <a:off x="3200400" y="5143501"/>
            <a:ext cx="16573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sz="1200"/>
              <a:t>192+16= </a:t>
            </a:r>
            <a:r>
              <a:rPr lang="en-GB" altLang="en-US" sz="1200" b="1"/>
              <a:t>208</a:t>
            </a:r>
          </a:p>
        </p:txBody>
      </p:sp>
      <p:sp>
        <p:nvSpPr>
          <p:cNvPr id="26692" name="Text Box 306">
            <a:extLst>
              <a:ext uri="{FF2B5EF4-FFF2-40B4-BE49-F238E27FC236}">
                <a16:creationId xmlns:a16="http://schemas.microsoft.com/office/drawing/2014/main" id="{7C4034F5-B236-F8CD-4117-B880A1E1FA5C}"/>
              </a:ext>
            </a:extLst>
          </p:cNvPr>
          <p:cNvSpPr txBox="1">
            <a:spLocks noChangeArrowheads="1"/>
          </p:cNvSpPr>
          <p:nvPr/>
        </p:nvSpPr>
        <p:spPr bwMode="auto">
          <a:xfrm>
            <a:off x="4629150" y="5131595"/>
            <a:ext cx="16573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sz="1200"/>
              <a:t>208+4= </a:t>
            </a:r>
            <a:r>
              <a:rPr lang="en-GB" altLang="en-US" sz="1200" b="1"/>
              <a:t>212</a:t>
            </a:r>
          </a:p>
        </p:txBody>
      </p:sp>
      <p:sp>
        <p:nvSpPr>
          <p:cNvPr id="26693" name="Text Box 307">
            <a:extLst>
              <a:ext uri="{FF2B5EF4-FFF2-40B4-BE49-F238E27FC236}">
                <a16:creationId xmlns:a16="http://schemas.microsoft.com/office/drawing/2014/main" id="{02F70CB5-A05A-5B52-A7F7-C642E4770E7C}"/>
              </a:ext>
            </a:extLst>
          </p:cNvPr>
          <p:cNvSpPr txBox="1">
            <a:spLocks noChangeArrowheads="1"/>
          </p:cNvSpPr>
          <p:nvPr/>
        </p:nvSpPr>
        <p:spPr bwMode="auto">
          <a:xfrm>
            <a:off x="6115050" y="5131595"/>
            <a:ext cx="16573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sz="1200"/>
              <a:t>212+2= </a:t>
            </a:r>
            <a:r>
              <a:rPr lang="en-GB" altLang="en-US" sz="1200" b="1">
                <a:solidFill>
                  <a:srgbClr val="E80000"/>
                </a:solidFill>
              </a:rPr>
              <a:t>214</a:t>
            </a:r>
          </a:p>
        </p:txBody>
      </p:sp>
      <p:sp>
        <p:nvSpPr>
          <p:cNvPr id="26694" name="Line 308">
            <a:extLst>
              <a:ext uri="{FF2B5EF4-FFF2-40B4-BE49-F238E27FC236}">
                <a16:creationId xmlns:a16="http://schemas.microsoft.com/office/drawing/2014/main" id="{7D70E600-1FE1-E4E1-AF02-6E223A8AF6F1}"/>
              </a:ext>
            </a:extLst>
          </p:cNvPr>
          <p:cNvSpPr>
            <a:spLocks noChangeShapeType="1"/>
          </p:cNvSpPr>
          <p:nvPr/>
        </p:nvSpPr>
        <p:spPr bwMode="auto">
          <a:xfrm flipV="1">
            <a:off x="2057400" y="4229100"/>
            <a:ext cx="1143000" cy="9715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
        <p:nvSpPr>
          <p:cNvPr id="26695" name="Line 309">
            <a:extLst>
              <a:ext uri="{FF2B5EF4-FFF2-40B4-BE49-F238E27FC236}">
                <a16:creationId xmlns:a16="http://schemas.microsoft.com/office/drawing/2014/main" id="{844E1B45-DF06-1F14-F813-10CC19E30126}"/>
              </a:ext>
            </a:extLst>
          </p:cNvPr>
          <p:cNvSpPr>
            <a:spLocks noChangeShapeType="1"/>
          </p:cNvSpPr>
          <p:nvPr/>
        </p:nvSpPr>
        <p:spPr bwMode="auto">
          <a:xfrm flipV="1">
            <a:off x="2400301" y="4171950"/>
            <a:ext cx="1543050" cy="1028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
        <p:nvSpPr>
          <p:cNvPr id="26696" name="Line 310">
            <a:extLst>
              <a:ext uri="{FF2B5EF4-FFF2-40B4-BE49-F238E27FC236}">
                <a16:creationId xmlns:a16="http://schemas.microsoft.com/office/drawing/2014/main" id="{9003976C-8A11-E726-17F1-8C2D69AD99C7}"/>
              </a:ext>
            </a:extLst>
          </p:cNvPr>
          <p:cNvSpPr>
            <a:spLocks noChangeShapeType="1"/>
          </p:cNvSpPr>
          <p:nvPr/>
        </p:nvSpPr>
        <p:spPr bwMode="auto">
          <a:xfrm flipV="1">
            <a:off x="3886200" y="4229100"/>
            <a:ext cx="1314450" cy="9715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
        <p:nvSpPr>
          <p:cNvPr id="26697" name="Line 311">
            <a:extLst>
              <a:ext uri="{FF2B5EF4-FFF2-40B4-BE49-F238E27FC236}">
                <a16:creationId xmlns:a16="http://schemas.microsoft.com/office/drawing/2014/main" id="{AB9528D5-9327-D1A5-BAB2-23AC48F3A024}"/>
              </a:ext>
            </a:extLst>
          </p:cNvPr>
          <p:cNvSpPr>
            <a:spLocks noChangeShapeType="1"/>
          </p:cNvSpPr>
          <p:nvPr/>
        </p:nvSpPr>
        <p:spPr bwMode="auto">
          <a:xfrm flipV="1">
            <a:off x="5200650" y="4171950"/>
            <a:ext cx="1314450" cy="1028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
        <p:nvSpPr>
          <p:cNvPr id="26698" name="Line 312">
            <a:extLst>
              <a:ext uri="{FF2B5EF4-FFF2-40B4-BE49-F238E27FC236}">
                <a16:creationId xmlns:a16="http://schemas.microsoft.com/office/drawing/2014/main" id="{39F866A4-8DE2-7093-471D-A4171B763BD3}"/>
              </a:ext>
            </a:extLst>
          </p:cNvPr>
          <p:cNvSpPr>
            <a:spLocks noChangeShapeType="1"/>
          </p:cNvSpPr>
          <p:nvPr/>
        </p:nvSpPr>
        <p:spPr bwMode="auto">
          <a:xfrm flipV="1">
            <a:off x="6686550" y="4229100"/>
            <a:ext cx="457200" cy="9715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1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692696"/>
            <a:ext cx="5400600" cy="550626"/>
          </a:xfrm>
        </p:spPr>
        <p:txBody>
          <a:bodyPr>
            <a:normAutofit fontScale="90000"/>
          </a:bodyPr>
          <a:lstStyle/>
          <a:p>
            <a:pPr algn="l"/>
            <a:r>
              <a:rPr lang="en-IN" sz="3200" b="1" dirty="0"/>
              <a:t>Hexadecimal</a:t>
            </a:r>
            <a:r>
              <a:rPr lang="en-IN" sz="2800" b="1" dirty="0"/>
              <a:t> Number System</a:t>
            </a:r>
            <a:endParaRPr lang="en-IN" sz="4000" b="1" dirty="0"/>
          </a:p>
        </p:txBody>
      </p:sp>
      <p:sp>
        <p:nvSpPr>
          <p:cNvPr id="3" name="Content Placeholder 2"/>
          <p:cNvSpPr>
            <a:spLocks noGrp="1"/>
          </p:cNvSpPr>
          <p:nvPr>
            <p:ph idx="1"/>
          </p:nvPr>
        </p:nvSpPr>
        <p:spPr>
          <a:xfrm>
            <a:off x="600076" y="1857930"/>
            <a:ext cx="8256875" cy="1762004"/>
          </a:xfrm>
        </p:spPr>
        <p:txBody>
          <a:bodyPr>
            <a:normAutofit fontScale="85000" lnSpcReduction="10000"/>
          </a:bodyPr>
          <a:lstStyle/>
          <a:p>
            <a:r>
              <a:rPr lang="en-IN" dirty="0"/>
              <a:t>The hexadecimal number system has 16 characters: 0, 1, 2, 3, 4, 5, 6, 7, 8, 9, A, B, C, D, E and F. </a:t>
            </a:r>
          </a:p>
          <a:p>
            <a:r>
              <a:rPr lang="en-IN" dirty="0"/>
              <a:t>The base for hexadecimal is 16 or H.</a:t>
            </a:r>
          </a:p>
          <a:p>
            <a:r>
              <a:rPr lang="en-IN" dirty="0" err="1"/>
              <a:t>Eg</a:t>
            </a:r>
            <a:r>
              <a:rPr lang="en-IN" dirty="0"/>
              <a:t>: 3FD.84 can be represented in power of 16.</a:t>
            </a:r>
          </a:p>
          <a:p>
            <a:endParaRPr lang="en-IN"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41</a:t>
            </a:fld>
            <a:endParaRPr lang="en-US" dirty="0"/>
          </a:p>
        </p:txBody>
      </p:sp>
      <p:pic>
        <p:nvPicPr>
          <p:cNvPr id="6" name="Picture 5" descr="Hexa 1.jpg"/>
          <p:cNvPicPr>
            <a:picLocks noChangeAspect="1"/>
          </p:cNvPicPr>
          <p:nvPr/>
        </p:nvPicPr>
        <p:blipFill>
          <a:blip r:embed="rId3"/>
          <a:stretch>
            <a:fillRect/>
          </a:stretch>
        </p:blipFill>
        <p:spPr>
          <a:xfrm>
            <a:off x="1329511" y="3771507"/>
            <a:ext cx="6484978" cy="1346117"/>
          </a:xfrm>
          <a:prstGeom prst="rect">
            <a:avLst/>
          </a:prstGeom>
        </p:spPr>
      </p:pic>
    </p:spTree>
    <p:extLst>
      <p:ext uri="{BB962C8B-B14F-4D97-AF65-F5344CB8AC3E}">
        <p14:creationId xmlns:p14="http://schemas.microsoft.com/office/powerpoint/2010/main" val="26843580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389" y="260648"/>
            <a:ext cx="5915733" cy="550626"/>
          </a:xfrm>
        </p:spPr>
        <p:txBody>
          <a:bodyPr>
            <a:normAutofit/>
          </a:bodyPr>
          <a:lstStyle/>
          <a:p>
            <a:pPr algn="l"/>
            <a:r>
              <a:rPr lang="en-IN" sz="2700" b="1" dirty="0"/>
              <a:t>Hexadecimal Number system</a:t>
            </a:r>
            <a:endParaRPr lang="en-IN" sz="4050" b="1" dirty="0"/>
          </a:p>
        </p:txBody>
      </p:sp>
      <p:graphicFrame>
        <p:nvGraphicFramePr>
          <p:cNvPr id="3" name="Group 2140">
            <a:extLst>
              <a:ext uri="{FF2B5EF4-FFF2-40B4-BE49-F238E27FC236}">
                <a16:creationId xmlns:a16="http://schemas.microsoft.com/office/drawing/2014/main" id="{D0511376-A5ED-C09A-6C66-26AFD7CC27BC}"/>
              </a:ext>
            </a:extLst>
          </p:cNvPr>
          <p:cNvGraphicFramePr>
            <a:graphicFrameLocks/>
          </p:cNvGraphicFramePr>
          <p:nvPr>
            <p:extLst>
              <p:ext uri="{D42A27DB-BD31-4B8C-83A1-F6EECF244321}">
                <p14:modId xmlns:p14="http://schemas.microsoft.com/office/powerpoint/2010/main" val="2007665978"/>
              </p:ext>
            </p:extLst>
          </p:nvPr>
        </p:nvGraphicFramePr>
        <p:xfrm>
          <a:off x="726585" y="1023409"/>
          <a:ext cx="7908105" cy="4648670"/>
        </p:xfrm>
        <a:graphic>
          <a:graphicData uri="http://schemas.openxmlformats.org/drawingml/2006/table">
            <a:tbl>
              <a:tblPr/>
              <a:tblGrid>
                <a:gridCol w="1102519">
                  <a:extLst>
                    <a:ext uri="{9D8B030D-6E8A-4147-A177-3AD203B41FA5}">
                      <a16:colId xmlns:a16="http://schemas.microsoft.com/office/drawing/2014/main" val="20000"/>
                    </a:ext>
                  </a:extLst>
                </a:gridCol>
                <a:gridCol w="294085">
                  <a:extLst>
                    <a:ext uri="{9D8B030D-6E8A-4147-A177-3AD203B41FA5}">
                      <a16:colId xmlns:a16="http://schemas.microsoft.com/office/drawing/2014/main" val="20001"/>
                    </a:ext>
                  </a:extLst>
                </a:gridCol>
                <a:gridCol w="291703">
                  <a:extLst>
                    <a:ext uri="{9D8B030D-6E8A-4147-A177-3AD203B41FA5}">
                      <a16:colId xmlns:a16="http://schemas.microsoft.com/office/drawing/2014/main" val="20002"/>
                    </a:ext>
                  </a:extLst>
                </a:gridCol>
                <a:gridCol w="291704">
                  <a:extLst>
                    <a:ext uri="{9D8B030D-6E8A-4147-A177-3AD203B41FA5}">
                      <a16:colId xmlns:a16="http://schemas.microsoft.com/office/drawing/2014/main" val="20003"/>
                    </a:ext>
                  </a:extLst>
                </a:gridCol>
                <a:gridCol w="292894">
                  <a:extLst>
                    <a:ext uri="{9D8B030D-6E8A-4147-A177-3AD203B41FA5}">
                      <a16:colId xmlns:a16="http://schemas.microsoft.com/office/drawing/2014/main" val="20004"/>
                    </a:ext>
                  </a:extLst>
                </a:gridCol>
                <a:gridCol w="1975291">
                  <a:extLst>
                    <a:ext uri="{9D8B030D-6E8A-4147-A177-3AD203B41FA5}">
                      <a16:colId xmlns:a16="http://schemas.microsoft.com/office/drawing/2014/main" val="20005"/>
                    </a:ext>
                  </a:extLst>
                </a:gridCol>
                <a:gridCol w="1270289">
                  <a:extLst>
                    <a:ext uri="{9D8B030D-6E8A-4147-A177-3AD203B41FA5}">
                      <a16:colId xmlns:a16="http://schemas.microsoft.com/office/drawing/2014/main" val="3644055483"/>
                    </a:ext>
                  </a:extLst>
                </a:gridCol>
                <a:gridCol w="162560">
                  <a:extLst>
                    <a:ext uri="{9D8B030D-6E8A-4147-A177-3AD203B41FA5}">
                      <a16:colId xmlns:a16="http://schemas.microsoft.com/office/drawing/2014/main" val="4206844745"/>
                    </a:ext>
                  </a:extLst>
                </a:gridCol>
                <a:gridCol w="1195907">
                  <a:extLst>
                    <a:ext uri="{9D8B030D-6E8A-4147-A177-3AD203B41FA5}">
                      <a16:colId xmlns:a16="http://schemas.microsoft.com/office/drawing/2014/main" val="20006"/>
                    </a:ext>
                  </a:extLst>
                </a:gridCol>
                <a:gridCol w="162560">
                  <a:extLst>
                    <a:ext uri="{9D8B030D-6E8A-4147-A177-3AD203B41FA5}">
                      <a16:colId xmlns:a16="http://schemas.microsoft.com/office/drawing/2014/main" val="20007"/>
                    </a:ext>
                  </a:extLst>
                </a:gridCol>
                <a:gridCol w="868593">
                  <a:extLst>
                    <a:ext uri="{9D8B030D-6E8A-4147-A177-3AD203B41FA5}">
                      <a16:colId xmlns:a16="http://schemas.microsoft.com/office/drawing/2014/main" val="20008"/>
                    </a:ext>
                  </a:extLst>
                </a:gridCol>
              </a:tblGrid>
              <a:tr h="633066">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Weighting Value</a:t>
                      </a:r>
                      <a:endParaRPr kumimoji="0" lang="en-US" sz="1400" b="1" i="0" u="none" strike="noStrike" cap="none" normalizeH="0" baseline="0" dirty="0">
                        <a:ln>
                          <a:noFill/>
                        </a:ln>
                        <a:solidFill>
                          <a:schemeClr val="tx1"/>
                        </a:solidFill>
                        <a:effectLst/>
                        <a:latin typeface="Arial" charset="0"/>
                      </a:endParaRPr>
                    </a:p>
                  </a:txBody>
                  <a:tcPr marL="68580" marR="68580" marT="34286" marB="34286" anchor="b"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8</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4</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2</a:t>
                      </a:r>
                      <a:endParaRPr kumimoji="0" lang="en-US" sz="1100" b="1"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1"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Calculation </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rPr>
                        <a:t>Calculation</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Decimal Value</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 </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Hex</a:t>
                      </a:r>
                      <a:endParaRPr kumimoji="0" lang="en-US" sz="1100" b="1"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28591">
                <a:tc rowSpan="17">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charset="0"/>
                          <a:cs typeface="Arial" charset="0"/>
                        </a:rPr>
                        <a:t>Binary</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charset="0"/>
                          <a:cs typeface="Arial" charset="0"/>
                        </a:rPr>
                        <a:t>Values</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txBody>
                  <a:tcPr marL="68580" marR="68580" marT="34286" marB="34286" anchor="b"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cs typeface="Arial" charset="0"/>
                        </a:rPr>
                        <a:t>(0×8)+(0×4)+(0×2)+(0×1)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0</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(0×8)+(0×4)+(0×2)+(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(0×8)+(0×4)+(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2</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2</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2</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(0×8)+(0×4)+(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2+1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3</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3</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×4)+(0×2)+(0×1)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4</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4</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4</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×4)+(0×2)+(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4+1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5</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5</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×2)+(0×1)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4+2</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6</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6</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(0×8)+(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4+2+1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7</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7</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×8)+(0×4)+(0×2)+(0×1)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8</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8</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×8)+(0×4)+(0×2)+(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9</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9</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×8)+(0×4)+(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8+2</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A</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×8)+(0×4)+(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8+2+1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11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B</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×4)+(0×2)+(0×1)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8+4</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12</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C</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×4)+(0×2)+(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 </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8+4+1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13</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D</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0</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×2)+(0×1)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8+4+2</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14</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E</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228591">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1</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100" b="0" i="0" u="none" strike="noStrike" cap="none" normalizeH="0" baseline="0" dirty="0">
                          <a:ln>
                            <a:noFill/>
                          </a:ln>
                          <a:solidFill>
                            <a:schemeClr val="tx1"/>
                          </a:solidFill>
                          <a:effectLst/>
                          <a:latin typeface="Arial" charset="0"/>
                          <a:cs typeface="Arial" charset="0"/>
                        </a:rPr>
                        <a:t> (</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×8)+(</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×4)+(</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×2)+(</a:t>
                      </a:r>
                      <a:r>
                        <a:rPr kumimoji="0" lang="en-US" sz="1100" b="1" i="0" u="none" strike="noStrike" cap="none" normalizeH="0" baseline="0" dirty="0">
                          <a:ln>
                            <a:noFill/>
                          </a:ln>
                          <a:solidFill>
                            <a:schemeClr val="tx1"/>
                          </a:solidFill>
                          <a:effectLst/>
                          <a:latin typeface="Arial" charset="0"/>
                          <a:cs typeface="Arial" charset="0"/>
                        </a:rPr>
                        <a:t>1</a:t>
                      </a:r>
                      <a:r>
                        <a:rPr kumimoji="0" lang="en-US" sz="1100" b="0" i="0" u="none" strike="noStrike" cap="none" normalizeH="0" baseline="0" dirty="0">
                          <a:ln>
                            <a:noFill/>
                          </a:ln>
                          <a:solidFill>
                            <a:schemeClr val="tx1"/>
                          </a:solidFill>
                          <a:effectLst/>
                          <a:latin typeface="Arial" charset="0"/>
                          <a:cs typeface="Arial" charset="0"/>
                        </a:rPr>
                        <a:t>×1)</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charset="0"/>
                        </a:rPr>
                        <a:t>8+4+2+1</a:t>
                      </a: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15</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a:ln>
                            <a:noFill/>
                          </a:ln>
                          <a:solidFill>
                            <a:schemeClr val="tx1"/>
                          </a:solidFill>
                          <a:effectLst/>
                          <a:latin typeface="Arial" charset="0"/>
                          <a:cs typeface="Arial" charset="0"/>
                        </a:rPr>
                        <a:t> </a:t>
                      </a:r>
                      <a:endParaRPr kumimoji="0" lang="en-US" sz="1100" b="0" i="0" u="none" strike="noStrike" cap="none" normalizeH="0" baseline="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charset="0"/>
                          <a:cs typeface="Arial" charset="0"/>
                        </a:rPr>
                        <a:t>F</a:t>
                      </a:r>
                      <a:endParaRPr kumimoji="0" lang="en-US" sz="1100" b="0" i="0" u="none" strike="noStrike" cap="none" normalizeH="0" baseline="0" dirty="0">
                        <a:ln>
                          <a:noFill/>
                        </a:ln>
                        <a:solidFill>
                          <a:schemeClr val="tx1"/>
                        </a:solidFill>
                        <a:effectLst/>
                        <a:latin typeface="Arial" charset="0"/>
                      </a:endParaRPr>
                    </a:p>
                  </a:txBody>
                  <a:tcPr marL="68580" marR="68580" marT="34286" marB="34286"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bl>
          </a:graphicData>
        </a:graphic>
      </p:graphicFrame>
    </p:spTree>
    <p:extLst>
      <p:ext uri="{BB962C8B-B14F-4D97-AF65-F5344CB8AC3E}">
        <p14:creationId xmlns:p14="http://schemas.microsoft.com/office/powerpoint/2010/main" val="11954127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56">
            <a:extLst>
              <a:ext uri="{FF2B5EF4-FFF2-40B4-BE49-F238E27FC236}">
                <a16:creationId xmlns:a16="http://schemas.microsoft.com/office/drawing/2014/main" id="{8F38F82F-B6EC-9E4C-5EF9-AB7A9A86CD43}"/>
              </a:ext>
            </a:extLst>
          </p:cNvPr>
          <p:cNvSpPr>
            <a:spLocks noGrp="1" noChangeArrowheads="1"/>
          </p:cNvSpPr>
          <p:nvPr>
            <p:ph type="title"/>
          </p:nvPr>
        </p:nvSpPr>
        <p:spPr>
          <a:xfrm>
            <a:off x="899592" y="692696"/>
            <a:ext cx="4719097" cy="857250"/>
          </a:xfrm>
        </p:spPr>
        <p:txBody>
          <a:bodyPr>
            <a:normAutofit fontScale="90000"/>
          </a:bodyPr>
          <a:lstStyle/>
          <a:p>
            <a:pPr eaLnBrk="1" hangingPunct="1"/>
            <a:r>
              <a:rPr lang="en-GB" altLang="en-US" sz="3000" b="1" dirty="0"/>
              <a:t>Decimal to Binary Conversion</a:t>
            </a:r>
          </a:p>
        </p:txBody>
      </p:sp>
      <p:sp>
        <p:nvSpPr>
          <p:cNvPr id="30723" name="Rectangle 3">
            <a:extLst>
              <a:ext uri="{FF2B5EF4-FFF2-40B4-BE49-F238E27FC236}">
                <a16:creationId xmlns:a16="http://schemas.microsoft.com/office/drawing/2014/main" id="{944101ED-B25E-6D11-401D-CDFE4323DC6F}"/>
              </a:ext>
            </a:extLst>
          </p:cNvPr>
          <p:cNvSpPr>
            <a:spLocks noGrp="1" noChangeArrowheads="1"/>
          </p:cNvSpPr>
          <p:nvPr>
            <p:ph type="body" sz="half" idx="1"/>
          </p:nvPr>
        </p:nvSpPr>
        <p:spPr>
          <a:xfrm>
            <a:off x="374072" y="1802823"/>
            <a:ext cx="8264669" cy="3714750"/>
          </a:xfrm>
        </p:spPr>
        <p:txBody>
          <a:bodyPr>
            <a:normAutofit/>
          </a:bodyPr>
          <a:lstStyle/>
          <a:p>
            <a:pPr marL="538163" lvl="2"/>
            <a:r>
              <a:rPr lang="en-IN" sz="2100" dirty="0"/>
              <a:t>Divide the integer part of the decimal number by desired base number, store quotient (Q) and reminder (R)</a:t>
            </a:r>
          </a:p>
          <a:p>
            <a:pPr marL="538163" lvl="2"/>
            <a:r>
              <a:rPr lang="en-IN" sz="2100" dirty="0"/>
              <a:t>Consider Quotient as a new decimal number and repeat step 1 until quotient becomes 0.</a:t>
            </a:r>
          </a:p>
          <a:p>
            <a:pPr marL="538163" lvl="2"/>
            <a:r>
              <a:rPr lang="en-IN" sz="2100" dirty="0"/>
              <a:t>List  the reminders in reverse order.</a:t>
            </a:r>
          </a:p>
          <a:p>
            <a:pPr eaLnBrk="1" hangingPunct="1">
              <a:lnSpc>
                <a:spcPct val="90000"/>
              </a:lnSpc>
            </a:pPr>
            <a:endParaRPr lang="en-GB" altLang="en-US" sz="1575" dirty="0"/>
          </a:p>
          <a:p>
            <a:pPr eaLnBrk="1" hangingPunct="1">
              <a:lnSpc>
                <a:spcPct val="90000"/>
              </a:lnSpc>
            </a:pPr>
            <a:endParaRPr lang="en-GB" altLang="en-US" sz="1575" dirty="0"/>
          </a:p>
          <a:p>
            <a:pPr eaLnBrk="1" hangingPunct="1">
              <a:lnSpc>
                <a:spcPct val="90000"/>
              </a:lnSpc>
            </a:pPr>
            <a:endParaRPr lang="en-GB" altLang="en-US" sz="1575"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56">
            <a:extLst>
              <a:ext uri="{FF2B5EF4-FFF2-40B4-BE49-F238E27FC236}">
                <a16:creationId xmlns:a16="http://schemas.microsoft.com/office/drawing/2014/main" id="{8F38F82F-B6EC-9E4C-5EF9-AB7A9A86CD43}"/>
              </a:ext>
            </a:extLst>
          </p:cNvPr>
          <p:cNvSpPr>
            <a:spLocks noGrp="1" noChangeArrowheads="1"/>
          </p:cNvSpPr>
          <p:nvPr>
            <p:ph type="title"/>
          </p:nvPr>
        </p:nvSpPr>
        <p:spPr>
          <a:xfrm>
            <a:off x="683568" y="480319"/>
            <a:ext cx="4719097" cy="857250"/>
          </a:xfrm>
        </p:spPr>
        <p:txBody>
          <a:bodyPr>
            <a:normAutofit fontScale="90000"/>
          </a:bodyPr>
          <a:lstStyle/>
          <a:p>
            <a:pPr eaLnBrk="1" hangingPunct="1"/>
            <a:r>
              <a:rPr lang="en-GB" altLang="en-US" sz="3000" b="1" dirty="0"/>
              <a:t>Decimal to Binary Conversion</a:t>
            </a:r>
          </a:p>
        </p:txBody>
      </p:sp>
      <p:sp>
        <p:nvSpPr>
          <p:cNvPr id="30723" name="Rectangle 3">
            <a:extLst>
              <a:ext uri="{FF2B5EF4-FFF2-40B4-BE49-F238E27FC236}">
                <a16:creationId xmlns:a16="http://schemas.microsoft.com/office/drawing/2014/main" id="{944101ED-B25E-6D11-401D-CDFE4323DC6F}"/>
              </a:ext>
            </a:extLst>
          </p:cNvPr>
          <p:cNvSpPr>
            <a:spLocks noGrp="1" noChangeArrowheads="1"/>
          </p:cNvSpPr>
          <p:nvPr>
            <p:ph type="body" sz="half" idx="1"/>
          </p:nvPr>
        </p:nvSpPr>
        <p:spPr>
          <a:xfrm>
            <a:off x="374072" y="1802823"/>
            <a:ext cx="8264669" cy="3714750"/>
          </a:xfrm>
        </p:spPr>
        <p:txBody>
          <a:bodyPr>
            <a:normAutofit fontScale="85000" lnSpcReduction="10000"/>
          </a:bodyPr>
          <a:lstStyle/>
          <a:p>
            <a:pPr marL="366713" lvl="2" indent="0">
              <a:buNone/>
            </a:pPr>
            <a:r>
              <a:rPr lang="en-IN" dirty="0"/>
              <a:t>Convert (578)</a:t>
            </a:r>
            <a:r>
              <a:rPr lang="en-IN" sz="1200" dirty="0"/>
              <a:t>10</a:t>
            </a:r>
            <a:r>
              <a:rPr lang="en-IN" dirty="0"/>
              <a:t> to Binary Number</a:t>
            </a:r>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538163" lvl="2"/>
            <a:endParaRPr lang="en-IN" dirty="0"/>
          </a:p>
          <a:p>
            <a:pPr marL="366713" lvl="2" indent="0">
              <a:buNone/>
            </a:pPr>
            <a:endParaRPr lang="en-IN" dirty="0"/>
          </a:p>
          <a:p>
            <a:pPr marL="366713" lvl="2" indent="0">
              <a:buNone/>
            </a:pPr>
            <a:endParaRPr lang="en-IN" dirty="0"/>
          </a:p>
          <a:p>
            <a:pPr marL="366713" lvl="2" indent="0">
              <a:buNone/>
            </a:pPr>
            <a:r>
              <a:rPr lang="en-IN" dirty="0"/>
              <a:t>						Answer : (1001000010)</a:t>
            </a:r>
            <a:r>
              <a:rPr lang="en-IN" sz="1200" dirty="0"/>
              <a:t>2</a:t>
            </a:r>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75" dirty="0"/>
          </a:p>
          <a:p>
            <a:pPr eaLnBrk="1" hangingPunct="1">
              <a:lnSpc>
                <a:spcPct val="90000"/>
              </a:lnSpc>
            </a:pPr>
            <a:endParaRPr lang="en-GB" altLang="en-US" sz="1575" dirty="0"/>
          </a:p>
          <a:p>
            <a:pPr eaLnBrk="1" hangingPunct="1">
              <a:lnSpc>
                <a:spcPct val="90000"/>
              </a:lnSpc>
            </a:pPr>
            <a:endParaRPr lang="en-GB" altLang="en-US" sz="1575" dirty="0"/>
          </a:p>
        </p:txBody>
      </p:sp>
      <p:graphicFrame>
        <p:nvGraphicFramePr>
          <p:cNvPr id="4" name="Table 4">
            <a:extLst>
              <a:ext uri="{FF2B5EF4-FFF2-40B4-BE49-F238E27FC236}">
                <a16:creationId xmlns:a16="http://schemas.microsoft.com/office/drawing/2014/main" id="{B9A146DC-0529-766E-E09E-EB88EC2B0841}"/>
              </a:ext>
            </a:extLst>
          </p:cNvPr>
          <p:cNvGraphicFramePr>
            <a:graphicFrameLocks noGrp="1"/>
          </p:cNvGraphicFramePr>
          <p:nvPr/>
        </p:nvGraphicFramePr>
        <p:xfrm>
          <a:off x="923925" y="2205731"/>
          <a:ext cx="2384281" cy="3314700"/>
        </p:xfrm>
        <a:graphic>
          <a:graphicData uri="http://schemas.openxmlformats.org/drawingml/2006/table">
            <a:tbl>
              <a:tblPr firstRow="1" bandRow="1">
                <a:tableStyleId>{2D5ABB26-0587-4C30-8999-92F81FD0307C}</a:tableStyleId>
              </a:tblPr>
              <a:tblGrid>
                <a:gridCol w="1557347">
                  <a:extLst>
                    <a:ext uri="{9D8B030D-6E8A-4147-A177-3AD203B41FA5}">
                      <a16:colId xmlns:a16="http://schemas.microsoft.com/office/drawing/2014/main" val="715421305"/>
                    </a:ext>
                  </a:extLst>
                </a:gridCol>
                <a:gridCol w="826934">
                  <a:extLst>
                    <a:ext uri="{9D8B030D-6E8A-4147-A177-3AD203B41FA5}">
                      <a16:colId xmlns:a16="http://schemas.microsoft.com/office/drawing/2014/main" val="950390027"/>
                    </a:ext>
                  </a:extLst>
                </a:gridCol>
              </a:tblGrid>
              <a:tr h="480060">
                <a:tc>
                  <a:txBody>
                    <a:bodyPr/>
                    <a:lstStyle/>
                    <a:p>
                      <a:r>
                        <a:rPr lang="en-GB" sz="1400" dirty="0"/>
                        <a:t>Calculation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Reminder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01520059"/>
                  </a:ext>
                </a:extLst>
              </a:tr>
              <a:tr h="278130">
                <a:tc>
                  <a:txBody>
                    <a:bodyPr/>
                    <a:lstStyle/>
                    <a:p>
                      <a:r>
                        <a:rPr lang="en-GB" sz="1400" dirty="0"/>
                        <a:t>578 ÷ 2 = 289</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962132"/>
                  </a:ext>
                </a:extLst>
              </a:tr>
              <a:tr h="278130">
                <a:tc>
                  <a:txBody>
                    <a:bodyPr/>
                    <a:lstStyle/>
                    <a:p>
                      <a:r>
                        <a:rPr lang="en-GB" sz="1400" dirty="0"/>
                        <a:t>289 ÷ 2 = 144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3906196"/>
                  </a:ext>
                </a:extLst>
              </a:tr>
              <a:tr h="278130">
                <a:tc>
                  <a:txBody>
                    <a:bodyPr/>
                    <a:lstStyle/>
                    <a:p>
                      <a:r>
                        <a:rPr lang="en-GB" sz="1400" dirty="0"/>
                        <a:t>144 ÷ 2 = 72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8581992"/>
                  </a:ext>
                </a:extLst>
              </a:tr>
              <a:tr h="278130">
                <a:tc>
                  <a:txBody>
                    <a:bodyPr/>
                    <a:lstStyle/>
                    <a:p>
                      <a:r>
                        <a:rPr lang="en-GB" sz="1400" dirty="0"/>
                        <a:t>72 ÷ 2 = 36</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8633714"/>
                  </a:ext>
                </a:extLst>
              </a:tr>
              <a:tr h="278130">
                <a:tc>
                  <a:txBody>
                    <a:bodyPr/>
                    <a:lstStyle/>
                    <a:p>
                      <a:r>
                        <a:rPr lang="en-GB" sz="1400" dirty="0"/>
                        <a:t>36 ÷ 2 = 18</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78076455"/>
                  </a:ext>
                </a:extLst>
              </a:tr>
              <a:tr h="278130">
                <a:tc>
                  <a:txBody>
                    <a:bodyPr/>
                    <a:lstStyle/>
                    <a:p>
                      <a:r>
                        <a:rPr lang="en-GB" sz="1400" dirty="0"/>
                        <a:t>18 ÷ 2 = 9</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44168409"/>
                  </a:ext>
                </a:extLst>
              </a:tr>
              <a:tr h="278130">
                <a:tc>
                  <a:txBody>
                    <a:bodyPr/>
                    <a:lstStyle/>
                    <a:p>
                      <a:r>
                        <a:rPr lang="en-GB" sz="1400" dirty="0"/>
                        <a:t>9 ÷ 2 = 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9002029"/>
                  </a:ext>
                </a:extLst>
              </a:tr>
              <a:tr h="278130">
                <a:tc>
                  <a:txBody>
                    <a:bodyPr/>
                    <a:lstStyle/>
                    <a:p>
                      <a:r>
                        <a:rPr lang="en-GB" sz="1400" dirty="0"/>
                        <a:t>4 ÷ 2 = 2</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9822511"/>
                  </a:ext>
                </a:extLst>
              </a:tr>
              <a:tr h="278130">
                <a:tc>
                  <a:txBody>
                    <a:bodyPr/>
                    <a:lstStyle/>
                    <a:p>
                      <a:r>
                        <a:rPr lang="en-GB" sz="1400" dirty="0"/>
                        <a:t>2 ÷ 2 = 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18070765"/>
                  </a:ext>
                </a:extLst>
              </a:tr>
              <a:tr h="278130">
                <a:tc>
                  <a:txBody>
                    <a:bodyPr/>
                    <a:lstStyle/>
                    <a:p>
                      <a:r>
                        <a:rPr lang="en-GB" sz="1400" dirty="0"/>
                        <a:t>1 ÷ 2 = 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79042711"/>
                  </a:ext>
                </a:extLst>
              </a:tr>
            </a:tbl>
          </a:graphicData>
        </a:graphic>
      </p:graphicFrame>
      <p:sp>
        <p:nvSpPr>
          <p:cNvPr id="2" name="Arrow: Up 1">
            <a:extLst>
              <a:ext uri="{FF2B5EF4-FFF2-40B4-BE49-F238E27FC236}">
                <a16:creationId xmlns:a16="http://schemas.microsoft.com/office/drawing/2014/main" id="{323D691D-689D-6729-EB00-533563AA379C}"/>
              </a:ext>
            </a:extLst>
          </p:cNvPr>
          <p:cNvSpPr/>
          <p:nvPr/>
        </p:nvSpPr>
        <p:spPr>
          <a:xfrm>
            <a:off x="3413414" y="4566805"/>
            <a:ext cx="167553" cy="662420"/>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7008175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56">
            <a:extLst>
              <a:ext uri="{FF2B5EF4-FFF2-40B4-BE49-F238E27FC236}">
                <a16:creationId xmlns:a16="http://schemas.microsoft.com/office/drawing/2014/main" id="{8F38F82F-B6EC-9E4C-5EF9-AB7A9A86CD43}"/>
              </a:ext>
            </a:extLst>
          </p:cNvPr>
          <p:cNvSpPr>
            <a:spLocks noGrp="1" noChangeArrowheads="1"/>
          </p:cNvSpPr>
          <p:nvPr>
            <p:ph type="title"/>
          </p:nvPr>
        </p:nvSpPr>
        <p:spPr>
          <a:xfrm>
            <a:off x="902355" y="715870"/>
            <a:ext cx="4719097" cy="857250"/>
          </a:xfrm>
        </p:spPr>
        <p:txBody>
          <a:bodyPr>
            <a:normAutofit fontScale="90000"/>
          </a:bodyPr>
          <a:lstStyle/>
          <a:p>
            <a:pPr eaLnBrk="1" hangingPunct="1"/>
            <a:r>
              <a:rPr lang="en-GB" altLang="en-US" sz="3000" b="1" dirty="0"/>
              <a:t>Decimal to Binary Conversion</a:t>
            </a:r>
          </a:p>
        </p:txBody>
      </p:sp>
      <p:sp>
        <p:nvSpPr>
          <p:cNvPr id="30723" name="Rectangle 3">
            <a:extLst>
              <a:ext uri="{FF2B5EF4-FFF2-40B4-BE49-F238E27FC236}">
                <a16:creationId xmlns:a16="http://schemas.microsoft.com/office/drawing/2014/main" id="{944101ED-B25E-6D11-401D-CDFE4323DC6F}"/>
              </a:ext>
            </a:extLst>
          </p:cNvPr>
          <p:cNvSpPr>
            <a:spLocks noGrp="1" noChangeArrowheads="1"/>
          </p:cNvSpPr>
          <p:nvPr>
            <p:ph type="body" sz="half" idx="1"/>
          </p:nvPr>
        </p:nvSpPr>
        <p:spPr>
          <a:xfrm>
            <a:off x="374072" y="1802823"/>
            <a:ext cx="8264669" cy="3714750"/>
          </a:xfrm>
        </p:spPr>
        <p:txBody>
          <a:bodyPr>
            <a:normAutofit lnSpcReduction="10000"/>
          </a:bodyPr>
          <a:lstStyle/>
          <a:p>
            <a:pPr marL="366713" lvl="2" indent="0">
              <a:buNone/>
            </a:pPr>
            <a:r>
              <a:rPr lang="en-IN" dirty="0"/>
              <a:t>Convert (237)</a:t>
            </a:r>
            <a:r>
              <a:rPr lang="en-IN" sz="1200" dirty="0"/>
              <a:t>10</a:t>
            </a:r>
            <a:r>
              <a:rPr lang="en-IN" dirty="0"/>
              <a:t> to Binary Number</a:t>
            </a:r>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538163" lvl="2"/>
            <a:endParaRPr lang="en-IN" dirty="0"/>
          </a:p>
          <a:p>
            <a:pPr marL="538163" lvl="2"/>
            <a:endParaRPr lang="en-IN" sz="1500" dirty="0"/>
          </a:p>
          <a:p>
            <a:pPr marL="366713" lvl="2" indent="0">
              <a:buNone/>
            </a:pPr>
            <a:r>
              <a:rPr lang="en-IN" dirty="0"/>
              <a:t>					Answer : (11101101)</a:t>
            </a:r>
            <a:r>
              <a:rPr lang="en-IN" sz="1200" dirty="0"/>
              <a:t>2</a:t>
            </a:r>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00" dirty="0"/>
          </a:p>
          <a:p>
            <a:pPr eaLnBrk="1" hangingPunct="1">
              <a:lnSpc>
                <a:spcPct val="90000"/>
              </a:lnSpc>
            </a:pPr>
            <a:endParaRPr lang="en-GB" altLang="en-US" sz="1575" dirty="0"/>
          </a:p>
          <a:p>
            <a:pPr eaLnBrk="1" hangingPunct="1">
              <a:lnSpc>
                <a:spcPct val="90000"/>
              </a:lnSpc>
            </a:pPr>
            <a:endParaRPr lang="en-GB" altLang="en-US" sz="1575" dirty="0"/>
          </a:p>
          <a:p>
            <a:pPr eaLnBrk="1" hangingPunct="1">
              <a:lnSpc>
                <a:spcPct val="90000"/>
              </a:lnSpc>
            </a:pPr>
            <a:endParaRPr lang="en-GB" altLang="en-US" sz="1575" dirty="0"/>
          </a:p>
        </p:txBody>
      </p:sp>
      <p:graphicFrame>
        <p:nvGraphicFramePr>
          <p:cNvPr id="4" name="Table 4">
            <a:extLst>
              <a:ext uri="{FF2B5EF4-FFF2-40B4-BE49-F238E27FC236}">
                <a16:creationId xmlns:a16="http://schemas.microsoft.com/office/drawing/2014/main" id="{B9A146DC-0529-766E-E09E-EB88EC2B0841}"/>
              </a:ext>
            </a:extLst>
          </p:cNvPr>
          <p:cNvGraphicFramePr>
            <a:graphicFrameLocks noGrp="1"/>
          </p:cNvGraphicFramePr>
          <p:nvPr/>
        </p:nvGraphicFramePr>
        <p:xfrm>
          <a:off x="923926" y="2205731"/>
          <a:ext cx="2489489" cy="2750820"/>
        </p:xfrm>
        <a:graphic>
          <a:graphicData uri="http://schemas.openxmlformats.org/drawingml/2006/table">
            <a:tbl>
              <a:tblPr firstRow="1" bandRow="1">
                <a:tableStyleId>{2D5ABB26-0587-4C30-8999-92F81FD0307C}</a:tableStyleId>
              </a:tblPr>
              <a:tblGrid>
                <a:gridCol w="1626066">
                  <a:extLst>
                    <a:ext uri="{9D8B030D-6E8A-4147-A177-3AD203B41FA5}">
                      <a16:colId xmlns:a16="http://schemas.microsoft.com/office/drawing/2014/main" val="715421305"/>
                    </a:ext>
                  </a:extLst>
                </a:gridCol>
                <a:gridCol w="863423">
                  <a:extLst>
                    <a:ext uri="{9D8B030D-6E8A-4147-A177-3AD203B41FA5}">
                      <a16:colId xmlns:a16="http://schemas.microsoft.com/office/drawing/2014/main" val="950390027"/>
                    </a:ext>
                  </a:extLst>
                </a:gridCol>
              </a:tblGrid>
              <a:tr h="278130">
                <a:tc>
                  <a:txBody>
                    <a:bodyPr/>
                    <a:lstStyle/>
                    <a:p>
                      <a:r>
                        <a:rPr lang="en-GB" sz="1400" b="1" dirty="0"/>
                        <a:t>Calculation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b="1" dirty="0"/>
                        <a:t>Reminder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01520059"/>
                  </a:ext>
                </a:extLst>
              </a:tr>
              <a:tr h="278130">
                <a:tc>
                  <a:txBody>
                    <a:bodyPr/>
                    <a:lstStyle/>
                    <a:p>
                      <a:r>
                        <a:rPr lang="en-GB" sz="1400" dirty="0"/>
                        <a:t>237 ÷ 2 = 118</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962132"/>
                  </a:ext>
                </a:extLst>
              </a:tr>
              <a:tr h="278130">
                <a:tc>
                  <a:txBody>
                    <a:bodyPr/>
                    <a:lstStyle/>
                    <a:p>
                      <a:r>
                        <a:rPr lang="en-GB" sz="1400" dirty="0"/>
                        <a:t>118 ÷ 2 = 59</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3906196"/>
                  </a:ext>
                </a:extLst>
              </a:tr>
              <a:tr h="278130">
                <a:tc>
                  <a:txBody>
                    <a:bodyPr/>
                    <a:lstStyle/>
                    <a:p>
                      <a:r>
                        <a:rPr lang="en-GB" sz="1400" dirty="0"/>
                        <a:t>59 ÷ 2 = 29</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8581992"/>
                  </a:ext>
                </a:extLst>
              </a:tr>
              <a:tr h="278130">
                <a:tc>
                  <a:txBody>
                    <a:bodyPr/>
                    <a:lstStyle/>
                    <a:p>
                      <a:r>
                        <a:rPr lang="en-GB" sz="1400" dirty="0"/>
                        <a:t>29 ÷ 2 = 14</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8633714"/>
                  </a:ext>
                </a:extLst>
              </a:tr>
              <a:tr h="278130">
                <a:tc>
                  <a:txBody>
                    <a:bodyPr/>
                    <a:lstStyle/>
                    <a:p>
                      <a:r>
                        <a:rPr lang="en-GB" sz="1400" dirty="0"/>
                        <a:t>14 ÷ 2 = 7</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78076455"/>
                  </a:ext>
                </a:extLst>
              </a:tr>
              <a:tr h="278130">
                <a:tc>
                  <a:txBody>
                    <a:bodyPr/>
                    <a:lstStyle/>
                    <a:p>
                      <a:r>
                        <a:rPr lang="en-GB" sz="1400" dirty="0"/>
                        <a:t>7 ÷ 2 = 3</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44168409"/>
                  </a:ext>
                </a:extLst>
              </a:tr>
              <a:tr h="278130">
                <a:tc>
                  <a:txBody>
                    <a:bodyPr/>
                    <a:lstStyle/>
                    <a:p>
                      <a:r>
                        <a:rPr lang="en-GB" sz="1400" dirty="0"/>
                        <a:t>3 ÷ 2 = 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9002029"/>
                  </a:ext>
                </a:extLst>
              </a:tr>
              <a:tr h="278130">
                <a:tc>
                  <a:txBody>
                    <a:bodyPr/>
                    <a:lstStyle/>
                    <a:p>
                      <a:r>
                        <a:rPr lang="en-GB" sz="1400" dirty="0"/>
                        <a:t>1 ÷ 2 = 0</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9822511"/>
                  </a:ext>
                </a:extLst>
              </a:tr>
            </a:tbl>
          </a:graphicData>
        </a:graphic>
      </p:graphicFrame>
      <p:sp>
        <p:nvSpPr>
          <p:cNvPr id="2" name="Arrow: Up 1">
            <a:extLst>
              <a:ext uri="{FF2B5EF4-FFF2-40B4-BE49-F238E27FC236}">
                <a16:creationId xmlns:a16="http://schemas.microsoft.com/office/drawing/2014/main" id="{323D691D-689D-6729-EB00-533563AA379C}"/>
              </a:ext>
            </a:extLst>
          </p:cNvPr>
          <p:cNvSpPr/>
          <p:nvPr/>
        </p:nvSpPr>
        <p:spPr>
          <a:xfrm>
            <a:off x="3413414" y="4091421"/>
            <a:ext cx="167553" cy="662420"/>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0529579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Decimal Number System</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248472"/>
          </a:xfrm>
        </p:spPr>
        <p:txBody>
          <a:bodyPr>
            <a:normAutofit fontScale="85000" lnSpcReduction="10000"/>
          </a:bodyPr>
          <a:lstStyle/>
          <a:p>
            <a:pPr marL="0" indent="0" algn="just">
              <a:spcBef>
                <a:spcPct val="0"/>
              </a:spcBef>
              <a:buNone/>
            </a:pPr>
            <a:r>
              <a:rPr lang="en-US" altLang="en-US" sz="2200" b="1" dirty="0"/>
              <a:t>Characteristics</a:t>
            </a:r>
          </a:p>
          <a:p>
            <a:pPr algn="just">
              <a:spcBef>
                <a:spcPct val="0"/>
              </a:spcBef>
            </a:pPr>
            <a:endParaRPr lang="en-GB" altLang="en-US" sz="2400" dirty="0"/>
          </a:p>
          <a:p>
            <a:pPr algn="just">
              <a:spcBef>
                <a:spcPct val="0"/>
              </a:spcBef>
            </a:pPr>
            <a:r>
              <a:rPr lang="en-GB" altLang="en-US" sz="2400" dirty="0"/>
              <a:t>A positional number system</a:t>
            </a:r>
          </a:p>
          <a:p>
            <a:pPr algn="just">
              <a:spcBef>
                <a:spcPct val="0"/>
              </a:spcBef>
            </a:pPr>
            <a:endParaRPr lang="en-GB" altLang="en-US" sz="2400" dirty="0"/>
          </a:p>
          <a:p>
            <a:pPr algn="just">
              <a:spcBef>
                <a:spcPct val="0"/>
              </a:spcBef>
            </a:pPr>
            <a:r>
              <a:rPr lang="en-GB" altLang="en-US" sz="2400" dirty="0"/>
              <a:t>Has 10 symbols or digits (0, 1, 2, 3, 4, 5, 6, 7, 8, 9). Hence, its base is 10</a:t>
            </a:r>
          </a:p>
          <a:p>
            <a:pPr algn="just">
              <a:spcBef>
                <a:spcPct val="0"/>
              </a:spcBef>
            </a:pPr>
            <a:endParaRPr lang="en-GB" altLang="en-US" sz="2400" dirty="0"/>
          </a:p>
          <a:p>
            <a:pPr algn="just">
              <a:spcBef>
                <a:spcPct val="0"/>
              </a:spcBef>
            </a:pPr>
            <a:r>
              <a:rPr lang="en-GB" altLang="en-US" sz="2400" dirty="0"/>
              <a:t>The maximum value of a single digit is 9 (one less than the value of the base)</a:t>
            </a:r>
          </a:p>
          <a:p>
            <a:pPr algn="just">
              <a:spcBef>
                <a:spcPct val="0"/>
              </a:spcBef>
            </a:pPr>
            <a:endParaRPr lang="en-GB" altLang="en-US" sz="2400" dirty="0"/>
          </a:p>
          <a:p>
            <a:pPr algn="just">
              <a:spcBef>
                <a:spcPct val="0"/>
              </a:spcBef>
            </a:pPr>
            <a:r>
              <a:rPr lang="en-GB" altLang="en-US" sz="2400" dirty="0"/>
              <a:t>Each position of a digit represents a specific power of the base (10)</a:t>
            </a:r>
          </a:p>
          <a:p>
            <a:pPr algn="just">
              <a:spcBef>
                <a:spcPct val="0"/>
              </a:spcBef>
            </a:pPr>
            <a:endParaRPr lang="en-GB" altLang="en-US" sz="2400" dirty="0"/>
          </a:p>
          <a:p>
            <a:pPr algn="just">
              <a:spcBef>
                <a:spcPct val="0"/>
              </a:spcBef>
            </a:pPr>
            <a:r>
              <a:rPr lang="en-GB" altLang="en-US" sz="2400" dirty="0"/>
              <a:t>We use this number system in our day to day life </a:t>
            </a:r>
          </a:p>
          <a:p>
            <a:pPr algn="just">
              <a:spcBef>
                <a:spcPct val="0"/>
              </a:spcBef>
            </a:pPr>
            <a:endParaRPr lang="en-GB" altLang="en-US" sz="2400" dirty="0"/>
          </a:p>
          <a:p>
            <a:pPr algn="just">
              <a:spcBef>
                <a:spcPct val="0"/>
              </a:spcBef>
            </a:pPr>
            <a:r>
              <a:rPr lang="en-GB" altLang="en-US" sz="2400" dirty="0"/>
              <a:t>Example: (25)</a:t>
            </a:r>
            <a:r>
              <a:rPr lang="en-GB" altLang="en-US" sz="2400" baseline="-25000" dirty="0"/>
              <a:t>10 </a:t>
            </a:r>
            <a:endParaRPr lang="en-US" altLang="en-US" sz="2400" baseline="-25000" dirty="0"/>
          </a:p>
          <a:p>
            <a:pPr marL="0" indent="0" algn="just">
              <a:spcBef>
                <a:spcPct val="0"/>
              </a:spcBef>
              <a:buNone/>
            </a:pPr>
            <a:endParaRPr lang="en-US" altLang="en-US" sz="2200" dirty="0"/>
          </a:p>
        </p:txBody>
      </p:sp>
    </p:spTree>
    <p:extLst>
      <p:ext uri="{BB962C8B-B14F-4D97-AF65-F5344CB8AC3E}">
        <p14:creationId xmlns:p14="http://schemas.microsoft.com/office/powerpoint/2010/main" val="14783698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Binary Number System</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248472"/>
          </a:xfrm>
        </p:spPr>
        <p:txBody>
          <a:bodyPr>
            <a:normAutofit fontScale="92500" lnSpcReduction="20000"/>
          </a:bodyPr>
          <a:lstStyle/>
          <a:p>
            <a:pPr marL="0" indent="0" algn="just">
              <a:spcBef>
                <a:spcPct val="0"/>
              </a:spcBef>
              <a:buNone/>
            </a:pPr>
            <a:r>
              <a:rPr lang="en-US" altLang="en-US" sz="2200" b="1" dirty="0"/>
              <a:t>Characteristics</a:t>
            </a:r>
          </a:p>
          <a:p>
            <a:pPr algn="just">
              <a:spcBef>
                <a:spcPct val="0"/>
              </a:spcBef>
            </a:pPr>
            <a:endParaRPr lang="en-GB" altLang="en-US" sz="2400" dirty="0"/>
          </a:p>
          <a:p>
            <a:pPr algn="just">
              <a:spcBef>
                <a:spcPct val="0"/>
              </a:spcBef>
            </a:pPr>
            <a:r>
              <a:rPr lang="en-GB" altLang="en-US" sz="2400" dirty="0"/>
              <a:t>A positional number system</a:t>
            </a:r>
          </a:p>
          <a:p>
            <a:pPr algn="just">
              <a:spcBef>
                <a:spcPct val="0"/>
              </a:spcBef>
            </a:pPr>
            <a:endParaRPr lang="en-GB" altLang="en-US" sz="2400" dirty="0"/>
          </a:p>
          <a:p>
            <a:pPr algn="just">
              <a:spcBef>
                <a:spcPct val="0"/>
              </a:spcBef>
            </a:pPr>
            <a:r>
              <a:rPr lang="en-GB" altLang="en-US" sz="2400" dirty="0"/>
              <a:t>Has only 2 symbols or digits (0 and 1). Hence, its base is 2</a:t>
            </a:r>
          </a:p>
          <a:p>
            <a:pPr algn="just">
              <a:spcBef>
                <a:spcPct val="0"/>
              </a:spcBef>
            </a:pPr>
            <a:endParaRPr lang="en-GB" altLang="en-US" sz="2400" dirty="0"/>
          </a:p>
          <a:p>
            <a:pPr algn="just">
              <a:spcBef>
                <a:spcPct val="0"/>
              </a:spcBef>
            </a:pPr>
            <a:r>
              <a:rPr lang="en-GB" altLang="en-US" sz="2400" dirty="0"/>
              <a:t>The maximum value of a single digit is 1 (one less than the value of the base)</a:t>
            </a:r>
          </a:p>
          <a:p>
            <a:pPr algn="just">
              <a:spcBef>
                <a:spcPct val="0"/>
              </a:spcBef>
            </a:pPr>
            <a:endParaRPr lang="en-GB" altLang="en-US" sz="2400" dirty="0"/>
          </a:p>
          <a:p>
            <a:pPr algn="just">
              <a:spcBef>
                <a:spcPct val="0"/>
              </a:spcBef>
            </a:pPr>
            <a:r>
              <a:rPr lang="en-GB" altLang="en-US" sz="2400" dirty="0"/>
              <a:t>Each position of a digit represents a specific power of the base (2)</a:t>
            </a:r>
          </a:p>
          <a:p>
            <a:pPr algn="just">
              <a:spcBef>
                <a:spcPct val="0"/>
              </a:spcBef>
            </a:pPr>
            <a:endParaRPr lang="en-GB" altLang="en-US" sz="2400" dirty="0"/>
          </a:p>
          <a:p>
            <a:pPr algn="just">
              <a:spcBef>
                <a:spcPct val="0"/>
              </a:spcBef>
            </a:pPr>
            <a:r>
              <a:rPr lang="en-GB" altLang="en-US" sz="2400" dirty="0"/>
              <a:t>This number system is used in computers</a:t>
            </a:r>
          </a:p>
          <a:p>
            <a:pPr algn="just">
              <a:spcBef>
                <a:spcPct val="0"/>
              </a:spcBef>
            </a:pPr>
            <a:endParaRPr lang="en-GB" altLang="en-US" sz="2400" dirty="0"/>
          </a:p>
          <a:p>
            <a:pPr algn="just">
              <a:spcBef>
                <a:spcPct val="0"/>
              </a:spcBef>
            </a:pPr>
            <a:r>
              <a:rPr lang="en-GB" altLang="en-US" sz="2400" dirty="0"/>
              <a:t>Example: (1001)</a:t>
            </a:r>
            <a:r>
              <a:rPr lang="en-GB" altLang="en-US" sz="2400" baseline="-25000" dirty="0"/>
              <a:t>2</a:t>
            </a:r>
            <a:endParaRPr lang="en-US" altLang="en-US" sz="2400" baseline="-25000" dirty="0"/>
          </a:p>
          <a:p>
            <a:pPr marL="0" indent="0" algn="just">
              <a:spcBef>
                <a:spcPct val="0"/>
              </a:spcBef>
              <a:buNone/>
            </a:pPr>
            <a:endParaRPr lang="en-US" altLang="en-US" sz="2200" dirty="0"/>
          </a:p>
        </p:txBody>
      </p:sp>
    </p:spTree>
    <p:extLst>
      <p:ext uri="{BB962C8B-B14F-4D97-AF65-F5344CB8AC3E}">
        <p14:creationId xmlns:p14="http://schemas.microsoft.com/office/powerpoint/2010/main" val="15022313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Binary Number System</a:t>
            </a:r>
          </a:p>
        </p:txBody>
      </p:sp>
      <p:graphicFrame>
        <p:nvGraphicFramePr>
          <p:cNvPr id="6" name="Group 1466">
            <a:extLst>
              <a:ext uri="{FF2B5EF4-FFF2-40B4-BE49-F238E27FC236}">
                <a16:creationId xmlns:a16="http://schemas.microsoft.com/office/drawing/2014/main" id="{1E122F55-70BF-E240-B08F-95D58D49BCA7}"/>
              </a:ext>
            </a:extLst>
          </p:cNvPr>
          <p:cNvGraphicFramePr>
            <a:graphicFrameLocks noGrp="1"/>
          </p:cNvGraphicFramePr>
          <p:nvPr>
            <p:extLst>
              <p:ext uri="{D42A27DB-BD31-4B8C-83A1-F6EECF244321}">
                <p14:modId xmlns:p14="http://schemas.microsoft.com/office/powerpoint/2010/main" val="81203808"/>
              </p:ext>
            </p:extLst>
          </p:nvPr>
        </p:nvGraphicFramePr>
        <p:xfrm>
          <a:off x="899592" y="1247616"/>
          <a:ext cx="7010400" cy="4362768"/>
        </p:xfrm>
        <a:graphic>
          <a:graphicData uri="http://schemas.openxmlformats.org/drawingml/2006/table">
            <a:tbl>
              <a:tblPr/>
              <a:tblGrid>
                <a:gridCol w="1828800">
                  <a:extLst>
                    <a:ext uri="{9D8B030D-6E8A-4147-A177-3AD203B41FA5}">
                      <a16:colId xmlns:a16="http://schemas.microsoft.com/office/drawing/2014/main" val="2677075636"/>
                    </a:ext>
                  </a:extLst>
                </a:gridCol>
                <a:gridCol w="2209800">
                  <a:extLst>
                    <a:ext uri="{9D8B030D-6E8A-4147-A177-3AD203B41FA5}">
                      <a16:colId xmlns:a16="http://schemas.microsoft.com/office/drawing/2014/main" val="580352760"/>
                    </a:ext>
                  </a:extLst>
                </a:gridCol>
                <a:gridCol w="1066800">
                  <a:extLst>
                    <a:ext uri="{9D8B030D-6E8A-4147-A177-3AD203B41FA5}">
                      <a16:colId xmlns:a16="http://schemas.microsoft.com/office/drawing/2014/main" val="1884135450"/>
                    </a:ext>
                  </a:extLst>
                </a:gridCol>
                <a:gridCol w="1905000">
                  <a:extLst>
                    <a:ext uri="{9D8B030D-6E8A-4147-A177-3AD203B41FA5}">
                      <a16:colId xmlns:a16="http://schemas.microsoft.com/office/drawing/2014/main" val="1042111236"/>
                    </a:ext>
                  </a:extLst>
                </a:gridCol>
              </a:tblGrid>
              <a:tr h="53340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1800" b="1" i="0" u="sng" strike="noStrike" cap="none" normalizeH="0" baseline="0" dirty="0">
                          <a:ln>
                            <a:noFill/>
                          </a:ln>
                          <a:solidFill>
                            <a:schemeClr val="tx1"/>
                          </a:solidFill>
                          <a:effectLst/>
                          <a:latin typeface="Arial" panose="020B0604020202020204" pitchFamily="34" charset="0"/>
                        </a:rPr>
                        <a:t>Base 2 Number</a:t>
                      </a:r>
                    </a:p>
                  </a:txBody>
                  <a:tcPr anchor="ctr" horzOverflow="overflow">
                    <a:lnL cap="flat">
                      <a:noFill/>
                    </a:lnL>
                    <a:lnR>
                      <a:noFill/>
                    </a:lnR>
                    <a:lnT cap="fla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1800" b="1" i="0" u="sng" strike="noStrike" cap="none" normalizeH="0" baseline="0" dirty="0">
                          <a:ln>
                            <a:noFill/>
                          </a:ln>
                          <a:solidFill>
                            <a:schemeClr val="tx1"/>
                          </a:solidFill>
                          <a:effectLst/>
                          <a:latin typeface="Arial" panose="020B0604020202020204" pitchFamily="34" charset="0"/>
                        </a:rPr>
                        <a:t>Base 10 Equivalent</a:t>
                      </a:r>
                    </a:p>
                  </a:txBody>
                  <a:tcPr anchor="ctr" horzOverflow="overflow">
                    <a:lnL>
                      <a:noFill/>
                    </a:lnL>
                    <a:lnR>
                      <a:noFill/>
                    </a:lnR>
                    <a:lnT cap="fla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1800" b="1" i="0" u="sng" strike="noStrike" cap="none" normalizeH="0" baseline="0" dirty="0">
                          <a:ln>
                            <a:noFill/>
                          </a:ln>
                          <a:solidFill>
                            <a:schemeClr val="tx1"/>
                          </a:solidFill>
                          <a:effectLst/>
                          <a:latin typeface="Arial" panose="020B0604020202020204" pitchFamily="34" charset="0"/>
                        </a:rPr>
                        <a:t>Power</a:t>
                      </a:r>
                    </a:p>
                  </a:txBody>
                  <a:tcPr anchor="ctr" horzOverflow="overflow">
                    <a:lnL>
                      <a:noFill/>
                    </a:lnL>
                    <a:lnR>
                      <a:noFill/>
                    </a:lnR>
                    <a:lnT cap="fla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1800" b="1" i="0" u="sng" strike="noStrike" cap="none" normalizeH="0" baseline="0" dirty="0">
                          <a:ln>
                            <a:noFill/>
                          </a:ln>
                          <a:solidFill>
                            <a:schemeClr val="tx1"/>
                          </a:solidFill>
                          <a:effectLst/>
                          <a:latin typeface="Arial" panose="020B0604020202020204" pitchFamily="34" charset="0"/>
                        </a:rPr>
                        <a:t>Positional Value</a:t>
                      </a:r>
                    </a:p>
                  </a:txBody>
                  <a:tcPr anchor="ct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3205350127"/>
                  </a:ext>
                </a:extLst>
              </a:tr>
              <a:tr h="522288">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000</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0</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0</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546746613"/>
                  </a:ext>
                </a:extLst>
              </a:tr>
              <a:tr h="45085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001</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1</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05071762"/>
                  </a:ext>
                </a:extLst>
              </a:tr>
              <a:tr h="452438">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010</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2</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2</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4</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080822736"/>
                  </a:ext>
                </a:extLst>
              </a:tr>
              <a:tr h="45085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011</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3</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3</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8</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997155762"/>
                  </a:ext>
                </a:extLst>
              </a:tr>
              <a:tr h="452438">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100</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4</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4</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16</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585087667"/>
                  </a:ext>
                </a:extLst>
              </a:tr>
              <a:tr h="45085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101</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5</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5</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32</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3060275553"/>
                  </a:ext>
                </a:extLst>
              </a:tr>
              <a:tr h="452438">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110</a:t>
                      </a:r>
                    </a:p>
                  </a:txBody>
                  <a:tcPr anchor="ctr" horzOverflow="overflow">
                    <a:lnL cap="flat">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6</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6</a:t>
                      </a:r>
                    </a:p>
                  </a:txBody>
                  <a:tcPr anchor="ctr" horzOverflow="overflow">
                    <a:lnL>
                      <a:noFill/>
                    </a:lnL>
                    <a:lnR>
                      <a:noFill/>
                    </a:lnR>
                    <a:lnT>
                      <a:noFill/>
                    </a:lnT>
                    <a:lnB>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64</a:t>
                      </a: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293493043"/>
                  </a:ext>
                </a:extLst>
              </a:tr>
              <a:tr h="450850">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111</a:t>
                      </a:r>
                    </a:p>
                  </a:txBody>
                  <a:tcPr anchor="ctr" horzOverflow="overflow">
                    <a:lnL cap="flat">
                      <a:noFill/>
                    </a:lnL>
                    <a:lnR>
                      <a:noFill/>
                    </a:lnR>
                    <a:lnT>
                      <a:noFill/>
                    </a:lnT>
                    <a:lnB cap="flat">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7</a:t>
                      </a:r>
                    </a:p>
                  </a:txBody>
                  <a:tcPr anchor="ctr" horzOverflow="overflow">
                    <a:lnL>
                      <a:noFill/>
                    </a:lnL>
                    <a:lnR>
                      <a:noFill/>
                    </a:lnR>
                    <a:lnT>
                      <a:noFill/>
                    </a:lnT>
                    <a:lnB cap="flat">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a:ln>
                            <a:noFill/>
                          </a:ln>
                          <a:solidFill>
                            <a:schemeClr val="tx1"/>
                          </a:solidFill>
                          <a:effectLst/>
                          <a:latin typeface="Arial" panose="020B0604020202020204" pitchFamily="34" charset="0"/>
                        </a:rPr>
                        <a:t>2</a:t>
                      </a:r>
                      <a:r>
                        <a:rPr kumimoji="0" lang="en-US" altLang="en-US" sz="2400" b="1" i="0" u="none" strike="noStrike" cap="none" normalizeH="0" baseline="30000">
                          <a:ln>
                            <a:noFill/>
                          </a:ln>
                          <a:solidFill>
                            <a:schemeClr val="tx1"/>
                          </a:solidFill>
                          <a:effectLst/>
                          <a:latin typeface="Arial" panose="020B0604020202020204" pitchFamily="34" charset="0"/>
                        </a:rPr>
                        <a:t>7</a:t>
                      </a:r>
                      <a:endParaRPr kumimoji="0" lang="en-US" altLang="en-US" sz="2400" b="1" i="0" u="none" strike="noStrike" cap="none" normalizeH="0" baseline="0">
                        <a:ln>
                          <a:noFill/>
                        </a:ln>
                        <a:solidFill>
                          <a:schemeClr val="tx1"/>
                        </a:solidFill>
                        <a:effectLst/>
                        <a:latin typeface="Arial" panose="020B0604020202020204" pitchFamily="34" charset="0"/>
                      </a:endParaRPr>
                    </a:p>
                  </a:txBody>
                  <a:tcPr anchor="ctr" horzOverflow="overflow">
                    <a:lnL>
                      <a:noFill/>
                    </a:lnL>
                    <a:lnR>
                      <a:noFill/>
                    </a:lnR>
                    <a:lnT>
                      <a:noFill/>
                    </a:lnT>
                    <a:lnB cap="flat">
                      <a:noFill/>
                    </a:lnB>
                    <a:lnTlToBr>
                      <a:noFill/>
                    </a:lnTlToBr>
                    <a:lnBlToTr>
                      <a:noFill/>
                    </a:lnBlToTr>
                    <a:noFill/>
                  </a:tcPr>
                </a:tc>
                <a:tc>
                  <a:txBody>
                    <a:bodyPr/>
                    <a:lstStyle>
                      <a:lvl1pPr>
                        <a:defRPr sz="28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000">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US" altLang="en-US" sz="2400" b="1" i="0" u="none" strike="noStrike" cap="none" normalizeH="0" baseline="0" dirty="0">
                          <a:ln>
                            <a:noFill/>
                          </a:ln>
                          <a:solidFill>
                            <a:schemeClr val="tx1"/>
                          </a:solidFill>
                          <a:effectLst/>
                          <a:latin typeface="Arial" panose="020B0604020202020204" pitchFamily="34" charset="0"/>
                        </a:rPr>
                        <a:t>128</a:t>
                      </a:r>
                    </a:p>
                  </a:txBody>
                  <a:tcPr anchor="ct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2752422363"/>
                  </a:ext>
                </a:extLst>
              </a:tr>
            </a:tbl>
          </a:graphicData>
        </a:graphic>
      </p:graphicFrame>
    </p:spTree>
    <p:extLst>
      <p:ext uri="{BB962C8B-B14F-4D97-AF65-F5344CB8AC3E}">
        <p14:creationId xmlns:p14="http://schemas.microsoft.com/office/powerpoint/2010/main" val="14271943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Octal Number System</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248472"/>
          </a:xfrm>
        </p:spPr>
        <p:txBody>
          <a:bodyPr>
            <a:normAutofit fontScale="92500" lnSpcReduction="20000"/>
          </a:bodyPr>
          <a:lstStyle/>
          <a:p>
            <a:pPr marL="0" indent="0" algn="just">
              <a:spcBef>
                <a:spcPct val="0"/>
              </a:spcBef>
              <a:buNone/>
            </a:pPr>
            <a:r>
              <a:rPr lang="en-US" altLang="en-US" sz="2200" b="1" dirty="0"/>
              <a:t>Characteristics</a:t>
            </a:r>
          </a:p>
          <a:p>
            <a:pPr algn="just">
              <a:spcBef>
                <a:spcPct val="0"/>
              </a:spcBef>
            </a:pPr>
            <a:endParaRPr lang="en-GB" altLang="en-US" sz="2400" dirty="0"/>
          </a:p>
          <a:p>
            <a:pPr algn="just">
              <a:spcBef>
                <a:spcPct val="0"/>
              </a:spcBef>
            </a:pPr>
            <a:r>
              <a:rPr lang="en-GB" altLang="en-US" sz="2400" dirty="0"/>
              <a:t>A positional number system</a:t>
            </a:r>
          </a:p>
          <a:p>
            <a:pPr algn="just">
              <a:spcBef>
                <a:spcPct val="0"/>
              </a:spcBef>
            </a:pPr>
            <a:endParaRPr lang="en-GB" altLang="en-US" sz="2400" dirty="0"/>
          </a:p>
          <a:p>
            <a:pPr algn="just">
              <a:spcBef>
                <a:spcPct val="0"/>
              </a:spcBef>
            </a:pPr>
            <a:r>
              <a:rPr lang="en-GB" altLang="en-US" sz="2400" dirty="0"/>
              <a:t>Has total 8 symbols or digits (0,1, 2, 3, 4, 5, 6, 7). Hence, its base is 8</a:t>
            </a:r>
          </a:p>
          <a:p>
            <a:pPr algn="just">
              <a:spcBef>
                <a:spcPct val="0"/>
              </a:spcBef>
            </a:pPr>
            <a:endParaRPr lang="en-GB" altLang="en-US" sz="2400" dirty="0"/>
          </a:p>
          <a:p>
            <a:pPr algn="just">
              <a:spcBef>
                <a:spcPct val="0"/>
              </a:spcBef>
            </a:pPr>
            <a:r>
              <a:rPr lang="en-GB" altLang="en-US" sz="2400" dirty="0"/>
              <a:t>The maximum value of a single digit is 7 (one less than the value of the base)</a:t>
            </a:r>
          </a:p>
          <a:p>
            <a:pPr algn="just">
              <a:spcBef>
                <a:spcPct val="0"/>
              </a:spcBef>
            </a:pPr>
            <a:endParaRPr lang="en-GB" altLang="en-US" sz="2400" dirty="0"/>
          </a:p>
          <a:p>
            <a:pPr algn="just">
              <a:spcBef>
                <a:spcPct val="0"/>
              </a:spcBef>
            </a:pPr>
            <a:r>
              <a:rPr lang="en-GB" altLang="en-US" sz="2400" dirty="0"/>
              <a:t>Each position of a digit represents a specific power of the base (8)</a:t>
            </a:r>
          </a:p>
          <a:p>
            <a:pPr algn="just">
              <a:spcBef>
                <a:spcPct val="0"/>
              </a:spcBef>
            </a:pPr>
            <a:endParaRPr lang="en-GB" altLang="en-US" sz="2400" dirty="0"/>
          </a:p>
          <a:p>
            <a:pPr algn="just">
              <a:spcBef>
                <a:spcPct val="0"/>
              </a:spcBef>
            </a:pPr>
            <a:r>
              <a:rPr lang="en-GB" altLang="en-US" sz="2400" dirty="0"/>
              <a:t>Since there are only 8 digits, 3 bits (bits stands for binary digits), 2</a:t>
            </a:r>
            <a:r>
              <a:rPr lang="en-GB" altLang="en-US" sz="2400" baseline="30000" dirty="0"/>
              <a:t>3</a:t>
            </a:r>
            <a:r>
              <a:rPr lang="en-GB" altLang="en-US" sz="2400" dirty="0"/>
              <a:t> = 8 are sufficient to represent any octal number in binary</a:t>
            </a:r>
          </a:p>
          <a:p>
            <a:pPr algn="just">
              <a:spcBef>
                <a:spcPct val="0"/>
              </a:spcBef>
            </a:pPr>
            <a:endParaRPr lang="en-GB" altLang="en-US" sz="2400" dirty="0"/>
          </a:p>
          <a:p>
            <a:pPr algn="just">
              <a:spcBef>
                <a:spcPct val="0"/>
              </a:spcBef>
            </a:pPr>
            <a:r>
              <a:rPr lang="en-GB" altLang="en-US" sz="2400" dirty="0"/>
              <a:t>Example: (2057)</a:t>
            </a:r>
            <a:r>
              <a:rPr lang="en-GB" altLang="en-US" sz="2400" baseline="-25000" dirty="0"/>
              <a:t>8</a:t>
            </a:r>
            <a:endParaRPr lang="en-US" altLang="en-US" sz="2400" baseline="-25000" dirty="0"/>
          </a:p>
          <a:p>
            <a:pPr marL="0" indent="0" algn="just">
              <a:spcBef>
                <a:spcPct val="0"/>
              </a:spcBef>
              <a:buNone/>
            </a:pPr>
            <a:endParaRPr lang="en-US" altLang="en-US" sz="2200" dirty="0"/>
          </a:p>
        </p:txBody>
      </p:sp>
    </p:spTree>
    <p:extLst>
      <p:ext uri="{BB962C8B-B14F-4D97-AF65-F5344CB8AC3E}">
        <p14:creationId xmlns:p14="http://schemas.microsoft.com/office/powerpoint/2010/main" val="356432673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Hexadecimal Number System</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052736"/>
            <a:ext cx="8229600" cy="4536504"/>
          </a:xfrm>
        </p:spPr>
        <p:txBody>
          <a:bodyPr>
            <a:normAutofit fontScale="77500" lnSpcReduction="20000"/>
          </a:bodyPr>
          <a:lstStyle/>
          <a:p>
            <a:pPr marL="0" indent="0" algn="just">
              <a:spcBef>
                <a:spcPct val="0"/>
              </a:spcBef>
              <a:buNone/>
            </a:pPr>
            <a:r>
              <a:rPr lang="en-US" altLang="en-US" sz="2600" b="1" dirty="0"/>
              <a:t>Characteristics</a:t>
            </a:r>
          </a:p>
          <a:p>
            <a:pPr algn="just">
              <a:spcBef>
                <a:spcPct val="0"/>
              </a:spcBef>
            </a:pPr>
            <a:endParaRPr lang="en-GB" altLang="en-US" sz="2400" dirty="0"/>
          </a:p>
          <a:p>
            <a:pPr algn="just">
              <a:spcBef>
                <a:spcPct val="0"/>
              </a:spcBef>
            </a:pPr>
            <a:r>
              <a:rPr lang="en-GB" altLang="en-US" sz="2400" dirty="0"/>
              <a:t>A positional number system</a:t>
            </a:r>
          </a:p>
          <a:p>
            <a:pPr algn="just">
              <a:spcBef>
                <a:spcPct val="0"/>
              </a:spcBef>
            </a:pPr>
            <a:endParaRPr lang="en-GB" altLang="en-US" sz="2400" dirty="0"/>
          </a:p>
          <a:p>
            <a:pPr algn="just">
              <a:spcBef>
                <a:spcPct val="0"/>
              </a:spcBef>
            </a:pPr>
            <a:r>
              <a:rPr lang="en-GB" altLang="en-US" sz="2400" dirty="0"/>
              <a:t>Has total 16 symbols or digits (0,1, 2, 3, 4, 5, 6, 7, 8, 9, A, B, C, D, E, F). Hence, its base is 16</a:t>
            </a:r>
          </a:p>
          <a:p>
            <a:pPr algn="just">
              <a:spcBef>
                <a:spcPct val="0"/>
              </a:spcBef>
            </a:pPr>
            <a:endParaRPr lang="en-GB" altLang="en-US" sz="2400" dirty="0"/>
          </a:p>
          <a:p>
            <a:pPr algn="just">
              <a:spcBef>
                <a:spcPct val="0"/>
              </a:spcBef>
            </a:pPr>
            <a:r>
              <a:rPr lang="en-GB" altLang="en-US" sz="2400" dirty="0"/>
              <a:t>The symbols A, B, C, D, E, and F represent the decimal values 10, 11, 12, 13, 14, and 15 respectively </a:t>
            </a:r>
          </a:p>
          <a:p>
            <a:pPr marL="0" indent="0" algn="just">
              <a:spcBef>
                <a:spcPct val="0"/>
              </a:spcBef>
              <a:buNone/>
            </a:pPr>
            <a:endParaRPr lang="en-GB" altLang="en-US" sz="2400" dirty="0"/>
          </a:p>
          <a:p>
            <a:pPr algn="just">
              <a:spcBef>
                <a:spcPct val="0"/>
              </a:spcBef>
            </a:pPr>
            <a:r>
              <a:rPr lang="en-GB" altLang="en-US" sz="2400" dirty="0"/>
              <a:t>The maximum value of a single digit is 15 (one less than the value of the base)</a:t>
            </a:r>
          </a:p>
          <a:p>
            <a:pPr algn="just">
              <a:spcBef>
                <a:spcPct val="0"/>
              </a:spcBef>
            </a:pPr>
            <a:endParaRPr lang="en-GB" altLang="en-US" sz="2400" dirty="0"/>
          </a:p>
          <a:p>
            <a:pPr algn="just">
              <a:spcBef>
                <a:spcPct val="0"/>
              </a:spcBef>
            </a:pPr>
            <a:r>
              <a:rPr lang="en-GB" altLang="en-US" sz="2400" dirty="0"/>
              <a:t>Each position of a digit represents a specific power of the base (16)</a:t>
            </a:r>
          </a:p>
          <a:p>
            <a:pPr algn="just">
              <a:spcBef>
                <a:spcPct val="0"/>
              </a:spcBef>
            </a:pPr>
            <a:endParaRPr lang="en-GB" altLang="en-US" sz="2400" dirty="0"/>
          </a:p>
          <a:p>
            <a:pPr algn="just">
              <a:spcBef>
                <a:spcPct val="0"/>
              </a:spcBef>
            </a:pPr>
            <a:r>
              <a:rPr lang="en-GB" altLang="en-US" sz="2400" dirty="0"/>
              <a:t>Since there are only 16 digits, 4 bits (2</a:t>
            </a:r>
            <a:r>
              <a:rPr lang="en-GB" altLang="en-US" sz="2400" baseline="30000" dirty="0"/>
              <a:t>4</a:t>
            </a:r>
            <a:r>
              <a:rPr lang="en-GB" altLang="en-US" sz="2400" dirty="0"/>
              <a:t> = 16) are sufficient to represent any hexadecimal number in binary</a:t>
            </a:r>
          </a:p>
          <a:p>
            <a:pPr algn="just">
              <a:spcBef>
                <a:spcPct val="0"/>
              </a:spcBef>
            </a:pPr>
            <a:endParaRPr lang="en-GB" altLang="en-US" sz="2400" dirty="0"/>
          </a:p>
          <a:p>
            <a:pPr algn="just">
              <a:spcBef>
                <a:spcPct val="0"/>
              </a:spcBef>
            </a:pPr>
            <a:r>
              <a:rPr lang="en-GB" altLang="en-US" sz="2400" dirty="0"/>
              <a:t>Example: (1AF)</a:t>
            </a:r>
            <a:r>
              <a:rPr lang="en-GB" altLang="en-US" sz="2400" baseline="-25000" dirty="0"/>
              <a:t>16</a:t>
            </a:r>
            <a:endParaRPr lang="en-US" altLang="en-US" sz="2400" baseline="-25000" dirty="0"/>
          </a:p>
          <a:p>
            <a:pPr marL="0" indent="0" algn="just">
              <a:spcBef>
                <a:spcPct val="0"/>
              </a:spcBef>
              <a:buNone/>
            </a:pPr>
            <a:endParaRPr lang="en-US" altLang="en-US" sz="2200" dirty="0"/>
          </a:p>
        </p:txBody>
      </p:sp>
    </p:spTree>
    <p:extLst>
      <p:ext uri="{BB962C8B-B14F-4D97-AF65-F5344CB8AC3E}">
        <p14:creationId xmlns:p14="http://schemas.microsoft.com/office/powerpoint/2010/main" val="38427283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Decimal to Binary </a:t>
            </a:r>
            <a:r>
              <a:rPr lang="en-GB" altLang="en-US" sz="2600" b="1"/>
              <a:t>Conversion:</a:t>
            </a:r>
            <a:endParaRPr lang="en-GB" altLang="en-US" sz="2600" b="1" dirty="0"/>
          </a:p>
          <a:p>
            <a:pPr marL="0" indent="0" algn="just">
              <a:spcBef>
                <a:spcPct val="0"/>
              </a:spcBef>
              <a:buNone/>
            </a:pPr>
            <a:endParaRPr lang="en-US" altLang="en-US" sz="2400" baseline="-25000" dirty="0"/>
          </a:p>
          <a:p>
            <a:pPr algn="just">
              <a:spcBef>
                <a:spcPct val="0"/>
              </a:spcBef>
            </a:pPr>
            <a:r>
              <a:rPr lang="en-US" altLang="en-US" sz="2200" dirty="0"/>
              <a:t>The easiest way to convert a decimal number to its binary equivalent is to use the Division Algorithm</a:t>
            </a:r>
          </a:p>
          <a:p>
            <a:pPr algn="just">
              <a:spcBef>
                <a:spcPct val="0"/>
              </a:spcBef>
            </a:pPr>
            <a:endParaRPr lang="en-US" altLang="en-US" sz="2200" dirty="0"/>
          </a:p>
          <a:p>
            <a:pPr algn="just">
              <a:spcBef>
                <a:spcPct val="0"/>
              </a:spcBef>
            </a:pPr>
            <a:r>
              <a:rPr lang="en-US" altLang="en-US" sz="2200" dirty="0"/>
              <a:t>This method repeatedly divides a decimal number by 2 and records the quotient and remainder </a:t>
            </a:r>
          </a:p>
          <a:p>
            <a:pPr algn="just">
              <a:spcBef>
                <a:spcPct val="0"/>
              </a:spcBef>
            </a:pPr>
            <a:endParaRPr lang="en-US" altLang="en-US" sz="2200" dirty="0"/>
          </a:p>
          <a:p>
            <a:pPr algn="just">
              <a:spcBef>
                <a:spcPct val="0"/>
              </a:spcBef>
            </a:pPr>
            <a:r>
              <a:rPr lang="en-US" altLang="en-US" sz="2200" dirty="0"/>
              <a:t>The remainder digits (a sequence of zeros and ones) form the binary equivalent in least significant  to most significant digit sequence </a:t>
            </a:r>
          </a:p>
        </p:txBody>
      </p:sp>
    </p:spTree>
    <p:extLst>
      <p:ext uri="{BB962C8B-B14F-4D97-AF65-F5344CB8AC3E}">
        <p14:creationId xmlns:p14="http://schemas.microsoft.com/office/powerpoint/2010/main" val="36027896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Decimal to Binary Conversion Example</a:t>
            </a:r>
          </a:p>
          <a:p>
            <a:pPr marL="0" indent="0" algn="just">
              <a:spcBef>
                <a:spcPct val="0"/>
              </a:spcBef>
              <a:buNone/>
            </a:pPr>
            <a:endParaRPr lang="en-US" altLang="en-US" sz="2400" baseline="-25000" dirty="0"/>
          </a:p>
        </p:txBody>
      </p:sp>
      <p:sp>
        <p:nvSpPr>
          <p:cNvPr id="4" name="Rectangle 3">
            <a:extLst>
              <a:ext uri="{FF2B5EF4-FFF2-40B4-BE49-F238E27FC236}">
                <a16:creationId xmlns:a16="http://schemas.microsoft.com/office/drawing/2014/main" id="{15F45990-CE18-2944-8E99-5034218E4C9B}"/>
              </a:ext>
            </a:extLst>
          </p:cNvPr>
          <p:cNvSpPr txBox="1">
            <a:spLocks noChangeArrowheads="1"/>
          </p:cNvSpPr>
          <p:nvPr/>
        </p:nvSpPr>
        <p:spPr>
          <a:xfrm>
            <a:off x="611560" y="1772816"/>
            <a:ext cx="7848872" cy="4136504"/>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2000" b="1" dirty="0"/>
              <a:t>Convert 67 to its binary equivalent:</a:t>
            </a:r>
          </a:p>
          <a:p>
            <a:pPr>
              <a:buFont typeface="Wingdings" pitchFamily="2" charset="2"/>
              <a:buNone/>
            </a:pPr>
            <a:r>
              <a:rPr lang="en-US" altLang="en-US" sz="2400" b="1" dirty="0"/>
              <a:t>   </a:t>
            </a:r>
            <a:r>
              <a:rPr lang="en-US" altLang="en-US" sz="1800" b="1" dirty="0"/>
              <a:t>67</a:t>
            </a:r>
            <a:r>
              <a:rPr lang="en-US" altLang="en-US" sz="1800" b="1" baseline="-25000" dirty="0"/>
              <a:t>10</a:t>
            </a:r>
            <a:r>
              <a:rPr lang="en-US" altLang="en-US" sz="1800" b="1" dirty="0"/>
              <a:t> =( )</a:t>
            </a:r>
            <a:r>
              <a:rPr lang="en-US" altLang="en-US" sz="1800" b="1" baseline="-25000" dirty="0"/>
              <a:t>2</a:t>
            </a:r>
          </a:p>
          <a:p>
            <a:pPr>
              <a:buFont typeface="Wingdings" pitchFamily="2" charset="2"/>
              <a:buNone/>
            </a:pPr>
            <a:r>
              <a:rPr lang="en-US" altLang="en-US" sz="1600" b="1" dirty="0"/>
              <a:t>    Step 1:</a:t>
            </a:r>
            <a:r>
              <a:rPr lang="en-US" altLang="en-US" sz="1600" dirty="0">
                <a:solidFill>
                  <a:schemeClr val="accent2"/>
                </a:solidFill>
              </a:rPr>
              <a:t>:</a:t>
            </a:r>
            <a:r>
              <a:rPr lang="en-US" altLang="en-US" sz="1600" dirty="0"/>
              <a:t> 67 / 2 = 33 R </a:t>
            </a:r>
            <a:r>
              <a:rPr lang="en-US" altLang="en-US" sz="1600" dirty="0">
                <a:solidFill>
                  <a:srgbClr val="FF0000"/>
                </a:solidFill>
              </a:rPr>
              <a:t>1</a:t>
            </a:r>
            <a:r>
              <a:rPr lang="en-US" altLang="en-US" sz="1600" dirty="0"/>
              <a:t>         </a:t>
            </a:r>
            <a:r>
              <a:rPr lang="en-US" altLang="en-US" sz="1600" b="1" i="1" dirty="0"/>
              <a:t>Divide 67 by 2.  Record quotient in next row</a:t>
            </a:r>
          </a:p>
          <a:p>
            <a:pPr>
              <a:buFont typeface="Wingdings" pitchFamily="2" charset="2"/>
              <a:buNone/>
            </a:pPr>
            <a:endParaRPr lang="en-US" altLang="en-US" sz="900" b="1" dirty="0"/>
          </a:p>
          <a:p>
            <a:pPr>
              <a:buFont typeface="Wingdings" pitchFamily="2" charset="2"/>
              <a:buNone/>
            </a:pPr>
            <a:r>
              <a:rPr lang="en-US" altLang="en-US" sz="1600" b="1" dirty="0"/>
              <a:t>    Step 2: 33 / 2 = 16 R </a:t>
            </a:r>
            <a:r>
              <a:rPr lang="en-US" altLang="en-US" sz="1600" b="1" dirty="0">
                <a:solidFill>
                  <a:srgbClr val="FF0000"/>
                </a:solidFill>
              </a:rPr>
              <a:t>1	      </a:t>
            </a:r>
            <a:r>
              <a:rPr lang="en-US" altLang="en-US" sz="1600" b="1" i="1" dirty="0"/>
              <a:t>Again divide by 2; record quotient in next row</a:t>
            </a:r>
          </a:p>
          <a:p>
            <a:pPr>
              <a:buFont typeface="Wingdings" pitchFamily="2" charset="2"/>
              <a:buNone/>
            </a:pPr>
            <a:endParaRPr lang="en-US" altLang="en-US" sz="900" b="1" i="1" dirty="0"/>
          </a:p>
          <a:p>
            <a:pPr>
              <a:buFont typeface="Wingdings" pitchFamily="2" charset="2"/>
              <a:buNone/>
            </a:pPr>
            <a:r>
              <a:rPr lang="en-US" altLang="en-US" sz="1600" b="1" dirty="0"/>
              <a:t>    Step 3: 16 / 2 = 8 R </a:t>
            </a:r>
            <a:r>
              <a:rPr lang="en-US" altLang="en-US" sz="1600" b="1" dirty="0">
                <a:solidFill>
                  <a:srgbClr val="FF0000"/>
                </a:solidFill>
              </a:rPr>
              <a:t>0	            </a:t>
            </a:r>
            <a:r>
              <a:rPr lang="en-US" altLang="en-US" sz="1600" b="1" i="1" dirty="0"/>
              <a:t>Repeat again</a:t>
            </a:r>
          </a:p>
          <a:p>
            <a:pPr>
              <a:buFont typeface="Wingdings" pitchFamily="2" charset="2"/>
              <a:buNone/>
            </a:pPr>
            <a:endParaRPr lang="en-US" altLang="en-US" sz="900" b="1" i="1" dirty="0"/>
          </a:p>
          <a:p>
            <a:pPr>
              <a:buFont typeface="Wingdings" pitchFamily="2" charset="2"/>
              <a:buNone/>
            </a:pPr>
            <a:r>
              <a:rPr lang="en-US" altLang="en-US" sz="1600" b="1" dirty="0"/>
              <a:t>    Step 4: 8 / 2 = 4 R </a:t>
            </a:r>
            <a:r>
              <a:rPr lang="en-US" altLang="en-US" sz="1600" b="1" dirty="0">
                <a:solidFill>
                  <a:srgbClr val="FF0000"/>
                </a:solidFill>
              </a:rPr>
              <a:t>0		  </a:t>
            </a:r>
            <a:r>
              <a:rPr lang="en-US" altLang="en-US" sz="1600" b="1" i="1" dirty="0"/>
              <a:t>Repeat again</a:t>
            </a:r>
          </a:p>
          <a:p>
            <a:pPr>
              <a:buFont typeface="Wingdings" pitchFamily="2" charset="2"/>
              <a:buNone/>
            </a:pPr>
            <a:endParaRPr lang="en-US" altLang="en-US" sz="900" b="1" dirty="0"/>
          </a:p>
          <a:p>
            <a:pPr>
              <a:buFont typeface="Wingdings" pitchFamily="2" charset="2"/>
              <a:buNone/>
            </a:pPr>
            <a:r>
              <a:rPr lang="en-US" altLang="en-US" sz="1600" b="1" dirty="0"/>
              <a:t>    Step 5: 4 / 2 = 2 R </a:t>
            </a:r>
            <a:r>
              <a:rPr lang="en-US" altLang="en-US" sz="1600" b="1" dirty="0">
                <a:solidFill>
                  <a:srgbClr val="FF0000"/>
                </a:solidFill>
              </a:rPr>
              <a:t>0		        </a:t>
            </a:r>
            <a:r>
              <a:rPr lang="en-US" altLang="en-US" sz="1600" b="1" i="1" dirty="0"/>
              <a:t>Repeat again</a:t>
            </a:r>
          </a:p>
          <a:p>
            <a:pPr>
              <a:buFont typeface="Wingdings" pitchFamily="2" charset="2"/>
              <a:buNone/>
            </a:pPr>
            <a:endParaRPr lang="en-US" altLang="en-US" sz="800" b="1" dirty="0"/>
          </a:p>
          <a:p>
            <a:pPr>
              <a:buFont typeface="Wingdings" pitchFamily="2" charset="2"/>
              <a:buNone/>
            </a:pPr>
            <a:r>
              <a:rPr lang="en-US" altLang="en-US" sz="1600" b="1" dirty="0"/>
              <a:t>    Step 6: 2 / 2 = 1 R </a:t>
            </a:r>
            <a:r>
              <a:rPr lang="en-US" altLang="en-US" sz="1600" b="1" dirty="0">
                <a:solidFill>
                  <a:srgbClr val="FF0000"/>
                </a:solidFill>
              </a:rPr>
              <a:t>0		             </a:t>
            </a:r>
            <a:r>
              <a:rPr lang="en-US" altLang="en-US" sz="1600" b="1" i="1" dirty="0"/>
              <a:t>Repeat again</a:t>
            </a:r>
          </a:p>
          <a:p>
            <a:pPr>
              <a:buFont typeface="Wingdings" pitchFamily="2" charset="2"/>
              <a:buNone/>
            </a:pPr>
            <a:endParaRPr lang="en-US" altLang="en-US" sz="800" b="1" i="1" dirty="0"/>
          </a:p>
          <a:p>
            <a:pPr>
              <a:buFont typeface="Wingdings" pitchFamily="2" charset="2"/>
              <a:buNone/>
            </a:pPr>
            <a:r>
              <a:rPr lang="en-US" altLang="en-US" sz="1600" b="1" dirty="0"/>
              <a:t>    Step 7: 1 / 2 = 0 R </a:t>
            </a:r>
            <a:r>
              <a:rPr lang="en-US" altLang="en-US" sz="1600" b="1" dirty="0">
                <a:solidFill>
                  <a:srgbClr val="FF0000"/>
                </a:solidFill>
              </a:rPr>
              <a:t>1			STOP </a:t>
            </a:r>
            <a:r>
              <a:rPr lang="en-US" altLang="en-US" sz="1600" b="1" i="1" dirty="0">
                <a:solidFill>
                  <a:srgbClr val="FF0000"/>
                </a:solidFill>
              </a:rPr>
              <a:t>when quotient equals 0</a:t>
            </a:r>
            <a:br>
              <a:rPr lang="en-US" altLang="en-US" sz="1600" b="1" i="1" dirty="0">
                <a:solidFill>
                  <a:srgbClr val="FF0000"/>
                </a:solidFill>
              </a:rPr>
            </a:br>
            <a:endParaRPr lang="en-US" altLang="en-US" sz="2000" b="1" dirty="0">
              <a:solidFill>
                <a:srgbClr val="FF0000"/>
              </a:solidFill>
            </a:endParaRPr>
          </a:p>
          <a:p>
            <a:pPr>
              <a:buFont typeface="Wingdings" pitchFamily="2" charset="2"/>
              <a:buNone/>
            </a:pPr>
            <a:r>
              <a:rPr lang="en-US" altLang="en-US" dirty="0"/>
              <a:t>			      (1 0 0 0 0 1 1)</a:t>
            </a:r>
            <a:r>
              <a:rPr lang="en-US" altLang="en-US" baseline="-25000" dirty="0"/>
              <a:t>2</a:t>
            </a:r>
          </a:p>
          <a:p>
            <a:pPr>
              <a:buFont typeface="Wingdings" pitchFamily="2" charset="2"/>
              <a:buNone/>
            </a:pPr>
            <a:endParaRPr lang="en-US" altLang="en-US" dirty="0"/>
          </a:p>
        </p:txBody>
      </p:sp>
      <p:sp>
        <p:nvSpPr>
          <p:cNvPr id="5" name="Line 26">
            <a:extLst>
              <a:ext uri="{FF2B5EF4-FFF2-40B4-BE49-F238E27FC236}">
                <a16:creationId xmlns:a16="http://schemas.microsoft.com/office/drawing/2014/main" id="{CD22A5F2-DC2C-B845-A017-EB215CB017E8}"/>
              </a:ext>
            </a:extLst>
          </p:cNvPr>
          <p:cNvSpPr>
            <a:spLocks noChangeShapeType="1"/>
          </p:cNvSpPr>
          <p:nvPr/>
        </p:nvSpPr>
        <p:spPr bwMode="auto">
          <a:xfrm>
            <a:off x="2843808" y="2987384"/>
            <a:ext cx="2016224" cy="2385832"/>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6" name="Line 27">
            <a:extLst>
              <a:ext uri="{FF2B5EF4-FFF2-40B4-BE49-F238E27FC236}">
                <a16:creationId xmlns:a16="http://schemas.microsoft.com/office/drawing/2014/main" id="{0A790961-05B1-434B-B609-53553823BE94}"/>
              </a:ext>
            </a:extLst>
          </p:cNvPr>
          <p:cNvSpPr>
            <a:spLocks noChangeShapeType="1"/>
          </p:cNvSpPr>
          <p:nvPr/>
        </p:nvSpPr>
        <p:spPr bwMode="auto">
          <a:xfrm>
            <a:off x="2843808" y="2530184"/>
            <a:ext cx="2304256" cy="2843032"/>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7" name="Line 28">
            <a:extLst>
              <a:ext uri="{FF2B5EF4-FFF2-40B4-BE49-F238E27FC236}">
                <a16:creationId xmlns:a16="http://schemas.microsoft.com/office/drawing/2014/main" id="{3933D4F4-4B6A-924C-B945-29F6F6E224DB}"/>
              </a:ext>
            </a:extLst>
          </p:cNvPr>
          <p:cNvSpPr>
            <a:spLocks noChangeAspect="1" noChangeShapeType="1"/>
          </p:cNvSpPr>
          <p:nvPr/>
        </p:nvSpPr>
        <p:spPr bwMode="auto">
          <a:xfrm rot="21475892">
            <a:off x="2765972" y="3369699"/>
            <a:ext cx="1692550" cy="2187670"/>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8" name="Line 37">
            <a:extLst>
              <a:ext uri="{FF2B5EF4-FFF2-40B4-BE49-F238E27FC236}">
                <a16:creationId xmlns:a16="http://schemas.microsoft.com/office/drawing/2014/main" id="{F173DA1C-18A5-CA46-9550-E73332D80C06}"/>
              </a:ext>
            </a:extLst>
          </p:cNvPr>
          <p:cNvSpPr>
            <a:spLocks noChangeShapeType="1"/>
          </p:cNvSpPr>
          <p:nvPr/>
        </p:nvSpPr>
        <p:spPr bwMode="auto">
          <a:xfrm rot="21456844">
            <a:off x="2690512" y="3824917"/>
            <a:ext cx="1556945" cy="1786450"/>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9" name="Line 39">
            <a:extLst>
              <a:ext uri="{FF2B5EF4-FFF2-40B4-BE49-F238E27FC236}">
                <a16:creationId xmlns:a16="http://schemas.microsoft.com/office/drawing/2014/main" id="{1DDEF21C-BE11-1D45-ACEE-13A6000E9764}"/>
              </a:ext>
            </a:extLst>
          </p:cNvPr>
          <p:cNvSpPr>
            <a:spLocks noChangeShapeType="1"/>
          </p:cNvSpPr>
          <p:nvPr/>
        </p:nvSpPr>
        <p:spPr bwMode="auto">
          <a:xfrm rot="21167458">
            <a:off x="2744522" y="4089145"/>
            <a:ext cx="1157614" cy="1567870"/>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0" name="Line 42">
            <a:extLst>
              <a:ext uri="{FF2B5EF4-FFF2-40B4-BE49-F238E27FC236}">
                <a16:creationId xmlns:a16="http://schemas.microsoft.com/office/drawing/2014/main" id="{CB93AC55-45E9-154F-8121-59499EECF8D5}"/>
              </a:ext>
            </a:extLst>
          </p:cNvPr>
          <p:cNvSpPr>
            <a:spLocks noChangeShapeType="1"/>
          </p:cNvSpPr>
          <p:nvPr/>
        </p:nvSpPr>
        <p:spPr bwMode="auto">
          <a:xfrm rot="21096895">
            <a:off x="2685187" y="4490052"/>
            <a:ext cx="838200" cy="990600"/>
          </a:xfrm>
          <a:prstGeom prst="line">
            <a:avLst/>
          </a:prstGeom>
          <a:noFill/>
          <a:ln w="12700" cap="sq">
            <a:solidFill>
              <a:schemeClr val="tx1"/>
            </a:solidFill>
            <a:round/>
            <a:headEnd type="none" w="sm" len="sm"/>
            <a:tailEnd type="triangle" w="sm"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1" name="Line 46">
            <a:extLst>
              <a:ext uri="{FF2B5EF4-FFF2-40B4-BE49-F238E27FC236}">
                <a16:creationId xmlns:a16="http://schemas.microsoft.com/office/drawing/2014/main" id="{D5C36520-83C7-4F40-B9E9-EAD04E95D3BD}"/>
              </a:ext>
            </a:extLst>
          </p:cNvPr>
          <p:cNvSpPr>
            <a:spLocks noChangeShapeType="1"/>
          </p:cNvSpPr>
          <p:nvPr/>
        </p:nvSpPr>
        <p:spPr bwMode="auto">
          <a:xfrm>
            <a:off x="2723546" y="4956241"/>
            <a:ext cx="624318" cy="580231"/>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Tree>
    <p:extLst>
      <p:ext uri="{BB962C8B-B14F-4D97-AF65-F5344CB8AC3E}">
        <p14:creationId xmlns:p14="http://schemas.microsoft.com/office/powerpoint/2010/main" val="18010986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Decimal to Octal Conversion Example: </a:t>
            </a:r>
          </a:p>
          <a:p>
            <a:pPr marL="0" indent="0" algn="just">
              <a:spcBef>
                <a:spcPct val="0"/>
              </a:spcBef>
              <a:buNone/>
            </a:pPr>
            <a:endParaRPr lang="en-US" altLang="en-US" sz="2400" baseline="-25000" dirty="0"/>
          </a:p>
        </p:txBody>
      </p:sp>
      <p:pic>
        <p:nvPicPr>
          <p:cNvPr id="4" name="Picture 3">
            <a:extLst>
              <a:ext uri="{FF2B5EF4-FFF2-40B4-BE49-F238E27FC236}">
                <a16:creationId xmlns:a16="http://schemas.microsoft.com/office/drawing/2014/main" id="{5235BE3B-998B-A94B-80CA-C7C75218C758}"/>
              </a:ext>
            </a:extLst>
          </p:cNvPr>
          <p:cNvPicPr>
            <a:picLocks noChangeAspect="1"/>
          </p:cNvPicPr>
          <p:nvPr/>
        </p:nvPicPr>
        <p:blipFill>
          <a:blip r:embed="rId2"/>
          <a:stretch>
            <a:fillRect/>
          </a:stretch>
        </p:blipFill>
        <p:spPr>
          <a:xfrm>
            <a:off x="1115616" y="1772816"/>
            <a:ext cx="7128792" cy="3732634"/>
          </a:xfrm>
          <a:prstGeom prst="rect">
            <a:avLst/>
          </a:prstGeom>
        </p:spPr>
      </p:pic>
    </p:spTree>
    <p:extLst>
      <p:ext uri="{BB962C8B-B14F-4D97-AF65-F5344CB8AC3E}">
        <p14:creationId xmlns:p14="http://schemas.microsoft.com/office/powerpoint/2010/main" val="26571520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Decimal to Hexadecimal Conversion Example: </a:t>
            </a:r>
          </a:p>
          <a:p>
            <a:pPr marL="0" indent="0" algn="just">
              <a:spcBef>
                <a:spcPct val="0"/>
              </a:spcBef>
              <a:buNone/>
            </a:pPr>
            <a:endParaRPr lang="en-US" altLang="en-US" sz="2400" baseline="-25000" dirty="0"/>
          </a:p>
        </p:txBody>
      </p:sp>
      <p:sp>
        <p:nvSpPr>
          <p:cNvPr id="5" name="Rectangle 3">
            <a:extLst>
              <a:ext uri="{FF2B5EF4-FFF2-40B4-BE49-F238E27FC236}">
                <a16:creationId xmlns:a16="http://schemas.microsoft.com/office/drawing/2014/main" id="{16C487D0-875C-7C4B-A279-D80D2926B288}"/>
              </a:ext>
            </a:extLst>
          </p:cNvPr>
          <p:cNvSpPr txBox="1">
            <a:spLocks noChangeArrowheads="1"/>
          </p:cNvSpPr>
          <p:nvPr/>
        </p:nvSpPr>
        <p:spPr>
          <a:xfrm>
            <a:off x="685800" y="1772816"/>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2800"/>
              <a:t>Convert 830</a:t>
            </a:r>
            <a:r>
              <a:rPr lang="en-US" altLang="en-US" sz="2800" baseline="-25000"/>
              <a:t>10</a:t>
            </a:r>
            <a:r>
              <a:rPr lang="en-US" altLang="en-US" sz="2800"/>
              <a:t> to its hexadecimal equivalent:</a:t>
            </a:r>
          </a:p>
          <a:p>
            <a:pPr>
              <a:buFont typeface="Wingdings" pitchFamily="2" charset="2"/>
              <a:buNone/>
            </a:pPr>
            <a:endParaRPr lang="en-US" altLang="en-US" sz="2800"/>
          </a:p>
          <a:p>
            <a:pPr>
              <a:buFont typeface="Wingdings" pitchFamily="2" charset="2"/>
              <a:buNone/>
            </a:pPr>
            <a:r>
              <a:rPr lang="en-US" altLang="en-US" sz="2800"/>
              <a:t>		830 / 16 = 51 R14</a:t>
            </a:r>
          </a:p>
          <a:p>
            <a:pPr>
              <a:buFont typeface="Wingdings" pitchFamily="2" charset="2"/>
              <a:buNone/>
            </a:pPr>
            <a:r>
              <a:rPr lang="en-US" altLang="en-US" sz="2800"/>
              <a:t>		51 / 16 = 3 R3</a:t>
            </a:r>
          </a:p>
          <a:p>
            <a:pPr>
              <a:buFont typeface="Wingdings" pitchFamily="2" charset="2"/>
              <a:buNone/>
            </a:pPr>
            <a:r>
              <a:rPr lang="en-US" altLang="en-US" sz="2800"/>
              <a:t>		3 / 16 = 0 R3</a:t>
            </a:r>
          </a:p>
        </p:txBody>
      </p:sp>
      <p:sp>
        <p:nvSpPr>
          <p:cNvPr id="6" name="Text Box 4">
            <a:extLst>
              <a:ext uri="{FF2B5EF4-FFF2-40B4-BE49-F238E27FC236}">
                <a16:creationId xmlns:a16="http://schemas.microsoft.com/office/drawing/2014/main" id="{D0EFD400-965E-B54E-87E9-69F6536C7B65}"/>
              </a:ext>
            </a:extLst>
          </p:cNvPr>
          <p:cNvSpPr txBox="1">
            <a:spLocks noChangeArrowheads="1"/>
          </p:cNvSpPr>
          <p:nvPr/>
        </p:nvSpPr>
        <p:spPr bwMode="auto">
          <a:xfrm>
            <a:off x="4008437" y="4820816"/>
            <a:ext cx="2286000" cy="584775"/>
          </a:xfrm>
          <a:prstGeom prst="rect">
            <a:avLst/>
          </a:prstGeom>
          <a:noFill/>
          <a:ln w="57150" cap="sq">
            <a:solidFill>
              <a:srgbClr val="CC0000"/>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buClrTx/>
              <a:buSzTx/>
              <a:buFontTx/>
              <a:buNone/>
            </a:pPr>
            <a:r>
              <a:rPr lang="en-US" altLang="en-US" sz="3200" dirty="0">
                <a:latin typeface="Arial Unicode MS" panose="020B0604020202020204" pitchFamily="34" charset="-128"/>
              </a:rPr>
              <a:t>(33E)</a:t>
            </a:r>
            <a:r>
              <a:rPr lang="en-US" altLang="en-US" sz="3200" baseline="-25000" dirty="0">
                <a:latin typeface="Arial Unicode MS" panose="020B0604020202020204" pitchFamily="34" charset="-128"/>
              </a:rPr>
              <a:t>16</a:t>
            </a:r>
          </a:p>
        </p:txBody>
      </p:sp>
      <p:sp>
        <p:nvSpPr>
          <p:cNvPr id="7" name="Line 6">
            <a:extLst>
              <a:ext uri="{FF2B5EF4-FFF2-40B4-BE49-F238E27FC236}">
                <a16:creationId xmlns:a16="http://schemas.microsoft.com/office/drawing/2014/main" id="{F727B44C-F369-4F40-8C5C-076A18149377}"/>
              </a:ext>
            </a:extLst>
          </p:cNvPr>
          <p:cNvSpPr>
            <a:spLocks noChangeShapeType="1"/>
          </p:cNvSpPr>
          <p:nvPr/>
        </p:nvSpPr>
        <p:spPr bwMode="auto">
          <a:xfrm>
            <a:off x="4541837" y="3220616"/>
            <a:ext cx="762000" cy="1524000"/>
          </a:xfrm>
          <a:prstGeom prst="line">
            <a:avLst/>
          </a:prstGeom>
          <a:noFill/>
          <a:ln w="19050" cap="sq">
            <a:solidFill>
              <a:srgbClr val="FF0000"/>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8" name="Line 7">
            <a:extLst>
              <a:ext uri="{FF2B5EF4-FFF2-40B4-BE49-F238E27FC236}">
                <a16:creationId xmlns:a16="http://schemas.microsoft.com/office/drawing/2014/main" id="{D6B61F1B-98D6-2E48-99E4-D6BDD1FDC941}"/>
              </a:ext>
            </a:extLst>
          </p:cNvPr>
          <p:cNvSpPr>
            <a:spLocks noChangeShapeType="1"/>
          </p:cNvSpPr>
          <p:nvPr/>
        </p:nvSpPr>
        <p:spPr bwMode="auto">
          <a:xfrm>
            <a:off x="4008437" y="3677816"/>
            <a:ext cx="914400" cy="990600"/>
          </a:xfrm>
          <a:prstGeom prst="line">
            <a:avLst/>
          </a:prstGeom>
          <a:noFill/>
          <a:ln w="19050" cap="sq">
            <a:solidFill>
              <a:srgbClr val="FF0000"/>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9" name="Line 8">
            <a:extLst>
              <a:ext uri="{FF2B5EF4-FFF2-40B4-BE49-F238E27FC236}">
                <a16:creationId xmlns:a16="http://schemas.microsoft.com/office/drawing/2014/main" id="{697DF068-ED7A-A64B-BE49-BE59DB61DFA5}"/>
              </a:ext>
            </a:extLst>
          </p:cNvPr>
          <p:cNvSpPr>
            <a:spLocks noChangeShapeType="1"/>
          </p:cNvSpPr>
          <p:nvPr/>
        </p:nvSpPr>
        <p:spPr bwMode="auto">
          <a:xfrm>
            <a:off x="3779837" y="4211216"/>
            <a:ext cx="838200" cy="533400"/>
          </a:xfrm>
          <a:prstGeom prst="line">
            <a:avLst/>
          </a:prstGeom>
          <a:noFill/>
          <a:ln w="19050" cap="sq">
            <a:solidFill>
              <a:srgbClr val="FF0000"/>
            </a:solidFill>
            <a:round/>
            <a:headEnd type="none" w="sm" len="sm"/>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0" name="Text Box 10">
            <a:extLst>
              <a:ext uri="{FF2B5EF4-FFF2-40B4-BE49-F238E27FC236}">
                <a16:creationId xmlns:a16="http://schemas.microsoft.com/office/drawing/2014/main" id="{D375FF20-D82E-1441-9AF1-87DD6F093B02}"/>
              </a:ext>
            </a:extLst>
          </p:cNvPr>
          <p:cNvSpPr txBox="1">
            <a:spLocks noChangeArrowheads="1"/>
          </p:cNvSpPr>
          <p:nvPr/>
        </p:nvSpPr>
        <p:spPr bwMode="auto">
          <a:xfrm>
            <a:off x="5837237" y="2839616"/>
            <a:ext cx="2514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 E in Hex</a:t>
            </a:r>
          </a:p>
        </p:txBody>
      </p:sp>
      <p:sp>
        <p:nvSpPr>
          <p:cNvPr id="11" name="Line 11">
            <a:extLst>
              <a:ext uri="{FF2B5EF4-FFF2-40B4-BE49-F238E27FC236}">
                <a16:creationId xmlns:a16="http://schemas.microsoft.com/office/drawing/2014/main" id="{51F550E0-677E-4946-A0CC-07F5D11B75B2}"/>
              </a:ext>
            </a:extLst>
          </p:cNvPr>
          <p:cNvSpPr>
            <a:spLocks noChangeShapeType="1"/>
          </p:cNvSpPr>
          <p:nvPr/>
        </p:nvSpPr>
        <p:spPr bwMode="auto">
          <a:xfrm flipH="1">
            <a:off x="4922837" y="3068216"/>
            <a:ext cx="838200" cy="0"/>
          </a:xfrm>
          <a:prstGeom prst="line">
            <a:avLst/>
          </a:prstGeom>
          <a:noFill/>
          <a:ln w="28575" cap="sq">
            <a:solidFill>
              <a:srgbClr val="0000FF"/>
            </a:solidFill>
            <a:round/>
            <a:headEnd type="none" w="sm" len="sm"/>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Tree>
    <p:extLst>
      <p:ext uri="{BB962C8B-B14F-4D97-AF65-F5344CB8AC3E}">
        <p14:creationId xmlns:p14="http://schemas.microsoft.com/office/powerpoint/2010/main" val="41154810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Decimal Conversion: </a:t>
            </a:r>
          </a:p>
          <a:p>
            <a:pPr marL="0" indent="0" algn="just">
              <a:spcBef>
                <a:spcPct val="0"/>
              </a:spcBef>
              <a:buNone/>
            </a:pPr>
            <a:endParaRPr lang="en-US" altLang="en-US" sz="2400" baseline="-25000" dirty="0"/>
          </a:p>
          <a:p>
            <a:pPr algn="just">
              <a:spcBef>
                <a:spcPct val="0"/>
              </a:spcBef>
            </a:pPr>
            <a:r>
              <a:rPr lang="en-US" altLang="en-US" sz="2200" dirty="0"/>
              <a:t>The easiest method for converting a binary number to its decimal equivalent is to use the Multiplication Algorithm </a:t>
            </a:r>
          </a:p>
          <a:p>
            <a:pPr algn="just">
              <a:spcBef>
                <a:spcPct val="0"/>
              </a:spcBef>
            </a:pPr>
            <a:endParaRPr lang="en-US" altLang="en-US" sz="2200" dirty="0"/>
          </a:p>
          <a:p>
            <a:pPr algn="just">
              <a:spcBef>
                <a:spcPct val="0"/>
              </a:spcBef>
            </a:pPr>
            <a:r>
              <a:rPr lang="en-US" altLang="en-US" sz="2200" dirty="0"/>
              <a:t>Multiply the binary digits by increasing powers of two, starting from the right </a:t>
            </a:r>
          </a:p>
          <a:p>
            <a:pPr algn="just">
              <a:spcBef>
                <a:spcPct val="0"/>
              </a:spcBef>
            </a:pPr>
            <a:endParaRPr lang="en-US" altLang="en-US" sz="2200" dirty="0"/>
          </a:p>
          <a:p>
            <a:pPr algn="just">
              <a:spcBef>
                <a:spcPct val="0"/>
              </a:spcBef>
            </a:pPr>
            <a:r>
              <a:rPr lang="en-US" altLang="en-US" sz="2200" dirty="0"/>
              <a:t>Then, to find the decimal number </a:t>
            </a:r>
            <a:r>
              <a:rPr lang="en-US" altLang="en-US" sz="2200" dirty="0" err="1"/>
              <a:t>equivalnt</a:t>
            </a:r>
            <a:r>
              <a:rPr lang="en-US" altLang="en-US" sz="2200" dirty="0"/>
              <a:t>, sum those products </a:t>
            </a:r>
          </a:p>
        </p:txBody>
      </p:sp>
    </p:spTree>
    <p:extLst>
      <p:ext uri="{BB962C8B-B14F-4D97-AF65-F5344CB8AC3E}">
        <p14:creationId xmlns:p14="http://schemas.microsoft.com/office/powerpoint/2010/main" val="31732232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Decimal Conversion Example: </a:t>
            </a:r>
          </a:p>
          <a:p>
            <a:pPr marL="0" indent="0" algn="just">
              <a:spcBef>
                <a:spcPct val="0"/>
              </a:spcBef>
              <a:buNone/>
            </a:pPr>
            <a:endParaRPr lang="en-US" altLang="en-US" sz="2400" baseline="-25000" dirty="0"/>
          </a:p>
        </p:txBody>
      </p:sp>
      <p:sp>
        <p:nvSpPr>
          <p:cNvPr id="4" name="Rectangle 3">
            <a:extLst>
              <a:ext uri="{FF2B5EF4-FFF2-40B4-BE49-F238E27FC236}">
                <a16:creationId xmlns:a16="http://schemas.microsoft.com/office/drawing/2014/main" id="{51F7CC12-A9A9-A545-9DEF-A18E9F8CC9FC}"/>
              </a:ext>
            </a:extLst>
          </p:cNvPr>
          <p:cNvSpPr txBox="1">
            <a:spLocks noChangeArrowheads="1"/>
          </p:cNvSpPr>
          <p:nvPr/>
        </p:nvSpPr>
        <p:spPr>
          <a:xfrm>
            <a:off x="685800" y="1772816"/>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US" altLang="en-US" sz="2000" b="1" dirty="0"/>
              <a:t>Convert (10101101)</a:t>
            </a:r>
            <a:r>
              <a:rPr lang="en-US" altLang="en-US" sz="2000" b="1" baseline="-25000" dirty="0"/>
              <a:t>2 </a:t>
            </a:r>
            <a:r>
              <a:rPr lang="en-US" altLang="en-US" sz="2000" b="1" dirty="0"/>
              <a:t>to its decimal equivalent</a:t>
            </a:r>
            <a:r>
              <a:rPr lang="en-US" altLang="en-US" sz="2000" dirty="0"/>
              <a:t>:</a:t>
            </a:r>
          </a:p>
          <a:p>
            <a:pPr>
              <a:buFont typeface="Wingdings" pitchFamily="2" charset="2"/>
              <a:buNone/>
            </a:pPr>
            <a:endParaRPr lang="en-US" altLang="en-US" sz="2400" dirty="0"/>
          </a:p>
          <a:p>
            <a:pPr>
              <a:buFont typeface="Wingdings" pitchFamily="2" charset="2"/>
              <a:buNone/>
            </a:pPr>
            <a:r>
              <a:rPr lang="en-US" altLang="en-US" sz="2000" dirty="0"/>
              <a:t>Binary	</a:t>
            </a:r>
            <a:r>
              <a:rPr lang="en-US" altLang="en-US" sz="2400" dirty="0"/>
              <a:t>			1   0   1   0   1   1   0   1 </a:t>
            </a:r>
          </a:p>
          <a:p>
            <a:pPr>
              <a:buFont typeface="Wingdings" pitchFamily="2" charset="2"/>
              <a:buNone/>
            </a:pPr>
            <a:endParaRPr lang="en-US" altLang="en-US" sz="2400" dirty="0"/>
          </a:p>
          <a:p>
            <a:pPr>
              <a:buFont typeface="Wingdings" pitchFamily="2" charset="2"/>
              <a:buNone/>
            </a:pPr>
            <a:r>
              <a:rPr lang="en-US" altLang="en-US" sz="2000" dirty="0"/>
              <a:t>Positional Values</a:t>
            </a:r>
          </a:p>
          <a:p>
            <a:pPr>
              <a:buFont typeface="Wingdings" pitchFamily="2" charset="2"/>
              <a:buNone/>
            </a:pPr>
            <a:r>
              <a:rPr lang="en-US" altLang="en-US" sz="2000" dirty="0"/>
              <a:t>		</a:t>
            </a:r>
          </a:p>
        </p:txBody>
      </p:sp>
      <p:sp>
        <p:nvSpPr>
          <p:cNvPr id="6" name="Line 13">
            <a:extLst>
              <a:ext uri="{FF2B5EF4-FFF2-40B4-BE49-F238E27FC236}">
                <a16:creationId xmlns:a16="http://schemas.microsoft.com/office/drawing/2014/main" id="{40C80238-588F-F942-A5C7-45AEF066BC3C}"/>
              </a:ext>
            </a:extLst>
          </p:cNvPr>
          <p:cNvSpPr>
            <a:spLocks noChangeShapeType="1"/>
          </p:cNvSpPr>
          <p:nvPr/>
        </p:nvSpPr>
        <p:spPr bwMode="auto">
          <a:xfrm>
            <a:off x="2057400" y="2852936"/>
            <a:ext cx="2362200" cy="0"/>
          </a:xfrm>
          <a:prstGeom prst="line">
            <a:avLst/>
          </a:prstGeom>
          <a:noFill/>
          <a:ln w="12700" cap="sq">
            <a:solidFill>
              <a:srgbClr val="FF0000"/>
            </a:solidFill>
            <a:round/>
            <a:headEnd type="none" w="sm" len="sm"/>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7" name="Text Box 14">
            <a:extLst>
              <a:ext uri="{FF2B5EF4-FFF2-40B4-BE49-F238E27FC236}">
                <a16:creationId xmlns:a16="http://schemas.microsoft.com/office/drawing/2014/main" id="{77F7D6E5-87E8-494D-8A6E-7E295035ED7A}"/>
              </a:ext>
            </a:extLst>
          </p:cNvPr>
          <p:cNvSpPr txBox="1">
            <a:spLocks noChangeArrowheads="1"/>
          </p:cNvSpPr>
          <p:nvPr/>
        </p:nvSpPr>
        <p:spPr bwMode="auto">
          <a:xfrm>
            <a:off x="7236296" y="3116263"/>
            <a:ext cx="2286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8" name="Text Box 15">
            <a:extLst>
              <a:ext uri="{FF2B5EF4-FFF2-40B4-BE49-F238E27FC236}">
                <a16:creationId xmlns:a16="http://schemas.microsoft.com/office/drawing/2014/main" id="{336EB726-F138-2344-B5EE-02D48B00F21E}"/>
              </a:ext>
            </a:extLst>
          </p:cNvPr>
          <p:cNvSpPr txBox="1">
            <a:spLocks noChangeArrowheads="1"/>
          </p:cNvSpPr>
          <p:nvPr/>
        </p:nvSpPr>
        <p:spPr bwMode="auto">
          <a:xfrm>
            <a:off x="6876256" y="3105150"/>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9" name="Text Box 16">
            <a:extLst>
              <a:ext uri="{FF2B5EF4-FFF2-40B4-BE49-F238E27FC236}">
                <a16:creationId xmlns:a16="http://schemas.microsoft.com/office/drawing/2014/main" id="{BA16C96B-2170-F643-BB85-C27667C36108}"/>
              </a:ext>
            </a:extLst>
          </p:cNvPr>
          <p:cNvSpPr txBox="1">
            <a:spLocks noChangeArrowheads="1"/>
          </p:cNvSpPr>
          <p:nvPr/>
        </p:nvSpPr>
        <p:spPr bwMode="auto">
          <a:xfrm>
            <a:off x="6516216" y="3092450"/>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0" name="Text Box 17">
            <a:extLst>
              <a:ext uri="{FF2B5EF4-FFF2-40B4-BE49-F238E27FC236}">
                <a16:creationId xmlns:a16="http://schemas.microsoft.com/office/drawing/2014/main" id="{B8378D65-7CAE-B945-85B6-EB893AEAC556}"/>
              </a:ext>
            </a:extLst>
          </p:cNvPr>
          <p:cNvSpPr txBox="1">
            <a:spLocks noChangeArrowheads="1"/>
          </p:cNvSpPr>
          <p:nvPr/>
        </p:nvSpPr>
        <p:spPr bwMode="auto">
          <a:xfrm>
            <a:off x="6071592" y="3108325"/>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1" name="Text Box 18">
            <a:extLst>
              <a:ext uri="{FF2B5EF4-FFF2-40B4-BE49-F238E27FC236}">
                <a16:creationId xmlns:a16="http://schemas.microsoft.com/office/drawing/2014/main" id="{2D72DFA7-AA66-234D-BB9C-88FEE944D6A2}"/>
              </a:ext>
            </a:extLst>
          </p:cNvPr>
          <p:cNvSpPr txBox="1">
            <a:spLocks noChangeArrowheads="1"/>
          </p:cNvSpPr>
          <p:nvPr/>
        </p:nvSpPr>
        <p:spPr bwMode="auto">
          <a:xfrm>
            <a:off x="5652120" y="3108325"/>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2" name="Text Box 19">
            <a:extLst>
              <a:ext uri="{FF2B5EF4-FFF2-40B4-BE49-F238E27FC236}">
                <a16:creationId xmlns:a16="http://schemas.microsoft.com/office/drawing/2014/main" id="{0BF37FBC-0E02-AE48-B190-C274303A08E3}"/>
              </a:ext>
            </a:extLst>
          </p:cNvPr>
          <p:cNvSpPr txBox="1">
            <a:spLocks noChangeArrowheads="1"/>
          </p:cNvSpPr>
          <p:nvPr/>
        </p:nvSpPr>
        <p:spPr bwMode="auto">
          <a:xfrm>
            <a:off x="5220072" y="3100388"/>
            <a:ext cx="2286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3" name="Text Box 20">
            <a:extLst>
              <a:ext uri="{FF2B5EF4-FFF2-40B4-BE49-F238E27FC236}">
                <a16:creationId xmlns:a16="http://schemas.microsoft.com/office/drawing/2014/main" id="{DE9CFBC6-3F44-8842-AAB4-290373A53E8C}"/>
              </a:ext>
            </a:extLst>
          </p:cNvPr>
          <p:cNvSpPr txBox="1">
            <a:spLocks noChangeArrowheads="1"/>
          </p:cNvSpPr>
          <p:nvPr/>
        </p:nvSpPr>
        <p:spPr bwMode="auto">
          <a:xfrm>
            <a:off x="4788024" y="3094038"/>
            <a:ext cx="3048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4" name="Text Box 21">
            <a:extLst>
              <a:ext uri="{FF2B5EF4-FFF2-40B4-BE49-F238E27FC236}">
                <a16:creationId xmlns:a16="http://schemas.microsoft.com/office/drawing/2014/main" id="{9143E6F2-3010-1B47-9233-590272A76228}"/>
              </a:ext>
            </a:extLst>
          </p:cNvPr>
          <p:cNvSpPr txBox="1">
            <a:spLocks noChangeArrowheads="1"/>
          </p:cNvSpPr>
          <p:nvPr/>
        </p:nvSpPr>
        <p:spPr bwMode="auto">
          <a:xfrm>
            <a:off x="4415408" y="3108325"/>
            <a:ext cx="228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800" b="1" dirty="0">
                <a:solidFill>
                  <a:srgbClr val="FF0000"/>
                </a:solidFill>
                <a:latin typeface="Arial Narrow" panose="020B0604020202020204" pitchFamily="34" charset="0"/>
              </a:rPr>
              <a:t>x</a:t>
            </a:r>
          </a:p>
        </p:txBody>
      </p:sp>
      <p:sp>
        <p:nvSpPr>
          <p:cNvPr id="15" name="Line 31">
            <a:extLst>
              <a:ext uri="{FF2B5EF4-FFF2-40B4-BE49-F238E27FC236}">
                <a16:creationId xmlns:a16="http://schemas.microsoft.com/office/drawing/2014/main" id="{650D0BCA-B0DB-A449-B672-8E6EE035A557}"/>
              </a:ext>
            </a:extLst>
          </p:cNvPr>
          <p:cNvSpPr>
            <a:spLocks noChangeShapeType="1"/>
          </p:cNvSpPr>
          <p:nvPr/>
        </p:nvSpPr>
        <p:spPr bwMode="auto">
          <a:xfrm>
            <a:off x="2843808" y="3645024"/>
            <a:ext cx="1371600" cy="0"/>
          </a:xfrm>
          <a:prstGeom prst="line">
            <a:avLst/>
          </a:prstGeom>
          <a:noFill/>
          <a:ln w="12700" cap="sq">
            <a:solidFill>
              <a:srgbClr val="FF0000"/>
            </a:solidFill>
            <a:round/>
            <a:headEnd type="none" w="sm" len="sm"/>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6" name="Line 32">
            <a:extLst>
              <a:ext uri="{FF2B5EF4-FFF2-40B4-BE49-F238E27FC236}">
                <a16:creationId xmlns:a16="http://schemas.microsoft.com/office/drawing/2014/main" id="{B260901A-C87D-FB44-9ACF-2D48D09E49C9}"/>
              </a:ext>
            </a:extLst>
          </p:cNvPr>
          <p:cNvSpPr>
            <a:spLocks noChangeShapeType="1"/>
          </p:cNvSpPr>
          <p:nvPr/>
        </p:nvSpPr>
        <p:spPr bwMode="auto">
          <a:xfrm>
            <a:off x="4355976" y="3962400"/>
            <a:ext cx="3429000" cy="0"/>
          </a:xfrm>
          <a:prstGeom prst="line">
            <a:avLst/>
          </a:prstGeom>
          <a:noFill/>
          <a:ln w="12700" cap="sq">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7" name="Line 35">
            <a:extLst>
              <a:ext uri="{FF2B5EF4-FFF2-40B4-BE49-F238E27FC236}">
                <a16:creationId xmlns:a16="http://schemas.microsoft.com/office/drawing/2014/main" id="{9823D7D4-7D3C-DA42-8146-9B4584609E26}"/>
              </a:ext>
            </a:extLst>
          </p:cNvPr>
          <p:cNvSpPr>
            <a:spLocks noChangeShapeType="1"/>
          </p:cNvSpPr>
          <p:nvPr/>
        </p:nvSpPr>
        <p:spPr bwMode="auto">
          <a:xfrm>
            <a:off x="2195736" y="4419600"/>
            <a:ext cx="2057400" cy="0"/>
          </a:xfrm>
          <a:prstGeom prst="line">
            <a:avLst/>
          </a:prstGeom>
          <a:noFill/>
          <a:ln w="12700" cap="sq">
            <a:solidFill>
              <a:srgbClr val="FF0000"/>
            </a:solidFill>
            <a:round/>
            <a:headEnd type="none" w="sm" len="sm"/>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18" name="Text Box 36">
            <a:extLst>
              <a:ext uri="{FF2B5EF4-FFF2-40B4-BE49-F238E27FC236}">
                <a16:creationId xmlns:a16="http://schemas.microsoft.com/office/drawing/2014/main" id="{245D22FB-0DFC-0E48-BF1F-9DAF7B749E3E}"/>
              </a:ext>
            </a:extLst>
          </p:cNvPr>
          <p:cNvSpPr txBox="1">
            <a:spLocks noChangeArrowheads="1"/>
          </p:cNvSpPr>
          <p:nvPr/>
        </p:nvSpPr>
        <p:spPr bwMode="auto">
          <a:xfrm>
            <a:off x="3886200" y="5105400"/>
            <a:ext cx="2362200" cy="646331"/>
          </a:xfrm>
          <a:prstGeom prst="rect">
            <a:avLst/>
          </a:prstGeom>
          <a:noFill/>
          <a:ln w="57150" cap="sq">
            <a:solidFill>
              <a:srgbClr val="CC0000"/>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buClrTx/>
              <a:buSzTx/>
              <a:buFontTx/>
              <a:buNone/>
            </a:pPr>
            <a:r>
              <a:rPr lang="en-US" altLang="en-US" sz="3600" dirty="0">
                <a:latin typeface="Arial Unicode MS" panose="020B0604020202020204" pitchFamily="34" charset="-128"/>
              </a:rPr>
              <a:t>(173)</a:t>
            </a:r>
            <a:r>
              <a:rPr lang="en-US" altLang="en-US" sz="3600" baseline="-25000" dirty="0">
                <a:latin typeface="Arial Unicode MS" panose="020B0604020202020204" pitchFamily="34" charset="-128"/>
              </a:rPr>
              <a:t>10</a:t>
            </a:r>
          </a:p>
        </p:txBody>
      </p:sp>
      <p:sp>
        <p:nvSpPr>
          <p:cNvPr id="19" name="Text Box 22">
            <a:extLst>
              <a:ext uri="{FF2B5EF4-FFF2-40B4-BE49-F238E27FC236}">
                <a16:creationId xmlns:a16="http://schemas.microsoft.com/office/drawing/2014/main" id="{5DB547D7-8797-A245-B177-084EA96A9D2B}"/>
              </a:ext>
            </a:extLst>
          </p:cNvPr>
          <p:cNvSpPr txBox="1">
            <a:spLocks noChangeArrowheads="1"/>
          </p:cNvSpPr>
          <p:nvPr/>
        </p:nvSpPr>
        <p:spPr bwMode="auto">
          <a:xfrm>
            <a:off x="7303963"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0</a:t>
            </a:r>
          </a:p>
        </p:txBody>
      </p:sp>
      <p:sp>
        <p:nvSpPr>
          <p:cNvPr id="20" name="Text Box 23">
            <a:extLst>
              <a:ext uri="{FF2B5EF4-FFF2-40B4-BE49-F238E27FC236}">
                <a16:creationId xmlns:a16="http://schemas.microsoft.com/office/drawing/2014/main" id="{10BF4BD8-B6C2-5444-A74C-AE251E42B3F6}"/>
              </a:ext>
            </a:extLst>
          </p:cNvPr>
          <p:cNvSpPr txBox="1">
            <a:spLocks noChangeArrowheads="1"/>
          </p:cNvSpPr>
          <p:nvPr/>
        </p:nvSpPr>
        <p:spPr bwMode="auto">
          <a:xfrm>
            <a:off x="6891213"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1</a:t>
            </a:r>
          </a:p>
        </p:txBody>
      </p:sp>
      <p:sp>
        <p:nvSpPr>
          <p:cNvPr id="21" name="Text Box 24">
            <a:extLst>
              <a:ext uri="{FF2B5EF4-FFF2-40B4-BE49-F238E27FC236}">
                <a16:creationId xmlns:a16="http://schemas.microsoft.com/office/drawing/2014/main" id="{04C79953-58F8-A94E-A1D1-589BC7BBB024}"/>
              </a:ext>
            </a:extLst>
          </p:cNvPr>
          <p:cNvSpPr txBox="1">
            <a:spLocks noChangeArrowheads="1"/>
          </p:cNvSpPr>
          <p:nvPr/>
        </p:nvSpPr>
        <p:spPr bwMode="auto">
          <a:xfrm>
            <a:off x="6440363"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2</a:t>
            </a:r>
          </a:p>
        </p:txBody>
      </p:sp>
      <p:sp>
        <p:nvSpPr>
          <p:cNvPr id="22" name="Text Box 25">
            <a:extLst>
              <a:ext uri="{FF2B5EF4-FFF2-40B4-BE49-F238E27FC236}">
                <a16:creationId xmlns:a16="http://schemas.microsoft.com/office/drawing/2014/main" id="{C9C415C6-CE6F-E04F-95E0-5AA1050B65F8}"/>
              </a:ext>
            </a:extLst>
          </p:cNvPr>
          <p:cNvSpPr txBox="1">
            <a:spLocks noChangeArrowheads="1"/>
          </p:cNvSpPr>
          <p:nvPr/>
        </p:nvSpPr>
        <p:spPr bwMode="auto">
          <a:xfrm>
            <a:off x="6032376"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3</a:t>
            </a:r>
          </a:p>
        </p:txBody>
      </p:sp>
      <p:sp>
        <p:nvSpPr>
          <p:cNvPr id="23" name="Text Box 26">
            <a:extLst>
              <a:ext uri="{FF2B5EF4-FFF2-40B4-BE49-F238E27FC236}">
                <a16:creationId xmlns:a16="http://schemas.microsoft.com/office/drawing/2014/main" id="{2490FC25-4E98-BA4C-8E2E-0B10783F8D6A}"/>
              </a:ext>
            </a:extLst>
          </p:cNvPr>
          <p:cNvSpPr txBox="1">
            <a:spLocks noChangeArrowheads="1"/>
          </p:cNvSpPr>
          <p:nvPr/>
        </p:nvSpPr>
        <p:spPr bwMode="auto">
          <a:xfrm>
            <a:off x="5606926"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4</a:t>
            </a:r>
          </a:p>
        </p:txBody>
      </p:sp>
      <p:sp>
        <p:nvSpPr>
          <p:cNvPr id="24" name="Text Box 27">
            <a:extLst>
              <a:ext uri="{FF2B5EF4-FFF2-40B4-BE49-F238E27FC236}">
                <a16:creationId xmlns:a16="http://schemas.microsoft.com/office/drawing/2014/main" id="{3404B5AF-7ADA-4D46-9116-2459BFA4CA25}"/>
              </a:ext>
            </a:extLst>
          </p:cNvPr>
          <p:cNvSpPr txBox="1">
            <a:spLocks noChangeArrowheads="1"/>
          </p:cNvSpPr>
          <p:nvPr/>
        </p:nvSpPr>
        <p:spPr bwMode="auto">
          <a:xfrm>
            <a:off x="5205288"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5</a:t>
            </a:r>
          </a:p>
        </p:txBody>
      </p:sp>
      <p:sp>
        <p:nvSpPr>
          <p:cNvPr id="25" name="Text Box 28">
            <a:extLst>
              <a:ext uri="{FF2B5EF4-FFF2-40B4-BE49-F238E27FC236}">
                <a16:creationId xmlns:a16="http://schemas.microsoft.com/office/drawing/2014/main" id="{9B6F6ADE-68CC-F446-B343-3917FE414166}"/>
              </a:ext>
            </a:extLst>
          </p:cNvPr>
          <p:cNvSpPr txBox="1">
            <a:spLocks noChangeArrowheads="1"/>
          </p:cNvSpPr>
          <p:nvPr/>
        </p:nvSpPr>
        <p:spPr bwMode="auto">
          <a:xfrm>
            <a:off x="4767138" y="3581400"/>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a:latin typeface="Arial Unicode MS" panose="020B0604020202020204" pitchFamily="34" charset="-128"/>
              </a:rPr>
              <a:t>2</a:t>
            </a:r>
            <a:r>
              <a:rPr lang="en-US" altLang="en-US" baseline="30000">
                <a:latin typeface="Arial Unicode MS" panose="020B0604020202020204" pitchFamily="34" charset="-128"/>
              </a:rPr>
              <a:t>6</a:t>
            </a:r>
          </a:p>
        </p:txBody>
      </p:sp>
      <p:sp>
        <p:nvSpPr>
          <p:cNvPr id="26" name="Text Box 29">
            <a:extLst>
              <a:ext uri="{FF2B5EF4-FFF2-40B4-BE49-F238E27FC236}">
                <a16:creationId xmlns:a16="http://schemas.microsoft.com/office/drawing/2014/main" id="{02CD99CD-F703-4647-B1B6-D0E04EC64DB8}"/>
              </a:ext>
            </a:extLst>
          </p:cNvPr>
          <p:cNvSpPr txBox="1">
            <a:spLocks noChangeArrowheads="1"/>
          </p:cNvSpPr>
          <p:nvPr/>
        </p:nvSpPr>
        <p:spPr bwMode="auto">
          <a:xfrm>
            <a:off x="4355976" y="3579813"/>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dirty="0">
                <a:latin typeface="Arial Unicode MS" panose="020B0604020202020204" pitchFamily="34" charset="-128"/>
              </a:rPr>
              <a:t>2</a:t>
            </a:r>
            <a:r>
              <a:rPr lang="en-US" altLang="en-US" baseline="30000" dirty="0">
                <a:latin typeface="Arial Unicode MS" panose="020B0604020202020204" pitchFamily="34" charset="-128"/>
              </a:rPr>
              <a:t>7</a:t>
            </a:r>
          </a:p>
        </p:txBody>
      </p:sp>
      <p:sp>
        <p:nvSpPr>
          <p:cNvPr id="27" name="Text Box 33">
            <a:extLst>
              <a:ext uri="{FF2B5EF4-FFF2-40B4-BE49-F238E27FC236}">
                <a16:creationId xmlns:a16="http://schemas.microsoft.com/office/drawing/2014/main" id="{8A706046-B4B4-544B-B83B-BE988800B7F1}"/>
              </a:ext>
            </a:extLst>
          </p:cNvPr>
          <p:cNvSpPr txBox="1">
            <a:spLocks noChangeArrowheads="1"/>
          </p:cNvSpPr>
          <p:nvPr/>
        </p:nvSpPr>
        <p:spPr bwMode="auto">
          <a:xfrm>
            <a:off x="4378862" y="4220877"/>
            <a:ext cx="25621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buClrTx/>
              <a:buSzTx/>
              <a:buFontTx/>
              <a:buNone/>
            </a:pPr>
            <a:r>
              <a:rPr lang="en-US" altLang="en-US" dirty="0">
                <a:latin typeface="Arial Unicode MS" panose="020B0604020202020204" pitchFamily="34" charset="-128"/>
              </a:rPr>
              <a:t>128 + 32 + 8 + 4 + 1</a:t>
            </a:r>
            <a:endParaRPr lang="en-US" altLang="en-US" sz="1200" dirty="0">
              <a:latin typeface="Arial Unicode MS" panose="020B0604020202020204" pitchFamily="34" charset="-128"/>
            </a:endParaRPr>
          </a:p>
        </p:txBody>
      </p:sp>
      <p:sp>
        <p:nvSpPr>
          <p:cNvPr id="28" name="Text Box 34">
            <a:extLst>
              <a:ext uri="{FF2B5EF4-FFF2-40B4-BE49-F238E27FC236}">
                <a16:creationId xmlns:a16="http://schemas.microsoft.com/office/drawing/2014/main" id="{954E26EA-E44E-CE4E-AC30-EC134ACFC8A7}"/>
              </a:ext>
            </a:extLst>
          </p:cNvPr>
          <p:cNvSpPr txBox="1">
            <a:spLocks noChangeArrowheads="1"/>
          </p:cNvSpPr>
          <p:nvPr/>
        </p:nvSpPr>
        <p:spPr bwMode="auto">
          <a:xfrm>
            <a:off x="685800" y="4207105"/>
            <a:ext cx="16002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lang="en-US" altLang="en-US" sz="2000" dirty="0">
                <a:latin typeface="Arial Unicode MS" panose="020B0604020202020204" pitchFamily="34" charset="-128"/>
              </a:rPr>
              <a:t>Products</a:t>
            </a:r>
          </a:p>
        </p:txBody>
      </p:sp>
    </p:spTree>
    <p:extLst>
      <p:ext uri="{BB962C8B-B14F-4D97-AF65-F5344CB8AC3E}">
        <p14:creationId xmlns:p14="http://schemas.microsoft.com/office/powerpoint/2010/main" val="8323981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Octal Conversion Example: </a:t>
            </a:r>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p:txBody>
      </p:sp>
      <p:pic>
        <p:nvPicPr>
          <p:cNvPr id="5" name="Picture 4">
            <a:extLst>
              <a:ext uri="{FF2B5EF4-FFF2-40B4-BE49-F238E27FC236}">
                <a16:creationId xmlns:a16="http://schemas.microsoft.com/office/drawing/2014/main" id="{A69537FB-6F3A-C34D-94A2-C556AF4FC393}"/>
              </a:ext>
            </a:extLst>
          </p:cNvPr>
          <p:cNvPicPr>
            <a:picLocks noChangeAspect="1"/>
          </p:cNvPicPr>
          <p:nvPr/>
        </p:nvPicPr>
        <p:blipFill>
          <a:blip r:embed="rId2"/>
          <a:stretch>
            <a:fillRect/>
          </a:stretch>
        </p:blipFill>
        <p:spPr>
          <a:xfrm>
            <a:off x="755576" y="1700808"/>
            <a:ext cx="7776864" cy="2934692"/>
          </a:xfrm>
          <a:prstGeom prst="rect">
            <a:avLst/>
          </a:prstGeom>
        </p:spPr>
      </p:pic>
      <p:sp>
        <p:nvSpPr>
          <p:cNvPr id="29" name="Content Placeholder 2">
            <a:extLst>
              <a:ext uri="{FF2B5EF4-FFF2-40B4-BE49-F238E27FC236}">
                <a16:creationId xmlns:a16="http://schemas.microsoft.com/office/drawing/2014/main" id="{8EC6B301-3A4D-5343-8939-F61BDE17AA9F}"/>
              </a:ext>
            </a:extLst>
          </p:cNvPr>
          <p:cNvSpPr txBox="1">
            <a:spLocks/>
          </p:cNvSpPr>
          <p:nvPr/>
        </p:nvSpPr>
        <p:spPr>
          <a:xfrm>
            <a:off x="432579" y="4752330"/>
            <a:ext cx="8229600" cy="43204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0"/>
              </a:spcBef>
            </a:pPr>
            <a:r>
              <a:rPr lang="en-US" altLang="en-US" sz="2000" dirty="0"/>
              <a:t>Now follow the Decimal to Octal Conversion method to get the answer</a:t>
            </a:r>
          </a:p>
          <a:p>
            <a:pPr algn="just">
              <a:spcBef>
                <a:spcPct val="0"/>
              </a:spcBef>
            </a:pPr>
            <a:r>
              <a:rPr lang="en-US" altLang="en-US" sz="2000" dirty="0"/>
              <a:t>Is your answer (226)</a:t>
            </a:r>
            <a:r>
              <a:rPr lang="en-US" altLang="en-US" sz="2000" baseline="-25000" dirty="0"/>
              <a:t>8</a:t>
            </a:r>
            <a:r>
              <a:rPr lang="en-US" altLang="en-US" sz="2000" dirty="0"/>
              <a:t>?</a:t>
            </a:r>
          </a:p>
        </p:txBody>
      </p:sp>
    </p:spTree>
    <p:extLst>
      <p:ext uri="{BB962C8B-B14F-4D97-AF65-F5344CB8AC3E}">
        <p14:creationId xmlns:p14="http://schemas.microsoft.com/office/powerpoint/2010/main" val="2819253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Hexadecimal Conversion Example: </a:t>
            </a:r>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p:txBody>
      </p:sp>
      <p:sp>
        <p:nvSpPr>
          <p:cNvPr id="29" name="Content Placeholder 2">
            <a:extLst>
              <a:ext uri="{FF2B5EF4-FFF2-40B4-BE49-F238E27FC236}">
                <a16:creationId xmlns:a16="http://schemas.microsoft.com/office/drawing/2014/main" id="{8EC6B301-3A4D-5343-8939-F61BDE17AA9F}"/>
              </a:ext>
            </a:extLst>
          </p:cNvPr>
          <p:cNvSpPr txBox="1">
            <a:spLocks/>
          </p:cNvSpPr>
          <p:nvPr/>
        </p:nvSpPr>
        <p:spPr>
          <a:xfrm>
            <a:off x="457200" y="1686818"/>
            <a:ext cx="8229600" cy="43204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0"/>
              </a:spcBef>
            </a:pPr>
            <a:r>
              <a:rPr lang="en-US" altLang="en-US" sz="2000" dirty="0"/>
              <a:t>The easiest method for converting Binary to Hexadecimal is to use a substitution code</a:t>
            </a:r>
          </a:p>
          <a:p>
            <a:pPr algn="just">
              <a:spcBef>
                <a:spcPct val="0"/>
              </a:spcBef>
            </a:pPr>
            <a:r>
              <a:rPr lang="en-US" altLang="en-US" sz="2000" dirty="0"/>
              <a:t>Each Hexadecimal number converts to 4 binary digits </a:t>
            </a:r>
          </a:p>
        </p:txBody>
      </p:sp>
      <p:pic>
        <p:nvPicPr>
          <p:cNvPr id="6" name="Picture 4">
            <a:extLst>
              <a:ext uri="{FF2B5EF4-FFF2-40B4-BE49-F238E27FC236}">
                <a16:creationId xmlns:a16="http://schemas.microsoft.com/office/drawing/2014/main" id="{336464AA-7563-FB4B-BE1E-BCBF327BE1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8700" y="2780928"/>
            <a:ext cx="7086600" cy="2682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6008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922114"/>
          </a:xfrm>
        </p:spPr>
        <p:txBody>
          <a:bodyPr>
            <a:normAutofit/>
          </a:bodyPr>
          <a:lstStyle/>
          <a:p>
            <a:r>
              <a:rPr lang="en-GB" sz="3200" b="1" dirty="0"/>
              <a:t>Number Conversions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196752"/>
            <a:ext cx="8229600" cy="4536504"/>
          </a:xfrm>
        </p:spPr>
        <p:txBody>
          <a:bodyPr>
            <a:normAutofit/>
          </a:bodyPr>
          <a:lstStyle/>
          <a:p>
            <a:pPr marL="0" indent="0" algn="just">
              <a:spcBef>
                <a:spcPct val="0"/>
              </a:spcBef>
              <a:buNone/>
            </a:pPr>
            <a:r>
              <a:rPr lang="en-GB" altLang="en-US" sz="2600" b="1" dirty="0"/>
              <a:t>Binary to Hexadecimal Conversion Example: </a:t>
            </a:r>
          </a:p>
          <a:p>
            <a:pPr marL="0" indent="0" algn="just">
              <a:spcBef>
                <a:spcPct val="0"/>
              </a:spcBef>
              <a:buNone/>
            </a:pPr>
            <a:r>
              <a:rPr lang="en-GB" altLang="en-US" sz="2200" dirty="0"/>
              <a:t>Convert (1010101101001)</a:t>
            </a:r>
            <a:r>
              <a:rPr lang="en-GB" altLang="en-US" sz="2200" baseline="-25000" dirty="0"/>
              <a:t>2</a:t>
            </a:r>
            <a:r>
              <a:rPr lang="en-GB" altLang="en-US" sz="2200" dirty="0"/>
              <a:t> into Hexadecimal number.  </a:t>
            </a:r>
          </a:p>
          <a:p>
            <a:pPr marL="0" indent="0" algn="just">
              <a:spcBef>
                <a:spcPct val="0"/>
              </a:spcBef>
              <a:buNone/>
            </a:pPr>
            <a:r>
              <a:rPr lang="en-GB" altLang="en-US" sz="2000" b="1" dirty="0"/>
              <a:t>Steps: </a:t>
            </a:r>
          </a:p>
          <a:p>
            <a:pPr marL="457200" indent="-457200" algn="just">
              <a:spcBef>
                <a:spcPct val="0"/>
              </a:spcBef>
              <a:buAutoNum type="arabicPeriod"/>
            </a:pPr>
            <a:r>
              <a:rPr lang="en-GB" altLang="en-US" sz="2000" dirty="0"/>
              <a:t>Take binary numbers</a:t>
            </a:r>
          </a:p>
          <a:p>
            <a:pPr marL="457200" indent="-457200" algn="just">
              <a:spcBef>
                <a:spcPct val="0"/>
              </a:spcBef>
              <a:buAutoNum type="arabicPeriod"/>
            </a:pPr>
            <a:r>
              <a:rPr lang="en-GB" altLang="en-US" sz="2000" dirty="0"/>
              <a:t>Divide the binary digits into groups of four (starting for right) for integer part and start from left for fraction part</a:t>
            </a:r>
          </a:p>
          <a:p>
            <a:pPr marL="457200" indent="-457200" algn="just">
              <a:spcBef>
                <a:spcPct val="0"/>
              </a:spcBef>
              <a:buAutoNum type="arabicPeriod"/>
            </a:pPr>
            <a:r>
              <a:rPr lang="en-GB" altLang="en-US" sz="2000" dirty="0"/>
              <a:t>Convert each group of four binary digits to one Hexadecimal digit</a:t>
            </a:r>
          </a:p>
          <a:p>
            <a:pPr marL="0" indent="0" algn="just">
              <a:spcBef>
                <a:spcPct val="0"/>
              </a:spcBef>
              <a:buNone/>
            </a:pPr>
            <a:r>
              <a:rPr lang="en-GB" altLang="en-US" sz="2000" dirty="0"/>
              <a:t>(This is simple algorithm where you have to grouped binary number and replace their equivalent Hexadecimal digit)  </a:t>
            </a:r>
            <a:endParaRPr lang="en-US" altLang="en-US" sz="20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a:p>
            <a:pPr marL="0" indent="0" algn="just">
              <a:spcBef>
                <a:spcPct val="0"/>
              </a:spcBef>
              <a:buNone/>
            </a:pPr>
            <a:endParaRPr lang="en-US" altLang="en-US" sz="2400" baseline="-25000" dirty="0"/>
          </a:p>
        </p:txBody>
      </p:sp>
      <p:pic>
        <p:nvPicPr>
          <p:cNvPr id="4" name="Picture 3">
            <a:extLst>
              <a:ext uri="{FF2B5EF4-FFF2-40B4-BE49-F238E27FC236}">
                <a16:creationId xmlns:a16="http://schemas.microsoft.com/office/drawing/2014/main" id="{CD929B16-2BFC-D041-9AF8-B36109422A0B}"/>
              </a:ext>
            </a:extLst>
          </p:cNvPr>
          <p:cNvPicPr>
            <a:picLocks noChangeAspect="1"/>
          </p:cNvPicPr>
          <p:nvPr/>
        </p:nvPicPr>
        <p:blipFill>
          <a:blip r:embed="rId2"/>
          <a:stretch>
            <a:fillRect/>
          </a:stretch>
        </p:blipFill>
        <p:spPr>
          <a:xfrm>
            <a:off x="291142" y="4173263"/>
            <a:ext cx="3848810" cy="1487985"/>
          </a:xfrm>
          <a:prstGeom prst="rect">
            <a:avLst/>
          </a:prstGeom>
        </p:spPr>
      </p:pic>
      <p:pic>
        <p:nvPicPr>
          <p:cNvPr id="5" name="Picture 4">
            <a:extLst>
              <a:ext uri="{FF2B5EF4-FFF2-40B4-BE49-F238E27FC236}">
                <a16:creationId xmlns:a16="http://schemas.microsoft.com/office/drawing/2014/main" id="{8FDAE38D-6851-7645-ADA0-D2468224AAAB}"/>
              </a:ext>
            </a:extLst>
          </p:cNvPr>
          <p:cNvPicPr>
            <a:picLocks noChangeAspect="1"/>
          </p:cNvPicPr>
          <p:nvPr/>
        </p:nvPicPr>
        <p:blipFill>
          <a:blip r:embed="rId3"/>
          <a:stretch>
            <a:fillRect/>
          </a:stretch>
        </p:blipFill>
        <p:spPr>
          <a:xfrm>
            <a:off x="4427984" y="4226148"/>
            <a:ext cx="4208850" cy="1435100"/>
          </a:xfrm>
          <a:prstGeom prst="rect">
            <a:avLst/>
          </a:prstGeom>
        </p:spPr>
      </p:pic>
    </p:spTree>
    <p:extLst>
      <p:ext uri="{BB962C8B-B14F-4D97-AF65-F5344CB8AC3E}">
        <p14:creationId xmlns:p14="http://schemas.microsoft.com/office/powerpoint/2010/main" val="101834067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DB6174AB-9AC3-4444-953B-C78F6B5F0E1B}"/>
              </a:ext>
            </a:extLst>
          </p:cNvPr>
          <p:cNvSpPr txBox="1"/>
          <p:nvPr/>
        </p:nvSpPr>
        <p:spPr>
          <a:xfrm>
            <a:off x="827584" y="1412776"/>
            <a:ext cx="7560840"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M. M. Mano, Digital Logic and Computer Design, India: Prentice-Hall, 2003</a:t>
            </a:r>
          </a:p>
          <a:p>
            <a:pPr marL="342900" indent="-342900" algn="just">
              <a:buFont typeface="Arial" panose="020B0604020202020204" pitchFamily="34" charset="0"/>
              <a:buChar char="•"/>
            </a:pPr>
            <a:r>
              <a:rPr lang="en-US" sz="2200" dirty="0"/>
              <a:t>V. </a:t>
            </a:r>
            <a:r>
              <a:rPr lang="en-US" sz="2200" dirty="0" err="1"/>
              <a:t>Vijayendran</a:t>
            </a:r>
            <a:r>
              <a:rPr lang="en-US" sz="2200" dirty="0"/>
              <a:t>, Fundamentals of Microprocessor – 8085, Chennai: S. Viswanathan (Printers &amp; Publishers), PVT. LTD, 2004</a:t>
            </a:r>
          </a:p>
          <a:p>
            <a:pPr marL="342900" indent="-342900" algn="just">
              <a:buFont typeface="Arial" panose="020B0604020202020204" pitchFamily="34" charset="0"/>
              <a:buChar char="•"/>
            </a:pPr>
            <a:r>
              <a:rPr lang="en-US" sz="2200" dirty="0"/>
              <a:t>W. Stallings, Computer </a:t>
            </a:r>
            <a:r>
              <a:rPr lang="en-US" sz="2200" dirty="0" err="1"/>
              <a:t>Organisation</a:t>
            </a:r>
            <a:r>
              <a:rPr lang="en-US" sz="2200" dirty="0"/>
              <a:t> and Architecture, London: Pearson, 2016</a:t>
            </a:r>
          </a:p>
          <a:p>
            <a:pPr marL="342900" indent="-342900" algn="just">
              <a:buFont typeface="Arial" panose="020B0604020202020204" pitchFamily="34" charset="0"/>
              <a:buChar char="•"/>
            </a:pPr>
            <a:r>
              <a:rPr lang="en-US" sz="2200" dirty="0"/>
              <a:t>I. Englander, The architecture of Computer Hardware, Systems Software &amp; Networking – An Information Technology Approach, London: John Wiley &amp; Sons, 2014</a:t>
            </a:r>
          </a:p>
        </p:txBody>
      </p:sp>
    </p:spTree>
    <p:extLst>
      <p:ext uri="{BB962C8B-B14F-4D97-AF65-F5344CB8AC3E}">
        <p14:creationId xmlns:p14="http://schemas.microsoft.com/office/powerpoint/2010/main" val="386327424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2780928"/>
            <a:ext cx="8229600" cy="922114"/>
          </a:xfrm>
        </p:spPr>
        <p:txBody>
          <a:bodyPr>
            <a:normAutofit/>
          </a:bodyPr>
          <a:lstStyle/>
          <a:p>
            <a:r>
              <a:rPr lang="en-GB" sz="3200" b="1" dirty="0"/>
              <a:t>Any Questions? </a:t>
            </a:r>
          </a:p>
        </p:txBody>
      </p:sp>
    </p:spTree>
    <p:extLst>
      <p:ext uri="{BB962C8B-B14F-4D97-AF65-F5344CB8AC3E}">
        <p14:creationId xmlns:p14="http://schemas.microsoft.com/office/powerpoint/2010/main" val="37501723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38741</TotalTime>
  <Words>3318</Words>
  <Application>Microsoft Macintosh PowerPoint</Application>
  <PresentationFormat>On-screen Show (4:3)</PresentationFormat>
  <Paragraphs>824</Paragraphs>
  <Slides>61</Slides>
  <Notes>15</Notes>
  <HiddenSlides>0</HiddenSlides>
  <MMClips>8</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61</vt:i4>
      </vt:variant>
    </vt:vector>
  </HeadingPairs>
  <TitlesOfParts>
    <vt:vector size="72" baseType="lpstr">
      <vt:lpstr>Arial Unicode MS</vt:lpstr>
      <vt:lpstr>-webkit-standard</vt:lpstr>
      <vt:lpstr>Arial</vt:lpstr>
      <vt:lpstr>Arial Narrow</vt:lpstr>
      <vt:lpstr>Calibri</vt:lpstr>
      <vt:lpstr>Myriad Pro</vt:lpstr>
      <vt:lpstr>Tahoma</vt:lpstr>
      <vt:lpstr>Times New Roman</vt:lpstr>
      <vt:lpstr>Wingdings</vt:lpstr>
      <vt:lpstr>20140311PresentationUWTSDTemplate</vt:lpstr>
      <vt:lpstr>Bitmap Image</vt:lpstr>
      <vt:lpstr>Computer Architecture &amp; OS  ACCA4022</vt:lpstr>
      <vt:lpstr>Learning Outcome</vt:lpstr>
      <vt:lpstr>Digital - Introduction</vt:lpstr>
      <vt:lpstr>Binary Numbers Represent Alphanumeric Data</vt:lpstr>
      <vt:lpstr>Digital - Introduction</vt:lpstr>
      <vt:lpstr>Digital - Introduction</vt:lpstr>
      <vt:lpstr>Digital -Introduction</vt:lpstr>
      <vt:lpstr>Digital logic</vt:lpstr>
      <vt:lpstr>Why Binary?</vt:lpstr>
      <vt:lpstr>Number system</vt:lpstr>
      <vt:lpstr>Number system</vt:lpstr>
      <vt:lpstr>Common Number Systems</vt:lpstr>
      <vt:lpstr>Binary System</vt:lpstr>
      <vt:lpstr>Binary ↔ Decimal Conversion</vt:lpstr>
      <vt:lpstr>Binary ↔ Decimal Conversion</vt:lpstr>
      <vt:lpstr>Decimal ↔ Binary Conversion</vt:lpstr>
      <vt:lpstr>Decimal System</vt:lpstr>
      <vt:lpstr>Decimal ↔ Octal Conversion</vt:lpstr>
      <vt:lpstr>Decimal ↔ Octal Conversion</vt:lpstr>
      <vt:lpstr>Octal System</vt:lpstr>
      <vt:lpstr>Octal ↔ Decimal Conversion</vt:lpstr>
      <vt:lpstr>Hexadecimal System</vt:lpstr>
      <vt:lpstr>Decimal ↔ Hexadecimal Conversion</vt:lpstr>
      <vt:lpstr>Decimal ↔ Hexadecimal Conversion</vt:lpstr>
      <vt:lpstr>Binary ↔ Octal Conversion</vt:lpstr>
      <vt:lpstr>Binary ↔ Octal Conversion</vt:lpstr>
      <vt:lpstr>Binary ↔ Hexadecimal Conversion</vt:lpstr>
      <vt:lpstr>Binary ↔ Hexadecimal Conversion</vt:lpstr>
      <vt:lpstr>Octal ↔ Hexadecimal Conversion</vt:lpstr>
      <vt:lpstr>Octal ↔ Hexadecimal Conversion</vt:lpstr>
      <vt:lpstr>Significant Digits </vt:lpstr>
      <vt:lpstr>Decimal Number system</vt:lpstr>
      <vt:lpstr>Decimal Number system</vt:lpstr>
      <vt:lpstr>Positional Notation: Base 10</vt:lpstr>
      <vt:lpstr>Positional Notation: Base 10</vt:lpstr>
      <vt:lpstr>Decimal Number system</vt:lpstr>
      <vt:lpstr>Binary Number </vt:lpstr>
      <vt:lpstr>Binary Number system</vt:lpstr>
      <vt:lpstr>Binary Number</vt:lpstr>
      <vt:lpstr>Binary Number</vt:lpstr>
      <vt:lpstr>Hexadecimal Number System</vt:lpstr>
      <vt:lpstr>Hexadecimal Number system</vt:lpstr>
      <vt:lpstr>Decimal to Binary Conversion</vt:lpstr>
      <vt:lpstr>Decimal to Binary Conversion</vt:lpstr>
      <vt:lpstr>Decimal to Binary Conversion</vt:lpstr>
      <vt:lpstr>Decimal Number System</vt:lpstr>
      <vt:lpstr>Binary Number System</vt:lpstr>
      <vt:lpstr>Binary Number System</vt:lpstr>
      <vt:lpstr>Octal Number System</vt:lpstr>
      <vt:lpstr>Hexadecimal Number System</vt:lpstr>
      <vt:lpstr>Number Conversions</vt:lpstr>
      <vt:lpstr>Number Conversions</vt:lpstr>
      <vt:lpstr>Number Conversions</vt:lpstr>
      <vt:lpstr>Number Conversions</vt:lpstr>
      <vt:lpstr>Number Conversions</vt:lpstr>
      <vt:lpstr>Number Conversions</vt:lpstr>
      <vt:lpstr>Number Conversions</vt:lpstr>
      <vt:lpstr>Number Conversions</vt:lpstr>
      <vt:lpstr>Number Conversions</vt:lpstr>
      <vt:lpstr>References</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Redhwan Al-amri</cp:lastModifiedBy>
  <cp:revision>202</cp:revision>
  <dcterms:created xsi:type="dcterms:W3CDTF">2015-04-14T15:21:28Z</dcterms:created>
  <dcterms:modified xsi:type="dcterms:W3CDTF">2025-10-27T08:26:13Z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