
<file path=[Content_Types].xml><?xml version="1.0" encoding="utf-8"?>
<Types xmlns="http://schemas.openxmlformats.org/package/2006/content-types">
  <Default Extension="jfif" ContentType="image/jpe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0" r:id="rId3"/>
    <p:sldId id="257" r:id="rId4"/>
    <p:sldId id="271" r:id="rId5"/>
    <p:sldId id="259" r:id="rId6"/>
    <p:sldId id="261" r:id="rId7"/>
    <p:sldId id="269" r:id="rId8"/>
    <p:sldId id="272" r:id="rId9"/>
    <p:sldId id="268" r:id="rId10"/>
    <p:sldId id="264"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89" d="100"/>
          <a:sy n="89" d="100"/>
        </p:scale>
        <p:origin x="120" y="12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11/5/2019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fif"/><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Gender &amp;Power</a:t>
            </a:r>
            <a:endParaRPr lang="en-GB" dirty="0"/>
          </a:p>
        </p:txBody>
      </p:sp>
      <p:sp>
        <p:nvSpPr>
          <p:cNvPr id="3" name="Subtitle 2"/>
          <p:cNvSpPr>
            <a:spLocks noGrp="1"/>
          </p:cNvSpPr>
          <p:nvPr>
            <p:ph type="subTitle" idx="1"/>
          </p:nvPr>
        </p:nvSpPr>
        <p:spPr/>
        <p:txBody>
          <a:bodyPr/>
          <a:lstStyle/>
          <a:p>
            <a:r>
              <a:rPr lang="en-GB" dirty="0" smtClean="0"/>
              <a:t>Lives &amp; Livelihoods</a:t>
            </a:r>
            <a:endParaRPr lang="en-GB" dirty="0"/>
          </a:p>
        </p:txBody>
      </p:sp>
    </p:spTree>
    <p:extLst>
      <p:ext uri="{BB962C8B-B14F-4D97-AF65-F5344CB8AC3E}">
        <p14:creationId xmlns:p14="http://schemas.microsoft.com/office/powerpoint/2010/main" val="159626368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959991"/>
          </a:xfrm>
        </p:spPr>
        <p:txBody>
          <a:bodyPr>
            <a:normAutofit/>
          </a:bodyPr>
          <a:lstStyle/>
          <a:p>
            <a:r>
              <a:rPr lang="en-GB" sz="2000" dirty="0" smtClean="0"/>
              <a:t>Women &amp; labour / Silvia </a:t>
            </a:r>
            <a:r>
              <a:rPr lang="en-GB" sz="2000" dirty="0" err="1" smtClean="0"/>
              <a:t>Federici</a:t>
            </a:r>
            <a:r>
              <a:rPr lang="en-GB" sz="2000" dirty="0" smtClean="0"/>
              <a:t> </a:t>
            </a:r>
            <a:r>
              <a:rPr lang="en-GB" sz="2000" dirty="0" smtClean="0"/>
              <a:t>1998</a:t>
            </a:r>
            <a:r>
              <a:rPr lang="en-GB" sz="2000" dirty="0" smtClean="0"/>
              <a:t> </a:t>
            </a:r>
            <a:r>
              <a:rPr lang="en-GB" sz="2000" i="1" dirty="0" smtClean="0"/>
              <a:t>Caliban and the witch: women, the body and primitive accumulation</a:t>
            </a:r>
            <a:endParaRPr lang="en-GB" sz="2000" i="1" dirty="0"/>
          </a:p>
        </p:txBody>
      </p:sp>
      <p:sp>
        <p:nvSpPr>
          <p:cNvPr id="3" name="Content Placeholder 2"/>
          <p:cNvSpPr>
            <a:spLocks noGrp="1"/>
          </p:cNvSpPr>
          <p:nvPr>
            <p:ph idx="1"/>
          </p:nvPr>
        </p:nvSpPr>
        <p:spPr>
          <a:xfrm>
            <a:off x="2194560" y="1140311"/>
            <a:ext cx="9180959" cy="5615492"/>
          </a:xfrm>
        </p:spPr>
        <p:txBody>
          <a:bodyPr>
            <a:noAutofit/>
          </a:bodyPr>
          <a:lstStyle/>
          <a:p>
            <a:pPr marL="0" indent="0">
              <a:buNone/>
            </a:pPr>
            <a:endParaRPr lang="en-GB" dirty="0" smtClean="0"/>
          </a:p>
          <a:p>
            <a:r>
              <a:rPr lang="en-GB" sz="1600" dirty="0"/>
              <a:t>Witch hunts of the 16</a:t>
            </a:r>
            <a:r>
              <a:rPr lang="en-GB" sz="1600" baseline="30000" dirty="0"/>
              <a:t>th</a:t>
            </a:r>
            <a:r>
              <a:rPr lang="en-GB" sz="1600" dirty="0"/>
              <a:t> and 17</a:t>
            </a:r>
            <a:r>
              <a:rPr lang="en-GB" sz="1600" baseline="30000" dirty="0"/>
              <a:t>th</a:t>
            </a:r>
            <a:r>
              <a:rPr lang="en-GB" sz="1600" dirty="0"/>
              <a:t> enforced a new established role for women in the </a:t>
            </a:r>
            <a:r>
              <a:rPr lang="en-GB" sz="1600" dirty="0" smtClean="0"/>
              <a:t>society and were essential for the transition from feudalism to capitalism.</a:t>
            </a:r>
            <a:endParaRPr lang="en-GB" sz="1600" dirty="0"/>
          </a:p>
          <a:p>
            <a:pPr fontAlgn="base"/>
            <a:r>
              <a:rPr lang="en-GB" sz="1600" dirty="0"/>
              <a:t>In </a:t>
            </a:r>
            <a:r>
              <a:rPr lang="en-GB" sz="1600" dirty="0" smtClean="0"/>
              <a:t>the transition to capitalism,  </a:t>
            </a:r>
            <a:r>
              <a:rPr lang="en-GB" sz="1600" dirty="0"/>
              <a:t>c</a:t>
            </a:r>
            <a:r>
              <a:rPr lang="en-GB" sz="1600" dirty="0" smtClean="0"/>
              <a:t>ommunalist </a:t>
            </a:r>
            <a:r>
              <a:rPr lang="en-GB" sz="1600" dirty="0"/>
              <a:t>groups often embraced “free love” and sexual egalitarianism—unmarried men and women lived </a:t>
            </a:r>
            <a:r>
              <a:rPr lang="en-GB" sz="1600" dirty="0" smtClean="0"/>
              <a:t>together, and there were even same sex communes. </a:t>
            </a:r>
            <a:r>
              <a:rPr lang="en-GB" sz="1600" dirty="0"/>
              <a:t> </a:t>
            </a:r>
            <a:r>
              <a:rPr lang="en-GB" sz="1600" dirty="0" smtClean="0"/>
              <a:t>Home </a:t>
            </a:r>
            <a:r>
              <a:rPr lang="en-GB" sz="1600" dirty="0"/>
              <a:t>was </a:t>
            </a:r>
            <a:r>
              <a:rPr lang="en-GB" sz="1600" dirty="0" smtClean="0"/>
              <a:t>work; </a:t>
            </a:r>
            <a:r>
              <a:rPr lang="en-GB" sz="1600" dirty="0"/>
              <a:t>men and women grew the potatoes together. </a:t>
            </a:r>
            <a:endParaRPr lang="en-GB" sz="1600" dirty="0"/>
          </a:p>
          <a:p>
            <a:pPr fontAlgn="base"/>
            <a:r>
              <a:rPr lang="en-GB" sz="1600" dirty="0" smtClean="0"/>
              <a:t>In </a:t>
            </a:r>
            <a:r>
              <a:rPr lang="en-GB" sz="1600" dirty="0"/>
              <a:t>capitalism, waged </a:t>
            </a:r>
            <a:r>
              <a:rPr lang="en-GB" sz="1600" dirty="0" err="1"/>
              <a:t>laborers</a:t>
            </a:r>
            <a:r>
              <a:rPr lang="en-GB" sz="1600" dirty="0"/>
              <a:t> have to work outside the </a:t>
            </a:r>
            <a:r>
              <a:rPr lang="en-GB" sz="1600" dirty="0" smtClean="0"/>
              <a:t>home, </a:t>
            </a:r>
            <a:r>
              <a:rPr lang="en-GB" sz="1600" dirty="0"/>
              <a:t>which means someone else needs to be at </a:t>
            </a:r>
            <a:r>
              <a:rPr lang="en-GB" sz="1600" dirty="0" smtClean="0"/>
              <a:t>home, </a:t>
            </a:r>
            <a:r>
              <a:rPr lang="en-GB" sz="1600" dirty="0"/>
              <a:t>doing the domestic work. Gender roles, and the subjugation of women, became </a:t>
            </a:r>
            <a:r>
              <a:rPr lang="en-GB" sz="1600" dirty="0" smtClean="0"/>
              <a:t>necessary.</a:t>
            </a:r>
            <a:r>
              <a:rPr lang="en-GB" sz="1600" dirty="0"/>
              <a:t> </a:t>
            </a:r>
            <a:endParaRPr lang="en-GB" sz="1600" dirty="0" smtClean="0"/>
          </a:p>
          <a:p>
            <a:pPr fontAlgn="base"/>
            <a:r>
              <a:rPr lang="en-GB" sz="1600" dirty="0" smtClean="0"/>
              <a:t>With the privatization of land (enclosures) in 16</a:t>
            </a:r>
            <a:r>
              <a:rPr lang="en-GB" sz="1600" baseline="30000" dirty="0" smtClean="0"/>
              <a:t>th</a:t>
            </a:r>
            <a:r>
              <a:rPr lang="en-GB" sz="1600" dirty="0" smtClean="0"/>
              <a:t> century, women became ‘the communal goods’</a:t>
            </a:r>
            <a:r>
              <a:rPr lang="en-GB" sz="1600" dirty="0" smtClean="0"/>
              <a:t>. Proletarian </a:t>
            </a:r>
            <a:r>
              <a:rPr lang="en-GB" sz="1600" dirty="0"/>
              <a:t>women became for the male workers the substitute for the land lost to the enclosures, a communal good anyone could appropriate and use at will. </a:t>
            </a:r>
            <a:endParaRPr lang="en-GB" sz="1600" dirty="0" smtClean="0"/>
          </a:p>
          <a:p>
            <a:r>
              <a:rPr lang="en-GB" sz="1600" dirty="0" smtClean="0"/>
              <a:t>Witch hunts were a means to alienate  women from th</a:t>
            </a:r>
            <a:r>
              <a:rPr lang="en-GB" sz="1600" dirty="0" smtClean="0"/>
              <a:t>e means of reproduction.</a:t>
            </a:r>
            <a:r>
              <a:rPr lang="en-GB" sz="1600" dirty="0"/>
              <a:t> </a:t>
            </a:r>
            <a:r>
              <a:rPr lang="en-GB" sz="1600" dirty="0" smtClean="0"/>
              <a:t>Patriarchy </a:t>
            </a:r>
            <a:r>
              <a:rPr lang="en-GB" sz="1600" dirty="0"/>
              <a:t>enclosed women in “private” marriages, imposing on them the reproductive servitude of bearing </a:t>
            </a:r>
            <a:r>
              <a:rPr lang="en-GB" sz="1600" dirty="0" smtClean="0"/>
              <a:t>children </a:t>
            </a:r>
            <a:r>
              <a:rPr lang="en-GB" sz="1600" dirty="0"/>
              <a:t>and the emotional </a:t>
            </a:r>
            <a:r>
              <a:rPr lang="en-GB" sz="1600" dirty="0" err="1"/>
              <a:t>labor</a:t>
            </a:r>
            <a:r>
              <a:rPr lang="en-GB" sz="1600" dirty="0"/>
              <a:t> of </a:t>
            </a:r>
            <a:r>
              <a:rPr lang="en-GB" sz="1600" dirty="0" smtClean="0"/>
              <a:t>caring.</a:t>
            </a:r>
            <a:r>
              <a:rPr lang="en-GB" sz="1600" dirty="0"/>
              <a:t> </a:t>
            </a:r>
            <a:r>
              <a:rPr lang="en-GB" sz="1600" dirty="0" smtClean="0"/>
              <a:t>O</a:t>
            </a:r>
            <a:r>
              <a:rPr lang="en-GB" sz="1600" dirty="0" smtClean="0"/>
              <a:t>nce </a:t>
            </a:r>
            <a:r>
              <a:rPr lang="en-GB" sz="1600" dirty="0" smtClean="0"/>
              <a:t>women’s activities were defined as non-work, women’s labour begun to appear as a natural </a:t>
            </a:r>
            <a:r>
              <a:rPr lang="en-GB" sz="1600" dirty="0" smtClean="0"/>
              <a:t>resource. </a:t>
            </a:r>
            <a:r>
              <a:rPr lang="en-GB" sz="1600" dirty="0" smtClean="0"/>
              <a:t>Women were reduced to double dependence on employers and on men.</a:t>
            </a:r>
            <a:endParaRPr lang="en-GB" sz="1600" dirty="0"/>
          </a:p>
        </p:txBody>
      </p:sp>
    </p:spTree>
    <p:extLst>
      <p:ext uri="{BB962C8B-B14F-4D97-AF65-F5344CB8AC3E}">
        <p14:creationId xmlns:p14="http://schemas.microsoft.com/office/powerpoint/2010/main" val="16379672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921355"/>
          </a:xfrm>
        </p:spPr>
        <p:txBody>
          <a:bodyPr/>
          <a:lstStyle/>
          <a:p>
            <a:r>
              <a:rPr lang="en-GB" dirty="0" smtClean="0"/>
              <a:t>Feminization of labour &amp; </a:t>
            </a:r>
            <a:r>
              <a:rPr lang="en-GB" dirty="0" err="1" smtClean="0"/>
              <a:t>precarity</a:t>
            </a:r>
            <a:endParaRPr lang="en-GB" dirty="0"/>
          </a:p>
        </p:txBody>
      </p:sp>
      <p:sp>
        <p:nvSpPr>
          <p:cNvPr id="3" name="Content Placeholder 2"/>
          <p:cNvSpPr>
            <a:spLocks noGrp="1"/>
          </p:cNvSpPr>
          <p:nvPr>
            <p:ph idx="1"/>
          </p:nvPr>
        </p:nvSpPr>
        <p:spPr>
          <a:xfrm>
            <a:off x="2589212" y="1365161"/>
            <a:ext cx="8915400" cy="5190185"/>
          </a:xfrm>
        </p:spPr>
        <p:txBody>
          <a:bodyPr>
            <a:normAutofit lnSpcReduction="10000"/>
          </a:bodyPr>
          <a:lstStyle/>
          <a:p>
            <a:pPr marL="0" indent="0">
              <a:buNone/>
            </a:pPr>
            <a:endParaRPr lang="en-GB" sz="2100" dirty="0"/>
          </a:p>
          <a:p>
            <a:r>
              <a:rPr lang="en-GB" sz="2100" dirty="0"/>
              <a:t>Global needs for labour, especially in low-income countries, but also in high-income countries, rely on gender inequalities to access sufficient, low-cost and reliable labour. </a:t>
            </a:r>
            <a:endParaRPr lang="en-GB" sz="2100" dirty="0" smtClean="0"/>
          </a:p>
          <a:p>
            <a:endParaRPr lang="en-GB" sz="2100" dirty="0"/>
          </a:p>
          <a:p>
            <a:r>
              <a:rPr lang="en-GB" sz="2100" dirty="0" smtClean="0"/>
              <a:t>With the </a:t>
            </a:r>
            <a:r>
              <a:rPr lang="en-GB" sz="2100" dirty="0" err="1" smtClean="0"/>
              <a:t>flexibilization</a:t>
            </a:r>
            <a:r>
              <a:rPr lang="en-GB" sz="2100" dirty="0" smtClean="0"/>
              <a:t> </a:t>
            </a:r>
            <a:r>
              <a:rPr lang="en-GB" sz="2100" dirty="0"/>
              <a:t>of labour </a:t>
            </a:r>
            <a:r>
              <a:rPr lang="en-GB" sz="2100" dirty="0" smtClean="0"/>
              <a:t>(starting roughly from 1970s </a:t>
            </a:r>
            <a:r>
              <a:rPr lang="en-GB" sz="2100" dirty="0" err="1" smtClean="0"/>
              <a:t>onwardsd</a:t>
            </a:r>
            <a:r>
              <a:rPr lang="en-GB" sz="2100" dirty="0" smtClean="0"/>
              <a:t> and increasing </a:t>
            </a:r>
            <a:r>
              <a:rPr lang="en-GB" sz="2100" dirty="0" smtClean="0"/>
              <a:t>in 2008) </a:t>
            </a:r>
            <a:r>
              <a:rPr lang="en-GB" sz="2100" dirty="0" smtClean="0"/>
              <a:t>and </a:t>
            </a:r>
            <a:r>
              <a:rPr lang="en-GB" sz="2100" dirty="0" err="1" smtClean="0"/>
              <a:t>precarity</a:t>
            </a:r>
            <a:r>
              <a:rPr lang="en-GB" sz="2100" dirty="0" smtClean="0"/>
              <a:t> </a:t>
            </a:r>
            <a:r>
              <a:rPr lang="en-GB" sz="2100" dirty="0"/>
              <a:t>there is a recognizable passage from ‘the providing father’ (the figure of the salaried worker, family provider, the providing state) </a:t>
            </a:r>
            <a:r>
              <a:rPr lang="en-GB" sz="2100" dirty="0" smtClean="0"/>
              <a:t>to</a:t>
            </a:r>
            <a:r>
              <a:rPr lang="en-GB" sz="2100" dirty="0" smtClean="0"/>
              <a:t> </a:t>
            </a:r>
            <a:r>
              <a:rPr lang="en-GB" sz="2100" dirty="0"/>
              <a:t>feminized figures (unemployed, women, youth and </a:t>
            </a:r>
            <a:r>
              <a:rPr lang="en-GB" sz="2100" dirty="0" smtClean="0"/>
              <a:t>migrants</a:t>
            </a:r>
            <a:r>
              <a:rPr lang="en-GB" sz="2100" dirty="0" smtClean="0"/>
              <a:t>)</a:t>
            </a:r>
            <a:endParaRPr lang="en-GB" sz="2100" dirty="0" smtClean="0"/>
          </a:p>
          <a:p>
            <a:endParaRPr lang="en-GB" sz="2100" dirty="0" smtClean="0"/>
          </a:p>
          <a:p>
            <a:r>
              <a:rPr lang="en-GB" sz="2100" dirty="0" smtClean="0"/>
              <a:t>Gibson-Graham </a:t>
            </a:r>
            <a:r>
              <a:rPr lang="en-GB" sz="2100" dirty="0"/>
              <a:t>2006 </a:t>
            </a:r>
            <a:r>
              <a:rPr lang="en-GB" sz="2100" i="1" dirty="0"/>
              <a:t>The </a:t>
            </a:r>
            <a:r>
              <a:rPr lang="en-GB" sz="2100" i="1" dirty="0" smtClean="0"/>
              <a:t>end </a:t>
            </a:r>
            <a:r>
              <a:rPr lang="en-GB" sz="2100" i="1" dirty="0"/>
              <a:t>of </a:t>
            </a:r>
            <a:r>
              <a:rPr lang="en-GB" sz="2100" i="1" dirty="0"/>
              <a:t>c</a:t>
            </a:r>
            <a:r>
              <a:rPr lang="en-GB" sz="2100" i="1" dirty="0" smtClean="0"/>
              <a:t>apitalism </a:t>
            </a:r>
            <a:r>
              <a:rPr lang="en-GB" sz="2100" i="1" dirty="0"/>
              <a:t>as we knew it </a:t>
            </a:r>
            <a:r>
              <a:rPr lang="en-GB" sz="2100" i="1" dirty="0" smtClean="0"/>
              <a:t>.</a:t>
            </a:r>
            <a:r>
              <a:rPr lang="en-GB" sz="2100" dirty="0" smtClean="0"/>
              <a:t> </a:t>
            </a:r>
            <a:r>
              <a:rPr lang="en-GB" sz="2100" dirty="0" err="1"/>
              <a:t>R</a:t>
            </a:r>
            <a:r>
              <a:rPr lang="en-GB" sz="2100" dirty="0" err="1" smtClean="0"/>
              <a:t>evisioning</a:t>
            </a:r>
            <a:r>
              <a:rPr lang="en-GB" sz="2100" dirty="0" smtClean="0"/>
              <a:t> </a:t>
            </a:r>
            <a:r>
              <a:rPr lang="en-GB" sz="2100" dirty="0"/>
              <a:t>economic </a:t>
            </a:r>
            <a:r>
              <a:rPr lang="en-GB" sz="2100" dirty="0" smtClean="0"/>
              <a:t>development through community economies (Political </a:t>
            </a:r>
            <a:r>
              <a:rPr lang="en-GB" sz="2100" dirty="0"/>
              <a:t>economy, feminism &amp; </a:t>
            </a:r>
            <a:r>
              <a:rPr lang="en-GB" sz="2100" dirty="0" err="1" smtClean="0"/>
              <a:t>poststructuralism</a:t>
            </a:r>
            <a:r>
              <a:rPr lang="en-GB" sz="2100" dirty="0" smtClean="0"/>
              <a:t>.    “A Feminist project of belonging for the Anthropocene”. </a:t>
            </a:r>
            <a:endParaRPr lang="en-GB" sz="2100" dirty="0" smtClean="0"/>
          </a:p>
          <a:p>
            <a:endParaRPr lang="en-GB" sz="2100" dirty="0"/>
          </a:p>
          <a:p>
            <a:endParaRPr lang="en-GB" i="1" dirty="0" smtClean="0"/>
          </a:p>
        </p:txBody>
      </p:sp>
    </p:spTree>
    <p:extLst>
      <p:ext uri="{BB962C8B-B14F-4D97-AF65-F5344CB8AC3E}">
        <p14:creationId xmlns:p14="http://schemas.microsoft.com/office/powerpoint/2010/main" val="197668082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Positive transformations</a:t>
            </a:r>
            <a:endParaRPr lang="en-GB" dirty="0"/>
          </a:p>
        </p:txBody>
      </p:sp>
      <p:sp>
        <p:nvSpPr>
          <p:cNvPr id="3" name="Content Placeholder 2"/>
          <p:cNvSpPr>
            <a:spLocks noGrp="1"/>
          </p:cNvSpPr>
          <p:nvPr>
            <p:ph idx="1"/>
          </p:nvPr>
        </p:nvSpPr>
        <p:spPr>
          <a:xfrm>
            <a:off x="2653048" y="1365161"/>
            <a:ext cx="8851564" cy="4546061"/>
          </a:xfrm>
        </p:spPr>
        <p:txBody>
          <a:bodyPr>
            <a:normAutofit/>
          </a:bodyPr>
          <a:lstStyle/>
          <a:p>
            <a:endParaRPr lang="en-GB" sz="2000" dirty="0" smtClean="0"/>
          </a:p>
          <a:p>
            <a:r>
              <a:rPr lang="en-GB" sz="2000" dirty="0" smtClean="0"/>
              <a:t>Under </a:t>
            </a:r>
            <a:r>
              <a:rPr lang="en-GB" sz="2000" dirty="0" smtClean="0"/>
              <a:t>conditions of social change, new opportunities are opened up for women and new spaces emerge that allow women to gain access to idioms of empowerment. New identities are created through </a:t>
            </a:r>
            <a:r>
              <a:rPr lang="en-GB" sz="2000" dirty="0" smtClean="0"/>
              <a:t>work.  </a:t>
            </a:r>
            <a:endParaRPr lang="en-GB" sz="2000" dirty="0" smtClean="0"/>
          </a:p>
          <a:p>
            <a:r>
              <a:rPr lang="en-GB" sz="2000" dirty="0" smtClean="0"/>
              <a:t>This </a:t>
            </a:r>
            <a:r>
              <a:rPr lang="en-GB" sz="2000" dirty="0" smtClean="0"/>
              <a:t>means globalisation does not always equal to exploitation, but we need to look at identities, meanings, status, independence and ideas of freedom.   </a:t>
            </a:r>
            <a:endParaRPr lang="en-GB" sz="2000" dirty="0"/>
          </a:p>
        </p:txBody>
      </p:sp>
    </p:spTree>
    <p:extLst>
      <p:ext uri="{BB962C8B-B14F-4D97-AF65-F5344CB8AC3E}">
        <p14:creationId xmlns:p14="http://schemas.microsoft.com/office/powerpoint/2010/main" val="42317915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831203"/>
          </a:xfrm>
        </p:spPr>
        <p:txBody>
          <a:bodyPr>
            <a:normAutofit/>
          </a:bodyPr>
          <a:lstStyle/>
          <a:p>
            <a:pPr algn="ctr"/>
            <a:r>
              <a:rPr lang="en-GB" dirty="0" smtClean="0"/>
              <a:t>Continuing everyday concerns</a:t>
            </a:r>
            <a:endParaRPr lang="en-GB" dirty="0"/>
          </a:p>
        </p:txBody>
      </p:sp>
      <p:sp>
        <p:nvSpPr>
          <p:cNvPr id="3" name="Content Placeholder 2"/>
          <p:cNvSpPr>
            <a:spLocks noGrp="1"/>
          </p:cNvSpPr>
          <p:nvPr>
            <p:ph idx="1"/>
          </p:nvPr>
        </p:nvSpPr>
        <p:spPr>
          <a:xfrm>
            <a:off x="2589212" y="1777285"/>
            <a:ext cx="8915400" cy="4133937"/>
          </a:xfrm>
        </p:spPr>
        <p:txBody>
          <a:bodyPr>
            <a:normAutofit/>
          </a:bodyPr>
          <a:lstStyle/>
          <a:p>
            <a:pPr lvl="0"/>
            <a:r>
              <a:rPr lang="en-GB" sz="2400" dirty="0">
                <a:solidFill>
                  <a:prstClr val="black">
                    <a:lumMod val="75000"/>
                    <a:lumOff val="25000"/>
                  </a:prstClr>
                </a:solidFill>
              </a:rPr>
              <a:t>Those with a male gendered identity share ‘a gender privilege’ that by tradition subjects females and males with feminine gender identities as ‘others</a:t>
            </a:r>
            <a:r>
              <a:rPr lang="en-GB" sz="2400" dirty="0" smtClean="0">
                <a:solidFill>
                  <a:prstClr val="black">
                    <a:lumMod val="75000"/>
                    <a:lumOff val="25000"/>
                  </a:prstClr>
                </a:solidFill>
              </a:rPr>
              <a:t>’.</a:t>
            </a:r>
          </a:p>
          <a:p>
            <a:pPr lvl="0"/>
            <a:r>
              <a:rPr lang="en-GB" sz="2400" dirty="0" smtClean="0">
                <a:solidFill>
                  <a:prstClr val="black">
                    <a:lumMod val="75000"/>
                    <a:lumOff val="25000"/>
                  </a:prstClr>
                </a:solidFill>
              </a:rPr>
              <a:t>Boundary maintained from little; boys learn not be ‘girl-like’.</a:t>
            </a:r>
          </a:p>
          <a:p>
            <a:pPr>
              <a:buClr>
                <a:srgbClr val="A53010"/>
              </a:buClr>
            </a:pPr>
            <a:r>
              <a:rPr lang="en-GB" sz="2400" dirty="0" smtClean="0"/>
              <a:t>Gender and space: women less in public positions. The public space of street is also often denied </a:t>
            </a:r>
            <a:r>
              <a:rPr lang="en-GB" sz="2400" dirty="0" smtClean="0"/>
              <a:t>from</a:t>
            </a:r>
            <a:r>
              <a:rPr lang="en-GB" sz="2400" dirty="0" smtClean="0"/>
              <a:t> </a:t>
            </a:r>
            <a:r>
              <a:rPr lang="en-GB" sz="2400" dirty="0" smtClean="0"/>
              <a:t>them. </a:t>
            </a:r>
          </a:p>
          <a:p>
            <a:pPr>
              <a:buClr>
                <a:srgbClr val="A53010"/>
              </a:buClr>
            </a:pPr>
            <a:r>
              <a:rPr lang="en-GB" sz="2400" dirty="0">
                <a:solidFill>
                  <a:prstClr val="black">
                    <a:lumMod val="75000"/>
                    <a:lumOff val="25000"/>
                  </a:prstClr>
                </a:solidFill>
              </a:rPr>
              <a:t>Outcome of sexual expression, childbirth, has been often more </a:t>
            </a:r>
            <a:r>
              <a:rPr lang="en-GB" sz="2400" dirty="0" smtClean="0">
                <a:solidFill>
                  <a:prstClr val="black">
                    <a:lumMod val="75000"/>
                    <a:lumOff val="25000"/>
                  </a:prstClr>
                </a:solidFill>
              </a:rPr>
              <a:t>the focus </a:t>
            </a:r>
            <a:r>
              <a:rPr lang="en-GB" sz="2400" dirty="0">
                <a:solidFill>
                  <a:prstClr val="black">
                    <a:lumMod val="75000"/>
                    <a:lumOff val="25000"/>
                  </a:prstClr>
                </a:solidFill>
              </a:rPr>
              <a:t>than actual </a:t>
            </a:r>
            <a:r>
              <a:rPr lang="en-GB" sz="2400" dirty="0" smtClean="0">
                <a:solidFill>
                  <a:prstClr val="black">
                    <a:lumMod val="75000"/>
                    <a:lumOff val="25000"/>
                  </a:prstClr>
                </a:solidFill>
              </a:rPr>
              <a:t>bodies.</a:t>
            </a:r>
            <a:endParaRPr lang="en-GB" dirty="0" smtClean="0"/>
          </a:p>
          <a:p>
            <a:pPr marL="0" indent="0">
              <a:buNone/>
            </a:pPr>
            <a:endParaRPr lang="en-GB" dirty="0"/>
          </a:p>
          <a:p>
            <a:endParaRPr lang="en-GB" dirty="0"/>
          </a:p>
        </p:txBody>
      </p:sp>
    </p:spTree>
    <p:extLst>
      <p:ext uri="{BB962C8B-B14F-4D97-AF65-F5344CB8AC3E}">
        <p14:creationId xmlns:p14="http://schemas.microsoft.com/office/powerpoint/2010/main" val="54455314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935749"/>
          </a:xfrm>
        </p:spPr>
        <p:txBody>
          <a:bodyPr>
            <a:normAutofit fontScale="90000"/>
          </a:bodyPr>
          <a:lstStyle/>
          <a:p>
            <a:r>
              <a:rPr lang="en-GB" sz="2800" dirty="0" smtClean="0"/>
              <a:t>Intersectionality (gender, race, sex, class)</a:t>
            </a:r>
            <a:br>
              <a:rPr lang="en-GB" sz="2800" dirty="0" smtClean="0"/>
            </a:br>
            <a:endParaRPr lang="en-GB" sz="2800" dirty="0"/>
          </a:p>
        </p:txBody>
      </p:sp>
      <p:sp>
        <p:nvSpPr>
          <p:cNvPr id="3" name="Content Placeholder 2"/>
          <p:cNvSpPr>
            <a:spLocks noGrp="1"/>
          </p:cNvSpPr>
          <p:nvPr>
            <p:ph idx="1"/>
          </p:nvPr>
        </p:nvSpPr>
        <p:spPr>
          <a:xfrm>
            <a:off x="2592924" y="1344707"/>
            <a:ext cx="8911687" cy="4948518"/>
          </a:xfrm>
        </p:spPr>
        <p:txBody>
          <a:bodyPr>
            <a:normAutofit/>
          </a:bodyPr>
          <a:lstStyle/>
          <a:p>
            <a:pPr marL="0" indent="0">
              <a:buNone/>
            </a:pPr>
            <a:endParaRPr lang="en-GB" sz="2000" dirty="0" smtClean="0"/>
          </a:p>
          <a:p>
            <a:r>
              <a:rPr lang="en-GB" sz="2000" dirty="0"/>
              <a:t>Racism and sexism are interlocking systems of domination which uphold and sustain one another (bell hooks)</a:t>
            </a:r>
          </a:p>
          <a:p>
            <a:r>
              <a:rPr lang="en-GB" sz="2000" dirty="0"/>
              <a:t>In our everyday life we engage with various kinds of roles, performances and acts that reinforce typical gender norms. They are often guided by underlying assumptions about race &amp; class (e.g. hot Latin men, erotic Gypsies)   </a:t>
            </a:r>
          </a:p>
          <a:p>
            <a:r>
              <a:rPr lang="en-GB" sz="2000" dirty="0" smtClean="0"/>
              <a:t>Race </a:t>
            </a:r>
            <a:r>
              <a:rPr lang="en-GB" sz="2000" dirty="0"/>
              <a:t>and class </a:t>
            </a:r>
            <a:r>
              <a:rPr lang="en-GB" sz="2000" b="1" dirty="0"/>
              <a:t>intersect</a:t>
            </a:r>
            <a:r>
              <a:rPr lang="en-GB" sz="2000" dirty="0"/>
              <a:t> with experiences of gender: a person racialized as ‘other’ experiences different levels of gendered </a:t>
            </a:r>
            <a:r>
              <a:rPr lang="en-GB" sz="2000" dirty="0" smtClean="0"/>
              <a:t>oppression, e.g. </a:t>
            </a:r>
            <a:r>
              <a:rPr lang="en-GB" sz="2000" dirty="0"/>
              <a:t>a</a:t>
            </a:r>
            <a:r>
              <a:rPr lang="en-GB" sz="2000" dirty="0" smtClean="0"/>
              <a:t> </a:t>
            </a:r>
            <a:r>
              <a:rPr lang="en-GB" sz="2000" dirty="0"/>
              <a:t>white woman may be </a:t>
            </a:r>
            <a:r>
              <a:rPr lang="en-GB" sz="2000" dirty="0" smtClean="0"/>
              <a:t>sexually harassed </a:t>
            </a:r>
            <a:r>
              <a:rPr lang="en-GB" sz="2000" dirty="0"/>
              <a:t>more in certain countries, whereas a black man may be </a:t>
            </a:r>
            <a:r>
              <a:rPr lang="en-GB" sz="2000" dirty="0" smtClean="0"/>
              <a:t>approached more </a:t>
            </a:r>
            <a:r>
              <a:rPr lang="en-GB" sz="2000" dirty="0"/>
              <a:t>for </a:t>
            </a:r>
            <a:r>
              <a:rPr lang="en-GB" sz="2000" dirty="0" smtClean="0"/>
              <a:t>sex in </a:t>
            </a:r>
            <a:r>
              <a:rPr lang="en-GB" sz="2000" dirty="0"/>
              <a:t>the local bar. </a:t>
            </a:r>
          </a:p>
          <a:p>
            <a:endParaRPr lang="en-GB" sz="2000" dirty="0" smtClean="0"/>
          </a:p>
          <a:p>
            <a:pPr marL="0" indent="0">
              <a:buNone/>
            </a:pPr>
            <a:endParaRPr lang="en-GB" sz="2000" dirty="0" smtClean="0"/>
          </a:p>
          <a:p>
            <a:endParaRPr lang="en-GB" dirty="0"/>
          </a:p>
          <a:p>
            <a:pPr marL="0" indent="0">
              <a:buNone/>
            </a:pPr>
            <a:endParaRPr lang="en-GB" dirty="0"/>
          </a:p>
        </p:txBody>
      </p:sp>
    </p:spTree>
    <p:extLst>
      <p:ext uri="{BB962C8B-B14F-4D97-AF65-F5344CB8AC3E}">
        <p14:creationId xmlns:p14="http://schemas.microsoft.com/office/powerpoint/2010/main" val="1245970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774384"/>
          </a:xfrm>
        </p:spPr>
        <p:txBody>
          <a:bodyPr/>
          <a:lstStyle/>
          <a:p>
            <a:r>
              <a:rPr lang="en-GB" dirty="0" smtClean="0"/>
              <a:t>Colonialism, Race &amp; Sex</a:t>
            </a:r>
            <a:endParaRPr lang="en-GB" dirty="0"/>
          </a:p>
        </p:txBody>
      </p:sp>
      <p:sp>
        <p:nvSpPr>
          <p:cNvPr id="3" name="Content Placeholder 2"/>
          <p:cNvSpPr>
            <a:spLocks noGrp="1"/>
          </p:cNvSpPr>
          <p:nvPr>
            <p:ph idx="1"/>
          </p:nvPr>
        </p:nvSpPr>
        <p:spPr>
          <a:xfrm>
            <a:off x="2518189" y="1489555"/>
            <a:ext cx="8980353" cy="4739122"/>
          </a:xfrm>
        </p:spPr>
        <p:txBody>
          <a:bodyPr>
            <a:normAutofit lnSpcReduction="10000"/>
          </a:bodyPr>
          <a:lstStyle/>
          <a:p>
            <a:r>
              <a:rPr lang="en-GB" sz="2000" dirty="0" smtClean="0"/>
              <a:t>Peter </a:t>
            </a:r>
            <a:r>
              <a:rPr lang="en-GB" sz="2000" dirty="0"/>
              <a:t>Wade (</a:t>
            </a:r>
            <a:r>
              <a:rPr lang="en-GB" sz="2000" i="1" dirty="0"/>
              <a:t>Race &amp; Sex in Latin America</a:t>
            </a:r>
            <a:r>
              <a:rPr lang="en-GB" sz="2000" dirty="0"/>
              <a:t>, 2009): Sexualisation of ‘conquered’ people, or people racialized as ‘others’</a:t>
            </a:r>
          </a:p>
          <a:p>
            <a:r>
              <a:rPr lang="en-GB" sz="2000" dirty="0" smtClean="0"/>
              <a:t>Latin America: Sex </a:t>
            </a:r>
            <a:r>
              <a:rPr lang="en-GB" sz="2000" dirty="0"/>
              <a:t>was not only a means of conquest, but also a means of building and governing a new social and moral order of how society should be run. </a:t>
            </a:r>
            <a:r>
              <a:rPr lang="en-GB" sz="2000" dirty="0" smtClean="0"/>
              <a:t>Female </a:t>
            </a:r>
            <a:r>
              <a:rPr lang="en-GB" sz="2000" dirty="0"/>
              <a:t>chastity, virginity before marriage, as well as honour and shame were brought to the American Peninsula after the </a:t>
            </a:r>
            <a:r>
              <a:rPr lang="en-GB" sz="2000" dirty="0" smtClean="0"/>
              <a:t>conquest </a:t>
            </a:r>
            <a:r>
              <a:rPr lang="en-GB" sz="2000" dirty="0">
                <a:solidFill>
                  <a:prstClr val="black">
                    <a:lumMod val="75000"/>
                    <a:lumOff val="25000"/>
                  </a:prstClr>
                </a:solidFill>
              </a:rPr>
              <a:t>when elite families sought to pass their property by means of dowry and </a:t>
            </a:r>
            <a:r>
              <a:rPr lang="en-GB" sz="2000" dirty="0" smtClean="0">
                <a:solidFill>
                  <a:prstClr val="black">
                    <a:lumMod val="75000"/>
                    <a:lumOff val="25000"/>
                  </a:prstClr>
                </a:solidFill>
              </a:rPr>
              <a:t>inheritance. </a:t>
            </a:r>
            <a:endParaRPr lang="en-GB" sz="2000" dirty="0"/>
          </a:p>
          <a:p>
            <a:endParaRPr lang="en-GB" sz="2000" dirty="0" smtClean="0"/>
          </a:p>
          <a:p>
            <a:r>
              <a:rPr lang="en-GB" sz="2000" dirty="0" smtClean="0"/>
              <a:t>Frantz  </a:t>
            </a:r>
            <a:r>
              <a:rPr lang="en-GB" sz="2000" dirty="0" smtClean="0"/>
              <a:t>Fanon (psychopathology of colonialism): </a:t>
            </a:r>
            <a:endParaRPr lang="en-GB" sz="2000" dirty="0" smtClean="0"/>
          </a:p>
          <a:p>
            <a:pPr marL="0" indent="0">
              <a:buNone/>
            </a:pPr>
            <a:r>
              <a:rPr lang="en-GB" sz="2000" dirty="0" smtClean="0"/>
              <a:t>Every </a:t>
            </a:r>
            <a:r>
              <a:rPr lang="en-GB" sz="2000" dirty="0"/>
              <a:t>intellectual gain requires a loss in sexual potency. The civilized white man retains an irrational longing for unusual eras of sexual licence, of orgiastic scenes, of unpunished rapes, of unrepressed incest. …Projecting his own desires on the Negro, the white man behaves “as if” the Negro really had them (1986: 164-165).</a:t>
            </a:r>
          </a:p>
          <a:p>
            <a:endParaRPr lang="en-GB" dirty="0"/>
          </a:p>
        </p:txBody>
      </p:sp>
    </p:spTree>
    <p:extLst>
      <p:ext uri="{BB962C8B-B14F-4D97-AF65-F5344CB8AC3E}">
        <p14:creationId xmlns:p14="http://schemas.microsoft.com/office/powerpoint/2010/main" val="62892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1"/>
            <a:ext cx="8911687" cy="591504"/>
          </a:xfrm>
        </p:spPr>
        <p:txBody>
          <a:bodyPr>
            <a:normAutofit/>
          </a:bodyPr>
          <a:lstStyle/>
          <a:p>
            <a:r>
              <a:rPr lang="en-GB" sz="2000" dirty="0" err="1" smtClean="0"/>
              <a:t>Okely</a:t>
            </a:r>
            <a:r>
              <a:rPr lang="en-GB" sz="2000" dirty="0" smtClean="0"/>
              <a:t>, J. The traveller Gypsies</a:t>
            </a:r>
            <a:endParaRPr lang="en-GB" sz="2000" dirty="0"/>
          </a:p>
        </p:txBody>
      </p:sp>
      <p:sp>
        <p:nvSpPr>
          <p:cNvPr id="3" name="Content Placeholder 2"/>
          <p:cNvSpPr>
            <a:spLocks noGrp="1"/>
          </p:cNvSpPr>
          <p:nvPr>
            <p:ph idx="1"/>
          </p:nvPr>
        </p:nvSpPr>
        <p:spPr>
          <a:xfrm>
            <a:off x="2592924" y="1387736"/>
            <a:ext cx="8911687" cy="4523486"/>
          </a:xfrm>
        </p:spPr>
        <p:txBody>
          <a:bodyPr/>
          <a:lstStyle/>
          <a:p>
            <a:r>
              <a:rPr lang="en-GB" dirty="0"/>
              <a:t>Gypsy women are seen as provocative, sexually available and promiscuous; Gorgio society projects both its own ‘exotic and erotic projections’ </a:t>
            </a:r>
            <a:r>
              <a:rPr lang="en-GB" dirty="0" smtClean="0"/>
              <a:t>and </a:t>
            </a:r>
            <a:r>
              <a:rPr lang="en-GB" dirty="0"/>
              <a:t>its ‘suppressed desires and fears’ </a:t>
            </a:r>
            <a:r>
              <a:rPr lang="en-GB" dirty="0" smtClean="0"/>
              <a:t>on </a:t>
            </a:r>
            <a:r>
              <a:rPr lang="en-GB" dirty="0"/>
              <a:t>to </a:t>
            </a:r>
            <a:r>
              <a:rPr lang="en-GB" dirty="0" smtClean="0"/>
              <a:t>them.</a:t>
            </a:r>
          </a:p>
          <a:p>
            <a:r>
              <a:rPr lang="en-GB" dirty="0" smtClean="0"/>
              <a:t>Gypsy women </a:t>
            </a:r>
            <a:r>
              <a:rPr lang="en-GB" dirty="0"/>
              <a:t>are viewed as things of nature, existing outside the dominant society’s cultural field. They </a:t>
            </a:r>
            <a:r>
              <a:rPr lang="en-GB" dirty="0" smtClean="0"/>
              <a:t>are however </a:t>
            </a:r>
            <a:r>
              <a:rPr lang="en-GB" dirty="0"/>
              <a:t>elevated above Gypsy males who are seen as ‘parasites, thieves, unclean</a:t>
            </a:r>
            <a:r>
              <a:rPr lang="en-GB" dirty="0" smtClean="0"/>
              <a:t>’. </a:t>
            </a:r>
            <a:r>
              <a:rPr lang="en-GB" dirty="0"/>
              <a:t>This may be because Gorgios fear that males have the power to seduce or abduct Gorgio </a:t>
            </a:r>
            <a:r>
              <a:rPr lang="en-GB" dirty="0" smtClean="0"/>
              <a:t>women, </a:t>
            </a:r>
            <a:r>
              <a:rPr lang="en-GB" dirty="0"/>
              <a:t>whereas females are viewed as less threatening. </a:t>
            </a:r>
            <a:endParaRPr lang="en-GB" dirty="0" smtClean="0"/>
          </a:p>
          <a:p>
            <a:r>
              <a:rPr lang="en-GB" dirty="0"/>
              <a:t>Although </a:t>
            </a:r>
            <a:r>
              <a:rPr lang="en-GB" dirty="0" smtClean="0"/>
              <a:t>a Gypsy woman </a:t>
            </a:r>
            <a:r>
              <a:rPr lang="en-GB" dirty="0"/>
              <a:t>must obey her husband and be cautious of other Gypsy men, she is expected to be outgoing and persistent when earning a living outside of the camp even though she may encounter other men. </a:t>
            </a:r>
            <a:endParaRPr lang="en-GB" dirty="0" smtClean="0"/>
          </a:p>
          <a:p>
            <a:endParaRPr lang="en-GB" dirty="0"/>
          </a:p>
        </p:txBody>
      </p:sp>
    </p:spTree>
    <p:extLst>
      <p:ext uri="{BB962C8B-B14F-4D97-AF65-F5344CB8AC3E}">
        <p14:creationId xmlns:p14="http://schemas.microsoft.com/office/powerpoint/2010/main" val="1310324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1330" y="330178"/>
            <a:ext cx="3505199" cy="976312"/>
          </a:xfrm>
        </p:spPr>
        <p:txBody>
          <a:bodyPr>
            <a:normAutofit/>
          </a:bodyPr>
          <a:lstStyle/>
          <a:p>
            <a:r>
              <a:rPr lang="en-GB" dirty="0" err="1" smtClean="0"/>
              <a:t>Weismantel</a:t>
            </a:r>
            <a:r>
              <a:rPr lang="en-GB" dirty="0" smtClean="0"/>
              <a:t>, Mary  2001</a:t>
            </a:r>
            <a:br>
              <a:rPr lang="en-GB" dirty="0" smtClean="0"/>
            </a:br>
            <a:r>
              <a:rPr lang="en-GB" i="1" dirty="0" smtClean="0"/>
              <a:t>Cholas &amp; </a:t>
            </a:r>
            <a:r>
              <a:rPr lang="en-GB" i="1" dirty="0" err="1" smtClean="0"/>
              <a:t>Pishtacos</a:t>
            </a:r>
            <a:endParaRPr lang="en-GB" i="1"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77347" y="1215614"/>
            <a:ext cx="3718935" cy="3993141"/>
          </a:xfrm>
        </p:spPr>
      </p:pic>
      <p:sp>
        <p:nvSpPr>
          <p:cNvPr id="4" name="Text Placeholder 3"/>
          <p:cNvSpPr>
            <a:spLocks noGrp="1"/>
          </p:cNvSpPr>
          <p:nvPr>
            <p:ph type="body" sz="half" idx="2"/>
          </p:nvPr>
        </p:nvSpPr>
        <p:spPr>
          <a:xfrm>
            <a:off x="2237591" y="1306490"/>
            <a:ext cx="3856820" cy="5274613"/>
          </a:xfrm>
        </p:spPr>
        <p:txBody>
          <a:bodyPr>
            <a:noAutofit/>
          </a:bodyPr>
          <a:lstStyle/>
          <a:p>
            <a:pPr>
              <a:buClr>
                <a:srgbClr val="A53010"/>
              </a:buClr>
            </a:pPr>
            <a:r>
              <a:rPr lang="en-GB" sz="1800" dirty="0" smtClean="0"/>
              <a:t>Examines deeply </a:t>
            </a:r>
            <a:r>
              <a:rPr lang="en-GB" sz="1800" dirty="0" smtClean="0"/>
              <a:t>held race</a:t>
            </a:r>
            <a:r>
              <a:rPr lang="en-GB" sz="1800" dirty="0" smtClean="0"/>
              <a:t>, class and gender relations in Peru through the figure of the </a:t>
            </a:r>
            <a:r>
              <a:rPr lang="en-GB" sz="1800" i="1" dirty="0" err="1" smtClean="0"/>
              <a:t>chola</a:t>
            </a:r>
            <a:r>
              <a:rPr lang="en-GB" sz="1800" i="1" dirty="0" smtClean="0"/>
              <a:t> </a:t>
            </a:r>
            <a:r>
              <a:rPr lang="en-GB" sz="1800" dirty="0"/>
              <a:t> </a:t>
            </a:r>
            <a:r>
              <a:rPr lang="en-GB" sz="1800" dirty="0" smtClean="0"/>
              <a:t>- </a:t>
            </a:r>
            <a:r>
              <a:rPr lang="en-GB" sz="1800" dirty="0" smtClean="0"/>
              <a:t>indigenous woman -  </a:t>
            </a:r>
            <a:r>
              <a:rPr lang="en-GB" sz="1800" dirty="0" smtClean="0"/>
              <a:t>and </a:t>
            </a:r>
            <a:r>
              <a:rPr lang="en-GB" sz="1800" i="1" dirty="0" err="1" smtClean="0"/>
              <a:t>pishtaco</a:t>
            </a:r>
            <a:r>
              <a:rPr lang="en-GB" sz="1800" i="1" dirty="0" smtClean="0"/>
              <a:t>, </a:t>
            </a:r>
            <a:r>
              <a:rPr lang="en-GB" sz="1800" dirty="0" smtClean="0"/>
              <a:t>a</a:t>
            </a:r>
            <a:r>
              <a:rPr lang="en-GB" sz="1800" i="1" dirty="0" smtClean="0"/>
              <a:t> </a:t>
            </a:r>
            <a:r>
              <a:rPr lang="en-GB" sz="1800" dirty="0" smtClean="0"/>
              <a:t>white </a:t>
            </a:r>
            <a:r>
              <a:rPr lang="en-GB" sz="1800" dirty="0" smtClean="0"/>
              <a:t>man who kills Indians in order to sell their fat to foreign countries. </a:t>
            </a:r>
          </a:p>
          <a:p>
            <a:pPr>
              <a:buClr>
                <a:srgbClr val="A53010"/>
              </a:buClr>
            </a:pPr>
            <a:r>
              <a:rPr lang="en-GB" sz="1800" dirty="0"/>
              <a:t>T</a:t>
            </a:r>
            <a:r>
              <a:rPr lang="en-GB" sz="1800" dirty="0" smtClean="0"/>
              <a:t>he </a:t>
            </a:r>
            <a:r>
              <a:rPr lang="en-GB" sz="1800" i="1" dirty="0" err="1" smtClean="0"/>
              <a:t>chola</a:t>
            </a:r>
            <a:r>
              <a:rPr lang="en-GB" sz="1800" dirty="0" smtClean="0"/>
              <a:t> take up masculine space and attitude in handling money in the street market. </a:t>
            </a:r>
            <a:r>
              <a:rPr lang="en-GB" sz="1800" dirty="0" smtClean="0"/>
              <a:t> She is despised for taking up (white) man’s space and described to have a big ‘sexual appetite’.</a:t>
            </a:r>
          </a:p>
          <a:p>
            <a:pPr>
              <a:buClr>
                <a:srgbClr val="A53010"/>
              </a:buClr>
            </a:pPr>
            <a:r>
              <a:rPr lang="en-GB" sz="1800" dirty="0" smtClean="0"/>
              <a:t>The myth of the</a:t>
            </a:r>
            <a:r>
              <a:rPr lang="en-GB" sz="1800" i="1" dirty="0" smtClean="0"/>
              <a:t> </a:t>
            </a:r>
            <a:r>
              <a:rPr lang="en-GB" sz="1800" i="1" dirty="0" err="1" smtClean="0"/>
              <a:t>pishtaco</a:t>
            </a:r>
            <a:r>
              <a:rPr lang="en-GB" sz="1800" i="1" dirty="0" smtClean="0"/>
              <a:t> </a:t>
            </a:r>
            <a:r>
              <a:rPr lang="en-GB" sz="1800" dirty="0"/>
              <a:t>e</a:t>
            </a:r>
            <a:r>
              <a:rPr lang="en-GB" sz="1800" dirty="0" smtClean="0"/>
              <a:t>xplains </a:t>
            </a:r>
            <a:r>
              <a:rPr lang="en-GB" sz="1800" dirty="0" smtClean="0"/>
              <a:t>the violent and unequal relations </a:t>
            </a:r>
            <a:r>
              <a:rPr lang="en-GB" sz="1800" dirty="0" smtClean="0"/>
              <a:t>since </a:t>
            </a:r>
            <a:r>
              <a:rPr lang="en-GB" sz="1800" dirty="0" smtClean="0"/>
              <a:t>colonialism up until </a:t>
            </a:r>
            <a:r>
              <a:rPr lang="en-GB" sz="1800" dirty="0" smtClean="0"/>
              <a:t>today.</a:t>
            </a:r>
            <a:endParaRPr lang="en-GB" sz="1800" dirty="0"/>
          </a:p>
        </p:txBody>
      </p:sp>
    </p:spTree>
    <p:extLst>
      <p:ext uri="{BB962C8B-B14F-4D97-AF65-F5344CB8AC3E}">
        <p14:creationId xmlns:p14="http://schemas.microsoft.com/office/powerpoint/2010/main" val="259725810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602262"/>
          </a:xfrm>
        </p:spPr>
        <p:txBody>
          <a:bodyPr>
            <a:normAutofit/>
          </a:bodyPr>
          <a:lstStyle/>
          <a:p>
            <a:r>
              <a:rPr lang="en-GB" sz="2400" dirty="0">
                <a:solidFill>
                  <a:prstClr val="black">
                    <a:lumMod val="85000"/>
                    <a:lumOff val="15000"/>
                  </a:prstClr>
                </a:solidFill>
              </a:rPr>
              <a:t>Michel </a:t>
            </a:r>
            <a:r>
              <a:rPr lang="en-GB" sz="2400" dirty="0" smtClean="0">
                <a:solidFill>
                  <a:prstClr val="black">
                    <a:lumMod val="85000"/>
                    <a:lumOff val="15000"/>
                  </a:prstClr>
                </a:solidFill>
              </a:rPr>
              <a:t>Foucault: </a:t>
            </a:r>
            <a:r>
              <a:rPr lang="en-GB" sz="2400" dirty="0"/>
              <a:t>w</a:t>
            </a:r>
            <a:r>
              <a:rPr lang="en-GB" sz="2400" dirty="0" smtClean="0"/>
              <a:t>here </a:t>
            </a:r>
            <a:r>
              <a:rPr lang="en-GB" sz="2400" dirty="0"/>
              <a:t>there is</a:t>
            </a:r>
            <a:r>
              <a:rPr lang="en-GB" sz="2400" b="1" dirty="0"/>
              <a:t> power </a:t>
            </a:r>
            <a:r>
              <a:rPr lang="en-GB" sz="2400" dirty="0"/>
              <a:t>there is </a:t>
            </a:r>
            <a:r>
              <a:rPr lang="en-GB" sz="2400" dirty="0" smtClean="0"/>
              <a:t>resistance</a:t>
            </a:r>
            <a:endParaRPr lang="en-GB" sz="2400" dirty="0"/>
          </a:p>
        </p:txBody>
      </p:sp>
      <p:sp>
        <p:nvSpPr>
          <p:cNvPr id="3" name="Content Placeholder 2"/>
          <p:cNvSpPr>
            <a:spLocks noGrp="1"/>
          </p:cNvSpPr>
          <p:nvPr>
            <p:ph idx="1"/>
          </p:nvPr>
        </p:nvSpPr>
        <p:spPr>
          <a:xfrm>
            <a:off x="2474259" y="1021976"/>
            <a:ext cx="9030352" cy="5421855"/>
          </a:xfrm>
        </p:spPr>
        <p:txBody>
          <a:bodyPr>
            <a:normAutofit fontScale="92500" lnSpcReduction="20000"/>
          </a:bodyPr>
          <a:lstStyle/>
          <a:p>
            <a:pPr marL="0" indent="0">
              <a:buNone/>
            </a:pPr>
            <a:r>
              <a:rPr lang="en-GB" sz="1900" dirty="0" smtClean="0">
                <a:solidFill>
                  <a:prstClr val="black">
                    <a:lumMod val="85000"/>
                    <a:lumOff val="15000"/>
                  </a:prstClr>
                </a:solidFill>
                <a:ea typeface="+mj-ea"/>
                <a:cs typeface="+mj-cs"/>
              </a:rPr>
              <a:t>The history </a:t>
            </a:r>
            <a:r>
              <a:rPr lang="en-GB" sz="1900" dirty="0">
                <a:solidFill>
                  <a:prstClr val="black">
                    <a:lumMod val="85000"/>
                    <a:lumOff val="15000"/>
                  </a:prstClr>
                </a:solidFill>
                <a:ea typeface="+mj-ea"/>
                <a:cs typeface="+mj-cs"/>
              </a:rPr>
              <a:t>of </a:t>
            </a:r>
            <a:r>
              <a:rPr lang="en-GB" sz="1900" dirty="0" smtClean="0">
                <a:solidFill>
                  <a:prstClr val="black">
                    <a:lumMod val="85000"/>
                    <a:lumOff val="15000"/>
                  </a:prstClr>
                </a:solidFill>
                <a:ea typeface="+mj-ea"/>
                <a:cs typeface="+mj-cs"/>
              </a:rPr>
              <a:t>Sexuality; </a:t>
            </a:r>
            <a:r>
              <a:rPr lang="en-GB" sz="1900" dirty="0">
                <a:solidFill>
                  <a:prstClr val="black">
                    <a:lumMod val="85000"/>
                    <a:lumOff val="15000"/>
                  </a:prstClr>
                </a:solidFill>
                <a:ea typeface="+mj-ea"/>
                <a:cs typeface="+mj-cs"/>
              </a:rPr>
              <a:t>Birth of the </a:t>
            </a:r>
            <a:r>
              <a:rPr lang="en-GB" sz="1900" dirty="0" smtClean="0">
                <a:solidFill>
                  <a:prstClr val="black">
                    <a:lumMod val="85000"/>
                    <a:lumOff val="15000"/>
                  </a:prstClr>
                </a:solidFill>
                <a:ea typeface="+mj-ea"/>
                <a:cs typeface="+mj-cs"/>
              </a:rPr>
              <a:t>Clinic; The </a:t>
            </a:r>
            <a:r>
              <a:rPr lang="en-GB" sz="1900" dirty="0">
                <a:solidFill>
                  <a:prstClr val="black">
                    <a:lumMod val="85000"/>
                    <a:lumOff val="15000"/>
                  </a:prstClr>
                </a:solidFill>
                <a:ea typeface="+mj-ea"/>
                <a:cs typeface="+mj-cs"/>
              </a:rPr>
              <a:t>History of </a:t>
            </a:r>
            <a:r>
              <a:rPr lang="en-GB" sz="1900" dirty="0" smtClean="0">
                <a:solidFill>
                  <a:prstClr val="black">
                    <a:lumMod val="85000"/>
                    <a:lumOff val="15000"/>
                  </a:prstClr>
                </a:solidFill>
                <a:ea typeface="+mj-ea"/>
                <a:cs typeface="+mj-cs"/>
              </a:rPr>
              <a:t>Madness; The order of things; Discipline and punish: the birth of the Prison</a:t>
            </a:r>
            <a:endParaRPr lang="en-GB" sz="1900" dirty="0">
              <a:solidFill>
                <a:prstClr val="black">
                  <a:lumMod val="85000"/>
                  <a:lumOff val="15000"/>
                </a:prstClr>
              </a:solidFill>
              <a:ea typeface="+mj-ea"/>
              <a:cs typeface="+mj-cs"/>
            </a:endParaRPr>
          </a:p>
          <a:p>
            <a:pPr marL="0" indent="0" algn="ctr">
              <a:buNone/>
            </a:pPr>
            <a:r>
              <a:rPr lang="en-GB" sz="2000" dirty="0" smtClean="0"/>
              <a:t>Power </a:t>
            </a:r>
            <a:r>
              <a:rPr lang="en-GB" sz="2000" dirty="0"/>
              <a:t>is all the more cunning because its basic forms can change in response to our efforts to free ourselves from its </a:t>
            </a:r>
            <a:r>
              <a:rPr lang="en-GB" sz="2000" dirty="0" smtClean="0"/>
              <a:t>grip</a:t>
            </a:r>
          </a:p>
          <a:p>
            <a:pPr marL="0" indent="0" algn="ctr">
              <a:buNone/>
            </a:pPr>
            <a:endParaRPr lang="en-GB" sz="1900" dirty="0">
              <a:solidFill>
                <a:prstClr val="black">
                  <a:lumMod val="85000"/>
                  <a:lumOff val="15000"/>
                </a:prstClr>
              </a:solidFill>
              <a:ea typeface="+mj-ea"/>
              <a:cs typeface="+mj-cs"/>
            </a:endParaRPr>
          </a:p>
          <a:p>
            <a:pPr marL="0" indent="0">
              <a:buNone/>
            </a:pPr>
            <a:r>
              <a:rPr lang="en-GB" dirty="0" smtClean="0"/>
              <a:t>What </a:t>
            </a:r>
            <a:r>
              <a:rPr lang="en-GB" dirty="0"/>
              <a:t>do the forms of resistance indicate about the forms of power they are against</a:t>
            </a:r>
            <a:r>
              <a:rPr lang="en-GB" dirty="0" smtClean="0"/>
              <a:t>? (Abu-</a:t>
            </a:r>
            <a:r>
              <a:rPr lang="en-GB" dirty="0" err="1" smtClean="0"/>
              <a:t>Lughod</a:t>
            </a:r>
            <a:r>
              <a:rPr lang="en-GB" dirty="0" smtClean="0"/>
              <a:t>)</a:t>
            </a:r>
            <a:endParaRPr lang="en-GB" b="1" dirty="0" smtClean="0"/>
          </a:p>
          <a:p>
            <a:r>
              <a:rPr lang="en-GB" sz="2000" dirty="0" err="1" smtClean="0"/>
              <a:t>Okely</a:t>
            </a:r>
            <a:r>
              <a:rPr lang="en-GB" sz="2000" dirty="0" smtClean="0"/>
              <a:t>, Judith (The Traveller Gypsies</a:t>
            </a:r>
            <a:r>
              <a:rPr lang="en-GB" sz="2000" dirty="0"/>
              <a:t>): The Traveller woman is able to exploit the Gorgio ideal of women being the weaker sex, and she is left to cope with visiting authorities. </a:t>
            </a:r>
            <a:r>
              <a:rPr lang="en-GB" sz="2000" dirty="0" smtClean="0"/>
              <a:t>Some </a:t>
            </a:r>
            <a:r>
              <a:rPr lang="en-GB" sz="2000" dirty="0" smtClean="0"/>
              <a:t>Traveller women were deliberately taking </a:t>
            </a:r>
            <a:r>
              <a:rPr lang="en-GB" sz="2000" dirty="0"/>
              <a:t>use of the “gypsy” </a:t>
            </a:r>
            <a:r>
              <a:rPr lang="en-GB" sz="2000" dirty="0" smtClean="0"/>
              <a:t>identity</a:t>
            </a:r>
            <a:r>
              <a:rPr lang="en-GB" sz="2000" dirty="0"/>
              <a:t> </a:t>
            </a:r>
            <a:r>
              <a:rPr lang="en-GB" sz="2000" dirty="0" smtClean="0"/>
              <a:t>(‘the drifters’).</a:t>
            </a:r>
            <a:r>
              <a:rPr lang="en-GB" sz="2000" dirty="0" smtClean="0"/>
              <a:t> </a:t>
            </a:r>
          </a:p>
          <a:p>
            <a:r>
              <a:rPr lang="en-GB" sz="2000" dirty="0" smtClean="0"/>
              <a:t>Abu-</a:t>
            </a:r>
            <a:r>
              <a:rPr lang="en-GB" sz="2000" dirty="0" err="1" smtClean="0"/>
              <a:t>Lughod</a:t>
            </a:r>
            <a:r>
              <a:rPr lang="en-GB" sz="2000" dirty="0" smtClean="0"/>
              <a:t>, </a:t>
            </a:r>
            <a:r>
              <a:rPr lang="en-GB" sz="2000" dirty="0" smtClean="0"/>
              <a:t>Lila 1991 (Romance of Resistance: tracing transformations of power through Bedouin women</a:t>
            </a:r>
            <a:r>
              <a:rPr lang="en-GB" sz="2000" dirty="0"/>
              <a:t>): The Bedouin women both resist and support existing systems of </a:t>
            </a:r>
            <a:r>
              <a:rPr lang="en-GB" sz="2000" dirty="0" smtClean="0"/>
              <a:t>power. Bedouin </a:t>
            </a:r>
            <a:r>
              <a:rPr lang="en-GB" sz="2000" dirty="0" smtClean="0"/>
              <a:t>women were mocking </a:t>
            </a:r>
            <a:r>
              <a:rPr lang="en-GB" sz="2000" dirty="0"/>
              <a:t>men, wearing cosmetics and </a:t>
            </a:r>
            <a:r>
              <a:rPr lang="en-GB" sz="2000" dirty="0" smtClean="0"/>
              <a:t>nylon. </a:t>
            </a:r>
          </a:p>
          <a:p>
            <a:r>
              <a:rPr lang="en-GB" sz="2000" dirty="0" smtClean="0"/>
              <a:t>Analysis of resistances also</a:t>
            </a:r>
            <a:r>
              <a:rPr lang="en-GB" sz="2000" dirty="0" smtClean="0"/>
              <a:t> requires examining what we mean with things </a:t>
            </a:r>
            <a:r>
              <a:rPr lang="en-GB" sz="2000" dirty="0" smtClean="0"/>
              <a:t>like </a:t>
            </a:r>
            <a:r>
              <a:rPr lang="en-GB" sz="2000" dirty="0" smtClean="0"/>
              <a:t>‘freedom’. Is it wage-labour, money or choice? What kinds of power relations operate there? (e.g. is it an imposed capitalist/Western discourse?)</a:t>
            </a:r>
            <a:endParaRPr lang="en-GB" sz="2000" dirty="0"/>
          </a:p>
          <a:p>
            <a:endParaRPr lang="en-GB" dirty="0" smtClean="0"/>
          </a:p>
          <a:p>
            <a:endParaRPr lang="en-GB" dirty="0" smtClean="0"/>
          </a:p>
        </p:txBody>
      </p:sp>
    </p:spTree>
    <p:extLst>
      <p:ext uri="{BB962C8B-B14F-4D97-AF65-F5344CB8AC3E}">
        <p14:creationId xmlns:p14="http://schemas.microsoft.com/office/powerpoint/2010/main" val="179093093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1076" y="624109"/>
            <a:ext cx="9053849" cy="3638797"/>
          </a:xfrm>
        </p:spPr>
        <p:txBody>
          <a:bodyPr>
            <a:normAutofit/>
          </a:bodyPr>
          <a:lstStyle/>
          <a:p>
            <a:r>
              <a:rPr lang="en-GB" sz="2400" dirty="0" smtClean="0"/>
              <a:t/>
            </a:r>
            <a:br>
              <a:rPr lang="en-GB" sz="2400" dirty="0" smtClean="0"/>
            </a:br>
            <a:r>
              <a:rPr lang="en-GB" sz="2400" dirty="0"/>
              <a:t/>
            </a:r>
            <a:br>
              <a:rPr lang="en-GB" sz="2400" dirty="0"/>
            </a:br>
            <a:r>
              <a:rPr lang="en-GB" sz="2400" dirty="0" smtClean="0"/>
              <a:t>Find </a:t>
            </a:r>
            <a:r>
              <a:rPr lang="en-GB" sz="2400" dirty="0" smtClean="0"/>
              <a:t>resistances in the ethnographies covered in the course. </a:t>
            </a:r>
            <a:br>
              <a:rPr lang="en-GB" sz="2400" dirty="0" smtClean="0"/>
            </a:br>
            <a:r>
              <a:rPr lang="en-GB" sz="2400" dirty="0" smtClean="0"/>
              <a:t/>
            </a:r>
            <a:br>
              <a:rPr lang="en-GB" sz="2400" dirty="0" smtClean="0"/>
            </a:br>
            <a:endParaRPr lang="en-GB" sz="2400" dirty="0"/>
          </a:p>
        </p:txBody>
      </p:sp>
    </p:spTree>
    <p:extLst>
      <p:ext uri="{BB962C8B-B14F-4D97-AF65-F5344CB8AC3E}">
        <p14:creationId xmlns:p14="http://schemas.microsoft.com/office/powerpoint/2010/main" val="3397585602"/>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962</TotalTime>
  <Words>1272</Words>
  <Application>Microsoft Office PowerPoint</Application>
  <PresentationFormat>Widescreen</PresentationFormat>
  <Paragraphs>55</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Century Gothic</vt:lpstr>
      <vt:lpstr>Wingdings 3</vt:lpstr>
      <vt:lpstr>Wisp</vt:lpstr>
      <vt:lpstr>Gender &amp;Power</vt:lpstr>
      <vt:lpstr>Women &amp; labour / Silvia Federici 1998 Caliban and the witch: women, the body and primitive accumulation</vt:lpstr>
      <vt:lpstr>Feminization of labour &amp; precarity</vt:lpstr>
      <vt:lpstr>Positive transformations</vt:lpstr>
      <vt:lpstr>Continuing everyday concerns</vt:lpstr>
      <vt:lpstr>Intersectionality (gender, race, sex, class) </vt:lpstr>
      <vt:lpstr>Colonialism, Race &amp; Sex</vt:lpstr>
      <vt:lpstr>Okely, J. The traveller Gypsies</vt:lpstr>
      <vt:lpstr>Weismantel, Mary  2001 Cholas &amp; Pishtacos</vt:lpstr>
      <vt:lpstr>Michel Foucault: where there is power there is resistance</vt:lpstr>
      <vt:lpstr>  Find resistances in the ethnographies covered in the course.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&amp;Power</dc:title>
  <dc:creator>Trainer01</dc:creator>
  <cp:lastModifiedBy>Trainer01</cp:lastModifiedBy>
  <cp:revision>93</cp:revision>
  <dcterms:created xsi:type="dcterms:W3CDTF">2019-11-02T15:45:45Z</dcterms:created>
  <dcterms:modified xsi:type="dcterms:W3CDTF">2019-11-05T13:42:55Z</dcterms:modified>
</cp:coreProperties>
</file>