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22"/>
  </p:notesMasterIdLst>
  <p:sldIdLst>
    <p:sldId id="280" r:id="rId2"/>
    <p:sldId id="786" r:id="rId3"/>
    <p:sldId id="791" r:id="rId4"/>
    <p:sldId id="906" r:id="rId5"/>
    <p:sldId id="967" r:id="rId6"/>
    <p:sldId id="973" r:id="rId7"/>
    <p:sldId id="910" r:id="rId8"/>
    <p:sldId id="923" r:id="rId9"/>
    <p:sldId id="968" r:id="rId10"/>
    <p:sldId id="974" r:id="rId11"/>
    <p:sldId id="969" r:id="rId12"/>
    <p:sldId id="975" r:id="rId13"/>
    <p:sldId id="927" r:id="rId14"/>
    <p:sldId id="960" r:id="rId15"/>
    <p:sldId id="976" r:id="rId16"/>
    <p:sldId id="970" r:id="rId17"/>
    <p:sldId id="956" r:id="rId18"/>
    <p:sldId id="972" r:id="rId19"/>
    <p:sldId id="977" r:id="rId20"/>
    <p:sldId id="94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 varScale="1">
        <p:scale>
          <a:sx n="82" d="100"/>
          <a:sy n="82" d="100"/>
        </p:scale>
        <p:origin x="1383" y="3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805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67733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0199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0320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546149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82386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45155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83961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65332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17739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9559720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7501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35767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1776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2100046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95165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6066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106805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2/5/2020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84746" y="2223473"/>
            <a:ext cx="6174507" cy="1135637"/>
          </a:xfrm>
        </p:spPr>
        <p:txBody>
          <a:bodyPr/>
          <a:lstStyle/>
          <a:p>
            <a:r>
              <a:rPr lang="en-US" sz="4000" dirty="0">
                <a:latin typeface="Arial" charset="0"/>
              </a:rPr>
              <a:t>Point-to-Point Connections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549275" y="1956931"/>
            <a:ext cx="8042276" cy="398666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2.1 Serial Point-to-Point Overview</a:t>
            </a:r>
          </a:p>
          <a:p>
            <a:pPr lvl="1"/>
            <a:r>
              <a:rPr lang="en-US" dirty="0"/>
              <a:t>Configure HDLC encapsulation.</a:t>
            </a:r>
          </a:p>
          <a:p>
            <a:r>
              <a:rPr lang="en-CA" dirty="0"/>
              <a:t>2.2 PPP Operation</a:t>
            </a:r>
            <a:endParaRPr lang="en-US" dirty="0"/>
          </a:p>
          <a:p>
            <a:pPr lvl="1"/>
            <a:r>
              <a:rPr lang="en-US" dirty="0"/>
              <a:t>Explain how PPP operates across a point-to-point serial link.</a:t>
            </a:r>
          </a:p>
          <a:p>
            <a:r>
              <a:rPr lang="en-US" dirty="0"/>
              <a:t>2.3 PPP Implementation</a:t>
            </a:r>
          </a:p>
          <a:p>
            <a:pPr lvl="1"/>
            <a:r>
              <a:rPr lang="en-US" dirty="0"/>
              <a:t>Configure PPP encapsulation.</a:t>
            </a:r>
          </a:p>
          <a:p>
            <a:r>
              <a:rPr lang="en-US" dirty="0"/>
              <a:t>2.4 Troubleshoot WAN Connectivity</a:t>
            </a:r>
          </a:p>
          <a:p>
            <a:pPr lvl="1"/>
            <a:r>
              <a:rPr lang="en-US" dirty="0"/>
              <a:t>Troubleshoot PPP.</a:t>
            </a:r>
          </a:p>
        </p:txBody>
      </p:sp>
    </p:spTree>
    <p:extLst>
      <p:ext uri="{BB962C8B-B14F-4D97-AF65-F5344CB8AC3E}">
        <p14:creationId xmlns:p14="http://schemas.microsoft.com/office/powerpoint/2010/main" val="1065710895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73416" y="2106521"/>
            <a:ext cx="5155715" cy="1481138"/>
          </a:xfrm>
        </p:spPr>
        <p:txBody>
          <a:bodyPr/>
          <a:lstStyle/>
          <a:p>
            <a:r>
              <a:rPr lang="en-US" sz="3600" dirty="0"/>
              <a:t>2.1 Serial Point-to-Point Overview</a:t>
            </a:r>
          </a:p>
        </p:txBody>
      </p:sp>
    </p:spTree>
    <p:extLst>
      <p:ext uri="{BB962C8B-B14F-4D97-AF65-F5344CB8AC3E}">
        <p14:creationId xmlns:p14="http://schemas.microsoft.com/office/powerpoint/2010/main" val="2753221210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4000" dirty="0"/>
              <a:t>Serial Communications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397809"/>
            <a:ext cx="8733677" cy="5152292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Point-to-point connections are used to connect LANs to service provider WANs, and to connect LAN segments within an enterprise network.</a:t>
            </a:r>
          </a:p>
          <a:p>
            <a:r>
              <a:rPr lang="en-US" sz="2000" dirty="0">
                <a:solidFill>
                  <a:schemeClr val="tx1"/>
                </a:solidFill>
              </a:rPr>
              <a:t>A point-to-point link can connect two geographically distant sites, such as a corporate office in New York and a regional office in London.</a:t>
            </a:r>
          </a:p>
          <a:p>
            <a:r>
              <a:rPr lang="en-US" sz="2000" dirty="0">
                <a:solidFill>
                  <a:schemeClr val="tx1"/>
                </a:solidFill>
              </a:rPr>
              <a:t>Serial connection bandwidths can be incrementally increased to accommodate the need for faster transmission. 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2316" y="4550225"/>
            <a:ext cx="5530607" cy="2261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958124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20116"/>
            <a:ext cx="8733677" cy="3701107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On each WAN connection, data is encapsulated into frames before crossing the WAN link.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HDLC is the default encapsulation type on point-to-point connections, dedicated links, and circuit-switched connections when the link uses two Cisco devices.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HDLC defines a Layer 2 framing structure that allows for flow control and error control through the use of acknowledgments.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HDLC uses a frame delimiter, or flag, to mark the beginning and the end of each frame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Cisco HDLC frames contain a field for identifying the network protocol being encapsulated.</a:t>
            </a:r>
          </a:p>
          <a:p>
            <a:pPr lvl="2"/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963" y="5289135"/>
            <a:ext cx="4425909" cy="1122992"/>
          </a:xfrm>
          <a:prstGeom prst="rect">
            <a:avLst/>
          </a:prstGeom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4000" dirty="0"/>
              <a:t>HDLC Encapsulation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5897" y="5281127"/>
            <a:ext cx="4190889" cy="1088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677141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4000" dirty="0"/>
              <a:t>HDLC Encapsulation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84182"/>
            <a:ext cx="8733677" cy="4954269"/>
          </a:xfrm>
        </p:spPr>
        <p:txBody>
          <a:bodyPr>
            <a:normAutofit fontScale="92500" lnSpcReduction="10000"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There are two steps to re-enable HDLC encapsulation:</a:t>
            </a: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Step 1.</a:t>
            </a:r>
            <a:r>
              <a:rPr lang="en-US" sz="1800" dirty="0">
                <a:solidFill>
                  <a:schemeClr val="tx1"/>
                </a:solidFill>
              </a:rPr>
              <a:t> Enter the interface configuration mode of the serial interface.</a:t>
            </a: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Step 2.</a:t>
            </a:r>
            <a:r>
              <a:rPr lang="en-US" sz="1800" dirty="0">
                <a:solidFill>
                  <a:schemeClr val="tx1"/>
                </a:solidFill>
              </a:rPr>
              <a:t> Enter the</a:t>
            </a:r>
            <a:r>
              <a:rPr lang="en-US" sz="1800" b="1" dirty="0">
                <a:solidFill>
                  <a:schemeClr val="tx1"/>
                </a:solidFill>
              </a:rPr>
              <a:t> encapsulation </a:t>
            </a:r>
            <a:r>
              <a:rPr lang="en-US" sz="1800" b="1" dirty="0" err="1">
                <a:solidFill>
                  <a:schemeClr val="tx1"/>
                </a:solidFill>
              </a:rPr>
              <a:t>hdlc</a:t>
            </a:r>
            <a:r>
              <a:rPr lang="en-US" sz="1800" b="1" dirty="0">
                <a:solidFill>
                  <a:schemeClr val="tx1"/>
                </a:solidFill>
              </a:rPr>
              <a:t> </a:t>
            </a:r>
            <a:r>
              <a:rPr lang="en-US" sz="1800" dirty="0">
                <a:solidFill>
                  <a:schemeClr val="tx1"/>
                </a:solidFill>
              </a:rPr>
              <a:t>command to specify the encapsulation protocol on the interface.</a:t>
            </a:r>
          </a:p>
          <a:p>
            <a:r>
              <a:rPr lang="en-US" sz="1800" dirty="0">
                <a:solidFill>
                  <a:schemeClr val="tx1"/>
                </a:solidFill>
              </a:rPr>
              <a:t>The</a:t>
            </a:r>
            <a:r>
              <a:rPr lang="en-US" sz="1800" b="1" dirty="0">
                <a:solidFill>
                  <a:schemeClr val="tx1"/>
                </a:solidFill>
              </a:rPr>
              <a:t> show interfaces serial</a:t>
            </a:r>
            <a:r>
              <a:rPr lang="en-US" sz="1800" dirty="0">
                <a:solidFill>
                  <a:schemeClr val="tx1"/>
                </a:solidFill>
              </a:rPr>
              <a:t> command returns one of six possible states: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Serial x is up, line protocol is up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Serial x is down, line protocol is down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Serial x is up, line protocol is down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Serial x is up, line protocol is up (looped)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Serial x is up, line protocol is down (disabled)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Serial x is administratively down, line protocol is down</a:t>
            </a:r>
          </a:p>
          <a:p>
            <a:r>
              <a:rPr lang="en-US" sz="1800" dirty="0">
                <a:solidFill>
                  <a:schemeClr val="tx1"/>
                </a:solidFill>
              </a:rPr>
              <a:t>The</a:t>
            </a:r>
            <a:r>
              <a:rPr lang="en-US" sz="1800" b="1" dirty="0">
                <a:solidFill>
                  <a:schemeClr val="tx1"/>
                </a:solidFill>
              </a:rPr>
              <a:t> show controllers </a:t>
            </a:r>
            <a:r>
              <a:rPr lang="en-US" sz="1800" dirty="0">
                <a:solidFill>
                  <a:schemeClr val="tx1"/>
                </a:solidFill>
              </a:rPr>
              <a:t>command is another important diagnostic tool when troubleshooting serial lines. 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The output indicates the state of the interface channels and whether a cable is attached to the interface.</a:t>
            </a:r>
          </a:p>
        </p:txBody>
      </p:sp>
    </p:spTree>
    <p:extLst>
      <p:ext uri="{BB962C8B-B14F-4D97-AF65-F5344CB8AC3E}">
        <p14:creationId xmlns:p14="http://schemas.microsoft.com/office/powerpoint/2010/main" val="2176490131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75287" y="1902674"/>
            <a:ext cx="4276260" cy="1481138"/>
          </a:xfrm>
        </p:spPr>
        <p:txBody>
          <a:bodyPr/>
          <a:lstStyle/>
          <a:p>
            <a:pPr eaLnBrk="1" hangingPunct="1"/>
            <a:r>
              <a:rPr lang="en-US" sz="4400" dirty="0"/>
              <a:t>2.2 PPP Operation</a:t>
            </a:r>
            <a:endParaRPr lang="en-US" sz="4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333176"/>
      </p:ext>
    </p:extLst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585631"/>
            <a:ext cx="8772157" cy="755982"/>
          </a:xfrm>
        </p:spPr>
        <p:txBody>
          <a:bodyPr/>
          <a:lstStyle/>
          <a:p>
            <a:r>
              <a:rPr lang="en-US" sz="4000" dirty="0"/>
              <a:t>Benefits of PPP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44431"/>
            <a:ext cx="8540747" cy="2697217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Use PPP encapsulation to connect a Cisco router to a non-Cisco router.</a:t>
            </a:r>
          </a:p>
          <a:p>
            <a:r>
              <a:rPr lang="en-US" sz="2000" dirty="0">
                <a:solidFill>
                  <a:schemeClr val="tx1"/>
                </a:solidFill>
              </a:rPr>
              <a:t>PPP Advantages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The link quality management feature monitors the quality of the link. If too many errors are detected, PPP takes the link down.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PPP supports PAP and CHAP authentication. </a:t>
            </a:r>
          </a:p>
          <a:p>
            <a:pPr lvl="1"/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479" y="4086132"/>
            <a:ext cx="7992590" cy="2086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344014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55982"/>
          </a:xfrm>
        </p:spPr>
        <p:txBody>
          <a:bodyPr/>
          <a:lstStyle/>
          <a:p>
            <a:r>
              <a:rPr lang="en-US" dirty="0"/>
              <a:t>LCP and NCP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44430"/>
            <a:ext cx="8540747" cy="514034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PPP Layered Architecture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PPP and OSI share the same physical layer, but PPP distributes the functions of LCP and NCP differently.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The only absolute requirement imposed by PPP is a full-duplex circuit, either dedicated or switched, that can operate in an asynchronous or synchronous bit-serial mode.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Most of the work done by PPP happens at the data link and network layers, by LCP and NCPs.</a:t>
            </a:r>
          </a:p>
          <a:p>
            <a:pPr>
              <a:lnSpc>
                <a:spcPct val="110000"/>
              </a:lnSpc>
            </a:pPr>
            <a:r>
              <a:rPr lang="en-US" b="1" dirty="0">
                <a:solidFill>
                  <a:schemeClr val="tx1"/>
                </a:solidFill>
              </a:rPr>
              <a:t>Link Control Protocol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LCP establishes the point-to-point link.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LCP also negotiates and sets up control options on the WAN data link, which are handled by the NCPs.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After the link is established, PPP also uses LCP to agree automatically on encapsulation formats such as authentication, compression, and error detection</a:t>
            </a:r>
          </a:p>
        </p:txBody>
      </p:sp>
    </p:spTree>
    <p:extLst>
      <p:ext uri="{BB962C8B-B14F-4D97-AF65-F5344CB8AC3E}">
        <p14:creationId xmlns:p14="http://schemas.microsoft.com/office/powerpoint/2010/main" val="1343767016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55982"/>
          </a:xfrm>
        </p:spPr>
        <p:txBody>
          <a:bodyPr/>
          <a:lstStyle/>
          <a:p>
            <a:br>
              <a:rPr lang="en-US" sz="1800" dirty="0"/>
            </a:br>
            <a:r>
              <a:rPr lang="en-US" dirty="0"/>
              <a:t>LCP and NCP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44431"/>
            <a:ext cx="8540747" cy="2770370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Network Control Protocol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PPP permits multiple network layer protocols to operate on the same communications link. 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For every network layer protocol used, PPP uses a separate NCP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Each NCP manages the specific needs required by its respective network layer protocols. </a:t>
            </a:r>
          </a:p>
          <a:p>
            <a:r>
              <a:rPr lang="en-US" dirty="0">
                <a:solidFill>
                  <a:schemeClr val="tx1"/>
                </a:solidFill>
              </a:rPr>
              <a:t>A PPP frame consists of six fields:</a:t>
            </a:r>
          </a:p>
          <a:p>
            <a:pPr lvl="2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1" y="4150786"/>
            <a:ext cx="8278380" cy="240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060296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55982"/>
          </a:xfrm>
        </p:spPr>
        <p:txBody>
          <a:bodyPr/>
          <a:lstStyle/>
          <a:p>
            <a:r>
              <a:rPr lang="en-US" sz="4000" dirty="0"/>
              <a:t>PPP Sessions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241791"/>
            <a:ext cx="8540747" cy="5177667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There are three phases of establishing a PPP session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Phase 1: Link establishment and configuration negotiation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Phase 2: Link quality determination (optional) 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Phase 3: Network layer protocol configuration negotiation</a:t>
            </a:r>
          </a:p>
          <a:p>
            <a:r>
              <a:rPr lang="en-US" dirty="0">
                <a:solidFill>
                  <a:schemeClr val="tx1"/>
                </a:solidFill>
              </a:rPr>
              <a:t>LCP operation uses three classes of LCP frames to accomplish the work of each of the LCP phases: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Link-establishment frames establish and configure a link.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Link-maintenance frames manage and debug a link.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Link-termination frames terminate a link.</a:t>
            </a:r>
          </a:p>
          <a:p>
            <a:r>
              <a:rPr lang="en-US" dirty="0">
                <a:solidFill>
                  <a:schemeClr val="tx1"/>
                </a:solidFill>
              </a:rPr>
              <a:t>PPP can be configured to support optional functions: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Authentication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Compression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Multilink</a:t>
            </a:r>
          </a:p>
          <a:p>
            <a:pPr lvl="1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477373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55982"/>
          </a:xfrm>
        </p:spPr>
        <p:txBody>
          <a:bodyPr/>
          <a:lstStyle/>
          <a:p>
            <a:r>
              <a:rPr lang="en-US" sz="4000" dirty="0"/>
              <a:t>PPP Sessions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241791"/>
            <a:ext cx="8540747" cy="5177667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After LCP has established the link, the routers exchange IPCP messages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Compression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IPv4-Address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7134" y="2182041"/>
            <a:ext cx="5620213" cy="4366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84973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5098" y="2024983"/>
            <a:ext cx="4358524" cy="1481138"/>
          </a:xfrm>
        </p:spPr>
        <p:txBody>
          <a:bodyPr/>
          <a:lstStyle/>
          <a:p>
            <a:pPr eaLnBrk="1" hangingPunct="1"/>
            <a:r>
              <a:rPr lang="en-US" sz="3600" dirty="0"/>
              <a:t>2.3 PPP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3633761877"/>
      </p:ext>
    </p:extLst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1154490"/>
          </a:xfrm>
        </p:spPr>
        <p:txBody>
          <a:bodyPr/>
          <a:lstStyle/>
          <a:p>
            <a:r>
              <a:rPr lang="en-US" dirty="0"/>
              <a:t>Configure PPP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754155"/>
            <a:ext cx="8679544" cy="4683967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PPP may include several LCP options: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iscoSansTTLight"/>
              </a:rPr>
              <a:t>Authentication, Compression, Error detection, PPP Callback, and </a:t>
            </a:r>
            <a:r>
              <a:rPr lang="en-US" sz="1800" dirty="0">
                <a:solidFill>
                  <a:schemeClr val="tx1"/>
                </a:solidFill>
              </a:rPr>
              <a:t>Multilink</a:t>
            </a:r>
          </a:p>
          <a:p>
            <a:r>
              <a:rPr lang="en-US" dirty="0">
                <a:solidFill>
                  <a:schemeClr val="tx1"/>
                </a:solidFill>
              </a:rPr>
              <a:t>To set PPP as the encapsulation method used by a serial interface, use the </a:t>
            </a:r>
            <a:r>
              <a:rPr lang="en-US" b="1" dirty="0">
                <a:solidFill>
                  <a:schemeClr val="tx1"/>
                </a:solidFill>
              </a:rPr>
              <a:t>encapsulation </a:t>
            </a:r>
            <a:r>
              <a:rPr lang="en-US" b="1" dirty="0" err="1">
                <a:solidFill>
                  <a:schemeClr val="tx1"/>
                </a:solidFill>
              </a:rPr>
              <a:t>ppp</a:t>
            </a:r>
            <a:r>
              <a:rPr lang="en-US" b="1" dirty="0">
                <a:solidFill>
                  <a:schemeClr val="tx1"/>
                </a:solidFill>
              </a:rPr>
              <a:t> </a:t>
            </a:r>
            <a:r>
              <a:rPr lang="en-US" dirty="0">
                <a:solidFill>
                  <a:schemeClr val="tx1"/>
                </a:solidFill>
              </a:rPr>
              <a:t>interface configuration command. </a:t>
            </a:r>
          </a:p>
          <a:p>
            <a:r>
              <a:rPr lang="en-US" dirty="0">
                <a:solidFill>
                  <a:schemeClr val="tx1"/>
                </a:solidFill>
              </a:rPr>
              <a:t>Point-to-point software compression on serial interfaces can be configured after PPP encapsulation is enabled with the </a:t>
            </a:r>
            <a:r>
              <a:rPr lang="en-US" b="1" dirty="0">
                <a:solidFill>
                  <a:schemeClr val="tx1"/>
                </a:solidFill>
              </a:rPr>
              <a:t>compress </a:t>
            </a:r>
            <a:r>
              <a:rPr lang="en-US" dirty="0">
                <a:solidFill>
                  <a:schemeClr val="tx1"/>
                </a:solidFill>
              </a:rPr>
              <a:t>command.</a:t>
            </a:r>
          </a:p>
          <a:p>
            <a:r>
              <a:rPr lang="en-US" dirty="0">
                <a:solidFill>
                  <a:schemeClr val="tx1"/>
                </a:solidFill>
              </a:rPr>
              <a:t>The</a:t>
            </a:r>
            <a:r>
              <a:rPr lang="en-US" b="1" dirty="0">
                <a:solidFill>
                  <a:schemeClr val="tx1"/>
                </a:solidFill>
              </a:rPr>
              <a:t> </a:t>
            </a:r>
            <a:r>
              <a:rPr lang="en-US" b="1" dirty="0" err="1">
                <a:solidFill>
                  <a:schemeClr val="tx1"/>
                </a:solidFill>
              </a:rPr>
              <a:t>ppp</a:t>
            </a:r>
            <a:r>
              <a:rPr lang="en-US" b="1" dirty="0">
                <a:solidFill>
                  <a:schemeClr val="tx1"/>
                </a:solidFill>
              </a:rPr>
              <a:t> quality </a:t>
            </a:r>
            <a:r>
              <a:rPr lang="en-US" i="1" dirty="0">
                <a:solidFill>
                  <a:schemeClr val="tx1"/>
                </a:solidFill>
              </a:rPr>
              <a:t>percentage </a:t>
            </a:r>
            <a:r>
              <a:rPr lang="en-US" dirty="0">
                <a:solidFill>
                  <a:schemeClr val="tx1"/>
                </a:solidFill>
              </a:rPr>
              <a:t>command ensures that the link meets the quality requirement set; otherwise, the link closes down.</a:t>
            </a:r>
            <a:endParaRPr lang="en-US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6958816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1154490"/>
          </a:xfrm>
        </p:spPr>
        <p:txBody>
          <a:bodyPr/>
          <a:lstStyle/>
          <a:p>
            <a:r>
              <a:rPr lang="en-US" sz="4000" dirty="0"/>
              <a:t>Configure PPP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754155"/>
            <a:ext cx="8679544" cy="4683967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MPPP allows packets to be fragmented and sends these fragments simultaneously over multiple point-to-point links to the same remote address.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Configuring MPPP requires two steps: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St</a:t>
            </a:r>
            <a:r>
              <a:rPr lang="en-US" sz="1800" dirty="0">
                <a:solidFill>
                  <a:schemeClr val="tx1"/>
                </a:solidFill>
              </a:rPr>
              <a:t>ep 1. Create a multilink bundle.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Step 2. Assign interfaces to the multilink bundle.</a:t>
            </a:r>
            <a:endParaRPr lang="en-US" sz="16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Use the</a:t>
            </a:r>
            <a:r>
              <a:rPr lang="en-US" sz="2000" b="1" dirty="0">
                <a:solidFill>
                  <a:schemeClr val="tx1"/>
                </a:solidFill>
              </a:rPr>
              <a:t> show interfaces serial </a:t>
            </a:r>
            <a:r>
              <a:rPr lang="en-US" sz="2000" dirty="0">
                <a:solidFill>
                  <a:schemeClr val="tx1"/>
                </a:solidFill>
              </a:rPr>
              <a:t>command to verify proper configuration of HDLC or PPP encapsulation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3075" y="3837510"/>
            <a:ext cx="4693742" cy="1714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245061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1154490"/>
          </a:xfrm>
        </p:spPr>
        <p:txBody>
          <a:bodyPr/>
          <a:lstStyle/>
          <a:p>
            <a:r>
              <a:rPr lang="en-US" sz="4000" dirty="0"/>
              <a:t>Configure PPP Authentication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754155"/>
            <a:ext cx="8540747" cy="4808570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chemeClr val="tx1"/>
                </a:solidFill>
              </a:rPr>
              <a:t>RFC 1334, PPP Authentication Protocols, defines two protocols for authentication, PAP and CHAP.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PAP is a very basic two-way process. There is no encryption. The username and password are sent in plaintext. 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CHAP is more secure than PAP. It involves a three-way exchange of a shared secret.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To specify the order in which the CHAP or PAP protocols are requested on the interface, use the</a:t>
            </a:r>
            <a:r>
              <a:rPr lang="en-US" b="1" dirty="0">
                <a:solidFill>
                  <a:schemeClr val="tx1"/>
                </a:solidFill>
              </a:rPr>
              <a:t> </a:t>
            </a:r>
            <a:r>
              <a:rPr lang="en-US" b="1" dirty="0" err="1">
                <a:solidFill>
                  <a:schemeClr val="tx1"/>
                </a:solidFill>
              </a:rPr>
              <a:t>ppp</a:t>
            </a:r>
            <a:r>
              <a:rPr lang="en-US" b="1" dirty="0">
                <a:solidFill>
                  <a:schemeClr val="tx1"/>
                </a:solidFill>
              </a:rPr>
              <a:t> authentication </a:t>
            </a:r>
            <a:r>
              <a:rPr lang="en-US" dirty="0">
                <a:solidFill>
                  <a:schemeClr val="tx1"/>
                </a:solidFill>
              </a:rPr>
              <a:t>interface configuration command. Use the</a:t>
            </a:r>
            <a:r>
              <a:rPr lang="en-US" b="1" dirty="0">
                <a:solidFill>
                  <a:schemeClr val="tx1"/>
                </a:solidFill>
              </a:rPr>
              <a:t> no </a:t>
            </a:r>
            <a:r>
              <a:rPr lang="en-US" dirty="0">
                <a:solidFill>
                  <a:schemeClr val="tx1"/>
                </a:solidFill>
              </a:rPr>
              <a:t>form of the command to disable this authentication.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The PAP username and password that each router sends must match those specified with the</a:t>
            </a:r>
            <a:r>
              <a:rPr lang="en-US" b="1" dirty="0">
                <a:solidFill>
                  <a:schemeClr val="tx1"/>
                </a:solidFill>
              </a:rPr>
              <a:t> username </a:t>
            </a:r>
            <a:r>
              <a:rPr lang="en-US" i="1" dirty="0">
                <a:solidFill>
                  <a:schemeClr val="tx1"/>
                </a:solidFill>
              </a:rPr>
              <a:t>name</a:t>
            </a:r>
            <a:r>
              <a:rPr lang="en-US" b="1" dirty="0">
                <a:solidFill>
                  <a:schemeClr val="tx1"/>
                </a:solidFill>
              </a:rPr>
              <a:t> password </a:t>
            </a:r>
            <a:r>
              <a:rPr lang="en-US" i="1" dirty="0" err="1">
                <a:solidFill>
                  <a:schemeClr val="tx1"/>
                </a:solidFill>
              </a:rPr>
              <a:t>password</a:t>
            </a:r>
            <a:r>
              <a:rPr lang="en-US" i="1" dirty="0">
                <a:solidFill>
                  <a:schemeClr val="tx1"/>
                </a:solidFill>
              </a:rPr>
              <a:t> </a:t>
            </a:r>
            <a:r>
              <a:rPr lang="en-US" dirty="0">
                <a:solidFill>
                  <a:schemeClr val="tx1"/>
                </a:solidFill>
              </a:rPr>
              <a:t>command of the other router.</a:t>
            </a:r>
          </a:p>
          <a:p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255489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76287" y="2129818"/>
            <a:ext cx="4358524" cy="1481138"/>
          </a:xfrm>
        </p:spPr>
        <p:txBody>
          <a:bodyPr/>
          <a:lstStyle/>
          <a:p>
            <a:pPr eaLnBrk="1" hangingPunct="1"/>
            <a:r>
              <a:rPr lang="en-US" sz="3600" dirty="0"/>
              <a:t>2.4 Troubleshoot WAN Connectivity</a:t>
            </a:r>
          </a:p>
        </p:txBody>
      </p:sp>
    </p:spTree>
    <p:extLst>
      <p:ext uri="{BB962C8B-B14F-4D97-AF65-F5344CB8AC3E}">
        <p14:creationId xmlns:p14="http://schemas.microsoft.com/office/powerpoint/2010/main" val="750223734"/>
      </p:ext>
    </p:extLst>
  </p:cSld>
  <p:clrMapOvr>
    <a:masterClrMapping/>
  </p:clrMapOvr>
  <p:transition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1154490"/>
          </a:xfrm>
        </p:spPr>
        <p:txBody>
          <a:bodyPr/>
          <a:lstStyle/>
          <a:p>
            <a:r>
              <a:rPr lang="en-US" sz="4000" dirty="0"/>
              <a:t>Troubleshoot PPP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660846"/>
            <a:ext cx="8540747" cy="480857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A</a:t>
            </a:r>
            <a:r>
              <a:rPr lang="en-US" b="1" dirty="0">
                <a:solidFill>
                  <a:schemeClr val="tx1"/>
                </a:solidFill>
              </a:rPr>
              <a:t> debug </a:t>
            </a:r>
            <a:r>
              <a:rPr lang="en-US" dirty="0">
                <a:solidFill>
                  <a:schemeClr val="tx1"/>
                </a:solidFill>
              </a:rPr>
              <a:t>output displays information about various router operations, related traffic generated or received by the router, and any error messages. 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Debug </a:t>
            </a:r>
            <a:r>
              <a:rPr lang="en-US" dirty="0" err="1">
                <a:solidFill>
                  <a:schemeClr val="tx1"/>
                </a:solidFill>
              </a:rPr>
              <a:t>ppp</a:t>
            </a:r>
            <a:endParaRPr lang="en-US" dirty="0">
              <a:solidFill>
                <a:schemeClr val="tx1"/>
              </a:solidFill>
            </a:endParaRP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Use the</a:t>
            </a:r>
            <a:r>
              <a:rPr lang="en-US" b="1" dirty="0">
                <a:solidFill>
                  <a:schemeClr val="tx1"/>
                </a:solidFill>
              </a:rPr>
              <a:t> debug </a:t>
            </a:r>
            <a:r>
              <a:rPr lang="en-US" b="1" dirty="0" err="1">
                <a:solidFill>
                  <a:schemeClr val="tx1"/>
                </a:solidFill>
              </a:rPr>
              <a:t>ppp</a:t>
            </a:r>
            <a:r>
              <a:rPr lang="en-US" b="1" dirty="0">
                <a:solidFill>
                  <a:schemeClr val="tx1"/>
                </a:solidFill>
              </a:rPr>
              <a:t> </a:t>
            </a:r>
            <a:r>
              <a:rPr lang="en-US" dirty="0">
                <a:solidFill>
                  <a:schemeClr val="tx1"/>
                </a:solidFill>
              </a:rPr>
              <a:t>command to display information about the operation of PPP. 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A good command to use when troubleshooting serial interface encapsulation is the</a:t>
            </a:r>
            <a:r>
              <a:rPr lang="en-US" b="1" dirty="0">
                <a:solidFill>
                  <a:schemeClr val="tx1"/>
                </a:solidFill>
              </a:rPr>
              <a:t> debug </a:t>
            </a:r>
            <a:r>
              <a:rPr lang="en-US" b="1" dirty="0" err="1">
                <a:solidFill>
                  <a:schemeClr val="tx1"/>
                </a:solidFill>
              </a:rPr>
              <a:t>ppp</a:t>
            </a:r>
            <a:r>
              <a:rPr lang="en-US" b="1" dirty="0">
                <a:solidFill>
                  <a:schemeClr val="tx1"/>
                </a:solidFill>
              </a:rPr>
              <a:t> packet </a:t>
            </a:r>
            <a:r>
              <a:rPr lang="en-US" dirty="0">
                <a:solidFill>
                  <a:schemeClr val="tx1"/>
                </a:solidFill>
              </a:rPr>
              <a:t>command.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The</a:t>
            </a:r>
            <a:r>
              <a:rPr lang="en-US" b="1" dirty="0">
                <a:solidFill>
                  <a:schemeClr val="tx1"/>
                </a:solidFill>
              </a:rPr>
              <a:t> debug </a:t>
            </a:r>
            <a:r>
              <a:rPr lang="en-US" b="1" dirty="0" err="1">
                <a:solidFill>
                  <a:schemeClr val="tx1"/>
                </a:solidFill>
              </a:rPr>
              <a:t>ppp</a:t>
            </a:r>
            <a:r>
              <a:rPr lang="en-US" b="1" dirty="0">
                <a:solidFill>
                  <a:schemeClr val="tx1"/>
                </a:solidFill>
              </a:rPr>
              <a:t> negotiation </a:t>
            </a:r>
            <a:r>
              <a:rPr lang="en-US" dirty="0">
                <a:solidFill>
                  <a:schemeClr val="tx1"/>
                </a:solidFill>
              </a:rPr>
              <a:t>command enables the network administrator to view the PPP negotiation transactions, identify the problem or stage when the error occurs, and develop a resolution.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The</a:t>
            </a:r>
            <a:r>
              <a:rPr lang="en-US" b="1" dirty="0">
                <a:solidFill>
                  <a:schemeClr val="tx1"/>
                </a:solidFill>
              </a:rPr>
              <a:t> debug </a:t>
            </a:r>
            <a:r>
              <a:rPr lang="en-US" b="1" dirty="0" err="1">
                <a:solidFill>
                  <a:schemeClr val="tx1"/>
                </a:solidFill>
              </a:rPr>
              <a:t>ppp</a:t>
            </a:r>
            <a:r>
              <a:rPr lang="en-US" b="1" dirty="0">
                <a:solidFill>
                  <a:schemeClr val="tx1"/>
                </a:solidFill>
              </a:rPr>
              <a:t> error </a:t>
            </a:r>
            <a:r>
              <a:rPr lang="en-US" dirty="0">
                <a:solidFill>
                  <a:schemeClr val="tx1"/>
                </a:solidFill>
              </a:rPr>
              <a:t>command is used to display protocol errors and error statistics associated with PPP connection negotiation and operation.</a:t>
            </a:r>
          </a:p>
        </p:txBody>
      </p:sp>
    </p:spTree>
    <p:extLst>
      <p:ext uri="{BB962C8B-B14F-4D97-AF65-F5344CB8AC3E}">
        <p14:creationId xmlns:p14="http://schemas.microsoft.com/office/powerpoint/2010/main" val="3069764156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1154490"/>
          </a:xfrm>
        </p:spPr>
        <p:txBody>
          <a:bodyPr/>
          <a:lstStyle/>
          <a:p>
            <a:r>
              <a:rPr lang="en-US" sz="4000" dirty="0"/>
              <a:t>Troubleshoot PPP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660846"/>
            <a:ext cx="8540747" cy="4808570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</a:rPr>
              <a:t>Debug PPP Authentication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Always verify your configuration with the</a:t>
            </a:r>
            <a:r>
              <a:rPr lang="en-US" sz="1800" b="1" dirty="0">
                <a:solidFill>
                  <a:schemeClr val="tx1"/>
                </a:solidFill>
              </a:rPr>
              <a:t> show interfaces serial </a:t>
            </a:r>
            <a:r>
              <a:rPr lang="en-US" sz="1800" dirty="0">
                <a:solidFill>
                  <a:schemeClr val="tx1"/>
                </a:solidFill>
              </a:rPr>
              <a:t>command, in the same way as you did without authentication.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Never assume your authentication configuration works without testing it using the previously covered show commands</a:t>
            </a:r>
            <a:endParaRPr lang="en-US" sz="1100" dirty="0">
              <a:solidFill>
                <a:schemeClr val="tx1"/>
              </a:solidFill>
            </a:endParaRP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For debugging PPP authentication, use the</a:t>
            </a:r>
            <a:r>
              <a:rPr lang="en-US" sz="1800" b="1" dirty="0">
                <a:solidFill>
                  <a:schemeClr val="tx1"/>
                </a:solidFill>
              </a:rPr>
              <a:t> debug </a:t>
            </a:r>
            <a:r>
              <a:rPr lang="en-US" sz="1800" b="1" dirty="0" err="1">
                <a:solidFill>
                  <a:schemeClr val="tx1"/>
                </a:solidFill>
              </a:rPr>
              <a:t>ppp</a:t>
            </a:r>
            <a:r>
              <a:rPr lang="en-US" sz="1800" b="1" dirty="0">
                <a:solidFill>
                  <a:schemeClr val="tx1"/>
                </a:solidFill>
              </a:rPr>
              <a:t> authentication </a:t>
            </a:r>
            <a:r>
              <a:rPr lang="en-US" sz="1800" dirty="0">
                <a:solidFill>
                  <a:schemeClr val="tx1"/>
                </a:solidFill>
              </a:rPr>
              <a:t>command.</a:t>
            </a:r>
          </a:p>
          <a:p>
            <a:pPr lvl="1"/>
            <a:endParaRPr lang="en-US" sz="11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4265" y="3965456"/>
            <a:ext cx="6658519" cy="277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637190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80709" y="2193885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/>
              <a:t>Summary &amp; Questions</a:t>
            </a:r>
            <a:endParaRPr lang="en-US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915867"/>
      </p:ext>
    </p:extLst>
  </p:cSld>
  <p:clrMapOvr>
    <a:masterClrMapping/>
  </p:clrMapOvr>
  <p:transition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2540</TotalTime>
  <Words>606</Words>
  <Application>Microsoft Office PowerPoint</Application>
  <PresentationFormat>On-screen Show (4:3)</PresentationFormat>
  <Paragraphs>129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CiscoSansTTLight</vt:lpstr>
      <vt:lpstr>News Gothic MT</vt:lpstr>
      <vt:lpstr>Wingdings 2</vt:lpstr>
      <vt:lpstr>Breeze</vt:lpstr>
      <vt:lpstr>Point-to-Point Connections</vt:lpstr>
      <vt:lpstr>Objectives</vt:lpstr>
      <vt:lpstr>2.1 Serial Point-to-Point Overview</vt:lpstr>
      <vt:lpstr>Serial Communications</vt:lpstr>
      <vt:lpstr>HDLC Encapsulation</vt:lpstr>
      <vt:lpstr>HDLC Encapsulation</vt:lpstr>
      <vt:lpstr>2.2 PPP Operation</vt:lpstr>
      <vt:lpstr>Benefits of PPP</vt:lpstr>
      <vt:lpstr>LCP and NCP</vt:lpstr>
      <vt:lpstr> LCP and NCP</vt:lpstr>
      <vt:lpstr>PPP Sessions</vt:lpstr>
      <vt:lpstr>PPP Sessions</vt:lpstr>
      <vt:lpstr>2.3 PPP Implementation</vt:lpstr>
      <vt:lpstr>Configure PPP</vt:lpstr>
      <vt:lpstr>Configure PPP</vt:lpstr>
      <vt:lpstr>Configure PPP Authentication</vt:lpstr>
      <vt:lpstr>2.4 Troubleshoot WAN Connectivity</vt:lpstr>
      <vt:lpstr>Troubleshoot PPP</vt:lpstr>
      <vt:lpstr>Troubleshoot PPP</vt:lpstr>
      <vt:lpstr>Summary &amp; Questions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166</cp:revision>
  <dcterms:created xsi:type="dcterms:W3CDTF">2011-10-03T10:20:59Z</dcterms:created>
  <dcterms:modified xsi:type="dcterms:W3CDTF">2020-02-05T20:34:56Z</dcterms:modified>
</cp:coreProperties>
</file>