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E5A247-805D-0A4B-9BCF-B75F481DF69A}" v="1" dt="2024-03-29T15:03:11.5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25"/>
  </p:normalViewPr>
  <p:slideViewPr>
    <p:cSldViewPr snapToGrid="0">
      <p:cViewPr varScale="1">
        <p:scale>
          <a:sx n="88" d="100"/>
          <a:sy n="88" d="100"/>
        </p:scale>
        <p:origin x="120"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B0E0-7629-D5AF-3936-496714BADE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B5131F-AC0F-D1AA-6C18-2B164C4E47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48E39CE-0B2D-7F48-6238-9351E9B520B4}"/>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5" name="Footer Placeholder 4">
            <a:extLst>
              <a:ext uri="{FF2B5EF4-FFF2-40B4-BE49-F238E27FC236}">
                <a16:creationId xmlns:a16="http://schemas.microsoft.com/office/drawing/2014/main" id="{549302CB-672B-ACC4-C2E6-2C30BF1BA6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37A12E-E7C9-98C7-3F54-58F2BA911C33}"/>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2280627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FFBAB-133F-6D9D-BEF0-EC73CD52B5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23A789A-45FF-1E8D-27CA-802FC17AFFB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7347EBB-C09E-1ACE-D2D6-F43DFADB650F}"/>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5" name="Footer Placeholder 4">
            <a:extLst>
              <a:ext uri="{FF2B5EF4-FFF2-40B4-BE49-F238E27FC236}">
                <a16:creationId xmlns:a16="http://schemas.microsoft.com/office/drawing/2014/main" id="{DAFA9930-00D0-5B70-C670-273319C2BD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9ECDB1-9404-AB60-3B9F-45890C96F402}"/>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3930654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40DFA-C7F5-4E6C-8D13-7B78DDFAF9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544ED2B-7D7E-0C66-2537-E5A44CE962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313E773-BF8E-78A9-0C30-9D4320F72B3D}"/>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5" name="Footer Placeholder 4">
            <a:extLst>
              <a:ext uri="{FF2B5EF4-FFF2-40B4-BE49-F238E27FC236}">
                <a16:creationId xmlns:a16="http://schemas.microsoft.com/office/drawing/2014/main" id="{FE0E0899-C098-5A23-6A07-4CC31DDCD3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157FD21-B06D-AD68-2634-E66C9AF8BB32}"/>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6555090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2BF61-00A7-CFED-E7F5-5ACD0767C5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8518312-124C-BBC2-0157-C488170638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8885F55-233B-1812-B3E7-F7E24BD6BBD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D55FB2C-FEAA-7A50-63EE-6B8B6A38A197}"/>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6" name="Footer Placeholder 5">
            <a:extLst>
              <a:ext uri="{FF2B5EF4-FFF2-40B4-BE49-F238E27FC236}">
                <a16:creationId xmlns:a16="http://schemas.microsoft.com/office/drawing/2014/main" id="{207D9CA6-F000-72C2-FCBA-296082B897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4422F0-F607-7E16-843A-732340B3CDCF}"/>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1037419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EAEB5-B4BD-18E1-B436-9E0FE017DFF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D8D7BF-E4AB-4959-3846-C0B6D1285F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5C568E0-94C2-C536-C1F5-D2C3BBA6958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DC8518-73EA-5B85-FBDB-02853E96FB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DA9087E-84A2-1E7D-1D3C-B93FA7FCA67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71072D8-AE0A-3D48-B17B-34F9D2587D06}"/>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8" name="Footer Placeholder 7">
            <a:extLst>
              <a:ext uri="{FF2B5EF4-FFF2-40B4-BE49-F238E27FC236}">
                <a16:creationId xmlns:a16="http://schemas.microsoft.com/office/drawing/2014/main" id="{63C8C984-79D4-01A2-6483-98F76E11248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615D5BD-05F3-19FA-7051-DC31B01EA2DA}"/>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40450835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D5E61-5FCA-6CDA-88D2-466BF1493F8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100355A-4BF0-8534-3630-E77B72515B7B}"/>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4" name="Footer Placeholder 3">
            <a:extLst>
              <a:ext uri="{FF2B5EF4-FFF2-40B4-BE49-F238E27FC236}">
                <a16:creationId xmlns:a16="http://schemas.microsoft.com/office/drawing/2014/main" id="{B1FC5ACA-D4D7-51E4-5FE8-8BBDFFF2D0A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1EE078-A986-03E3-F297-0B629256D140}"/>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2761076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3E0D27-CFC0-1D03-A082-C562D30E4A84}"/>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3" name="Footer Placeholder 2">
            <a:extLst>
              <a:ext uri="{FF2B5EF4-FFF2-40B4-BE49-F238E27FC236}">
                <a16:creationId xmlns:a16="http://schemas.microsoft.com/office/drawing/2014/main" id="{860D5EFE-D9EA-113D-548C-4F76F41E088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6E9FAC-D535-2C0D-6BD9-C09CFD9DDF37}"/>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3379783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361031-522B-EC6A-76C0-3F9867644C4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1FCD378-15B7-8D2D-5BF2-745B3DB28D1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22A1771-9910-C167-4948-B09298DB25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B9435F8-259F-77F9-0ED5-3DB358A0EBEE}"/>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6" name="Footer Placeholder 5">
            <a:extLst>
              <a:ext uri="{FF2B5EF4-FFF2-40B4-BE49-F238E27FC236}">
                <a16:creationId xmlns:a16="http://schemas.microsoft.com/office/drawing/2014/main" id="{8CB06E4B-EB32-4CB5-DD5A-92DF1D88E7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5FF91F9-32CC-09B3-F429-E8856241AB1B}"/>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368930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F5E8E-D1A1-FC8E-EE74-2B967FE50F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4774223-8277-8AF4-6D42-2B4BF5C3E5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44867F3-7181-2D8C-7FD5-B8062F0004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8342E05-3D89-60C6-825E-A92843D36FD3}"/>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6" name="Footer Placeholder 5">
            <a:extLst>
              <a:ext uri="{FF2B5EF4-FFF2-40B4-BE49-F238E27FC236}">
                <a16:creationId xmlns:a16="http://schemas.microsoft.com/office/drawing/2014/main" id="{4E568BC4-34EF-7BCC-C0D8-CF2FDF8597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A09843-A267-C0FA-493F-B1C2E3B554A7}"/>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41845484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D152F-DFA2-74B8-1D3B-A37033C5493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23A0B29-0F80-D171-8426-10C3978D18C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085119-6D26-C059-847B-09A4E976C8CC}"/>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5" name="Footer Placeholder 4">
            <a:extLst>
              <a:ext uri="{FF2B5EF4-FFF2-40B4-BE49-F238E27FC236}">
                <a16:creationId xmlns:a16="http://schemas.microsoft.com/office/drawing/2014/main" id="{71648550-F5A8-10BF-6C0F-90E264A152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376866-9349-2D6F-85E1-F1ABCDEDF58D}"/>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554571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529734-1A54-0B7C-C4A8-7C0E4857944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99F6833-2449-0503-B687-A40DDA83DE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D37476-2207-6005-AAA5-C721EE137D3C}"/>
              </a:ext>
            </a:extLst>
          </p:cNvPr>
          <p:cNvSpPr>
            <a:spLocks noGrp="1"/>
          </p:cNvSpPr>
          <p:nvPr>
            <p:ph type="dt" sz="half" idx="10"/>
          </p:nvPr>
        </p:nvSpPr>
        <p:spPr/>
        <p:txBody>
          <a:bodyPr/>
          <a:lstStyle/>
          <a:p>
            <a:fld id="{6F42B579-DA67-8E48-8363-65A3CD7CCEB3}" type="datetimeFigureOut">
              <a:rPr lang="en-US" smtClean="0"/>
              <a:t>4/4/2024</a:t>
            </a:fld>
            <a:endParaRPr lang="en-US"/>
          </a:p>
        </p:txBody>
      </p:sp>
      <p:sp>
        <p:nvSpPr>
          <p:cNvPr id="5" name="Footer Placeholder 4">
            <a:extLst>
              <a:ext uri="{FF2B5EF4-FFF2-40B4-BE49-F238E27FC236}">
                <a16:creationId xmlns:a16="http://schemas.microsoft.com/office/drawing/2014/main" id="{575392BB-6CF5-E900-F75D-1EC45C41CB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5736D8-5BAD-7AC2-0B17-0B1C9C486BBF}"/>
              </a:ext>
            </a:extLst>
          </p:cNvPr>
          <p:cNvSpPr>
            <a:spLocks noGrp="1"/>
          </p:cNvSpPr>
          <p:nvPr>
            <p:ph type="sldNum" sz="quarter" idx="12"/>
          </p:nvPr>
        </p:nvSpPr>
        <p:spPr/>
        <p:txBody>
          <a:bodyPr/>
          <a:lstStyle/>
          <a:p>
            <a:fld id="{C5F6114E-B90F-B14C-B755-BDBDFB4750F6}" type="slidenum">
              <a:rPr lang="en-US" smtClean="0"/>
              <a:t>‹#›</a:t>
            </a:fld>
            <a:endParaRPr lang="en-US"/>
          </a:p>
        </p:txBody>
      </p:sp>
    </p:spTree>
    <p:extLst>
      <p:ext uri="{BB962C8B-B14F-4D97-AF65-F5344CB8AC3E}">
        <p14:creationId xmlns:p14="http://schemas.microsoft.com/office/powerpoint/2010/main" val="14907892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58EE2C-FE3D-12EE-A7B4-BBEF5D3989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E44EA8C-538D-35F6-6383-CBDCE0A987A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25A54E4-8DC0-D0B4-B886-00BFBD6EA3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F42B579-DA67-8E48-8363-65A3CD7CCEB3}" type="datetimeFigureOut">
              <a:rPr lang="en-US" smtClean="0"/>
              <a:t>4/4/2024</a:t>
            </a:fld>
            <a:endParaRPr lang="en-US"/>
          </a:p>
        </p:txBody>
      </p:sp>
      <p:sp>
        <p:nvSpPr>
          <p:cNvPr id="5" name="Footer Placeholder 4">
            <a:extLst>
              <a:ext uri="{FF2B5EF4-FFF2-40B4-BE49-F238E27FC236}">
                <a16:creationId xmlns:a16="http://schemas.microsoft.com/office/drawing/2014/main" id="{4910DE79-97DE-3E4D-E7F1-6EA528E934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9AD90EB-8125-73AF-9DB6-BF4353D514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F6114E-B90F-B14C-B755-BDBDFB4750F6}" type="slidenum">
              <a:rPr lang="en-US" smtClean="0"/>
              <a:t>‹#›</a:t>
            </a:fld>
            <a:endParaRPr lang="en-US"/>
          </a:p>
        </p:txBody>
      </p:sp>
    </p:spTree>
    <p:extLst>
      <p:ext uri="{BB962C8B-B14F-4D97-AF65-F5344CB8AC3E}">
        <p14:creationId xmlns:p14="http://schemas.microsoft.com/office/powerpoint/2010/main" val="25852331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linkedin.com/pulse/how-hilton-keeps-its-employees-happy-five-employee-tips-bybee-cp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1199FB19-8541-4759-8EF7-EDC2CC4F7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lor Cover">
            <a:extLst>
              <a:ext uri="{FF2B5EF4-FFF2-40B4-BE49-F238E27FC236}">
                <a16:creationId xmlns:a16="http://schemas.microsoft.com/office/drawing/2014/main" id="{C3B8BF1C-7B4E-42FE-8F86-A9F3D1D8E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0F8F03B1-3EE3-4A82-BBE0-6BA5C013FB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13" name="Color">
              <a:extLst>
                <a:ext uri="{FF2B5EF4-FFF2-40B4-BE49-F238E27FC236}">
                  <a16:creationId xmlns:a16="http://schemas.microsoft.com/office/drawing/2014/main" id="{4515C5D8-B58B-4B01-88F6-551A161376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43E766BC-12BB-4953-8F16-51F710A9CA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0" name="Group 29">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1"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Subtitle 2">
            <a:extLst>
              <a:ext uri="{FF2B5EF4-FFF2-40B4-BE49-F238E27FC236}">
                <a16:creationId xmlns:a16="http://schemas.microsoft.com/office/drawing/2014/main" id="{EB0AFD0A-54E6-4037-0192-F88D6AAC82CC}"/>
              </a:ext>
            </a:extLst>
          </p:cNvPr>
          <p:cNvSpPr>
            <a:spLocks noGrp="1"/>
          </p:cNvSpPr>
          <p:nvPr>
            <p:ph type="subTitle" idx="1"/>
          </p:nvPr>
        </p:nvSpPr>
        <p:spPr>
          <a:xfrm>
            <a:off x="4094152" y="879004"/>
            <a:ext cx="6857866" cy="5119459"/>
          </a:xfrm>
        </p:spPr>
        <p:txBody>
          <a:bodyPr anchor="ctr">
            <a:normAutofit/>
          </a:bodyPr>
          <a:lstStyle/>
          <a:p>
            <a:pPr algn="l"/>
            <a:r>
              <a:rPr lang="en-US" i="1" dirty="0">
                <a:solidFill>
                  <a:schemeClr val="tx2"/>
                </a:solidFill>
              </a:rPr>
              <a:t>Salma B'zioui                                                           2327271</a:t>
            </a:r>
          </a:p>
          <a:p>
            <a:pPr algn="l"/>
            <a:r>
              <a:rPr lang="en-US" i="1" dirty="0">
                <a:solidFill>
                  <a:schemeClr val="tx2"/>
                </a:solidFill>
              </a:rPr>
              <a:t>CertHe Hospitality and Hotel Management</a:t>
            </a:r>
          </a:p>
          <a:p>
            <a:pPr algn="l"/>
            <a:r>
              <a:rPr lang="en-US" i="1" dirty="0">
                <a:solidFill>
                  <a:schemeClr val="tx2"/>
                </a:solidFill>
              </a:rPr>
              <a:t>Personnel Resourcing and Development</a:t>
            </a:r>
          </a:p>
          <a:p>
            <a:pPr algn="l"/>
            <a:r>
              <a:rPr lang="en-US" i="1" dirty="0">
                <a:solidFill>
                  <a:schemeClr val="tx2"/>
                </a:solidFill>
              </a:rPr>
              <a:t>BMIH4010</a:t>
            </a:r>
          </a:p>
          <a:p>
            <a:pPr algn="l"/>
            <a:r>
              <a:rPr lang="en-US" b="1" dirty="0">
                <a:solidFill>
                  <a:schemeClr val="tx2"/>
                </a:solidFill>
              </a:rPr>
              <a:t>PRESENTATION</a:t>
            </a:r>
          </a:p>
          <a:p>
            <a:pPr algn="l"/>
            <a:r>
              <a:rPr lang="en-US" b="1" dirty="0">
                <a:solidFill>
                  <a:schemeClr val="tx2"/>
                </a:solidFill>
              </a:rPr>
              <a:t>The Employee Lifecycle, at</a:t>
            </a:r>
          </a:p>
          <a:p>
            <a:pPr algn="l"/>
            <a:r>
              <a:rPr lang="en-US" b="1" dirty="0">
                <a:solidFill>
                  <a:schemeClr val="tx2"/>
                </a:solidFill>
              </a:rPr>
              <a:t>Hilton Hotels &amp; Resorts</a:t>
            </a:r>
          </a:p>
        </p:txBody>
      </p:sp>
    </p:spTree>
    <p:extLst>
      <p:ext uri="{BB962C8B-B14F-4D97-AF65-F5344CB8AC3E}">
        <p14:creationId xmlns:p14="http://schemas.microsoft.com/office/powerpoint/2010/main" val="3839834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a:solidFill>
                  <a:schemeClr val="bg1"/>
                </a:solidFill>
                <a:latin typeface="+mn-lt"/>
              </a:rPr>
              <a:t>Introduction</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71068" y="841247"/>
            <a:ext cx="6877878" cy="5120640"/>
          </a:xfrm>
        </p:spPr>
        <p:txBody>
          <a:bodyPr anchor="ctr">
            <a:normAutofit/>
          </a:bodyPr>
          <a:lstStyle/>
          <a:p>
            <a:pPr marL="0" indent="0">
              <a:buNone/>
            </a:pPr>
            <a:r>
              <a:rPr lang="en-US" sz="1800" dirty="0">
                <a:solidFill>
                  <a:schemeClr val="tx2"/>
                </a:solidFill>
                <a:latin typeface="+mj-lt"/>
              </a:rPr>
              <a:t>Good morning, today I am going to be talking about something important for businesses, which is The Employee Lifecycle. This resembles the journey an employee goes through from the moment they learn about a job opening until the day they leave the company. Long-term success for businesses like Hilton Hotels &amp; Resorts can be facilitated by having a thorough understanding of this process.</a:t>
            </a:r>
          </a:p>
          <a:p>
            <a:pPr marL="0" indent="0">
              <a:buNone/>
            </a:pPr>
            <a:endParaRPr lang="en-US" sz="1800" dirty="0">
              <a:solidFill>
                <a:schemeClr val="tx2"/>
              </a:solidFill>
            </a:endParaRPr>
          </a:p>
          <a:p>
            <a:pPr marL="0" indent="0">
              <a:buNone/>
            </a:pPr>
            <a:r>
              <a:rPr lang="en-US" sz="1800" dirty="0">
                <a:solidFill>
                  <a:schemeClr val="tx2"/>
                </a:solidFill>
              </a:rPr>
              <a:t>Introduction to Hilton Hotels &amp; Resorts:</a:t>
            </a:r>
          </a:p>
          <a:p>
            <a:pPr marL="0" indent="0">
              <a:buNone/>
            </a:pPr>
            <a:r>
              <a:rPr lang="en-US" sz="1800" dirty="0">
                <a:solidFill>
                  <a:schemeClr val="tx2"/>
                </a:solidFill>
                <a:latin typeface="+mj-lt"/>
              </a:rPr>
              <a:t>So, for my presentation I have chosen to focus on Hilton Hotels &amp; Resorts; you’ve probably heard of them as they’re one of the biggest hotel chains in the world. Hilton has a reputation of providing luxury accommodations, excellent service and amazing hospitality. I thought it would be fascinating to see how Hilton manages its employees’ journey from start to finish, and how it affects the company’s success</a:t>
            </a:r>
          </a:p>
          <a:p>
            <a:pPr marL="0" indent="0">
              <a:buNone/>
            </a:pPr>
            <a:endParaRPr lang="en-US" sz="1800" dirty="0">
              <a:solidFill>
                <a:schemeClr val="tx2"/>
              </a:solidFill>
              <a:latin typeface="+mj-lt"/>
            </a:endParaRPr>
          </a:p>
          <a:p>
            <a:pPr marL="0" indent="0">
              <a:buNone/>
            </a:pPr>
            <a:endParaRPr lang="en-US" sz="1800" dirty="0">
              <a:solidFill>
                <a:schemeClr val="tx2"/>
              </a:solidFill>
              <a:latin typeface="+mj-lt"/>
            </a:endParaRPr>
          </a:p>
        </p:txBody>
      </p:sp>
    </p:spTree>
    <p:extLst>
      <p:ext uri="{BB962C8B-B14F-4D97-AF65-F5344CB8AC3E}">
        <p14:creationId xmlns:p14="http://schemas.microsoft.com/office/powerpoint/2010/main" val="752619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Attraction</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98820" y="712381"/>
            <a:ext cx="6850125" cy="5249506"/>
          </a:xfrm>
        </p:spPr>
        <p:txBody>
          <a:bodyPr anchor="ctr">
            <a:normAutofit fontScale="92500" lnSpcReduction="20000"/>
          </a:bodyPr>
          <a:lstStyle/>
          <a:p>
            <a:r>
              <a:rPr lang="en-US" sz="1800" dirty="0">
                <a:solidFill>
                  <a:schemeClr val="tx2"/>
                </a:solidFill>
                <a:latin typeface="+mj-lt"/>
              </a:rPr>
              <a:t>Let’s take a closer look at what makes Hilton Hotels &amp; Resorts such, a great place to work. First off Hilton is dedicated to developing an exceptional culture of hospitality. This means that they take great pride in ensuring each guest has a wonderful experience, and they extend that same level of care to their employees. Hilton is known for treating its employees like family and making sure everyone feels valued and supported.</a:t>
            </a:r>
          </a:p>
          <a:p>
            <a:r>
              <a:rPr lang="en-US" sz="1800" dirty="0">
                <a:solidFill>
                  <a:schemeClr val="tx2"/>
                </a:solidFill>
                <a:latin typeface="+mj-lt"/>
              </a:rPr>
              <a:t>Hilton is going beyond expectations now in attracting new talent. They’ve put together some fantastic employer branding campaigns. This implies that their goal is to demonstrate to future employees what makes Hilton unique. They value diversity and inclusion greatly, thus they welcome individuals from all backgrounds and make sure that they are all treated with respect and inclusion. Additionally, Hilton provides a host of fantastic advantages and privileges to its employees, including amazing employee discounts and chances for professional advancement.</a:t>
            </a:r>
          </a:p>
          <a:p>
            <a:r>
              <a:rPr lang="en-US" sz="1800" dirty="0">
                <a:solidFill>
                  <a:schemeClr val="tx2"/>
                </a:solidFill>
                <a:latin typeface="+mj-lt"/>
              </a:rPr>
              <a:t>Hilton also knows how to get the word out about job opportunities. They post interesting content on what its like to work at Hilton. Additionally, they provide recruitment events where interested parties can meet hiring managers and learn more about the businesses. Hilton also collaborates with academic institutions to reach out to students and recent graduates who might be considering a career in hospitality; all these initiatives to assist Hilton in luring world class talent.</a:t>
            </a:r>
          </a:p>
          <a:p>
            <a:pPr marL="0" indent="0">
              <a:buNone/>
            </a:pPr>
            <a:r>
              <a:rPr lang="en-GB" sz="1200" dirty="0">
                <a:effectLst/>
              </a:rPr>
              <a:t>(Bybee, 2022)</a:t>
            </a:r>
            <a:br>
              <a:rPr lang="en-GB" sz="1200" dirty="0">
                <a:effectLst/>
              </a:rPr>
            </a:br>
            <a:endParaRPr lang="en-GB" sz="1200" dirty="0">
              <a:effectLst/>
            </a:endParaRPr>
          </a:p>
          <a:p>
            <a:pPr marL="0" indent="0">
              <a:buNone/>
            </a:pPr>
            <a:endParaRPr lang="en-US" sz="1800" dirty="0">
              <a:solidFill>
                <a:schemeClr val="tx2"/>
              </a:solidFill>
              <a:latin typeface="+mj-lt"/>
            </a:endParaRPr>
          </a:p>
        </p:txBody>
      </p:sp>
    </p:spTree>
    <p:extLst>
      <p:ext uri="{BB962C8B-B14F-4D97-AF65-F5344CB8AC3E}">
        <p14:creationId xmlns:p14="http://schemas.microsoft.com/office/powerpoint/2010/main" val="899840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Recruitment</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98820" y="712381"/>
            <a:ext cx="6850125" cy="5249506"/>
          </a:xfrm>
        </p:spPr>
        <p:txBody>
          <a:bodyPr anchor="ctr">
            <a:normAutofit/>
          </a:bodyPr>
          <a:lstStyle/>
          <a:p>
            <a:r>
              <a:rPr lang="en-US" sz="1800" dirty="0">
                <a:solidFill>
                  <a:schemeClr val="tx2"/>
                </a:solidFill>
                <a:latin typeface="+mj-lt"/>
              </a:rPr>
              <a:t>Let’s dive into how Hilton finds new people to join their team. They use both traditional and modern techniques. For the more traditional methods, they may post job openings in newspapers or ask current staff members to suggest friends for available roles. Hilton, however, also makes use of cutting-edge modern technologies. People can quickly apply for jobs using these cool online job portals, and all the applications are tracked by specialized software. Even before they go into the hotel, they meet prospects virtually and use AI to help with the screening process!</a:t>
            </a:r>
          </a:p>
          <a:p>
            <a:r>
              <a:rPr lang="en-US" sz="1800" dirty="0">
                <a:solidFill>
                  <a:schemeClr val="tx2"/>
                </a:solidFill>
                <a:latin typeface="+mj-lt"/>
              </a:rPr>
              <a:t>Hilton is all about making sure everyone has a fair shot at getting hired. Since they place a strong emphasis on diversity and inclusion, they encourage applications from candidates with a wide range of backgrounds. To ensure that everyone has an equal chance of securing their ideal position at Hilton, they put a lot of effort into ensuring that their recruitment procedures are impartial and fair.</a:t>
            </a:r>
          </a:p>
          <a:p>
            <a:pPr marL="0" indent="0">
              <a:buNone/>
            </a:pPr>
            <a:r>
              <a:rPr lang="en-GB" sz="1200" b="0" i="0" u="none" strike="noStrike" dirty="0">
                <a:solidFill>
                  <a:srgbClr val="2C3E50"/>
                </a:solidFill>
                <a:effectLst/>
                <a:latin typeface="Roboto" panose="02000000000000000000" pitchFamily="2" charset="0"/>
              </a:rPr>
              <a:t>(</a:t>
            </a:r>
            <a:r>
              <a:rPr lang="en-GB" sz="1200" b="0" i="0" u="none" strike="noStrike" dirty="0" err="1">
                <a:solidFill>
                  <a:srgbClr val="2C3E50"/>
                </a:solidFill>
                <a:effectLst/>
                <a:latin typeface="Roboto" panose="02000000000000000000" pitchFamily="2" charset="0"/>
              </a:rPr>
              <a:t>jobs.hilton.com</a:t>
            </a:r>
            <a:r>
              <a:rPr lang="en-GB" sz="1200" b="0" i="0" u="none" strike="noStrike" dirty="0">
                <a:solidFill>
                  <a:srgbClr val="2C3E50"/>
                </a:solidFill>
                <a:effectLst/>
                <a:latin typeface="Roboto" panose="02000000000000000000" pitchFamily="2" charset="0"/>
              </a:rPr>
              <a:t>, n.d.)</a:t>
            </a:r>
            <a:endParaRPr lang="en-US" sz="1200" dirty="0">
              <a:solidFill>
                <a:schemeClr val="tx2"/>
              </a:solidFill>
              <a:latin typeface="+mj-lt"/>
            </a:endParaRPr>
          </a:p>
          <a:p>
            <a:pPr marL="0" indent="0">
              <a:buNone/>
            </a:pPr>
            <a:endParaRPr lang="en-US" sz="1800" dirty="0">
              <a:solidFill>
                <a:schemeClr val="tx2"/>
              </a:solidFill>
              <a:latin typeface="+mj-lt"/>
            </a:endParaRPr>
          </a:p>
        </p:txBody>
      </p:sp>
    </p:spTree>
    <p:extLst>
      <p:ext uri="{BB962C8B-B14F-4D97-AF65-F5344CB8AC3E}">
        <p14:creationId xmlns:p14="http://schemas.microsoft.com/office/powerpoint/2010/main" val="2537653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Onboarding</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98820" y="712381"/>
            <a:ext cx="6850125" cy="5249506"/>
          </a:xfrm>
        </p:spPr>
        <p:txBody>
          <a:bodyPr anchor="ctr">
            <a:normAutofit/>
          </a:bodyPr>
          <a:lstStyle/>
          <a:p>
            <a:r>
              <a:rPr lang="en-US" sz="1800" dirty="0">
                <a:solidFill>
                  <a:schemeClr val="tx2"/>
                </a:solidFill>
                <a:latin typeface="+mj-lt"/>
              </a:rPr>
              <a:t>Let’s talk about how Hilton welcomes new employees into the family! When someone starts working at Hilton, they go through a special procedure known as onboarding. This includes things like orientation programs, where they discover everything there is to know about the duties and experiences of working at Hilton. To ensure that they are prepared to start working right away, they also receive training tailored to their position.</a:t>
            </a:r>
          </a:p>
          <a:p>
            <a:r>
              <a:rPr lang="en-US" sz="1800" dirty="0">
                <a:solidFill>
                  <a:schemeClr val="tx2"/>
                </a:solidFill>
                <a:latin typeface="+mj-lt"/>
              </a:rPr>
              <a:t>Hilton holds these orientation workshops where new workers learn about Hilton’s culture, beliefs, and service standards to make sure everyone knows what’s expected of them and fits in. during these orientations, new hires are given and understanding of what makes Hilton unique and how they can help the company succeed.</a:t>
            </a:r>
          </a:p>
          <a:p>
            <a:r>
              <a:rPr lang="en-US" sz="1800" dirty="0">
                <a:solidFill>
                  <a:schemeClr val="tx2"/>
                </a:solidFill>
                <a:latin typeface="+mj-lt"/>
              </a:rPr>
              <a:t>But it’s not just about learning the ropes, Hilton also wants to make sure new employees fee supported. That’s why they offer personalized support and mentorship to help new hires settle in and feel comfortable. Hilton is dedicated to ensuring that new hires have everything they need to thrive, whether that means answering questions, offering advice, or simply being there to listen.</a:t>
            </a:r>
          </a:p>
          <a:p>
            <a:pPr marL="0" indent="0">
              <a:buNone/>
            </a:pPr>
            <a:r>
              <a:rPr lang="en-GB" sz="1200" b="0" i="0" u="none" strike="noStrike" dirty="0">
                <a:solidFill>
                  <a:srgbClr val="2C3E50"/>
                </a:solidFill>
                <a:effectLst/>
                <a:latin typeface="Roboto" panose="02000000000000000000" pitchFamily="2" charset="0"/>
              </a:rPr>
              <a:t>(</a:t>
            </a:r>
            <a:r>
              <a:rPr lang="en-GB" sz="1200" b="0" i="0" u="none" strike="noStrike" dirty="0" err="1">
                <a:solidFill>
                  <a:srgbClr val="2C3E50"/>
                </a:solidFill>
                <a:effectLst/>
                <a:latin typeface="Roboto" panose="02000000000000000000" pitchFamily="2" charset="0"/>
              </a:rPr>
              <a:t>desklib.com</a:t>
            </a:r>
            <a:r>
              <a:rPr lang="en-GB" sz="1200" b="0" i="0" u="none" strike="noStrike" dirty="0">
                <a:solidFill>
                  <a:srgbClr val="2C3E50"/>
                </a:solidFill>
                <a:effectLst/>
                <a:latin typeface="Roboto" panose="02000000000000000000" pitchFamily="2" charset="0"/>
              </a:rPr>
              <a:t>, n.d.)</a:t>
            </a:r>
            <a:endParaRPr lang="en-US" sz="1800" dirty="0">
              <a:solidFill>
                <a:schemeClr val="tx2"/>
              </a:solidFill>
              <a:latin typeface="+mj-lt"/>
            </a:endParaRPr>
          </a:p>
        </p:txBody>
      </p:sp>
    </p:spTree>
    <p:extLst>
      <p:ext uri="{BB962C8B-B14F-4D97-AF65-F5344CB8AC3E}">
        <p14:creationId xmlns:p14="http://schemas.microsoft.com/office/powerpoint/2010/main" val="3022147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Development</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98820" y="712381"/>
            <a:ext cx="6850125" cy="5249506"/>
          </a:xfrm>
        </p:spPr>
        <p:txBody>
          <a:bodyPr anchor="ctr">
            <a:normAutofit lnSpcReduction="10000"/>
          </a:bodyPr>
          <a:lstStyle/>
          <a:p>
            <a:r>
              <a:rPr lang="en-US" sz="1800" dirty="0">
                <a:solidFill>
                  <a:schemeClr val="tx2"/>
                </a:solidFill>
                <a:latin typeface="+mj-lt"/>
              </a:rPr>
              <a:t>Now, let’s discuss how Hilton supports the professional development and success of its staff members. Hilton has implemented some pretty amazing staff development initiatives. They provide resources like as leadership development initiatives. They provide resources like as leadership development programs, which teach staff members critical abilities from managing reams and assuming greater responsibility. To assist staff members in honoring their talents and remaining current in their positions, they also offer workshops on skills training. Additionally, Hilton offers a plethora of job progression possibilities to support staff members in achieving their career goals.</a:t>
            </a:r>
          </a:p>
          <a:p>
            <a:r>
              <a:rPr lang="en-US" sz="1800" dirty="0">
                <a:solidFill>
                  <a:schemeClr val="tx2"/>
                </a:solidFill>
                <a:latin typeface="+mj-lt"/>
              </a:rPr>
              <a:t>Hilton is aware of how critical feedback is in assisting staff in making improvements and establishing objectives. For this reason, managers  meet with staff members during performance evaluations to discuss how they’re doing what they can to improve even further. Employees can better grasp where they stand and what needs to be done to </a:t>
            </a:r>
            <a:r>
              <a:rPr lang="en-US" sz="1800" dirty="0" err="1">
                <a:solidFill>
                  <a:schemeClr val="tx2"/>
                </a:solidFill>
                <a:latin typeface="+mj-lt"/>
              </a:rPr>
              <a:t>realise</a:t>
            </a:r>
            <a:r>
              <a:rPr lang="en-US" sz="1800" dirty="0">
                <a:solidFill>
                  <a:schemeClr val="tx2"/>
                </a:solidFill>
                <a:latin typeface="+mj-lt"/>
              </a:rPr>
              <a:t> their full potential with the help of this feedback.</a:t>
            </a:r>
          </a:p>
          <a:p>
            <a:r>
              <a:rPr lang="en-US" sz="1800" dirty="0">
                <a:solidFill>
                  <a:schemeClr val="tx2"/>
                </a:solidFill>
                <a:latin typeface="+mj-lt"/>
              </a:rPr>
              <a:t>However, Hilton doesn’t end there they all value lifelong learning. They collaborate with academic institutions and virtual learning environments to give staff members even more chances to advance and thrive. Hilton is dedicated to assisting its workers in continuing to learn and develop throughout their careers, whether it means taking classes at a nearby college or picking up new skills online.</a:t>
            </a:r>
          </a:p>
        </p:txBody>
      </p:sp>
    </p:spTree>
    <p:extLst>
      <p:ext uri="{BB962C8B-B14F-4D97-AF65-F5344CB8AC3E}">
        <p14:creationId xmlns:p14="http://schemas.microsoft.com/office/powerpoint/2010/main" val="29056028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Retention</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98820" y="712381"/>
            <a:ext cx="6850125" cy="5249506"/>
          </a:xfrm>
        </p:spPr>
        <p:txBody>
          <a:bodyPr anchor="ctr">
            <a:normAutofit/>
          </a:bodyPr>
          <a:lstStyle/>
          <a:p>
            <a:r>
              <a:rPr lang="en-US" sz="1800" dirty="0">
                <a:solidFill>
                  <a:schemeClr val="tx2"/>
                </a:solidFill>
                <a:latin typeface="+mj-lt"/>
              </a:rPr>
              <a:t>Let’s talk about how Hilton maintains the happiness and motivation of its fantastic employees. Hilton employs various creative techniques to ensure that employees feel appreciated and desire to stay. They compensate organizations because, first, they provide competitive compensations packages. Additionally, they honor the accomplishments and hard work of their employees through recognition programs, which makes them feel valued.</a:t>
            </a:r>
          </a:p>
          <a:p>
            <a:r>
              <a:rPr lang="en-US" sz="1800" dirty="0">
                <a:solidFill>
                  <a:schemeClr val="tx2"/>
                </a:solidFill>
                <a:latin typeface="+mj-lt"/>
              </a:rPr>
              <a:t>Hilton makes a great effort to create a nice work atmosphere because they want their staff to enjoy going to work every day. They offer wellness programs to help employees stay healthy and happy, work life balance initiatives to make sure everyone has time for work and fun, and employee engagement initiatives to keep everyone feeling engaged and inspired.</a:t>
            </a:r>
          </a:p>
          <a:p>
            <a:r>
              <a:rPr lang="en-US" sz="1800" dirty="0">
                <a:solidFill>
                  <a:schemeClr val="tx2"/>
                </a:solidFill>
                <a:latin typeface="+mj-lt"/>
              </a:rPr>
              <a:t>That's not all though; Hilton makes sure to honor and commend top performers since they understand that contented workers are essential to business success. Hilton aims to demonstrate to its best workers that their efforts are valued by offering bonuses, promotions, or other exclusive benefits. This motivates people to stay on the job for a long time and helps to foster loyalty.</a:t>
            </a:r>
          </a:p>
        </p:txBody>
      </p:sp>
    </p:spTree>
    <p:extLst>
      <p:ext uri="{BB962C8B-B14F-4D97-AF65-F5344CB8AC3E}">
        <p14:creationId xmlns:p14="http://schemas.microsoft.com/office/powerpoint/2010/main" val="3267456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Separation</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4098820" y="712381"/>
            <a:ext cx="6850125" cy="5249506"/>
          </a:xfrm>
        </p:spPr>
        <p:txBody>
          <a:bodyPr anchor="ctr">
            <a:normAutofit lnSpcReduction="10000"/>
          </a:bodyPr>
          <a:lstStyle/>
          <a:p>
            <a:r>
              <a:rPr lang="en-US" sz="1800" dirty="0">
                <a:solidFill>
                  <a:schemeClr val="tx2"/>
                </a:solidFill>
                <a:latin typeface="+mj-lt"/>
              </a:rPr>
              <a:t>Let’s discuss what happens when someone leaves Hilton. Hilton has procedures in place to ensure that a worker’s departure goes as smoothly as possible. This covers things like returning any equipment or uniforms they may have from the company. Additionally, they do what they are known as ‘exit interviews’, in which they have a conversation about leaving employee’s experience at Hilton and get input to improve things even more for next hires.</a:t>
            </a:r>
          </a:p>
          <a:p>
            <a:r>
              <a:rPr lang="en-US" sz="1800" dirty="0">
                <a:solidFill>
                  <a:schemeClr val="tx2"/>
                </a:solidFill>
                <a:latin typeface="+mj-lt"/>
              </a:rPr>
              <a:t>Hilton wants to ensure that guests continue to feel a part of the Hilton family even after they depart. For this reason, they have something called alumni networks, which allow former workers to maintain contact with Hilton as well as one another. To assist leaving employees as they move on to new possibilities, they also provide career transition support services.</a:t>
            </a:r>
          </a:p>
          <a:p>
            <a:r>
              <a:rPr lang="en-US" sz="1800" dirty="0">
                <a:solidFill>
                  <a:schemeClr val="tx2"/>
                </a:solidFill>
                <a:latin typeface="+mj-lt"/>
              </a:rPr>
              <a:t>Hilton however is all about growing and learning; they don’t just wave farewell and move on. They use the input they receive from departing employees seriously and implement improvements based on their observations. Hilton is dedicated to continual development based on what they learn from people who move on, whether it’s resolving issues or producing fresh ideas to make Hilton an even better place to work.</a:t>
            </a:r>
          </a:p>
        </p:txBody>
      </p:sp>
    </p:spTree>
    <p:extLst>
      <p:ext uri="{BB962C8B-B14F-4D97-AF65-F5344CB8AC3E}">
        <p14:creationId xmlns:p14="http://schemas.microsoft.com/office/powerpoint/2010/main" val="4097348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SWOT Analysis</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3865864" y="361188"/>
            <a:ext cx="7083082" cy="5600699"/>
          </a:xfrm>
        </p:spPr>
        <p:txBody>
          <a:bodyPr anchor="ctr">
            <a:normAutofit fontScale="77500" lnSpcReduction="20000"/>
          </a:bodyPr>
          <a:lstStyle/>
          <a:p>
            <a:pPr marL="0" indent="0">
              <a:buNone/>
            </a:pPr>
            <a:r>
              <a:rPr lang="en-US" sz="1800" b="1" i="1" dirty="0">
                <a:solidFill>
                  <a:schemeClr val="tx2"/>
                </a:solidFill>
                <a:latin typeface="+mj-lt"/>
              </a:rPr>
              <a:t>STRENGTHS</a:t>
            </a:r>
          </a:p>
          <a:p>
            <a:r>
              <a:rPr lang="en-US" sz="1800" dirty="0">
                <a:solidFill>
                  <a:schemeClr val="tx2"/>
                </a:solidFill>
                <a:latin typeface="+mj-lt"/>
              </a:rPr>
              <a:t>Strong brand reputation and recognition in the hospitality industry.</a:t>
            </a:r>
          </a:p>
          <a:p>
            <a:r>
              <a:rPr lang="en-US" sz="1800" dirty="0">
                <a:solidFill>
                  <a:schemeClr val="tx2"/>
                </a:solidFill>
                <a:latin typeface="+mj-lt"/>
              </a:rPr>
              <a:t>Comprehensive employee development programs, including leadership training and career advancement opportunities.</a:t>
            </a:r>
          </a:p>
          <a:p>
            <a:r>
              <a:rPr lang="en-US" sz="1800" dirty="0">
                <a:solidFill>
                  <a:schemeClr val="tx2"/>
                </a:solidFill>
                <a:latin typeface="+mj-lt"/>
              </a:rPr>
              <a:t>Emphasis on diversity and inclusion in recruitment and retention practices.</a:t>
            </a:r>
          </a:p>
          <a:p>
            <a:r>
              <a:rPr lang="en-US" sz="1800" dirty="0">
                <a:solidFill>
                  <a:schemeClr val="tx2"/>
                </a:solidFill>
                <a:latin typeface="+mj-lt"/>
              </a:rPr>
              <a:t>Robust employee engagement initiatives to foster a positive work environment.</a:t>
            </a:r>
          </a:p>
          <a:p>
            <a:pPr marL="0" indent="0">
              <a:buNone/>
            </a:pPr>
            <a:r>
              <a:rPr lang="en-US" sz="1800" b="1" i="1" dirty="0">
                <a:solidFill>
                  <a:schemeClr val="tx2"/>
                </a:solidFill>
                <a:latin typeface="+mj-lt"/>
              </a:rPr>
              <a:t>WEAKNESSES</a:t>
            </a:r>
          </a:p>
          <a:p>
            <a:r>
              <a:rPr lang="en-US" sz="1800" dirty="0">
                <a:solidFill>
                  <a:schemeClr val="tx2"/>
                </a:solidFill>
                <a:latin typeface="+mj-lt"/>
              </a:rPr>
              <a:t>Potential for high employee turnover due to the transient nature of the hospitality industry.</a:t>
            </a:r>
          </a:p>
          <a:p>
            <a:r>
              <a:rPr lang="en-US" sz="1800" dirty="0">
                <a:solidFill>
                  <a:schemeClr val="tx2"/>
                </a:solidFill>
                <a:latin typeface="+mj-lt"/>
              </a:rPr>
              <a:t>Challenges in maintaining consistent service quality across a global network of properties.</a:t>
            </a:r>
          </a:p>
          <a:p>
            <a:r>
              <a:rPr lang="en-US" sz="1800" dirty="0">
                <a:solidFill>
                  <a:schemeClr val="tx2"/>
                </a:solidFill>
                <a:latin typeface="+mj-lt"/>
              </a:rPr>
              <a:t>Dependence on external factors such as economic conditions and travel trends.</a:t>
            </a:r>
          </a:p>
          <a:p>
            <a:pPr marL="0" indent="0">
              <a:buNone/>
            </a:pPr>
            <a:r>
              <a:rPr lang="en-US" sz="1800" b="1" i="1" dirty="0">
                <a:solidFill>
                  <a:schemeClr val="tx2"/>
                </a:solidFill>
                <a:latin typeface="+mj-lt"/>
              </a:rPr>
              <a:t>OPPORTUNITIES</a:t>
            </a:r>
          </a:p>
          <a:p>
            <a:r>
              <a:rPr lang="en-US" sz="1800" dirty="0">
                <a:solidFill>
                  <a:schemeClr val="tx2"/>
                </a:solidFill>
                <a:latin typeface="+mj-lt"/>
              </a:rPr>
              <a:t>Expansion into emerging markets to attract new talent and capitalize on growing demand for hospitality services.</a:t>
            </a:r>
          </a:p>
          <a:p>
            <a:r>
              <a:rPr lang="en-US" sz="1800" dirty="0">
                <a:solidFill>
                  <a:schemeClr val="tx2"/>
                </a:solidFill>
                <a:latin typeface="+mj-lt"/>
              </a:rPr>
              <a:t> integration of technology to streamline recruitment, onboarding, and performance management processes.</a:t>
            </a:r>
          </a:p>
          <a:p>
            <a:r>
              <a:rPr lang="en-US" sz="1800" dirty="0">
                <a:solidFill>
                  <a:schemeClr val="tx2"/>
                </a:solidFill>
                <a:latin typeface="+mj-lt"/>
              </a:rPr>
              <a:t>Collaboration with educational institutions to develop specialized training programs for employees.</a:t>
            </a:r>
          </a:p>
          <a:p>
            <a:pPr marL="0" indent="0">
              <a:buNone/>
            </a:pPr>
            <a:r>
              <a:rPr lang="en-US" sz="1800" b="1" i="1" dirty="0">
                <a:solidFill>
                  <a:schemeClr val="tx2"/>
                </a:solidFill>
                <a:latin typeface="+mj-lt"/>
              </a:rPr>
              <a:t>THREATS</a:t>
            </a:r>
          </a:p>
          <a:p>
            <a:r>
              <a:rPr lang="en-US" sz="1800" dirty="0">
                <a:solidFill>
                  <a:schemeClr val="tx2"/>
                </a:solidFill>
                <a:latin typeface="+mj-lt"/>
              </a:rPr>
              <a:t>Intense competition from other hotel chains and alternative accommodation providers.</a:t>
            </a:r>
          </a:p>
          <a:p>
            <a:r>
              <a:rPr lang="en-US" sz="1800" dirty="0">
                <a:solidFill>
                  <a:schemeClr val="tx2"/>
                </a:solidFill>
                <a:latin typeface="+mj-lt"/>
              </a:rPr>
              <a:t>Economic downturns impacting travel and tourism industry.</a:t>
            </a:r>
          </a:p>
          <a:p>
            <a:r>
              <a:rPr lang="en-US" sz="1800" dirty="0">
                <a:solidFill>
                  <a:schemeClr val="tx2"/>
                </a:solidFill>
                <a:latin typeface="+mj-lt"/>
              </a:rPr>
              <a:t>Regulatory changes affecting labor laws and immigration policies.</a:t>
            </a:r>
          </a:p>
          <a:p>
            <a:endParaRPr lang="en-US" sz="1800" dirty="0">
              <a:solidFill>
                <a:schemeClr val="tx2"/>
              </a:solidFill>
              <a:latin typeface="+mj-lt"/>
            </a:endParaRPr>
          </a:p>
        </p:txBody>
      </p:sp>
    </p:spTree>
    <p:extLst>
      <p:ext uri="{BB962C8B-B14F-4D97-AF65-F5344CB8AC3E}">
        <p14:creationId xmlns:p14="http://schemas.microsoft.com/office/powerpoint/2010/main" val="37838524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PESTLE Analysis</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3865864" y="361188"/>
            <a:ext cx="7083082" cy="5600699"/>
          </a:xfrm>
        </p:spPr>
        <p:txBody>
          <a:bodyPr anchor="ctr">
            <a:normAutofit fontScale="55000" lnSpcReduction="20000"/>
          </a:bodyPr>
          <a:lstStyle/>
          <a:p>
            <a:pPr marL="0" indent="0">
              <a:buNone/>
            </a:pPr>
            <a:r>
              <a:rPr lang="en-US" sz="2200" b="1" i="1" dirty="0">
                <a:solidFill>
                  <a:schemeClr val="tx2"/>
                </a:solidFill>
                <a:latin typeface="+mj-lt"/>
              </a:rPr>
              <a:t>POLITICAL</a:t>
            </a:r>
          </a:p>
          <a:p>
            <a:r>
              <a:rPr lang="en-US" sz="2200" dirty="0">
                <a:solidFill>
                  <a:schemeClr val="tx2"/>
                </a:solidFill>
                <a:latin typeface="+mj-lt"/>
              </a:rPr>
              <a:t>Changes in labor laws and regulations affecting employee rights and working conditions.</a:t>
            </a:r>
          </a:p>
          <a:p>
            <a:r>
              <a:rPr lang="en-US" sz="2200" dirty="0">
                <a:solidFill>
                  <a:schemeClr val="tx2"/>
                </a:solidFill>
                <a:latin typeface="+mj-lt"/>
              </a:rPr>
              <a:t>Government policies on immigration and work visas impacting recruitment of international talent.</a:t>
            </a:r>
          </a:p>
          <a:p>
            <a:pPr marL="0" indent="0">
              <a:buNone/>
            </a:pPr>
            <a:r>
              <a:rPr lang="en-US" sz="2200" b="1" i="1" dirty="0">
                <a:solidFill>
                  <a:schemeClr val="tx2"/>
                </a:solidFill>
                <a:latin typeface="+mj-lt"/>
              </a:rPr>
              <a:t>ECONOMIC</a:t>
            </a:r>
          </a:p>
          <a:p>
            <a:r>
              <a:rPr lang="en-US" sz="2200" dirty="0">
                <a:solidFill>
                  <a:schemeClr val="tx2"/>
                </a:solidFill>
                <a:latin typeface="+mj-lt"/>
              </a:rPr>
              <a:t>Economic downturns affecting consumer spending on travel and accommodation.</a:t>
            </a:r>
          </a:p>
          <a:p>
            <a:r>
              <a:rPr lang="en-US" sz="2200" dirty="0">
                <a:solidFill>
                  <a:schemeClr val="tx2"/>
                </a:solidFill>
                <a:latin typeface="+mj-lt"/>
              </a:rPr>
              <a:t>Fluctuations in currency exchange rates impacting financial performance and compensation packages.</a:t>
            </a:r>
          </a:p>
          <a:p>
            <a:pPr marL="0" indent="0">
              <a:buNone/>
            </a:pPr>
            <a:r>
              <a:rPr lang="en-US" sz="2200" b="1" i="1" dirty="0">
                <a:solidFill>
                  <a:schemeClr val="tx2"/>
                </a:solidFill>
                <a:latin typeface="+mj-lt"/>
              </a:rPr>
              <a:t>SOCIAL</a:t>
            </a:r>
          </a:p>
          <a:p>
            <a:r>
              <a:rPr lang="en-US" sz="2200" dirty="0">
                <a:solidFill>
                  <a:schemeClr val="tx2"/>
                </a:solidFill>
                <a:latin typeface="+mj-lt"/>
              </a:rPr>
              <a:t>Changing demographics and preferences of the workforce influencing recruitment and retention strategies.</a:t>
            </a:r>
          </a:p>
          <a:p>
            <a:r>
              <a:rPr lang="en-US" sz="2200" dirty="0">
                <a:solidFill>
                  <a:schemeClr val="tx2"/>
                </a:solidFill>
                <a:latin typeface="+mj-lt"/>
              </a:rPr>
              <a:t>Increasing emphasis on work life balance and wellness programs to meet employee expectations.</a:t>
            </a:r>
          </a:p>
          <a:p>
            <a:pPr marL="0" indent="0">
              <a:buNone/>
            </a:pPr>
            <a:r>
              <a:rPr lang="en-US" sz="2200" b="1" i="1" dirty="0">
                <a:solidFill>
                  <a:schemeClr val="tx2"/>
                </a:solidFill>
                <a:latin typeface="+mj-lt"/>
              </a:rPr>
              <a:t>TECHNOLOGICAL</a:t>
            </a:r>
          </a:p>
          <a:p>
            <a:r>
              <a:rPr lang="en-US" sz="2200" dirty="0">
                <a:solidFill>
                  <a:schemeClr val="tx2"/>
                </a:solidFill>
                <a:latin typeface="+mj-lt"/>
              </a:rPr>
              <a:t>Advancements in technology enabling automation of HR processes such as recruitment and performance management.</a:t>
            </a:r>
          </a:p>
          <a:p>
            <a:r>
              <a:rPr lang="en-US" sz="2200" dirty="0">
                <a:solidFill>
                  <a:schemeClr val="tx2"/>
                </a:solidFill>
                <a:latin typeface="+mj-lt"/>
              </a:rPr>
              <a:t>Integration of digital platforms for training and development initiatives.</a:t>
            </a:r>
          </a:p>
          <a:p>
            <a:pPr marL="0" indent="0">
              <a:buNone/>
            </a:pPr>
            <a:r>
              <a:rPr lang="en-US" sz="2200" b="1" i="1" dirty="0">
                <a:solidFill>
                  <a:schemeClr val="tx2"/>
                </a:solidFill>
                <a:latin typeface="+mj-lt"/>
              </a:rPr>
              <a:t>LEGAL</a:t>
            </a:r>
          </a:p>
          <a:p>
            <a:r>
              <a:rPr lang="en-US" sz="2200" dirty="0">
                <a:solidFill>
                  <a:schemeClr val="tx2"/>
                </a:solidFill>
                <a:latin typeface="+mj-lt"/>
              </a:rPr>
              <a:t>Compliance with labor laws and regulations related to employee rights, wages, and working hours</a:t>
            </a:r>
          </a:p>
          <a:p>
            <a:r>
              <a:rPr lang="en-US" sz="2200" dirty="0">
                <a:solidFill>
                  <a:schemeClr val="tx2"/>
                </a:solidFill>
                <a:latin typeface="+mj-lt"/>
              </a:rPr>
              <a:t>Data protection regulations impacting employee data management and privacy.</a:t>
            </a:r>
          </a:p>
          <a:p>
            <a:pPr marL="0" indent="0">
              <a:buNone/>
            </a:pPr>
            <a:r>
              <a:rPr lang="en-US" sz="2200" b="1" i="1" dirty="0">
                <a:solidFill>
                  <a:schemeClr val="tx2"/>
                </a:solidFill>
                <a:latin typeface="+mj-lt"/>
              </a:rPr>
              <a:t>ENVIRONMENTAL</a:t>
            </a:r>
          </a:p>
          <a:p>
            <a:r>
              <a:rPr lang="en-US" sz="2200" dirty="0">
                <a:solidFill>
                  <a:schemeClr val="tx2"/>
                </a:solidFill>
                <a:latin typeface="+mj-lt"/>
              </a:rPr>
              <a:t>Sustainability initiatives influencing HR practices, such as promoting eco-friendly practices and reducing carbon footprint.</a:t>
            </a:r>
          </a:p>
          <a:p>
            <a:r>
              <a:rPr lang="en-US" sz="2200" dirty="0">
                <a:solidFill>
                  <a:schemeClr val="tx2"/>
                </a:solidFill>
                <a:latin typeface="+mj-lt"/>
              </a:rPr>
              <a:t>Climate change and natural disasters affecting the tourism industry and employee wellbeing.</a:t>
            </a:r>
          </a:p>
          <a:p>
            <a:pPr marL="0" indent="0">
              <a:buNone/>
            </a:pPr>
            <a:r>
              <a:rPr lang="en-US" sz="2200" dirty="0">
                <a:solidFill>
                  <a:schemeClr val="tx2"/>
                </a:solidFill>
                <a:latin typeface="+mj-lt"/>
              </a:rPr>
              <a:t>By conducting these analyses, Hilton can gain valuable insights into its internal strengths and weaknesses as well as external opportunities and threats, allowing them to make informed decisions to effectively manage the employee lifecycle and adapt to changing external factors. </a:t>
            </a:r>
          </a:p>
        </p:txBody>
      </p:sp>
    </p:spTree>
    <p:extLst>
      <p:ext uri="{BB962C8B-B14F-4D97-AF65-F5344CB8AC3E}">
        <p14:creationId xmlns:p14="http://schemas.microsoft.com/office/powerpoint/2010/main" val="23002708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Color Cover">
            <a:extLst>
              <a:ext uri="{FF2B5EF4-FFF2-40B4-BE49-F238E27FC236}">
                <a16:creationId xmlns:a16="http://schemas.microsoft.com/office/drawing/2014/main" id="{009115B9-5BFD-478D-9C87-29ADB3AF17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50" name="Group 49">
            <a:extLst>
              <a:ext uri="{FF2B5EF4-FFF2-40B4-BE49-F238E27FC236}">
                <a16:creationId xmlns:a16="http://schemas.microsoft.com/office/drawing/2014/main" id="{8D57F946-2E03-4DE1-91F8-25BEDC6635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2"/>
            <a:ext cx="3468234" cy="6858000"/>
            <a:chOff x="651279" y="598259"/>
            <a:chExt cx="10889442" cy="5680742"/>
          </a:xfrm>
        </p:grpSpPr>
        <p:sp>
          <p:nvSpPr>
            <p:cNvPr id="51" name="Color">
              <a:extLst>
                <a:ext uri="{FF2B5EF4-FFF2-40B4-BE49-F238E27FC236}">
                  <a16:creationId xmlns:a16="http://schemas.microsoft.com/office/drawing/2014/main" id="{1598881B-E007-4AAF-BA50-0AD6182192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2" name="Color">
              <a:extLst>
                <a:ext uri="{FF2B5EF4-FFF2-40B4-BE49-F238E27FC236}">
                  <a16:creationId xmlns:a16="http://schemas.microsoft.com/office/drawing/2014/main" id="{87A6DD9E-16A5-46AE-A522-D46D6BEDF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54" name="Group 5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55" name="Freeform: Shape 5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6" name="Freeform: Shape 5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7" name="Freeform: Shape 5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8" name="Freeform: Shape 5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59" name="Freeform: Shape 5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0" name="Freeform: Shape 5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61" name="Freeform: Shape 6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FFA87C9-DA3D-5A25-05C3-7B1905A6628A}"/>
              </a:ext>
            </a:extLst>
          </p:cNvPr>
          <p:cNvSpPr>
            <a:spLocks noGrp="1"/>
          </p:cNvSpPr>
          <p:nvPr>
            <p:ph type="title"/>
          </p:nvPr>
        </p:nvSpPr>
        <p:spPr>
          <a:xfrm rot="16200000">
            <a:off x="-1325880" y="1947672"/>
            <a:ext cx="5961888" cy="2788920"/>
          </a:xfrm>
        </p:spPr>
        <p:txBody>
          <a:bodyPr anchor="ctr">
            <a:normAutofit/>
          </a:bodyPr>
          <a:lstStyle/>
          <a:p>
            <a:r>
              <a:rPr lang="en-US" sz="4800" dirty="0">
                <a:solidFill>
                  <a:schemeClr val="bg1"/>
                </a:solidFill>
                <a:latin typeface="+mn-lt"/>
              </a:rPr>
              <a:t>Harvard Referencing</a:t>
            </a:r>
          </a:p>
        </p:txBody>
      </p:sp>
      <p:sp>
        <p:nvSpPr>
          <p:cNvPr id="41" name="Content Placeholder 2">
            <a:extLst>
              <a:ext uri="{FF2B5EF4-FFF2-40B4-BE49-F238E27FC236}">
                <a16:creationId xmlns:a16="http://schemas.microsoft.com/office/drawing/2014/main" id="{581582DC-C38E-9CB3-8E39-E0BB3FB173CC}"/>
              </a:ext>
            </a:extLst>
          </p:cNvPr>
          <p:cNvSpPr>
            <a:spLocks noGrp="1"/>
          </p:cNvSpPr>
          <p:nvPr>
            <p:ph idx="1"/>
          </p:nvPr>
        </p:nvSpPr>
        <p:spPr>
          <a:xfrm>
            <a:off x="3865864" y="361188"/>
            <a:ext cx="7083082" cy="5600699"/>
          </a:xfrm>
        </p:spPr>
        <p:txBody>
          <a:bodyPr anchor="ctr">
            <a:normAutofit/>
          </a:bodyPr>
          <a:lstStyle/>
          <a:p>
            <a:pPr algn="l"/>
            <a:r>
              <a:rPr lang="en-GB" sz="1800" b="0" i="0" u="none" strike="noStrike" dirty="0" err="1">
                <a:solidFill>
                  <a:srgbClr val="2C3E50"/>
                </a:solidFill>
                <a:effectLst/>
                <a:latin typeface="+mj-lt"/>
              </a:rPr>
              <a:t>jobs.hilton.com</a:t>
            </a:r>
            <a:r>
              <a:rPr lang="en-GB" sz="1800" b="0" i="0" u="none" strike="noStrike" dirty="0">
                <a:solidFill>
                  <a:srgbClr val="2C3E50"/>
                </a:solidFill>
                <a:effectLst/>
                <a:latin typeface="+mj-lt"/>
              </a:rPr>
              <a:t>. (n.d.). </a:t>
            </a:r>
            <a:r>
              <a:rPr lang="en-GB" sz="1800" b="0" i="1" u="none" strike="noStrike" dirty="0">
                <a:solidFill>
                  <a:srgbClr val="2C3E50"/>
                </a:solidFill>
                <a:effectLst/>
                <a:latin typeface="+mj-lt"/>
              </a:rPr>
              <a:t>Benefits For Your Career at Hilton</a:t>
            </a:r>
            <a:r>
              <a:rPr lang="en-GB" sz="1800" b="0" i="0" u="none" strike="noStrike" dirty="0">
                <a:solidFill>
                  <a:srgbClr val="2C3E50"/>
                </a:solidFill>
                <a:effectLst/>
                <a:latin typeface="+mj-lt"/>
              </a:rPr>
              <a:t>. [online] Available at: https://</a:t>
            </a:r>
            <a:r>
              <a:rPr lang="en-GB" sz="1800" b="0" i="0" u="none" strike="noStrike" dirty="0" err="1">
                <a:solidFill>
                  <a:srgbClr val="2C3E50"/>
                </a:solidFill>
                <a:effectLst/>
                <a:latin typeface="+mj-lt"/>
              </a:rPr>
              <a:t>jobs.hilton.com</a:t>
            </a:r>
            <a:r>
              <a:rPr lang="en-GB" sz="1800" b="0" i="0" u="none" strike="noStrike" dirty="0">
                <a:solidFill>
                  <a:srgbClr val="2C3E50"/>
                </a:solidFill>
                <a:effectLst/>
                <a:latin typeface="+mj-lt"/>
              </a:rPr>
              <a:t>/us/</a:t>
            </a:r>
            <a:r>
              <a:rPr lang="en-GB" sz="1800" b="0" i="0" u="none" strike="noStrike" dirty="0" err="1">
                <a:solidFill>
                  <a:srgbClr val="2C3E50"/>
                </a:solidFill>
                <a:effectLst/>
                <a:latin typeface="+mj-lt"/>
              </a:rPr>
              <a:t>en</a:t>
            </a:r>
            <a:r>
              <a:rPr lang="en-GB" sz="1800" b="0" i="0" u="none" strike="noStrike" dirty="0">
                <a:solidFill>
                  <a:srgbClr val="2C3E50"/>
                </a:solidFill>
                <a:effectLst/>
                <a:latin typeface="+mj-lt"/>
              </a:rPr>
              <a:t>/benefits#:~:text=Our%20approach%20to%20recognition%20is.</a:t>
            </a:r>
          </a:p>
          <a:p>
            <a:r>
              <a:rPr lang="en-GB" sz="1800" b="0" i="0" u="none" strike="noStrike" dirty="0">
                <a:solidFill>
                  <a:srgbClr val="2C3E50"/>
                </a:solidFill>
                <a:effectLst/>
                <a:latin typeface="+mj-lt"/>
              </a:rPr>
              <a:t>Bybee, N. (2022). </a:t>
            </a:r>
            <a:r>
              <a:rPr lang="en-GB" sz="1800" b="0" i="1" u="none" strike="noStrike" dirty="0">
                <a:solidFill>
                  <a:srgbClr val="2C3E50"/>
                </a:solidFill>
                <a:effectLst/>
                <a:latin typeface="+mj-lt"/>
              </a:rPr>
              <a:t>How Hilton Keeps its Employees Happy (And Five Employee Retention Tips for the Hospitality Industry)</a:t>
            </a:r>
            <a:r>
              <a:rPr lang="en-GB" sz="1800" b="0" i="0" u="none" strike="noStrike" dirty="0">
                <a:solidFill>
                  <a:srgbClr val="2C3E50"/>
                </a:solidFill>
                <a:effectLst/>
                <a:latin typeface="+mj-lt"/>
              </a:rPr>
              <a:t>. [online] </a:t>
            </a:r>
            <a:r>
              <a:rPr lang="en-GB" sz="1800" b="0" i="0" u="none" strike="noStrike" dirty="0" err="1">
                <a:solidFill>
                  <a:srgbClr val="2C3E50"/>
                </a:solidFill>
                <a:effectLst/>
                <a:latin typeface="+mj-lt"/>
              </a:rPr>
              <a:t>www.linkedin.com</a:t>
            </a:r>
            <a:r>
              <a:rPr lang="en-GB" sz="1800" b="0" i="0" u="none" strike="noStrike" dirty="0">
                <a:solidFill>
                  <a:srgbClr val="2C3E50"/>
                </a:solidFill>
                <a:effectLst/>
                <a:latin typeface="+mj-lt"/>
              </a:rPr>
              <a:t>. Available at: </a:t>
            </a:r>
            <a:r>
              <a:rPr lang="en-GB" sz="1800" b="0" i="0" u="none" strike="noStrike" dirty="0">
                <a:solidFill>
                  <a:srgbClr val="2C3E50"/>
                </a:solidFill>
                <a:effectLst/>
                <a:latin typeface="+mj-lt"/>
                <a:hlinkClick r:id="rId2"/>
              </a:rPr>
              <a:t>https://www.linkedin.com/pulse/how-hilton-keeps-its-employees-happy-five-employee-tips-bybee-cpa</a:t>
            </a:r>
            <a:r>
              <a:rPr lang="en-GB" sz="1800" b="0" i="0" u="none" strike="noStrike" dirty="0">
                <a:solidFill>
                  <a:srgbClr val="2C3E50"/>
                </a:solidFill>
                <a:effectLst/>
                <a:latin typeface="+mj-lt"/>
              </a:rPr>
              <a:t>.</a:t>
            </a:r>
          </a:p>
          <a:p>
            <a:r>
              <a:rPr lang="en-GB" sz="1800" b="0" i="0" u="none" strike="noStrike" dirty="0" err="1">
                <a:solidFill>
                  <a:srgbClr val="2C3E50"/>
                </a:solidFill>
                <a:effectLst/>
                <a:latin typeface="+mj-lt"/>
              </a:rPr>
              <a:t>desklib.com</a:t>
            </a:r>
            <a:r>
              <a:rPr lang="en-GB" sz="1800" b="0" i="0" u="none" strike="noStrike" dirty="0">
                <a:solidFill>
                  <a:srgbClr val="2C3E50"/>
                </a:solidFill>
                <a:effectLst/>
                <a:latin typeface="+mj-lt"/>
              </a:rPr>
              <a:t>. (n.d.). </a:t>
            </a:r>
            <a:r>
              <a:rPr lang="en-GB" sz="1800" b="0" i="1" u="none" strike="noStrike" dirty="0">
                <a:solidFill>
                  <a:srgbClr val="2C3E50"/>
                </a:solidFill>
                <a:effectLst/>
                <a:latin typeface="+mj-lt"/>
              </a:rPr>
              <a:t>How to Engage Employees through the Employee Lifecycle: Insights from Hilton Hotels and HR Strategies</a:t>
            </a:r>
            <a:r>
              <a:rPr lang="en-GB" sz="1800" b="0" i="0" u="none" strike="noStrike" dirty="0">
                <a:solidFill>
                  <a:srgbClr val="2C3E50"/>
                </a:solidFill>
                <a:effectLst/>
                <a:latin typeface="+mj-lt"/>
              </a:rPr>
              <a:t>. [online] Available at: https://</a:t>
            </a:r>
            <a:r>
              <a:rPr lang="en-GB" sz="1800" b="0" i="0" u="none" strike="noStrike" dirty="0" err="1">
                <a:solidFill>
                  <a:srgbClr val="2C3E50"/>
                </a:solidFill>
                <a:effectLst/>
                <a:latin typeface="+mj-lt"/>
              </a:rPr>
              <a:t>desklib.com</a:t>
            </a:r>
            <a:r>
              <a:rPr lang="en-GB" sz="1800" b="0" i="0" u="none" strike="noStrike" dirty="0">
                <a:solidFill>
                  <a:srgbClr val="2C3E50"/>
                </a:solidFill>
                <a:effectLst/>
                <a:latin typeface="+mj-lt"/>
              </a:rPr>
              <a:t>/document/engage-employees-employee-lifecycle/ [Accessed 29 Mar. 2024].</a:t>
            </a:r>
            <a:br>
              <a:rPr lang="en-GB" sz="1600" dirty="0"/>
            </a:br>
            <a:endParaRPr lang="en-US" sz="2200" dirty="0">
              <a:solidFill>
                <a:schemeClr val="tx2"/>
              </a:solidFill>
              <a:latin typeface="+mj-lt"/>
            </a:endParaRPr>
          </a:p>
        </p:txBody>
      </p:sp>
    </p:spTree>
    <p:extLst>
      <p:ext uri="{BB962C8B-B14F-4D97-AF65-F5344CB8AC3E}">
        <p14:creationId xmlns:p14="http://schemas.microsoft.com/office/powerpoint/2010/main" val="40379569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1995</Words>
  <Application>Microsoft Office PowerPoint</Application>
  <PresentationFormat>Widescreen</PresentationFormat>
  <Paragraphs>80</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Roboto</vt:lpstr>
      <vt:lpstr>Office Theme</vt:lpstr>
      <vt:lpstr>PowerPoint Presentation</vt:lpstr>
      <vt:lpstr>Introduction</vt:lpstr>
      <vt:lpstr>Attraction</vt:lpstr>
      <vt:lpstr>Recruitment</vt:lpstr>
      <vt:lpstr>Onboarding</vt:lpstr>
      <vt:lpstr>Development</vt:lpstr>
      <vt:lpstr>Retention</vt:lpstr>
      <vt:lpstr>Separation</vt:lpstr>
      <vt:lpstr>SWOT Analysis</vt:lpstr>
      <vt:lpstr>PESTLE Analysis</vt:lpstr>
      <vt:lpstr>Harvard 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Bzioui A (FCI)</dc:creator>
  <cp:lastModifiedBy>Scott James</cp:lastModifiedBy>
  <cp:revision>2</cp:revision>
  <dcterms:created xsi:type="dcterms:W3CDTF">2024-03-29T11:38:04Z</dcterms:created>
  <dcterms:modified xsi:type="dcterms:W3CDTF">2024-04-04T09:57:58Z</dcterms:modified>
</cp:coreProperties>
</file>