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0" d="100"/>
          <a:sy n="60" d="100"/>
        </p:scale>
        <p:origin x="884"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du Acris" userId="aaa8fbb4432bd68b" providerId="LiveId" clId="{CFCF3710-F2E5-4305-8338-F53B2E0E1BA1}"/>
    <pc:docChg chg="custSel modSld">
      <pc:chgData name="Radu Acris" userId="aaa8fbb4432bd68b" providerId="LiveId" clId="{CFCF3710-F2E5-4305-8338-F53B2E0E1BA1}" dt="2025-11-09T09:31:26.299" v="132" actId="20577"/>
      <pc:docMkLst>
        <pc:docMk/>
      </pc:docMkLst>
      <pc:sldChg chg="modSp mod">
        <pc:chgData name="Radu Acris" userId="aaa8fbb4432bd68b" providerId="LiveId" clId="{CFCF3710-F2E5-4305-8338-F53B2E0E1BA1}" dt="2025-11-09T09:30:43.791" v="108" actId="27636"/>
        <pc:sldMkLst>
          <pc:docMk/>
          <pc:sldMk cId="536055354" sldId="257"/>
        </pc:sldMkLst>
        <pc:spChg chg="mod">
          <ac:chgData name="Radu Acris" userId="aaa8fbb4432bd68b" providerId="LiveId" clId="{CFCF3710-F2E5-4305-8338-F53B2E0E1BA1}" dt="2025-11-09T09:30:43.791" v="108" actId="27636"/>
          <ac:spMkLst>
            <pc:docMk/>
            <pc:sldMk cId="536055354" sldId="257"/>
            <ac:spMk id="3" creationId="{DBABD0BC-4C4C-41C5-E808-722A116084CF}"/>
          </ac:spMkLst>
        </pc:spChg>
      </pc:sldChg>
      <pc:sldChg chg="modSp mod">
        <pc:chgData name="Radu Acris" userId="aaa8fbb4432bd68b" providerId="LiveId" clId="{CFCF3710-F2E5-4305-8338-F53B2E0E1BA1}" dt="2025-11-08T15:01:33.315" v="8" actId="20577"/>
        <pc:sldMkLst>
          <pc:docMk/>
          <pc:sldMk cId="2543416771" sldId="258"/>
        </pc:sldMkLst>
        <pc:spChg chg="mod">
          <ac:chgData name="Radu Acris" userId="aaa8fbb4432bd68b" providerId="LiveId" clId="{CFCF3710-F2E5-4305-8338-F53B2E0E1BA1}" dt="2025-11-08T15:01:33.315" v="8" actId="20577"/>
          <ac:spMkLst>
            <pc:docMk/>
            <pc:sldMk cId="2543416771" sldId="258"/>
            <ac:spMk id="4" creationId="{279B55E5-26B4-ABC8-C0F6-DEF1C9C9DF8C}"/>
          </ac:spMkLst>
        </pc:spChg>
      </pc:sldChg>
      <pc:sldChg chg="modSp mod">
        <pc:chgData name="Radu Acris" userId="aaa8fbb4432bd68b" providerId="LiveId" clId="{CFCF3710-F2E5-4305-8338-F53B2E0E1BA1}" dt="2025-11-09T09:31:26.299" v="132" actId="20577"/>
        <pc:sldMkLst>
          <pc:docMk/>
          <pc:sldMk cId="2593456682" sldId="269"/>
        </pc:sldMkLst>
        <pc:spChg chg="mod">
          <ac:chgData name="Radu Acris" userId="aaa8fbb4432bd68b" providerId="LiveId" clId="{CFCF3710-F2E5-4305-8338-F53B2E0E1BA1}" dt="2025-11-09T09:31:26.299" v="132" actId="20577"/>
          <ac:spMkLst>
            <pc:docMk/>
            <pc:sldMk cId="2593456682" sldId="269"/>
            <ac:spMk id="3" creationId="{B3664925-518B-DB79-4869-ECBC042F57B8}"/>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944BFE1-14C3-4F99-888C-26AA2F7E57DC}"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74AFC3-35B6-4697-A839-3300A25341EA}" type="slidenum">
              <a:rPr lang="en-GB" smtClean="0"/>
              <a:t>‹#›</a:t>
            </a:fld>
            <a:endParaRPr lang="en-GB"/>
          </a:p>
        </p:txBody>
      </p:sp>
    </p:spTree>
    <p:extLst>
      <p:ext uri="{BB962C8B-B14F-4D97-AF65-F5344CB8AC3E}">
        <p14:creationId xmlns:p14="http://schemas.microsoft.com/office/powerpoint/2010/main" val="2648423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44BFE1-14C3-4F99-888C-26AA2F7E57DC}"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74AFC3-35B6-4697-A839-3300A25341EA}" type="slidenum">
              <a:rPr lang="en-GB" smtClean="0"/>
              <a:t>‹#›</a:t>
            </a:fld>
            <a:endParaRPr lang="en-GB"/>
          </a:p>
        </p:txBody>
      </p:sp>
    </p:spTree>
    <p:extLst>
      <p:ext uri="{BB962C8B-B14F-4D97-AF65-F5344CB8AC3E}">
        <p14:creationId xmlns:p14="http://schemas.microsoft.com/office/powerpoint/2010/main" val="36699125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944BFE1-14C3-4F99-888C-26AA2F7E57DC}"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74AFC3-35B6-4697-A839-3300A25341EA}" type="slidenum">
              <a:rPr lang="en-GB" smtClean="0"/>
              <a:t>‹#›</a:t>
            </a:fld>
            <a:endParaRPr lang="en-GB"/>
          </a:p>
        </p:txBody>
      </p:sp>
    </p:spTree>
    <p:extLst>
      <p:ext uri="{BB962C8B-B14F-4D97-AF65-F5344CB8AC3E}">
        <p14:creationId xmlns:p14="http://schemas.microsoft.com/office/powerpoint/2010/main" val="3039730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944BFE1-14C3-4F99-888C-26AA2F7E57DC}"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74AFC3-35B6-4697-A839-3300A25341EA}" type="slidenum">
              <a:rPr lang="en-GB" smtClean="0"/>
              <a:t>‹#›</a:t>
            </a:fld>
            <a:endParaRPr lang="en-GB"/>
          </a:p>
        </p:txBody>
      </p:sp>
    </p:spTree>
    <p:extLst>
      <p:ext uri="{BB962C8B-B14F-4D97-AF65-F5344CB8AC3E}">
        <p14:creationId xmlns:p14="http://schemas.microsoft.com/office/powerpoint/2010/main" val="1616153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944BFE1-14C3-4F99-888C-26AA2F7E57DC}" type="datetimeFigureOut">
              <a:rPr lang="en-GB" smtClean="0"/>
              <a:t>09/11/2025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74AFC3-35B6-4697-A839-3300A25341EA}" type="slidenum">
              <a:rPr lang="en-GB" smtClean="0"/>
              <a:t>‹#›</a:t>
            </a:fld>
            <a:endParaRPr lang="en-GB"/>
          </a:p>
        </p:txBody>
      </p:sp>
    </p:spTree>
    <p:extLst>
      <p:ext uri="{BB962C8B-B14F-4D97-AF65-F5344CB8AC3E}">
        <p14:creationId xmlns:p14="http://schemas.microsoft.com/office/powerpoint/2010/main" val="9206290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944BFE1-14C3-4F99-888C-26AA2F7E57DC}" type="datetimeFigureOut">
              <a:rPr lang="en-GB" smtClean="0"/>
              <a:t>09/11/2025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74AFC3-35B6-4697-A839-3300A25341EA}" type="slidenum">
              <a:rPr lang="en-GB" smtClean="0"/>
              <a:t>‹#›</a:t>
            </a:fld>
            <a:endParaRPr lang="en-GB"/>
          </a:p>
        </p:txBody>
      </p:sp>
    </p:spTree>
    <p:extLst>
      <p:ext uri="{BB962C8B-B14F-4D97-AF65-F5344CB8AC3E}">
        <p14:creationId xmlns:p14="http://schemas.microsoft.com/office/powerpoint/2010/main" val="11185881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8944BFE1-14C3-4F99-888C-26AA2F7E57DC}" type="datetimeFigureOut">
              <a:rPr lang="en-GB" smtClean="0"/>
              <a:t>09/11/2025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74AFC3-35B6-4697-A839-3300A25341EA}" type="slidenum">
              <a:rPr lang="en-GB" smtClean="0"/>
              <a:t>‹#›</a:t>
            </a:fld>
            <a:endParaRPr lang="en-GB"/>
          </a:p>
        </p:txBody>
      </p:sp>
    </p:spTree>
    <p:extLst>
      <p:ext uri="{BB962C8B-B14F-4D97-AF65-F5344CB8AC3E}">
        <p14:creationId xmlns:p14="http://schemas.microsoft.com/office/powerpoint/2010/main" val="38117306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44BFE1-14C3-4F99-888C-26AA2F7E57DC}"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74AFC3-35B6-4697-A839-3300A25341EA}" type="slidenum">
              <a:rPr lang="en-GB" smtClean="0"/>
              <a:t>‹#›</a:t>
            </a:fld>
            <a:endParaRPr lang="en-GB"/>
          </a:p>
        </p:txBody>
      </p:sp>
    </p:spTree>
    <p:extLst>
      <p:ext uri="{BB962C8B-B14F-4D97-AF65-F5344CB8AC3E}">
        <p14:creationId xmlns:p14="http://schemas.microsoft.com/office/powerpoint/2010/main" val="22765917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44BFE1-14C3-4F99-888C-26AA2F7E57DC}"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74AFC3-35B6-4697-A839-3300A25341EA}" type="slidenum">
              <a:rPr lang="en-GB" smtClean="0"/>
              <a:t>‹#›</a:t>
            </a:fld>
            <a:endParaRPr lang="en-GB"/>
          </a:p>
        </p:txBody>
      </p:sp>
    </p:spTree>
    <p:extLst>
      <p:ext uri="{BB962C8B-B14F-4D97-AF65-F5344CB8AC3E}">
        <p14:creationId xmlns:p14="http://schemas.microsoft.com/office/powerpoint/2010/main" val="34640649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44BFE1-14C3-4F99-888C-26AA2F7E57DC}"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74AFC3-35B6-4697-A839-3300A25341EA}" type="slidenum">
              <a:rPr lang="en-GB" smtClean="0"/>
              <a:t>‹#›</a:t>
            </a:fld>
            <a:endParaRPr lang="en-GB"/>
          </a:p>
        </p:txBody>
      </p:sp>
    </p:spTree>
    <p:extLst>
      <p:ext uri="{BB962C8B-B14F-4D97-AF65-F5344CB8AC3E}">
        <p14:creationId xmlns:p14="http://schemas.microsoft.com/office/powerpoint/2010/main" val="18962902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44BFE1-14C3-4F99-888C-26AA2F7E57DC}"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74AFC3-35B6-4697-A839-3300A25341EA}" type="slidenum">
              <a:rPr lang="en-GB" smtClean="0"/>
              <a:t>‹#›</a:t>
            </a:fld>
            <a:endParaRPr lang="en-GB"/>
          </a:p>
        </p:txBody>
      </p:sp>
    </p:spTree>
    <p:extLst>
      <p:ext uri="{BB962C8B-B14F-4D97-AF65-F5344CB8AC3E}">
        <p14:creationId xmlns:p14="http://schemas.microsoft.com/office/powerpoint/2010/main" val="876963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44BFE1-14C3-4F99-888C-26AA2F7E57DC}"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74AFC3-35B6-4697-A839-3300A25341EA}"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3419035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44BFE1-14C3-4F99-888C-26AA2F7E57DC}"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74AFC3-35B6-4697-A839-3300A25341EA}" type="slidenum">
              <a:rPr lang="en-GB" smtClean="0"/>
              <a:t>‹#›</a:t>
            </a:fld>
            <a:endParaRPr lang="en-GB"/>
          </a:p>
        </p:txBody>
      </p:sp>
    </p:spTree>
    <p:extLst>
      <p:ext uri="{BB962C8B-B14F-4D97-AF65-F5344CB8AC3E}">
        <p14:creationId xmlns:p14="http://schemas.microsoft.com/office/powerpoint/2010/main" val="38673215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944BFE1-14C3-4F99-888C-26AA2F7E57DC}" type="datetimeFigureOut">
              <a:rPr lang="en-GB" smtClean="0"/>
              <a:t>09/11/2025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74AFC3-35B6-4697-A839-3300A25341EA}" type="slidenum">
              <a:rPr lang="en-GB" smtClean="0"/>
              <a:t>‹#›</a:t>
            </a:fld>
            <a:endParaRPr lang="en-GB"/>
          </a:p>
        </p:txBody>
      </p:sp>
    </p:spTree>
    <p:extLst>
      <p:ext uri="{BB962C8B-B14F-4D97-AF65-F5344CB8AC3E}">
        <p14:creationId xmlns:p14="http://schemas.microsoft.com/office/powerpoint/2010/main" val="19091762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944BFE1-14C3-4F99-888C-26AA2F7E57DC}" type="datetimeFigureOut">
              <a:rPr lang="en-GB" smtClean="0"/>
              <a:t>09/11/2025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74AFC3-35B6-4697-A839-3300A25341EA}" type="slidenum">
              <a:rPr lang="en-GB" smtClean="0"/>
              <a:t>‹#›</a:t>
            </a:fld>
            <a:endParaRPr lang="en-GB"/>
          </a:p>
        </p:txBody>
      </p:sp>
    </p:spTree>
    <p:extLst>
      <p:ext uri="{BB962C8B-B14F-4D97-AF65-F5344CB8AC3E}">
        <p14:creationId xmlns:p14="http://schemas.microsoft.com/office/powerpoint/2010/main" val="10709987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44BFE1-14C3-4F99-888C-26AA2F7E57DC}"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74AFC3-35B6-4697-A839-3300A25341EA}" type="slidenum">
              <a:rPr lang="en-GB" smtClean="0"/>
              <a:t>‹#›</a:t>
            </a:fld>
            <a:endParaRPr lang="en-GB"/>
          </a:p>
        </p:txBody>
      </p:sp>
    </p:spTree>
    <p:extLst>
      <p:ext uri="{BB962C8B-B14F-4D97-AF65-F5344CB8AC3E}">
        <p14:creationId xmlns:p14="http://schemas.microsoft.com/office/powerpoint/2010/main" val="32845487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44BFE1-14C3-4F99-888C-26AA2F7E57DC}"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74AFC3-35B6-4697-A839-3300A25341EA}" type="slidenum">
              <a:rPr lang="en-GB" smtClean="0"/>
              <a:t>‹#›</a:t>
            </a:fld>
            <a:endParaRPr lang="en-GB"/>
          </a:p>
        </p:txBody>
      </p:sp>
    </p:spTree>
    <p:extLst>
      <p:ext uri="{BB962C8B-B14F-4D97-AF65-F5344CB8AC3E}">
        <p14:creationId xmlns:p14="http://schemas.microsoft.com/office/powerpoint/2010/main" val="10140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44BFE1-14C3-4F99-888C-26AA2F7E57DC}"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74AFC3-35B6-4697-A839-3300A25341EA}" type="slidenum">
              <a:rPr lang="en-GB" smtClean="0"/>
              <a:t>‹#›</a:t>
            </a:fld>
            <a:endParaRPr lang="en-GB"/>
          </a:p>
        </p:txBody>
      </p:sp>
    </p:spTree>
    <p:extLst>
      <p:ext uri="{BB962C8B-B14F-4D97-AF65-F5344CB8AC3E}">
        <p14:creationId xmlns:p14="http://schemas.microsoft.com/office/powerpoint/2010/main" val="3991669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8944BFE1-14C3-4F99-888C-26AA2F7E57DC}" type="datetimeFigureOut">
              <a:rPr lang="en-GB" smtClean="0"/>
              <a:t>09/11/2025</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AC74AFC3-35B6-4697-A839-3300A25341EA}" type="slidenum">
              <a:rPr lang="en-GB" smtClean="0"/>
              <a:t>‹#›</a:t>
            </a:fld>
            <a:endParaRPr lang="en-GB"/>
          </a:p>
        </p:txBody>
      </p:sp>
    </p:spTree>
    <p:extLst>
      <p:ext uri="{BB962C8B-B14F-4D97-AF65-F5344CB8AC3E}">
        <p14:creationId xmlns:p14="http://schemas.microsoft.com/office/powerpoint/2010/main" val="2378016205"/>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 id="2147483706" r:id="rId17"/>
    <p:sldLayoutId id="2147483707"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9.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4.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4.xml"/><Relationship Id="rId4" Type="http://schemas.openxmlformats.org/officeDocument/2006/relationships/image" Target="../media/image8.jp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4.xml"/><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2" name="Title 1">
            <a:extLst>
              <a:ext uri="{FF2B5EF4-FFF2-40B4-BE49-F238E27FC236}">
                <a16:creationId xmlns:a16="http://schemas.microsoft.com/office/drawing/2014/main" id="{409FA922-4E30-1A35-AAA8-0DDA860174FA}"/>
              </a:ext>
            </a:extLst>
          </p:cNvPr>
          <p:cNvSpPr>
            <a:spLocks noGrp="1"/>
          </p:cNvSpPr>
          <p:nvPr>
            <p:ph type="title"/>
          </p:nvPr>
        </p:nvSpPr>
        <p:spPr>
          <a:xfrm>
            <a:off x="446567" y="1419900"/>
            <a:ext cx="3038509" cy="4018201"/>
          </a:xfrm>
        </p:spPr>
        <p:txBody>
          <a:bodyPr>
            <a:normAutofit/>
          </a:bodyPr>
          <a:lstStyle/>
          <a:p>
            <a:r>
              <a:rPr lang="en-US" sz="3100" b="1" dirty="0"/>
              <a:t>Component 2: </a:t>
            </a:r>
            <a:br>
              <a:rPr lang="en-US" sz="3100" b="1" dirty="0"/>
            </a:br>
            <a:r>
              <a:rPr lang="en-US" sz="3100" b="1" dirty="0"/>
              <a:t>Group  Presentation.</a:t>
            </a:r>
            <a:endParaRPr lang="en-GB" sz="3100" b="1" dirty="0"/>
          </a:p>
        </p:txBody>
      </p:sp>
      <p:sp>
        <p:nvSpPr>
          <p:cNvPr id="3" name="Content Placeholder 2">
            <a:extLst>
              <a:ext uri="{FF2B5EF4-FFF2-40B4-BE49-F238E27FC236}">
                <a16:creationId xmlns:a16="http://schemas.microsoft.com/office/drawing/2014/main" id="{DBABD0BC-4C4C-41C5-E808-722A116084CF}"/>
              </a:ext>
            </a:extLst>
          </p:cNvPr>
          <p:cNvSpPr>
            <a:spLocks noGrp="1"/>
          </p:cNvSpPr>
          <p:nvPr>
            <p:ph idx="1"/>
          </p:nvPr>
        </p:nvSpPr>
        <p:spPr>
          <a:xfrm>
            <a:off x="4701008" y="1193576"/>
            <a:ext cx="6576591" cy="4470850"/>
          </a:xfrm>
        </p:spPr>
        <p:txBody>
          <a:bodyPr anchor="ctr">
            <a:normAutofit fontScale="92500" lnSpcReduction="10000"/>
          </a:bodyPr>
          <a:lstStyle/>
          <a:p>
            <a:pPr marL="0" indent="0">
              <a:lnSpc>
                <a:spcPct val="110000"/>
              </a:lnSpc>
              <a:buNone/>
            </a:pPr>
            <a:r>
              <a:rPr lang="en-GB" sz="2200" b="1" dirty="0">
                <a:latin typeface="Arial" panose="020B0604020202020204" pitchFamily="34" charset="0"/>
                <a:cs typeface="Arial" panose="020B0604020202020204" pitchFamily="34" charset="0"/>
              </a:rPr>
              <a:t>Group Members:</a:t>
            </a:r>
          </a:p>
          <a:p>
            <a:pPr marL="0" indent="0">
              <a:lnSpc>
                <a:spcPct val="110000"/>
              </a:lnSpc>
              <a:buNone/>
            </a:pPr>
            <a:r>
              <a:rPr lang="en-GB" sz="2200" b="1" dirty="0">
                <a:latin typeface="Arial" panose="020B0604020202020204" pitchFamily="34" charset="0"/>
                <a:cs typeface="Arial" panose="020B0604020202020204" pitchFamily="34" charset="0"/>
              </a:rPr>
              <a:t>Student Name/Number: </a:t>
            </a:r>
          </a:p>
          <a:p>
            <a:pPr>
              <a:lnSpc>
                <a:spcPct val="110000"/>
              </a:lnSpc>
            </a:pPr>
            <a:r>
              <a:rPr lang="en-GB" sz="2200" b="1" dirty="0">
                <a:latin typeface="Arial" panose="020B0604020202020204" pitchFamily="34" charset="0"/>
                <a:cs typeface="Arial" panose="020B0604020202020204" pitchFamily="34" charset="0"/>
              </a:rPr>
              <a:t>Raducu </a:t>
            </a:r>
            <a:r>
              <a:rPr lang="en-GB" sz="2200" b="1" dirty="0" err="1">
                <a:latin typeface="Arial" panose="020B0604020202020204" pitchFamily="34" charset="0"/>
                <a:cs typeface="Arial" panose="020B0604020202020204" pitchFamily="34" charset="0"/>
              </a:rPr>
              <a:t>Voinic</a:t>
            </a:r>
            <a:r>
              <a:rPr lang="en-GB" sz="2200" b="1" dirty="0">
                <a:latin typeface="Arial" panose="020B0604020202020204" pitchFamily="34" charset="0"/>
                <a:cs typeface="Arial" panose="020B0604020202020204" pitchFamily="34" charset="0"/>
              </a:rPr>
              <a:t>/ 2241286;</a:t>
            </a:r>
          </a:p>
          <a:p>
            <a:pPr>
              <a:lnSpc>
                <a:spcPct val="110000"/>
              </a:lnSpc>
            </a:pPr>
            <a:r>
              <a:rPr lang="en-GB" sz="2200" b="1" dirty="0">
                <a:latin typeface="Arial" panose="020B0604020202020204" pitchFamily="34" charset="0"/>
                <a:cs typeface="Arial" panose="020B0604020202020204" pitchFamily="34" charset="0"/>
              </a:rPr>
              <a:t>Radu Acris/ 2239621 (group Leader);</a:t>
            </a:r>
          </a:p>
          <a:p>
            <a:pPr>
              <a:lnSpc>
                <a:spcPct val="110000"/>
              </a:lnSpc>
            </a:pPr>
            <a:r>
              <a:rPr lang="en-GB" sz="2200" b="1" dirty="0">
                <a:latin typeface="Arial" panose="020B0604020202020204" pitchFamily="34" charset="0"/>
                <a:cs typeface="Arial" panose="020B0604020202020204" pitchFamily="34" charset="0"/>
              </a:rPr>
              <a:t>Mariana Acris/ 2239619.</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r>
              <a:rPr lang="en-GB" sz="2200" b="1" i="1" dirty="0">
                <a:latin typeface="Arial" panose="020B0604020202020204" pitchFamily="34" charset="0"/>
                <a:cs typeface="Arial" panose="020B0604020202020204" pitchFamily="34" charset="0"/>
              </a:rPr>
              <a:t>Lecturer Name: DR. Samson Oladejo</a:t>
            </a:r>
            <a:br>
              <a:rPr lang="en-GB" sz="2200" b="1" i="1" dirty="0">
                <a:latin typeface="Arial" panose="020B0604020202020204" pitchFamily="34" charset="0"/>
                <a:cs typeface="Arial" panose="020B0604020202020204" pitchFamily="34" charset="0"/>
              </a:rPr>
            </a:br>
            <a:r>
              <a:rPr lang="en-GB" sz="2200" b="1" i="1" dirty="0">
                <a:latin typeface="Arial" panose="020B0604020202020204" pitchFamily="34" charset="0"/>
                <a:cs typeface="Arial" panose="020B0604020202020204" pitchFamily="34" charset="0"/>
              </a:rPr>
              <a:t>BA (Hons) Business Management </a:t>
            </a:r>
            <a:br>
              <a:rPr lang="en-GB" sz="2200" b="1" i="1" dirty="0">
                <a:latin typeface="Arial" panose="020B0604020202020204" pitchFamily="34" charset="0"/>
                <a:cs typeface="Arial" panose="020B0604020202020204" pitchFamily="34" charset="0"/>
              </a:rPr>
            </a:br>
            <a:r>
              <a:rPr lang="en-US" sz="2200" b="1" i="1" dirty="0">
                <a:latin typeface="Arial" panose="020B0604020202020204" pitchFamily="34" charset="0"/>
                <a:cs typeface="Arial" panose="020B0604020202020204" pitchFamily="34" charset="0"/>
              </a:rPr>
              <a:t>Leadership and Management Theory and Practice </a:t>
            </a:r>
            <a:br>
              <a:rPr lang="en-GB" sz="2200" b="1" i="1" dirty="0">
                <a:latin typeface="Arial" panose="020B0604020202020204" pitchFamily="34" charset="0"/>
                <a:cs typeface="Arial" panose="020B0604020202020204" pitchFamily="34" charset="0"/>
              </a:rPr>
            </a:br>
            <a:r>
              <a:rPr lang="en-GB" sz="2200" b="1" i="1" dirty="0">
                <a:latin typeface="Arial" panose="020B0604020202020204" pitchFamily="34" charset="0"/>
                <a:cs typeface="Arial" panose="020B0604020202020204" pitchFamily="34" charset="0"/>
              </a:rPr>
              <a:t>LCBB6003</a:t>
            </a:r>
            <a:br>
              <a:rPr lang="en-GB" b="1" i="1" dirty="0"/>
            </a:br>
            <a:endParaRPr lang="en-GB" b="1" i="1" dirty="0"/>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5360553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44"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6" name="Picture 45">
            <a:extLst>
              <a:ext uri="{FF2B5EF4-FFF2-40B4-BE49-F238E27FC236}">
                <a16:creationId xmlns:a16="http://schemas.microsoft.com/office/drawing/2014/main" id="{765E2D7E-B7BD-404F-9F71-D6620D37B9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48" name="Rectangle 47">
            <a:extLst>
              <a:ext uri="{FF2B5EF4-FFF2-40B4-BE49-F238E27FC236}">
                <a16:creationId xmlns:a16="http://schemas.microsoft.com/office/drawing/2014/main" id="{10D21FCB-56CB-4EFA-A79A-A9A8EC0F72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0" name="Picture 49">
            <a:extLst>
              <a:ext uri="{FF2B5EF4-FFF2-40B4-BE49-F238E27FC236}">
                <a16:creationId xmlns:a16="http://schemas.microsoft.com/office/drawing/2014/main" id="{B1027BD9-272C-4CC4-9396-1708F8B1F40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6" name="Picture Placeholder 5" descr="A group of people sitting around a table&#10;&#10;AI-generated content may be incorrect.">
            <a:extLst>
              <a:ext uri="{FF2B5EF4-FFF2-40B4-BE49-F238E27FC236}">
                <a16:creationId xmlns:a16="http://schemas.microsoft.com/office/drawing/2014/main" id="{25185CE5-696A-2945-D8D7-2AF706A106EC}"/>
              </a:ext>
            </a:extLst>
          </p:cNvPr>
          <p:cNvPicPr>
            <a:picLocks noGrp="1" noChangeAspect="1"/>
          </p:cNvPicPr>
          <p:nvPr>
            <p:ph type="pic" idx="1"/>
          </p:nvPr>
        </p:nvPicPr>
        <p:blipFill>
          <a:blip r:embed="rId4">
            <a:extLst>
              <a:ext uri="{28A0092B-C50C-407E-A947-70E740481C1C}">
                <a14:useLocalDpi xmlns:a14="http://schemas.microsoft.com/office/drawing/2010/main" val="0"/>
              </a:ext>
            </a:extLst>
          </a:blip>
          <a:srcRect l="13602" r="13601" b="-1"/>
          <a:stretch>
            <a:fillRect/>
          </a:stretch>
        </p:blipFill>
        <p:spPr>
          <a:xfrm>
            <a:off x="5352666" y="609600"/>
            <a:ext cx="5650953" cy="5181599"/>
          </a:xfrm>
          <a:prstGeom prst="roundRect">
            <a:avLst>
              <a:gd name="adj" fmla="val 2392"/>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2" name="Title 1">
            <a:extLst>
              <a:ext uri="{FF2B5EF4-FFF2-40B4-BE49-F238E27FC236}">
                <a16:creationId xmlns:a16="http://schemas.microsoft.com/office/drawing/2014/main" id="{5B5FB63E-F245-00B2-F773-90620A67FEBD}"/>
              </a:ext>
            </a:extLst>
          </p:cNvPr>
          <p:cNvSpPr>
            <a:spLocks noGrp="1"/>
          </p:cNvSpPr>
          <p:nvPr>
            <p:ph type="title"/>
          </p:nvPr>
        </p:nvSpPr>
        <p:spPr>
          <a:xfrm>
            <a:off x="913776" y="618517"/>
            <a:ext cx="3893976" cy="1596177"/>
          </a:xfrm>
        </p:spPr>
        <p:txBody>
          <a:bodyPr vert="horz" lIns="91440" tIns="45720" rIns="91440" bIns="45720" rtlCol="0" anchor="b">
            <a:normAutofit/>
          </a:bodyPr>
          <a:lstStyle/>
          <a:p>
            <a:pPr algn="l"/>
            <a:r>
              <a:rPr lang="en-US" sz="2700" b="1" dirty="0"/>
              <a:t>Emotional &amp; Cultural Intelligence in Leadership.</a:t>
            </a:r>
          </a:p>
        </p:txBody>
      </p:sp>
      <p:sp>
        <p:nvSpPr>
          <p:cNvPr id="4" name="Text Placeholder 3">
            <a:extLst>
              <a:ext uri="{FF2B5EF4-FFF2-40B4-BE49-F238E27FC236}">
                <a16:creationId xmlns:a16="http://schemas.microsoft.com/office/drawing/2014/main" id="{279B55E5-26B4-ABC8-C0F6-DEF1C9C9DF8C}"/>
              </a:ext>
            </a:extLst>
          </p:cNvPr>
          <p:cNvSpPr>
            <a:spLocks noGrp="1"/>
          </p:cNvSpPr>
          <p:nvPr>
            <p:ph type="body" sz="half" idx="2"/>
          </p:nvPr>
        </p:nvSpPr>
        <p:spPr>
          <a:xfrm>
            <a:off x="913774" y="2367092"/>
            <a:ext cx="3893978" cy="3424107"/>
          </a:xfrm>
        </p:spPr>
        <p:txBody>
          <a:bodyPr vert="horz" lIns="91440" tIns="45720" rIns="91440" bIns="45720" rtlCol="0">
            <a:normAutofit/>
          </a:bodyPr>
          <a:lstStyle/>
          <a:p>
            <a:pPr indent="-228600" algn="l">
              <a:buFont typeface="Arial" panose="020B0604020202020204" pitchFamily="34" charset="0"/>
              <a:buChar char="•"/>
            </a:pPr>
            <a:r>
              <a:rPr lang="en-US" sz="1800" i="1" cap="none" dirty="0"/>
              <a:t>Based on the quote by Edith Heard, director-general, EMBL (Financial Times, 27 </a:t>
            </a:r>
            <a:r>
              <a:rPr lang="en-US" sz="1800" i="1" cap="none" dirty="0" err="1"/>
              <a:t>feb.</a:t>
            </a:r>
            <a:r>
              <a:rPr lang="en-US" sz="1800" i="1" cap="none" dirty="0"/>
              <a:t> 2022).</a:t>
            </a:r>
          </a:p>
          <a:p>
            <a:pPr algn="l"/>
            <a:endParaRPr lang="en-US" dirty="0"/>
          </a:p>
          <a:p>
            <a:pPr algn="l"/>
            <a:endParaRPr lang="en-US" dirty="0"/>
          </a:p>
          <a:p>
            <a:pPr algn="l"/>
            <a:endParaRPr lang="en-US" dirty="0"/>
          </a:p>
          <a:p>
            <a:pPr algn="l"/>
            <a:endParaRPr lang="en-US" dirty="0"/>
          </a:p>
          <a:p>
            <a:pPr algn="r"/>
            <a:endParaRPr lang="en-US" i="1"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434167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3F012C5-2940-4F3E-BB5E-B8B2C9E829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37C977-E7E3-44AC-AEC8-2E2764190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13876" cy="6858000"/>
          </a:xfrm>
          <a:prstGeom prst="rect">
            <a:avLst/>
          </a:prstGeom>
          <a:ln>
            <a:noFill/>
          </a:ln>
          <a:effectLst>
            <a:outerShdw blurRad="88900" dist="25400" algn="l" rotWithShape="0">
              <a:prstClr val="black">
                <a:alpha val="40000"/>
              </a:prstClr>
            </a:outerShdw>
          </a:effectLst>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A70DF37D-86A3-45DB-B1C1-580462D4BB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77037" b="73004"/>
          <a:stretch/>
        </p:blipFill>
        <p:spPr>
          <a:xfrm>
            <a:off x="1" y="-2"/>
            <a:ext cx="3321978" cy="2196792"/>
          </a:xfrm>
          <a:prstGeom prst="rect">
            <a:avLst/>
          </a:prstGeom>
        </p:spPr>
      </p:pic>
      <p:sp>
        <p:nvSpPr>
          <p:cNvPr id="2" name="Title 1">
            <a:extLst>
              <a:ext uri="{FF2B5EF4-FFF2-40B4-BE49-F238E27FC236}">
                <a16:creationId xmlns:a16="http://schemas.microsoft.com/office/drawing/2014/main" id="{9A133051-A5CD-817B-654C-6E9B6020BE63}"/>
              </a:ext>
            </a:extLst>
          </p:cNvPr>
          <p:cNvSpPr>
            <a:spLocks noGrp="1"/>
          </p:cNvSpPr>
          <p:nvPr>
            <p:ph type="title"/>
          </p:nvPr>
        </p:nvSpPr>
        <p:spPr>
          <a:xfrm>
            <a:off x="959896" y="960814"/>
            <a:ext cx="2732249" cy="4912936"/>
          </a:xfrm>
        </p:spPr>
        <p:txBody>
          <a:bodyPr anchor="b">
            <a:normAutofit/>
          </a:bodyPr>
          <a:lstStyle/>
          <a:p>
            <a:pPr algn="r"/>
            <a:r>
              <a:rPr lang="en-US" sz="2500">
                <a:solidFill>
                  <a:schemeClr val="bg1"/>
                </a:solidFill>
                <a:latin typeface="Arial" panose="020B0604020202020204" pitchFamily="34" charset="0"/>
                <a:cs typeface="Arial" panose="020B0604020202020204" pitchFamily="34" charset="0"/>
              </a:rPr>
              <a:t>Introduction:</a:t>
            </a:r>
            <a:endParaRPr lang="en-GB" sz="250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05135CE-BE34-4F3F-8C96-7967FD7F400F}"/>
              </a:ext>
            </a:extLst>
          </p:cNvPr>
          <p:cNvSpPr>
            <a:spLocks noGrp="1"/>
          </p:cNvSpPr>
          <p:nvPr>
            <p:ph sz="quarter" idx="13"/>
          </p:nvPr>
        </p:nvSpPr>
        <p:spPr>
          <a:xfrm>
            <a:off x="4979078" y="960814"/>
            <a:ext cx="6247722" cy="4830385"/>
          </a:xfrm>
        </p:spPr>
        <p:txBody>
          <a:bodyPr anchor="ctr">
            <a:normAutofit/>
          </a:bodyPr>
          <a:lstStyle/>
          <a:p>
            <a:pPr marL="0" indent="0">
              <a:lnSpc>
                <a:spcPct val="110000"/>
              </a:lnSpc>
              <a:buNone/>
            </a:pPr>
            <a:r>
              <a:rPr lang="en-US" sz="1500" i="1" cap="none" dirty="0"/>
              <a:t>	</a:t>
            </a:r>
          </a:p>
          <a:p>
            <a:pPr marL="0" indent="0">
              <a:lnSpc>
                <a:spcPct val="110000"/>
              </a:lnSpc>
              <a:buNone/>
            </a:pPr>
            <a:endParaRPr lang="en-US" sz="1500" i="1" cap="none" dirty="0"/>
          </a:p>
          <a:p>
            <a:pPr marL="0" indent="0">
              <a:lnSpc>
                <a:spcPct val="110000"/>
              </a:lnSpc>
              <a:buNone/>
            </a:pPr>
            <a:r>
              <a:rPr lang="en-US" sz="1500" i="1" cap="none" dirty="0"/>
              <a:t>	The presentation is inspired by a statement from Edith Heard, Director-General of the European Molecular Biology Laboratory, who highlights the value of empathy, listening and collaboration in diverse contexts.</a:t>
            </a:r>
          </a:p>
          <a:p>
            <a:pPr marL="0" indent="0">
              <a:lnSpc>
                <a:spcPct val="110000"/>
              </a:lnSpc>
              <a:buNone/>
            </a:pPr>
            <a:r>
              <a:rPr lang="en-US" sz="1500" i="1" cap="none" dirty="0"/>
              <a:t>In this presentation, I will define and critically evaluate the concepts of EI and CQ using two theoretical models for each and analyze how these intelligences enhance leadership effectiveness. Will also support the discussion with real-world business examples from global organizations such as IBM, Toyota, Google and the Global Combat Air Program (GCAP).</a:t>
            </a:r>
          </a:p>
          <a:p>
            <a:pPr marL="0" indent="0">
              <a:lnSpc>
                <a:spcPct val="110000"/>
              </a:lnSpc>
              <a:buNone/>
            </a:pPr>
            <a:r>
              <a:rPr lang="en-US" sz="1500" i="1" cap="none" dirty="0"/>
              <a:t>	Ultimately, our aim is to demonstrate that emotionally and culturally intelligent leadership fosters stronger communication, deeper trust, and greater success in today’s interconnected world.</a:t>
            </a:r>
            <a:endParaRPr lang="en-GB" sz="1500" i="1" cap="none" dirty="0"/>
          </a:p>
        </p:txBody>
      </p:sp>
    </p:spTree>
    <p:extLst>
      <p:ext uri="{BB962C8B-B14F-4D97-AF65-F5344CB8AC3E}">
        <p14:creationId xmlns:p14="http://schemas.microsoft.com/office/powerpoint/2010/main" val="6249929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20EF05B-48CD-41DE-82FE-C25A5A300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ounded Rectangle 12">
            <a:extLst>
              <a:ext uri="{FF2B5EF4-FFF2-40B4-BE49-F238E27FC236}">
                <a16:creationId xmlns:a16="http://schemas.microsoft.com/office/drawing/2014/main" id="{C9DFF8EB-B522-4773-B8CF-C10622C1F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1991" y="887150"/>
            <a:ext cx="4104281" cy="4940394"/>
          </a:xfrm>
          <a:prstGeom prst="roundRect">
            <a:avLst>
              <a:gd name="adj" fmla="val 4448"/>
            </a:avLst>
          </a:prstGeom>
          <a:solidFill>
            <a:srgbClr val="FFFFFF"/>
          </a:solid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vert="horz" lIns="91440" tIns="45720" rIns="91440" bIns="45720" rtlCol="0" anchor="t">
            <a:normAutofit/>
          </a:bodyPr>
          <a:lstStyle/>
          <a:p>
            <a:pPr algn="ctr">
              <a:lnSpc>
                <a:spcPct val="120000"/>
              </a:lnSpc>
              <a:spcBef>
                <a:spcPts val="1000"/>
              </a:spcBef>
              <a:buClr>
                <a:schemeClr val="tx1"/>
              </a:buClr>
              <a:buFont typeface="Arial" panose="020B0604020202020204" pitchFamily="34" charset="0"/>
              <a:buNone/>
            </a:pPr>
            <a:endParaRPr lang="en-US" sz="3200" cap="all">
              <a:solidFill>
                <a:schemeClr val="bg1">
                  <a:lumMod val="50000"/>
                </a:schemeClr>
              </a:solidFill>
            </a:endParaRPr>
          </a:p>
        </p:txBody>
      </p:sp>
      <p:pic>
        <p:nvPicPr>
          <p:cNvPr id="5" name="Content Placeholder 4" descr="A person smiling with a scarf around her neck&#10;&#10;AI-generated content may be incorrect.">
            <a:extLst>
              <a:ext uri="{FF2B5EF4-FFF2-40B4-BE49-F238E27FC236}">
                <a16:creationId xmlns:a16="http://schemas.microsoft.com/office/drawing/2014/main" id="{BFC5CAD8-E6B5-23A9-4D58-307612FD6B71}"/>
              </a:ext>
            </a:extLst>
          </p:cNvPr>
          <p:cNvPicPr>
            <a:picLocks noChangeAspect="1"/>
          </p:cNvPicPr>
          <p:nvPr/>
        </p:nvPicPr>
        <p:blipFill>
          <a:blip r:embed="rId2">
            <a:extLst>
              <a:ext uri="{28A0092B-C50C-407E-A947-70E740481C1C}">
                <a14:useLocalDpi xmlns:a14="http://schemas.microsoft.com/office/drawing/2010/main" val="0"/>
              </a:ext>
            </a:extLst>
          </a:blip>
          <a:srcRect l="14690" r="38938" b="-3"/>
          <a:stretch>
            <a:fillRect/>
          </a:stretch>
        </p:blipFill>
        <p:spPr>
          <a:xfrm>
            <a:off x="7756448" y="1349992"/>
            <a:ext cx="3155366" cy="4014710"/>
          </a:xfrm>
          <a:prstGeom prst="rect">
            <a:avLst/>
          </a:prstGeom>
        </p:spPr>
      </p:pic>
      <p:pic>
        <p:nvPicPr>
          <p:cNvPr id="25" name="Picture 24">
            <a:extLst>
              <a:ext uri="{FF2B5EF4-FFF2-40B4-BE49-F238E27FC236}">
                <a16:creationId xmlns:a16="http://schemas.microsoft.com/office/drawing/2014/main" id="{6EA99E25-F57B-4182-929C-D5A100153A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362067D-5435-313E-EDAD-6749467EBAA0}"/>
              </a:ext>
            </a:extLst>
          </p:cNvPr>
          <p:cNvSpPr>
            <a:spLocks noGrp="1"/>
          </p:cNvSpPr>
          <p:nvPr>
            <p:ph type="title"/>
          </p:nvPr>
        </p:nvSpPr>
        <p:spPr>
          <a:xfrm>
            <a:off x="913776" y="618517"/>
            <a:ext cx="5910272" cy="1596177"/>
          </a:xfrm>
        </p:spPr>
        <p:txBody>
          <a:bodyPr>
            <a:normAutofit/>
          </a:bodyPr>
          <a:lstStyle/>
          <a:p>
            <a:r>
              <a:rPr lang="en-GB" b="1" cap="none" dirty="0">
                <a:latin typeface="Arial" panose="020B0604020202020204" pitchFamily="34" charset="0"/>
                <a:cs typeface="Arial" panose="020B0604020202020204" pitchFamily="34" charset="0"/>
              </a:rPr>
              <a:t>Framing: Edith Heard quote:</a:t>
            </a:r>
          </a:p>
        </p:txBody>
      </p:sp>
      <p:sp>
        <p:nvSpPr>
          <p:cNvPr id="9" name="Content Placeholder 8">
            <a:extLst>
              <a:ext uri="{FF2B5EF4-FFF2-40B4-BE49-F238E27FC236}">
                <a16:creationId xmlns:a16="http://schemas.microsoft.com/office/drawing/2014/main" id="{F4A68161-8C65-4E66-AB92-812B2E7A158C}"/>
              </a:ext>
            </a:extLst>
          </p:cNvPr>
          <p:cNvSpPr>
            <a:spLocks noGrp="1"/>
          </p:cNvSpPr>
          <p:nvPr>
            <p:ph sz="quarter" idx="13"/>
          </p:nvPr>
        </p:nvSpPr>
        <p:spPr>
          <a:xfrm>
            <a:off x="913775" y="2367092"/>
            <a:ext cx="5910274" cy="3424107"/>
          </a:xfrm>
        </p:spPr>
        <p:txBody>
          <a:bodyPr>
            <a:normAutofit/>
          </a:bodyPr>
          <a:lstStyle/>
          <a:p>
            <a:pPr marL="0" indent="0">
              <a:buNone/>
            </a:pPr>
            <a:r>
              <a:rPr lang="en-US" i="1" cap="none" dirty="0">
                <a:latin typeface="Arial" panose="020B0604020202020204" pitchFamily="34" charset="0"/>
                <a:cs typeface="Arial" panose="020B0604020202020204" pitchFamily="34" charset="0"/>
              </a:rPr>
              <a:t>"I apply the same leadership principles to every part of my life... I believe in the importance of empathy, of trying to listen and tune into people to bring them on board... Multilingual and multicultural environment." </a:t>
            </a:r>
            <a:r>
              <a:rPr lang="en-US" b="1" i="1" cap="none" dirty="0">
                <a:latin typeface="Arial" panose="020B0604020202020204" pitchFamily="34" charset="0"/>
                <a:cs typeface="Arial" panose="020B0604020202020204" pitchFamily="34" charset="0"/>
              </a:rPr>
              <a:t>-Edith Heard.</a:t>
            </a:r>
          </a:p>
          <a:p>
            <a:pPr marL="0" indent="0">
              <a:buNone/>
            </a:pPr>
            <a:endParaRPr lang="en-US" dirty="0"/>
          </a:p>
        </p:txBody>
      </p:sp>
    </p:spTree>
    <p:extLst>
      <p:ext uri="{BB962C8B-B14F-4D97-AF65-F5344CB8AC3E}">
        <p14:creationId xmlns:p14="http://schemas.microsoft.com/office/powerpoint/2010/main" val="24098487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BE72D-2B4F-92BE-681F-018596FE104B}"/>
              </a:ext>
            </a:extLst>
          </p:cNvPr>
          <p:cNvSpPr>
            <a:spLocks noGrp="1"/>
          </p:cNvSpPr>
          <p:nvPr>
            <p:ph type="title"/>
          </p:nvPr>
        </p:nvSpPr>
        <p:spPr/>
        <p:txBody>
          <a:bodyPr>
            <a:normAutofit/>
          </a:bodyPr>
          <a:lstStyle/>
          <a:p>
            <a:r>
              <a:rPr lang="en-US" b="1" cap="none" dirty="0">
                <a:latin typeface="Arial" panose="020B0604020202020204" pitchFamily="34" charset="0"/>
                <a:cs typeface="Arial" panose="020B0604020202020204" pitchFamily="34" charset="0"/>
              </a:rPr>
              <a:t>Definitions:</a:t>
            </a:r>
            <a:endParaRPr lang="en-GB" b="1" cap="none" dirty="0">
              <a:latin typeface="Arial" panose="020B0604020202020204" pitchFamily="34" charset="0"/>
              <a:cs typeface="Arial" panose="020B0604020202020204" pitchFamily="34" charset="0"/>
            </a:endParaRPr>
          </a:p>
        </p:txBody>
      </p:sp>
      <p:pic>
        <p:nvPicPr>
          <p:cNvPr id="6" name="Content Placeholder 5" descr="A group of hands around a globe&#10;&#10;AI-generated content may be incorrect.">
            <a:extLst>
              <a:ext uri="{FF2B5EF4-FFF2-40B4-BE49-F238E27FC236}">
                <a16:creationId xmlns:a16="http://schemas.microsoft.com/office/drawing/2014/main" id="{F72DA3E8-713F-6529-B1D3-124170CC057F}"/>
              </a:ext>
            </a:extLst>
          </p:cNvPr>
          <p:cNvPicPr>
            <a:picLocks noGrp="1" noChangeAspect="1"/>
          </p:cNvPicPr>
          <p:nvPr>
            <p:ph sz="quarter" idx="13"/>
          </p:nvPr>
        </p:nvPicPr>
        <p:blipFill>
          <a:blip r:embed="rId2">
            <a:extLst>
              <a:ext uri="{28A0092B-C50C-407E-A947-70E740481C1C}">
                <a14:useLocalDpi xmlns:a14="http://schemas.microsoft.com/office/drawing/2010/main" val="0"/>
              </a:ext>
            </a:extLst>
          </a:blip>
          <a:stretch>
            <a:fillRect/>
          </a:stretch>
        </p:blipFill>
        <p:spPr>
          <a:xfrm>
            <a:off x="914400" y="2662333"/>
            <a:ext cx="5105400" cy="2833497"/>
          </a:xfrm>
        </p:spPr>
      </p:pic>
      <p:sp>
        <p:nvSpPr>
          <p:cNvPr id="4" name="Content Placeholder 3">
            <a:extLst>
              <a:ext uri="{FF2B5EF4-FFF2-40B4-BE49-F238E27FC236}">
                <a16:creationId xmlns:a16="http://schemas.microsoft.com/office/drawing/2014/main" id="{6B2328DE-BABF-89FD-744F-BF3254DB1744}"/>
              </a:ext>
            </a:extLst>
          </p:cNvPr>
          <p:cNvSpPr>
            <a:spLocks noGrp="1"/>
          </p:cNvSpPr>
          <p:nvPr>
            <p:ph sz="quarter" idx="14"/>
          </p:nvPr>
        </p:nvSpPr>
        <p:spPr/>
        <p:txBody>
          <a:bodyPr>
            <a:normAutofit/>
          </a:bodyPr>
          <a:lstStyle/>
          <a:p>
            <a:pPr>
              <a:buFont typeface="Wingdings" panose="05000000000000000000" pitchFamily="2" charset="2"/>
              <a:buChar char="Ø"/>
            </a:pPr>
            <a:r>
              <a:rPr lang="en-US" sz="1600" b="1" i="1" cap="none" dirty="0">
                <a:latin typeface="Arial" panose="020B0604020202020204" pitchFamily="34" charset="0"/>
                <a:cs typeface="Arial" panose="020B0604020202020204" pitchFamily="34" charset="0"/>
              </a:rPr>
              <a:t>Emotional intelligence (EI): </a:t>
            </a:r>
          </a:p>
          <a:p>
            <a:pPr marL="0" indent="0">
              <a:buNone/>
            </a:pPr>
            <a:r>
              <a:rPr lang="en-US" sz="1600" cap="none" dirty="0">
                <a:latin typeface="Arial" panose="020B0604020202020204" pitchFamily="34" charset="0"/>
                <a:cs typeface="Arial" panose="020B0604020202020204" pitchFamily="34" charset="0"/>
              </a:rPr>
              <a:t>Ability to observe, understand, manage and use emotions in self and others.</a:t>
            </a:r>
          </a:p>
          <a:p>
            <a:pPr>
              <a:buFont typeface="Wingdings" panose="05000000000000000000" pitchFamily="2" charset="2"/>
              <a:buChar char="Ø"/>
            </a:pPr>
            <a:r>
              <a:rPr lang="en-US" sz="1600" b="1" i="1" cap="none" dirty="0">
                <a:latin typeface="Arial" panose="020B0604020202020204" pitchFamily="34" charset="0"/>
                <a:cs typeface="Arial" panose="020B0604020202020204" pitchFamily="34" charset="0"/>
              </a:rPr>
              <a:t>Cultural intelligence (CQ): </a:t>
            </a:r>
          </a:p>
          <a:p>
            <a:pPr marL="0" indent="0">
              <a:buNone/>
            </a:pPr>
            <a:r>
              <a:rPr lang="en-US" sz="1600" cap="none" dirty="0">
                <a:latin typeface="Arial" panose="020B0604020202020204" pitchFamily="34" charset="0"/>
                <a:cs typeface="Arial" panose="020B0604020202020204" pitchFamily="34" charset="0"/>
              </a:rPr>
              <a:t>The ability to work and interact effectively across different national, ethnic or organizational cultures.</a:t>
            </a:r>
          </a:p>
          <a:p>
            <a:pPr marL="0" indent="0" algn="r">
              <a:buNone/>
            </a:pPr>
            <a:endParaRPr lang="en-US" sz="1400" i="1" cap="none" dirty="0">
              <a:latin typeface="Arial" panose="020B0604020202020204" pitchFamily="34" charset="0"/>
              <a:cs typeface="Arial" panose="020B0604020202020204" pitchFamily="34" charset="0"/>
            </a:endParaRPr>
          </a:p>
          <a:p>
            <a:pPr marL="0" indent="0" algn="r">
              <a:buNone/>
            </a:pPr>
            <a:r>
              <a:rPr lang="en-US" sz="1400" i="1" cap="none" dirty="0">
                <a:latin typeface="Arial" panose="020B0604020202020204" pitchFamily="34" charset="0"/>
                <a:cs typeface="Arial" panose="020B0604020202020204" pitchFamily="34" charset="0"/>
              </a:rPr>
              <a:t>Together, they empower leaders to build connections, influence others and manage collaboration effectively.</a:t>
            </a:r>
            <a:endParaRPr lang="en-GB" sz="1400" i="1"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24132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93665-06EF-4A5C-09C4-72A7D515E69E}"/>
              </a:ext>
            </a:extLst>
          </p:cNvPr>
          <p:cNvSpPr>
            <a:spLocks noGrp="1"/>
          </p:cNvSpPr>
          <p:nvPr>
            <p:ph type="title"/>
          </p:nvPr>
        </p:nvSpPr>
        <p:spPr>
          <a:xfrm>
            <a:off x="913775" y="618517"/>
            <a:ext cx="10364451" cy="986999"/>
          </a:xfrm>
        </p:spPr>
        <p:txBody>
          <a:bodyPr>
            <a:normAutofit/>
          </a:bodyPr>
          <a:lstStyle/>
          <a:p>
            <a:r>
              <a:rPr lang="en-GB" sz="2800" b="1" dirty="0">
                <a:latin typeface="Arial" panose="020B0604020202020204" pitchFamily="34" charset="0"/>
                <a:cs typeface="Arial" panose="020B0604020202020204" pitchFamily="34" charset="0"/>
              </a:rPr>
              <a:t>Emotional intelligence (EI) Model:</a:t>
            </a:r>
            <a:br>
              <a:rPr lang="en-GB" sz="2800" b="1" dirty="0">
                <a:latin typeface="Arial" panose="020B0604020202020204" pitchFamily="34" charset="0"/>
                <a:cs typeface="Arial" panose="020B0604020202020204" pitchFamily="34" charset="0"/>
              </a:rPr>
            </a:br>
            <a:endParaRPr lang="en-GB" sz="2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6525E64-C6EC-BF38-4F71-9B96E528F747}"/>
              </a:ext>
            </a:extLst>
          </p:cNvPr>
          <p:cNvSpPr>
            <a:spLocks noGrp="1"/>
          </p:cNvSpPr>
          <p:nvPr>
            <p:ph sz="quarter" idx="13"/>
          </p:nvPr>
        </p:nvSpPr>
        <p:spPr>
          <a:xfrm>
            <a:off x="913774" y="1871330"/>
            <a:ext cx="5106026" cy="3919869"/>
          </a:xfrm>
        </p:spPr>
        <p:txBody>
          <a:bodyPr>
            <a:normAutofit/>
          </a:bodyPr>
          <a:lstStyle/>
          <a:p>
            <a:pPr>
              <a:buFont typeface="Wingdings" panose="05000000000000000000" pitchFamily="2" charset="2"/>
              <a:buChar char="Ø"/>
            </a:pPr>
            <a:r>
              <a:rPr lang="it-IT" sz="1400" b="1" i="1" u="sng" cap="none" dirty="0">
                <a:latin typeface="Arial" panose="020B0604020202020204" pitchFamily="34" charset="0"/>
                <a:cs typeface="Arial" panose="020B0604020202020204" pitchFamily="34" charset="0"/>
              </a:rPr>
              <a:t>EI Model 1</a:t>
            </a:r>
            <a:r>
              <a:rPr lang="it-IT" sz="1400" b="1" i="1" cap="none" dirty="0">
                <a:latin typeface="Arial" panose="020B0604020202020204" pitchFamily="34" charset="0"/>
                <a:cs typeface="Arial" panose="020B0604020202020204" pitchFamily="34" charset="0"/>
              </a:rPr>
              <a:t>: Daniel </a:t>
            </a:r>
            <a:r>
              <a:rPr lang="it-IT" sz="1400" b="1" i="1" cap="none" dirty="0" err="1">
                <a:latin typeface="Arial" panose="020B0604020202020204" pitchFamily="34" charset="0"/>
                <a:cs typeface="Arial" panose="020B0604020202020204" pitchFamily="34" charset="0"/>
              </a:rPr>
              <a:t>Goleman</a:t>
            </a:r>
            <a:r>
              <a:rPr lang="it-IT" sz="1400" b="1" i="1" cap="none" dirty="0">
                <a:latin typeface="Arial" panose="020B0604020202020204" pitchFamily="34" charset="0"/>
                <a:cs typeface="Arial" panose="020B0604020202020204" pitchFamily="34" charset="0"/>
              </a:rPr>
              <a:t> (4/5-domain Leadership Model):</a:t>
            </a:r>
          </a:p>
          <a:p>
            <a:pPr>
              <a:lnSpc>
                <a:spcPct val="100000"/>
              </a:lnSpc>
              <a:buFont typeface="+mj-lt"/>
              <a:buAutoNum type="arabicPeriod"/>
            </a:pPr>
            <a:r>
              <a:rPr lang="en-GB" sz="1200" b="1" cap="none" dirty="0">
                <a:latin typeface="Arial" panose="020B0604020202020204" pitchFamily="34" charset="0"/>
                <a:cs typeface="Arial" panose="020B0604020202020204" pitchFamily="34" charset="0"/>
              </a:rPr>
              <a:t>Self-awareness — recognising own emotions;</a:t>
            </a:r>
          </a:p>
          <a:p>
            <a:pPr>
              <a:lnSpc>
                <a:spcPct val="100000"/>
              </a:lnSpc>
              <a:buFont typeface="+mj-lt"/>
              <a:buAutoNum type="arabicPeriod"/>
            </a:pPr>
            <a:r>
              <a:rPr lang="en-GB" sz="1200" b="1" cap="none" dirty="0">
                <a:latin typeface="Arial" panose="020B0604020202020204" pitchFamily="34" charset="0"/>
                <a:cs typeface="Arial" panose="020B0604020202020204" pitchFamily="34" charset="0"/>
              </a:rPr>
              <a:t>Self-management — regulating emotions, adaptability;</a:t>
            </a:r>
          </a:p>
          <a:p>
            <a:pPr>
              <a:lnSpc>
                <a:spcPct val="100000"/>
              </a:lnSpc>
              <a:buFont typeface="+mj-lt"/>
              <a:buAutoNum type="arabicPeriod"/>
            </a:pPr>
            <a:r>
              <a:rPr lang="en-US" sz="1200" b="1" cap="none" dirty="0">
                <a:latin typeface="Arial" panose="020B0604020202020204" pitchFamily="34" charset="0"/>
                <a:cs typeface="Arial" panose="020B0604020202020204" pitchFamily="34" charset="0"/>
              </a:rPr>
              <a:t>Social awareness (empathy) — sensing others’ feelings;</a:t>
            </a:r>
          </a:p>
          <a:p>
            <a:pPr>
              <a:lnSpc>
                <a:spcPct val="100000"/>
              </a:lnSpc>
              <a:buFont typeface="+mj-lt"/>
              <a:buAutoNum type="arabicPeriod"/>
            </a:pPr>
            <a:r>
              <a:rPr lang="en-US" sz="1200" b="1" cap="none" dirty="0">
                <a:latin typeface="Arial" panose="020B0604020202020204" pitchFamily="34" charset="0"/>
                <a:cs typeface="Arial" panose="020B0604020202020204" pitchFamily="34" charset="0"/>
              </a:rPr>
              <a:t>Relationship management — influence, conflict management, building networks.</a:t>
            </a:r>
          </a:p>
          <a:p>
            <a:pPr marL="0" indent="0">
              <a:buNone/>
            </a:pPr>
            <a:r>
              <a:rPr lang="en-US" sz="1400" b="1" i="1" cap="none" dirty="0">
                <a:latin typeface="Arial" panose="020B0604020202020204" pitchFamily="34" charset="0"/>
                <a:cs typeface="Arial" panose="020B0604020202020204" pitchFamily="34" charset="0"/>
              </a:rPr>
              <a:t>Critical points : </a:t>
            </a:r>
          </a:p>
          <a:p>
            <a:r>
              <a:rPr lang="en-US" sz="1400" b="1" i="1" cap="none" dirty="0">
                <a:latin typeface="Arial" panose="020B0604020202020204" pitchFamily="34" charset="0"/>
                <a:cs typeface="Arial" panose="020B0604020202020204" pitchFamily="34" charset="0"/>
              </a:rPr>
              <a:t>Widely used in leadership development and appraisal ;</a:t>
            </a:r>
          </a:p>
          <a:p>
            <a:r>
              <a:rPr lang="en-US" sz="1400" b="1" i="1" cap="none" dirty="0">
                <a:latin typeface="Arial" panose="020B0604020202020204" pitchFamily="34" charset="0"/>
                <a:cs typeface="Arial" panose="020B0604020202020204" pitchFamily="34" charset="0"/>
              </a:rPr>
              <a:t>Actionable for training / coaching.</a:t>
            </a:r>
            <a:endParaRPr lang="en-GB" sz="1400" b="1" i="1" cap="none"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41B91CA1-E3F5-2D53-FB50-B384CC2C1A0B}"/>
              </a:ext>
            </a:extLst>
          </p:cNvPr>
          <p:cNvSpPr>
            <a:spLocks noGrp="1"/>
          </p:cNvSpPr>
          <p:nvPr>
            <p:ph sz="quarter" idx="14"/>
          </p:nvPr>
        </p:nvSpPr>
        <p:spPr>
          <a:xfrm>
            <a:off x="6172200" y="1871330"/>
            <a:ext cx="5105400" cy="3919869"/>
          </a:xfrm>
        </p:spPr>
        <p:txBody>
          <a:bodyPr>
            <a:normAutofit/>
          </a:bodyPr>
          <a:lstStyle/>
          <a:p>
            <a:pPr marL="0" indent="0">
              <a:buNone/>
            </a:pPr>
            <a:r>
              <a:rPr lang="en-GB" sz="1600" b="1" i="1" u="sng" cap="none" dirty="0">
                <a:latin typeface="Arial" panose="020B0604020202020204" pitchFamily="34" charset="0"/>
                <a:cs typeface="Arial" panose="020B0604020202020204" pitchFamily="34" charset="0"/>
              </a:rPr>
              <a:t>EI Model 2: </a:t>
            </a:r>
            <a:r>
              <a:rPr lang="en-GB" sz="1600" b="1" i="1" cap="none" dirty="0">
                <a:latin typeface="Arial" panose="020B0604020202020204" pitchFamily="34" charset="0"/>
                <a:cs typeface="Arial" panose="020B0604020202020204" pitchFamily="34" charset="0"/>
              </a:rPr>
              <a:t>Mayer–Salovey (Ability Model):</a:t>
            </a:r>
          </a:p>
          <a:p>
            <a:pPr marL="0" indent="0">
              <a:buNone/>
            </a:pPr>
            <a:r>
              <a:rPr lang="en-US" sz="1400" b="1" i="1" cap="none" dirty="0">
                <a:latin typeface="Arial" panose="020B0604020202020204" pitchFamily="34" charset="0"/>
                <a:cs typeface="Arial" panose="020B0604020202020204" pitchFamily="34" charset="0"/>
              </a:rPr>
              <a:t>EI as ability: </a:t>
            </a:r>
          </a:p>
          <a:p>
            <a:pPr>
              <a:lnSpc>
                <a:spcPct val="100000"/>
              </a:lnSpc>
              <a:buFont typeface="+mj-lt"/>
              <a:buAutoNum type="arabicPeriod"/>
            </a:pPr>
            <a:r>
              <a:rPr lang="en-US" sz="1200" b="1" i="1" cap="none" dirty="0">
                <a:latin typeface="Arial" panose="020B0604020202020204" pitchFamily="34" charset="0"/>
                <a:cs typeface="Arial" panose="020B0604020202020204" pitchFamily="34" charset="0"/>
              </a:rPr>
              <a:t>perceiving emotions;</a:t>
            </a:r>
          </a:p>
          <a:p>
            <a:pPr>
              <a:lnSpc>
                <a:spcPct val="100000"/>
              </a:lnSpc>
              <a:buFont typeface="+mj-lt"/>
              <a:buAutoNum type="arabicPeriod"/>
            </a:pPr>
            <a:r>
              <a:rPr lang="en-US" sz="1200" b="1" i="1" cap="none" dirty="0">
                <a:latin typeface="Arial" panose="020B0604020202020204" pitchFamily="34" charset="0"/>
                <a:cs typeface="Arial" panose="020B0604020202020204" pitchFamily="34" charset="0"/>
              </a:rPr>
              <a:t>using emotions to reason;</a:t>
            </a:r>
          </a:p>
          <a:p>
            <a:pPr>
              <a:lnSpc>
                <a:spcPct val="100000"/>
              </a:lnSpc>
              <a:buFont typeface="+mj-lt"/>
              <a:buAutoNum type="arabicPeriod"/>
            </a:pPr>
            <a:r>
              <a:rPr lang="en-US" sz="1200" b="1" i="1" cap="none" dirty="0">
                <a:latin typeface="Arial" panose="020B0604020202020204" pitchFamily="34" charset="0"/>
                <a:cs typeface="Arial" panose="020B0604020202020204" pitchFamily="34" charset="0"/>
              </a:rPr>
              <a:t>understanding emotions;</a:t>
            </a:r>
          </a:p>
          <a:p>
            <a:pPr>
              <a:lnSpc>
                <a:spcPct val="100000"/>
              </a:lnSpc>
              <a:buFont typeface="+mj-lt"/>
              <a:buAutoNum type="arabicPeriod"/>
            </a:pPr>
            <a:r>
              <a:rPr lang="en-US" sz="1200" b="1" i="1" cap="none" dirty="0">
                <a:latin typeface="Arial" panose="020B0604020202020204" pitchFamily="34" charset="0"/>
                <a:cs typeface="Arial" panose="020B0604020202020204" pitchFamily="34" charset="0"/>
              </a:rPr>
              <a:t>managing emotions.</a:t>
            </a:r>
          </a:p>
          <a:p>
            <a:pPr marL="0" indent="0">
              <a:buNone/>
            </a:pPr>
            <a:r>
              <a:rPr lang="en-GB" sz="1400" b="1" i="1" cap="none" dirty="0">
                <a:latin typeface="Arial" panose="020B0604020202020204" pitchFamily="34" charset="0"/>
                <a:cs typeface="Arial" panose="020B0604020202020204" pitchFamily="34" charset="0"/>
              </a:rPr>
              <a:t>Critical points:</a:t>
            </a:r>
          </a:p>
          <a:p>
            <a:r>
              <a:rPr lang="en-US" sz="1200" b="1" i="1" cap="none" dirty="0">
                <a:latin typeface="Arial" panose="020B0604020202020204" pitchFamily="34" charset="0"/>
                <a:cs typeface="Arial" panose="020B0604020202020204" pitchFamily="34" charset="0"/>
              </a:rPr>
              <a:t>Emphasizes measurable cognitive abilities rather than traits.</a:t>
            </a:r>
          </a:p>
          <a:p>
            <a:r>
              <a:rPr lang="en-US" sz="1200" b="1" i="1" cap="none" dirty="0">
                <a:latin typeface="Arial" panose="020B0604020202020204" pitchFamily="34" charset="0"/>
                <a:cs typeface="Arial" panose="020B0604020202020204" pitchFamily="34" charset="0"/>
              </a:rPr>
              <a:t>More psychometric precision , but harder to train quickly compared to Goleman-style competencies.</a:t>
            </a:r>
          </a:p>
          <a:p>
            <a:pPr marL="0" indent="0" algn="r">
              <a:buNone/>
            </a:pPr>
            <a:r>
              <a:rPr lang="en-US" sz="1400" b="1" i="1" cap="none" dirty="0">
                <a:latin typeface="Arial" panose="020B0604020202020204" pitchFamily="34" charset="0"/>
                <a:cs typeface="Arial" panose="020B0604020202020204" pitchFamily="34" charset="0"/>
              </a:rPr>
              <a:t>Both useful - together they balance practice &amp; measurement.</a:t>
            </a:r>
            <a:endParaRPr lang="en-GB" sz="1400" b="1" i="1"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614279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47"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8" name="Picture 47">
            <a:extLst>
              <a:ext uri="{FF2B5EF4-FFF2-40B4-BE49-F238E27FC236}">
                <a16:creationId xmlns:a16="http://schemas.microsoft.com/office/drawing/2014/main" id="{5F86BEAF-FD24-4827-AD37-6785EBC9C2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14C1CF2-1518-53EE-E2C1-5707E1F6449C}"/>
              </a:ext>
            </a:extLst>
          </p:cNvPr>
          <p:cNvSpPr>
            <a:spLocks noGrp="1"/>
          </p:cNvSpPr>
          <p:nvPr>
            <p:ph type="title"/>
          </p:nvPr>
        </p:nvSpPr>
        <p:spPr>
          <a:xfrm>
            <a:off x="913775" y="618517"/>
            <a:ext cx="10364451" cy="1596177"/>
          </a:xfrm>
        </p:spPr>
        <p:txBody>
          <a:bodyPr vert="horz" lIns="91440" tIns="45720" rIns="91440" bIns="45720" rtlCol="0" anchor="ctr">
            <a:normAutofit/>
          </a:bodyPr>
          <a:lstStyle/>
          <a:p>
            <a:r>
              <a:rPr lang="en-US"/>
              <a:t>Strengths &amp; limitations of EI:</a:t>
            </a:r>
          </a:p>
        </p:txBody>
      </p:sp>
      <p:sp>
        <p:nvSpPr>
          <p:cNvPr id="5" name="Content Placeholder 4">
            <a:extLst>
              <a:ext uri="{FF2B5EF4-FFF2-40B4-BE49-F238E27FC236}">
                <a16:creationId xmlns:a16="http://schemas.microsoft.com/office/drawing/2014/main" id="{7FA8BF6D-A799-E9A4-B796-65C1B7E4F06D}"/>
              </a:ext>
            </a:extLst>
          </p:cNvPr>
          <p:cNvSpPr>
            <a:spLocks noGrp="1"/>
          </p:cNvSpPr>
          <p:nvPr>
            <p:ph sz="quarter" idx="14"/>
          </p:nvPr>
        </p:nvSpPr>
        <p:spPr>
          <a:xfrm>
            <a:off x="913774" y="2367092"/>
            <a:ext cx="6096626" cy="3424107"/>
          </a:xfrm>
        </p:spPr>
        <p:txBody>
          <a:bodyPr vert="horz" lIns="91440" tIns="45720" rIns="91440" bIns="45720" rtlCol="0">
            <a:normAutofit/>
          </a:bodyPr>
          <a:lstStyle/>
          <a:p>
            <a:pPr>
              <a:lnSpc>
                <a:spcPct val="110000"/>
              </a:lnSpc>
            </a:pPr>
            <a:r>
              <a:rPr lang="en-US" sz="1400" b="1"/>
              <a:t>Strengths:</a:t>
            </a:r>
          </a:p>
          <a:p>
            <a:pPr marL="342900">
              <a:lnSpc>
                <a:spcPct val="110000"/>
              </a:lnSpc>
            </a:pPr>
            <a:r>
              <a:rPr lang="en-US" sz="1400" i="1"/>
              <a:t>Improves communication, conflict resolution, team morale;</a:t>
            </a:r>
          </a:p>
          <a:p>
            <a:pPr marL="342900">
              <a:lnSpc>
                <a:spcPct val="110000"/>
              </a:lnSpc>
            </a:pPr>
            <a:r>
              <a:rPr lang="en-US" sz="1400" i="1"/>
              <a:t>Predicts leadership effectiveness in interpersonal contexts.</a:t>
            </a:r>
          </a:p>
          <a:p>
            <a:pPr>
              <a:lnSpc>
                <a:spcPct val="110000"/>
              </a:lnSpc>
            </a:pPr>
            <a:r>
              <a:rPr lang="en-US" sz="1400" b="1"/>
              <a:t>Limitations:</a:t>
            </a:r>
          </a:p>
          <a:p>
            <a:pPr marL="342900">
              <a:lnSpc>
                <a:spcPct val="110000"/>
              </a:lnSpc>
            </a:pPr>
            <a:r>
              <a:rPr lang="en-US" sz="1400" i="1"/>
              <a:t>Measurement issues: self-report preference in many EI tests;</a:t>
            </a:r>
          </a:p>
          <a:p>
            <a:pPr marL="342900">
              <a:lnSpc>
                <a:spcPct val="110000"/>
              </a:lnSpc>
            </a:pPr>
            <a:r>
              <a:rPr lang="en-US" sz="1400" i="1"/>
              <a:t>Cultural preference: emotional display rules vary by culture - what's “emotionally intelligent” in one culture may be seen differently in another;</a:t>
            </a:r>
          </a:p>
          <a:p>
            <a:pPr marL="342900">
              <a:lnSpc>
                <a:spcPct val="110000"/>
              </a:lnSpc>
            </a:pPr>
            <a:r>
              <a:rPr lang="en-US" sz="1400" i="1"/>
              <a:t>Risk of over-attributing organizational outcomes to EI alone.</a:t>
            </a:r>
          </a:p>
        </p:txBody>
      </p:sp>
      <p:pic>
        <p:nvPicPr>
          <p:cNvPr id="7" name="Content Placeholder 6" descr="A brain with lines coming out of it&#10;&#10;AI-generated content may be incorrect.">
            <a:extLst>
              <a:ext uri="{FF2B5EF4-FFF2-40B4-BE49-F238E27FC236}">
                <a16:creationId xmlns:a16="http://schemas.microsoft.com/office/drawing/2014/main" id="{2110B003-290A-0C5E-D3B3-100F6ECA7330}"/>
              </a:ext>
            </a:extLst>
          </p:cNvPr>
          <p:cNvPicPr>
            <a:picLocks noGrp="1" noChangeAspect="1"/>
          </p:cNvPicPr>
          <p:nvPr>
            <p:ph sz="quarter" idx="13"/>
          </p:nvPr>
        </p:nvPicPr>
        <p:blipFill>
          <a:blip r:embed="rId4">
            <a:extLst>
              <a:ext uri="{28A0092B-C50C-407E-A947-70E740481C1C}">
                <a14:useLocalDpi xmlns:a14="http://schemas.microsoft.com/office/drawing/2010/main" val="0"/>
              </a:ext>
            </a:extLst>
          </a:blip>
          <a:srcRect l="5064" r="5761"/>
          <a:stretch>
            <a:fillRect/>
          </a:stretch>
        </p:blipFill>
        <p:spPr>
          <a:xfrm>
            <a:off x="7370064" y="2505456"/>
            <a:ext cx="3494466" cy="2935224"/>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5369202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1C5DE-6549-EB55-D177-EF83C7E5A407}"/>
              </a:ext>
            </a:extLst>
          </p:cNvPr>
          <p:cNvSpPr>
            <a:spLocks noGrp="1"/>
          </p:cNvSpPr>
          <p:nvPr>
            <p:ph type="title"/>
          </p:nvPr>
        </p:nvSpPr>
        <p:spPr>
          <a:xfrm>
            <a:off x="913775" y="618517"/>
            <a:ext cx="10364451" cy="890243"/>
          </a:xfrm>
        </p:spPr>
        <p:txBody>
          <a:bodyPr>
            <a:normAutofit fontScale="90000"/>
          </a:bodyPr>
          <a:lstStyle/>
          <a:p>
            <a:r>
              <a:rPr lang="en-GB" sz="2800" b="1" dirty="0">
                <a:latin typeface="Arial" panose="020B0604020202020204" pitchFamily="34" charset="0"/>
                <a:cs typeface="Arial" panose="020B0604020202020204" pitchFamily="34" charset="0"/>
              </a:rPr>
              <a:t>Cultural intelligence (CQ) Model:</a:t>
            </a:r>
            <a:br>
              <a:rPr lang="en-GB" dirty="0"/>
            </a:br>
            <a:endParaRPr lang="en-GB" dirty="0"/>
          </a:p>
        </p:txBody>
      </p:sp>
      <p:sp>
        <p:nvSpPr>
          <p:cNvPr id="3" name="Content Placeholder 2">
            <a:extLst>
              <a:ext uri="{FF2B5EF4-FFF2-40B4-BE49-F238E27FC236}">
                <a16:creationId xmlns:a16="http://schemas.microsoft.com/office/drawing/2014/main" id="{2CBDBE04-3B54-C4F1-5F6A-3E72CB2592C9}"/>
              </a:ext>
            </a:extLst>
          </p:cNvPr>
          <p:cNvSpPr>
            <a:spLocks noGrp="1"/>
          </p:cNvSpPr>
          <p:nvPr>
            <p:ph sz="quarter" idx="13"/>
          </p:nvPr>
        </p:nvSpPr>
        <p:spPr>
          <a:xfrm>
            <a:off x="913774" y="1645920"/>
            <a:ext cx="5106026" cy="4778734"/>
          </a:xfrm>
        </p:spPr>
        <p:txBody>
          <a:bodyPr/>
          <a:lstStyle/>
          <a:p>
            <a:pPr>
              <a:buFont typeface="Wingdings" panose="05000000000000000000" pitchFamily="2" charset="2"/>
              <a:buChar char="Ø"/>
            </a:pPr>
            <a:r>
              <a:rPr lang="en-GB" sz="1600" b="1" i="1" cap="none" dirty="0">
                <a:latin typeface="Arial" panose="020B0604020202020204" pitchFamily="34" charset="0"/>
                <a:cs typeface="Arial" panose="020B0604020202020204" pitchFamily="34" charset="0"/>
              </a:rPr>
              <a:t>Model 1: Hofstede (Cultural Dimensions):</a:t>
            </a:r>
          </a:p>
          <a:p>
            <a:pPr marL="0" indent="0">
              <a:buNone/>
            </a:pPr>
            <a:r>
              <a:rPr lang="en-US" sz="1600" b="1" i="1" u="sng" cap="none" dirty="0"/>
              <a:t>Key dimensions: </a:t>
            </a:r>
          </a:p>
          <a:p>
            <a:pPr marL="342900" indent="-342900">
              <a:lnSpc>
                <a:spcPct val="100000"/>
              </a:lnSpc>
              <a:buFont typeface="+mj-lt"/>
              <a:buAutoNum type="arabicPeriod"/>
            </a:pPr>
            <a:r>
              <a:rPr lang="en-US" sz="1200" i="1" cap="none" dirty="0">
                <a:latin typeface="Arial" panose="020B0604020202020204" pitchFamily="34" charset="0"/>
                <a:cs typeface="Arial" panose="020B0604020202020204" pitchFamily="34" charset="0"/>
              </a:rPr>
              <a:t>Power distance; </a:t>
            </a:r>
          </a:p>
          <a:p>
            <a:pPr marL="342900" indent="-342900">
              <a:lnSpc>
                <a:spcPct val="100000"/>
              </a:lnSpc>
              <a:buFont typeface="+mj-lt"/>
              <a:buAutoNum type="arabicPeriod"/>
            </a:pPr>
            <a:r>
              <a:rPr lang="en-US" sz="1200" i="1" cap="none" dirty="0">
                <a:latin typeface="Arial" panose="020B0604020202020204" pitchFamily="34" charset="0"/>
                <a:cs typeface="Arial" panose="020B0604020202020204" pitchFamily="34" charset="0"/>
              </a:rPr>
              <a:t>Individualism vs Collectivism;</a:t>
            </a:r>
          </a:p>
          <a:p>
            <a:pPr marL="342900" indent="-342900">
              <a:lnSpc>
                <a:spcPct val="100000"/>
              </a:lnSpc>
              <a:buFont typeface="+mj-lt"/>
              <a:buAutoNum type="arabicPeriod"/>
            </a:pPr>
            <a:r>
              <a:rPr lang="en-US" sz="1200" i="1" cap="none" dirty="0">
                <a:latin typeface="Arial" panose="020B0604020202020204" pitchFamily="34" charset="0"/>
                <a:cs typeface="Arial" panose="020B0604020202020204" pitchFamily="34" charset="0"/>
              </a:rPr>
              <a:t>Uncertainty Avoidance;</a:t>
            </a:r>
          </a:p>
          <a:p>
            <a:pPr marL="342900" indent="-342900">
              <a:lnSpc>
                <a:spcPct val="100000"/>
              </a:lnSpc>
              <a:buFont typeface="+mj-lt"/>
              <a:buAutoNum type="arabicPeriod"/>
            </a:pPr>
            <a:r>
              <a:rPr lang="en-US" sz="1200" i="1" cap="none" dirty="0">
                <a:latin typeface="Arial" panose="020B0604020202020204" pitchFamily="34" charset="0"/>
                <a:cs typeface="Arial" panose="020B0604020202020204" pitchFamily="34" charset="0"/>
              </a:rPr>
              <a:t>Masculinity vs Femininity; </a:t>
            </a:r>
          </a:p>
          <a:p>
            <a:pPr marL="342900" indent="-342900">
              <a:lnSpc>
                <a:spcPct val="100000"/>
              </a:lnSpc>
              <a:buFont typeface="+mj-lt"/>
              <a:buAutoNum type="arabicPeriod"/>
            </a:pPr>
            <a:r>
              <a:rPr lang="en-US" sz="1200" i="1" cap="none" dirty="0">
                <a:latin typeface="Arial" panose="020B0604020202020204" pitchFamily="34" charset="0"/>
                <a:cs typeface="Arial" panose="020B0604020202020204" pitchFamily="34" charset="0"/>
              </a:rPr>
              <a:t>Long term orientation;</a:t>
            </a:r>
          </a:p>
          <a:p>
            <a:pPr marL="342900" indent="-342900">
              <a:lnSpc>
                <a:spcPct val="100000"/>
              </a:lnSpc>
              <a:buFont typeface="+mj-lt"/>
              <a:buAutoNum type="arabicPeriod"/>
            </a:pPr>
            <a:r>
              <a:rPr lang="en-US" sz="1200" i="1" cap="none" dirty="0">
                <a:latin typeface="Arial" panose="020B0604020202020204" pitchFamily="34" charset="0"/>
                <a:cs typeface="Arial" panose="020B0604020202020204" pitchFamily="34" charset="0"/>
              </a:rPr>
              <a:t>Indulgence.</a:t>
            </a:r>
          </a:p>
          <a:p>
            <a:pPr marL="0" indent="0">
              <a:lnSpc>
                <a:spcPct val="100000"/>
              </a:lnSpc>
              <a:buNone/>
            </a:pPr>
            <a:r>
              <a:rPr lang="en-GB" sz="1200" b="1" i="1" u="sng" cap="none" dirty="0">
                <a:latin typeface="Arial" panose="020B0604020202020204" pitchFamily="34" charset="0"/>
                <a:cs typeface="Arial" panose="020B0604020202020204" pitchFamily="34" charset="0"/>
              </a:rPr>
              <a:t>Critical points:</a:t>
            </a:r>
          </a:p>
          <a:p>
            <a:pPr>
              <a:lnSpc>
                <a:spcPct val="100000"/>
              </a:lnSpc>
            </a:pPr>
            <a:r>
              <a:rPr lang="en-US" sz="1200" i="1" cap="none" dirty="0">
                <a:latin typeface="Arial" panose="020B0604020202020204" pitchFamily="34" charset="0"/>
                <a:cs typeface="Arial" panose="020B0604020202020204" pitchFamily="34" charset="0"/>
              </a:rPr>
              <a:t>Useful macro-level tool for anticipating cross-national tendencies.</a:t>
            </a:r>
          </a:p>
          <a:p>
            <a:pPr>
              <a:lnSpc>
                <a:spcPct val="100000"/>
              </a:lnSpc>
            </a:pPr>
            <a:r>
              <a:rPr lang="en-US" sz="1200" i="1" cap="none" dirty="0">
                <a:latin typeface="Arial" panose="020B0604020202020204" pitchFamily="34" charset="0"/>
                <a:cs typeface="Arial" panose="020B0604020202020204" pitchFamily="34" charset="0"/>
              </a:rPr>
              <a:t>Criticized for overgeneralization and treating national culture as uniform; needs to be combined with CQ for micro-level adaptation.</a:t>
            </a:r>
            <a:endParaRPr lang="en-GB" sz="1200" i="1" cap="none"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B3C0C57D-6F48-971B-3B43-4075972C574D}"/>
              </a:ext>
            </a:extLst>
          </p:cNvPr>
          <p:cNvSpPr>
            <a:spLocks noGrp="1"/>
          </p:cNvSpPr>
          <p:nvPr>
            <p:ph sz="quarter" idx="14"/>
          </p:nvPr>
        </p:nvSpPr>
        <p:spPr>
          <a:xfrm>
            <a:off x="6172200" y="1645920"/>
            <a:ext cx="5105400" cy="4145279"/>
          </a:xfrm>
        </p:spPr>
        <p:txBody>
          <a:bodyPr>
            <a:normAutofit/>
          </a:bodyPr>
          <a:lstStyle/>
          <a:p>
            <a:pPr>
              <a:buFont typeface="Wingdings" panose="05000000000000000000" pitchFamily="2" charset="2"/>
              <a:buChar char="Ø"/>
            </a:pPr>
            <a:r>
              <a:rPr lang="en-US" sz="1600" b="1" i="1" cap="none" dirty="0">
                <a:latin typeface="Arial" panose="020B0604020202020204" pitchFamily="34" charset="0"/>
                <a:cs typeface="Arial" panose="020B0604020202020204" pitchFamily="34" charset="0"/>
              </a:rPr>
              <a:t>CQ Model 2: Earley &amp; Ang (Four-factor CQ):</a:t>
            </a:r>
          </a:p>
          <a:p>
            <a:pPr>
              <a:buFont typeface="+mj-lt"/>
              <a:buAutoNum type="arabicPeriod"/>
            </a:pPr>
            <a:r>
              <a:rPr lang="en-US" sz="1200" b="1" i="1" cap="none" dirty="0">
                <a:latin typeface="Arial" panose="020B0604020202020204" pitchFamily="34" charset="0"/>
                <a:cs typeface="Arial" panose="020B0604020202020204" pitchFamily="34" charset="0"/>
              </a:rPr>
              <a:t>CQ Drive (motivation) </a:t>
            </a:r>
            <a:r>
              <a:rPr lang="en-US" sz="1200" i="1" cap="none" dirty="0">
                <a:latin typeface="Arial" panose="020B0604020202020204" pitchFamily="34" charset="0"/>
                <a:cs typeface="Arial" panose="020B0604020202020204" pitchFamily="34" charset="0"/>
              </a:rPr>
              <a:t>— interest &amp; confidence in cross-cultural situations;</a:t>
            </a:r>
          </a:p>
          <a:p>
            <a:pPr>
              <a:buFont typeface="+mj-lt"/>
              <a:buAutoNum type="arabicPeriod"/>
            </a:pPr>
            <a:r>
              <a:rPr lang="en-US" sz="1200" b="1" i="1" cap="none" dirty="0">
                <a:latin typeface="Arial" panose="020B0604020202020204" pitchFamily="34" charset="0"/>
                <a:cs typeface="Arial" panose="020B0604020202020204" pitchFamily="34" charset="0"/>
              </a:rPr>
              <a:t>CQ Knowledge </a:t>
            </a:r>
            <a:r>
              <a:rPr lang="en-US" sz="1200" i="1" cap="none" dirty="0">
                <a:latin typeface="Arial" panose="020B0604020202020204" pitchFamily="34" charset="0"/>
                <a:cs typeface="Arial" panose="020B0604020202020204" pitchFamily="34" charset="0"/>
              </a:rPr>
              <a:t>— cultural norms, practices, institutions;</a:t>
            </a:r>
          </a:p>
          <a:p>
            <a:pPr>
              <a:buFont typeface="+mj-lt"/>
              <a:buAutoNum type="arabicPeriod"/>
            </a:pPr>
            <a:r>
              <a:rPr lang="en-US" sz="1200" b="1" i="1" cap="none" dirty="0">
                <a:latin typeface="Arial" panose="020B0604020202020204" pitchFamily="34" charset="0"/>
                <a:cs typeface="Arial" panose="020B0604020202020204" pitchFamily="34" charset="0"/>
              </a:rPr>
              <a:t>CQ Strategy (metacognitive) </a:t>
            </a:r>
            <a:r>
              <a:rPr lang="en-US" sz="1200" i="1" cap="none" dirty="0">
                <a:latin typeface="Arial" panose="020B0604020202020204" pitchFamily="34" charset="0"/>
                <a:cs typeface="Arial" panose="020B0604020202020204" pitchFamily="34" charset="0"/>
              </a:rPr>
              <a:t>— cultural awareness and planning;</a:t>
            </a:r>
          </a:p>
          <a:p>
            <a:pPr>
              <a:buFont typeface="+mj-lt"/>
              <a:buAutoNum type="arabicPeriod"/>
            </a:pPr>
            <a:r>
              <a:rPr lang="en-US" sz="1200" b="1" i="1" cap="none" dirty="0">
                <a:latin typeface="Arial" panose="020B0604020202020204" pitchFamily="34" charset="0"/>
                <a:cs typeface="Arial" panose="020B0604020202020204" pitchFamily="34" charset="0"/>
              </a:rPr>
              <a:t>CQ Action (behavioral) </a:t>
            </a:r>
            <a:r>
              <a:rPr lang="en-US" sz="1200" i="1" cap="none" dirty="0">
                <a:latin typeface="Arial" panose="020B0604020202020204" pitchFamily="34" charset="0"/>
                <a:cs typeface="Arial" panose="020B0604020202020204" pitchFamily="34" charset="0"/>
              </a:rPr>
              <a:t>— capability to adapt verbal/nonverbal behavior.</a:t>
            </a:r>
          </a:p>
          <a:p>
            <a:pPr marL="0" indent="0">
              <a:buNone/>
            </a:pPr>
            <a:r>
              <a:rPr lang="en-GB" sz="1200" b="1" i="1" u="sng" cap="none" dirty="0">
                <a:latin typeface="Arial" panose="020B0604020202020204" pitchFamily="34" charset="0"/>
                <a:cs typeface="Arial" panose="020B0604020202020204" pitchFamily="34" charset="0"/>
              </a:rPr>
              <a:t>Critical points:</a:t>
            </a:r>
          </a:p>
          <a:p>
            <a:r>
              <a:rPr lang="en-US" sz="1200" i="1" cap="none" dirty="0">
                <a:latin typeface="Arial" panose="020B0604020202020204" pitchFamily="34" charset="0"/>
                <a:cs typeface="Arial" panose="020B0604020202020204" pitchFamily="34" charset="0"/>
              </a:rPr>
              <a:t>Practical, trainable, and closely linked to performance in multicultural teams;</a:t>
            </a:r>
          </a:p>
          <a:p>
            <a:r>
              <a:rPr lang="en-US" sz="1200" i="1" cap="none" dirty="0">
                <a:latin typeface="Arial" panose="020B0604020202020204" pitchFamily="34" charset="0"/>
                <a:cs typeface="Arial" panose="020B0604020202020204" pitchFamily="34" charset="0"/>
              </a:rPr>
              <a:t>Emphasizes learning stance and behavioral adaptation.</a:t>
            </a:r>
            <a:endParaRPr lang="en-GB" sz="1200" i="1"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882278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39"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0" name="Picture 39">
            <a:extLst>
              <a:ext uri="{FF2B5EF4-FFF2-40B4-BE49-F238E27FC236}">
                <a16:creationId xmlns:a16="http://schemas.microsoft.com/office/drawing/2014/main" id="{765E2D7E-B7BD-404F-9F71-D6620D37B9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41" name="Rectangle 40">
            <a:extLst>
              <a:ext uri="{FF2B5EF4-FFF2-40B4-BE49-F238E27FC236}">
                <a16:creationId xmlns:a16="http://schemas.microsoft.com/office/drawing/2014/main" id="{446F2B05-D14A-46C1-B94D-81BAFA34C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Picture 41">
            <a:extLst>
              <a:ext uri="{FF2B5EF4-FFF2-40B4-BE49-F238E27FC236}">
                <a16:creationId xmlns:a16="http://schemas.microsoft.com/office/drawing/2014/main" id="{DC21F734-A85A-4FEA-8CB8-6C72B8195C3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7" name="Content Placeholder 6" descr="A diagram of a cultural intelligence&#10;&#10;AI-generated content may be incorrect.">
            <a:extLst>
              <a:ext uri="{FF2B5EF4-FFF2-40B4-BE49-F238E27FC236}">
                <a16:creationId xmlns:a16="http://schemas.microsoft.com/office/drawing/2014/main" id="{40171146-D2B5-C26B-9FF3-5161576D5A42}"/>
              </a:ext>
            </a:extLst>
          </p:cNvPr>
          <p:cNvPicPr>
            <a:picLocks noGrp="1" noChangeAspect="1"/>
          </p:cNvPicPr>
          <p:nvPr>
            <p:ph sz="quarter" idx="13"/>
          </p:nvPr>
        </p:nvPicPr>
        <p:blipFill>
          <a:blip r:embed="rId4">
            <a:extLst>
              <a:ext uri="{28A0092B-C50C-407E-A947-70E740481C1C}">
                <a14:useLocalDpi xmlns:a14="http://schemas.microsoft.com/office/drawing/2010/main" val="0"/>
              </a:ext>
            </a:extLst>
          </a:blip>
          <a:stretch>
            <a:fillRect/>
          </a:stretch>
        </p:blipFill>
        <p:spPr>
          <a:xfrm>
            <a:off x="643464" y="1418730"/>
            <a:ext cx="3995592" cy="3995592"/>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2" name="Title 1">
            <a:extLst>
              <a:ext uri="{FF2B5EF4-FFF2-40B4-BE49-F238E27FC236}">
                <a16:creationId xmlns:a16="http://schemas.microsoft.com/office/drawing/2014/main" id="{60BB4B8F-FB31-CEBE-AC6B-66027C5113BC}"/>
              </a:ext>
            </a:extLst>
          </p:cNvPr>
          <p:cNvSpPr>
            <a:spLocks noGrp="1"/>
          </p:cNvSpPr>
          <p:nvPr>
            <p:ph type="title"/>
          </p:nvPr>
        </p:nvSpPr>
        <p:spPr>
          <a:xfrm>
            <a:off x="5282520" y="618517"/>
            <a:ext cx="5855416" cy="1596177"/>
          </a:xfrm>
        </p:spPr>
        <p:txBody>
          <a:bodyPr vert="horz" lIns="91440" tIns="45720" rIns="91440" bIns="45720" rtlCol="0" anchor="ctr">
            <a:normAutofit/>
          </a:bodyPr>
          <a:lstStyle/>
          <a:p>
            <a:r>
              <a:rPr lang="en-US"/>
              <a:t>Strengths &amp; limitations of CQ frameworks:</a:t>
            </a:r>
          </a:p>
        </p:txBody>
      </p:sp>
      <p:sp>
        <p:nvSpPr>
          <p:cNvPr id="4" name="Content Placeholder 3">
            <a:extLst>
              <a:ext uri="{FF2B5EF4-FFF2-40B4-BE49-F238E27FC236}">
                <a16:creationId xmlns:a16="http://schemas.microsoft.com/office/drawing/2014/main" id="{8AF9ABC2-79FF-FF06-5B1B-BE1A7B6E5CB6}"/>
              </a:ext>
            </a:extLst>
          </p:cNvPr>
          <p:cNvSpPr>
            <a:spLocks noGrp="1"/>
          </p:cNvSpPr>
          <p:nvPr>
            <p:ph sz="quarter" idx="14"/>
          </p:nvPr>
        </p:nvSpPr>
        <p:spPr>
          <a:xfrm>
            <a:off x="5282520" y="2367092"/>
            <a:ext cx="5855415" cy="3847444"/>
          </a:xfrm>
        </p:spPr>
        <p:txBody>
          <a:bodyPr vert="horz" lIns="91440" tIns="45720" rIns="91440" bIns="45720" rtlCol="0">
            <a:normAutofit/>
          </a:bodyPr>
          <a:lstStyle/>
          <a:p>
            <a:pPr>
              <a:lnSpc>
                <a:spcPct val="110000"/>
              </a:lnSpc>
            </a:pPr>
            <a:r>
              <a:rPr lang="en-US" sz="1400" b="1" i="1" u="sng" dirty="0"/>
              <a:t>Strengths:</a:t>
            </a:r>
          </a:p>
          <a:p>
            <a:pPr>
              <a:lnSpc>
                <a:spcPct val="110000"/>
              </a:lnSpc>
            </a:pPr>
            <a:r>
              <a:rPr lang="en-US" sz="1400" i="1" dirty="0"/>
              <a:t>Predictive: higher CQ often leads to better performance in international assignments and global teams.</a:t>
            </a:r>
          </a:p>
          <a:p>
            <a:pPr>
              <a:lnSpc>
                <a:spcPct val="110000"/>
              </a:lnSpc>
            </a:pPr>
            <a:r>
              <a:rPr lang="en-US" sz="1400" i="1" dirty="0"/>
              <a:t>Provides actionable behaviors (CQ Action) and learning paths (CQ Drive/Strategy).</a:t>
            </a:r>
          </a:p>
          <a:p>
            <a:pPr>
              <a:lnSpc>
                <a:spcPct val="110000"/>
              </a:lnSpc>
            </a:pPr>
            <a:r>
              <a:rPr lang="en-US" sz="1400" b="1" i="1" u="sng" dirty="0"/>
              <a:t>Limitations:</a:t>
            </a:r>
          </a:p>
          <a:p>
            <a:pPr marL="342900">
              <a:lnSpc>
                <a:spcPct val="110000"/>
              </a:lnSpc>
            </a:pPr>
            <a:r>
              <a:rPr lang="en-US" sz="1400" i="1" dirty="0"/>
              <a:t>Risk of stereotyping from macro models (Hofstede).</a:t>
            </a:r>
          </a:p>
          <a:p>
            <a:pPr marL="342900">
              <a:lnSpc>
                <a:spcPct val="110000"/>
              </a:lnSpc>
            </a:pPr>
            <a:r>
              <a:rPr lang="en-US" sz="1400" i="1" dirty="0"/>
              <a:t>Requires sustained practice and organizational support to develop at scale.</a:t>
            </a:r>
          </a:p>
          <a:p>
            <a:pPr marL="0">
              <a:lnSpc>
                <a:spcPct val="110000"/>
              </a:lnSpc>
            </a:pPr>
            <a:endParaRPr lang="en-US" sz="1400" i="1" dirty="0"/>
          </a:p>
          <a:p>
            <a:pPr marL="0">
              <a:lnSpc>
                <a:spcPct val="110000"/>
              </a:lnSpc>
            </a:pPr>
            <a:r>
              <a:rPr lang="en-US" sz="1400" i="1" dirty="0"/>
              <a:t>Reinforce balance -use Hofstede for macro-awareness, Earley &amp; Ang for individual development.</a:t>
            </a:r>
          </a:p>
        </p:txBody>
      </p:sp>
    </p:spTree>
    <p:extLst>
      <p:ext uri="{BB962C8B-B14F-4D97-AF65-F5344CB8AC3E}">
        <p14:creationId xmlns:p14="http://schemas.microsoft.com/office/powerpoint/2010/main" val="36365013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1"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765E2D7E-B7BD-404F-9F71-D6620D37B9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5" name="Rectangle 14">
            <a:extLst>
              <a:ext uri="{FF2B5EF4-FFF2-40B4-BE49-F238E27FC236}">
                <a16:creationId xmlns:a16="http://schemas.microsoft.com/office/drawing/2014/main" id="{446F2B05-D14A-46C1-B94D-81BAFA34C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DC21F734-A85A-4FEA-8CB8-6C72B8195C3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6" name="Content Placeholder 5" descr="A person touching a screen with words&#10;&#10;AI-generated content may be incorrect.">
            <a:extLst>
              <a:ext uri="{FF2B5EF4-FFF2-40B4-BE49-F238E27FC236}">
                <a16:creationId xmlns:a16="http://schemas.microsoft.com/office/drawing/2014/main" id="{7551A764-149B-2D89-5809-2A191F5E3642}"/>
              </a:ext>
            </a:extLst>
          </p:cNvPr>
          <p:cNvPicPr>
            <a:picLocks noGrp="1" noChangeAspect="1"/>
          </p:cNvPicPr>
          <p:nvPr>
            <p:ph sz="quarter" idx="14"/>
          </p:nvPr>
        </p:nvPicPr>
        <p:blipFill>
          <a:blip r:embed="rId4">
            <a:extLst>
              <a:ext uri="{28A0092B-C50C-407E-A947-70E740481C1C}">
                <a14:useLocalDpi xmlns:a14="http://schemas.microsoft.com/office/drawing/2010/main" val="0"/>
              </a:ext>
            </a:extLst>
          </a:blip>
          <a:stretch>
            <a:fillRect/>
          </a:stretch>
        </p:blipFill>
        <p:spPr>
          <a:xfrm>
            <a:off x="643464" y="2292766"/>
            <a:ext cx="3995592" cy="2247520"/>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2" name="Title 1">
            <a:extLst>
              <a:ext uri="{FF2B5EF4-FFF2-40B4-BE49-F238E27FC236}">
                <a16:creationId xmlns:a16="http://schemas.microsoft.com/office/drawing/2014/main" id="{2F0FC034-F2C8-8309-341A-471753109D91}"/>
              </a:ext>
            </a:extLst>
          </p:cNvPr>
          <p:cNvSpPr>
            <a:spLocks noGrp="1"/>
          </p:cNvSpPr>
          <p:nvPr>
            <p:ph type="title"/>
          </p:nvPr>
        </p:nvSpPr>
        <p:spPr>
          <a:xfrm>
            <a:off x="5282520" y="618517"/>
            <a:ext cx="5855416" cy="1596177"/>
          </a:xfrm>
        </p:spPr>
        <p:txBody>
          <a:bodyPr vert="horz" lIns="91440" tIns="45720" rIns="91440" bIns="45720" rtlCol="0" anchor="ctr">
            <a:normAutofit/>
          </a:bodyPr>
          <a:lstStyle/>
          <a:p>
            <a:r>
              <a:rPr lang="en-US" i="1"/>
              <a:t>How EI &amp; CQ Combine To Enable Effective Leadership???</a:t>
            </a:r>
          </a:p>
        </p:txBody>
      </p:sp>
      <p:sp>
        <p:nvSpPr>
          <p:cNvPr id="3" name="Content Placeholder 2">
            <a:extLst>
              <a:ext uri="{FF2B5EF4-FFF2-40B4-BE49-F238E27FC236}">
                <a16:creationId xmlns:a16="http://schemas.microsoft.com/office/drawing/2014/main" id="{4D29392C-6DE8-947C-27FB-35F70A9C2F97}"/>
              </a:ext>
            </a:extLst>
          </p:cNvPr>
          <p:cNvSpPr>
            <a:spLocks noGrp="1"/>
          </p:cNvSpPr>
          <p:nvPr>
            <p:ph sz="quarter" idx="13"/>
          </p:nvPr>
        </p:nvSpPr>
        <p:spPr>
          <a:xfrm>
            <a:off x="5282520" y="2367092"/>
            <a:ext cx="5855415" cy="3847444"/>
          </a:xfrm>
        </p:spPr>
        <p:txBody>
          <a:bodyPr vert="horz" lIns="91440" tIns="45720" rIns="91440" bIns="45720" rtlCol="0">
            <a:normAutofit/>
          </a:bodyPr>
          <a:lstStyle/>
          <a:p>
            <a:pPr>
              <a:lnSpc>
                <a:spcPct val="110000"/>
              </a:lnSpc>
            </a:pPr>
            <a:r>
              <a:rPr lang="en-US" sz="1700" b="1" i="1" u="sng"/>
              <a:t>Self-management (EI) + CQ Strategy → </a:t>
            </a:r>
            <a:r>
              <a:rPr lang="en-US" sz="1700" i="1"/>
              <a:t>Purposeful Adaptation (Tone, Directness, Decision Processes);</a:t>
            </a:r>
          </a:p>
          <a:p>
            <a:pPr>
              <a:lnSpc>
                <a:spcPct val="110000"/>
              </a:lnSpc>
            </a:pPr>
            <a:r>
              <a:rPr lang="en-US" sz="1700" b="1" i="1" u="sng"/>
              <a:t>Empathy (EI social awareness) + CQ Knowledge → </a:t>
            </a:r>
            <a:r>
              <a:rPr lang="en-US" sz="1700" i="1"/>
              <a:t>better interpretation of others’ signals;</a:t>
            </a:r>
          </a:p>
          <a:p>
            <a:pPr>
              <a:lnSpc>
                <a:spcPct val="110000"/>
              </a:lnSpc>
            </a:pPr>
            <a:r>
              <a:rPr lang="en-US" sz="1700" b="1" i="1" u="sng"/>
              <a:t>Relationship management (EI) + CQ Action → </a:t>
            </a:r>
            <a:r>
              <a:rPr lang="en-US" sz="1700" i="1"/>
              <a:t>cross-cultural influence, trust building.</a:t>
            </a:r>
          </a:p>
          <a:p>
            <a:pPr>
              <a:lnSpc>
                <a:spcPct val="110000"/>
              </a:lnSpc>
            </a:pPr>
            <a:endParaRPr lang="en-US" sz="1700" i="1"/>
          </a:p>
          <a:p>
            <a:pPr>
              <a:lnSpc>
                <a:spcPct val="110000"/>
              </a:lnSpc>
            </a:pPr>
            <a:r>
              <a:rPr lang="en-US" sz="1700" i="1"/>
              <a:t>Together they reduce misunderstandings, increase psychological safety, and improve coordination in diverse teams.</a:t>
            </a:r>
          </a:p>
        </p:txBody>
      </p:sp>
    </p:spTree>
    <p:extLst>
      <p:ext uri="{BB962C8B-B14F-4D97-AF65-F5344CB8AC3E}">
        <p14:creationId xmlns:p14="http://schemas.microsoft.com/office/powerpoint/2010/main" val="19451803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43809-15D4-99E0-FE12-F9C2ADCD3C59}"/>
              </a:ext>
            </a:extLst>
          </p:cNvPr>
          <p:cNvSpPr>
            <a:spLocks noGrp="1"/>
          </p:cNvSpPr>
          <p:nvPr>
            <p:ph type="title"/>
          </p:nvPr>
        </p:nvSpPr>
        <p:spPr>
          <a:xfrm>
            <a:off x="913775" y="618518"/>
            <a:ext cx="10364451" cy="653692"/>
          </a:xfrm>
        </p:spPr>
        <p:txBody>
          <a:bodyPr>
            <a:normAutofit/>
          </a:bodyPr>
          <a:lstStyle/>
          <a:p>
            <a:r>
              <a:rPr lang="en-GB" sz="2800" dirty="0">
                <a:latin typeface="Arial" panose="020B0604020202020204" pitchFamily="34" charset="0"/>
                <a:cs typeface="Arial" panose="020B0604020202020204" pitchFamily="34" charset="0"/>
              </a:rPr>
              <a:t>Business examples (4+):</a:t>
            </a:r>
          </a:p>
        </p:txBody>
      </p:sp>
      <p:sp>
        <p:nvSpPr>
          <p:cNvPr id="3" name="Content Placeholder 2">
            <a:extLst>
              <a:ext uri="{FF2B5EF4-FFF2-40B4-BE49-F238E27FC236}">
                <a16:creationId xmlns:a16="http://schemas.microsoft.com/office/drawing/2014/main" id="{975BF213-FC1D-533A-011D-E604979FA72E}"/>
              </a:ext>
            </a:extLst>
          </p:cNvPr>
          <p:cNvSpPr>
            <a:spLocks noGrp="1"/>
          </p:cNvSpPr>
          <p:nvPr>
            <p:ph sz="quarter" idx="13"/>
          </p:nvPr>
        </p:nvSpPr>
        <p:spPr>
          <a:xfrm>
            <a:off x="913774" y="1375576"/>
            <a:ext cx="6107228" cy="4691269"/>
          </a:xfrm>
        </p:spPr>
        <p:txBody>
          <a:bodyPr>
            <a:normAutofit/>
          </a:bodyPr>
          <a:lstStyle/>
          <a:p>
            <a:r>
              <a:rPr lang="en-GB" sz="1400" b="1" i="1" u="sng" cap="none" dirty="0">
                <a:latin typeface="Arial" panose="020B0604020202020204" pitchFamily="34" charset="0"/>
                <a:cs typeface="Arial" panose="020B0604020202020204" pitchFamily="34" charset="0"/>
              </a:rPr>
              <a:t>Toyota</a:t>
            </a:r>
            <a:r>
              <a:rPr lang="en-GB" sz="1400" i="1" cap="none" dirty="0">
                <a:latin typeface="Arial" panose="020B0604020202020204" pitchFamily="34" charset="0"/>
                <a:cs typeface="Arial" panose="020B0604020202020204" pitchFamily="34" charset="0"/>
              </a:rPr>
              <a:t> — Japanese management systems meet global production teams; successful integration requires CQ (understanding Japanese group norms) and EI (negotiating differing conflict styles). Example: cross-border product development teams adapting communication norms;</a:t>
            </a:r>
          </a:p>
          <a:p>
            <a:r>
              <a:rPr lang="en-US" sz="1400" b="1" i="1" u="sng" cap="none" dirty="0">
                <a:latin typeface="Arial" panose="020B0604020202020204" pitchFamily="34" charset="0"/>
                <a:cs typeface="Arial" panose="020B0604020202020204" pitchFamily="34" charset="0"/>
              </a:rPr>
              <a:t>Global </a:t>
            </a:r>
            <a:r>
              <a:rPr lang="en-US" sz="1400" b="1" i="1" u="sng" cap="none" dirty="0" err="1">
                <a:latin typeface="Arial" panose="020B0604020202020204" pitchFamily="34" charset="0"/>
                <a:cs typeface="Arial" panose="020B0604020202020204" pitchFamily="34" charset="0"/>
              </a:rPr>
              <a:t>defence</a:t>
            </a:r>
            <a:r>
              <a:rPr lang="en-US" sz="1400" b="1" i="1" u="sng" cap="none" dirty="0">
                <a:latin typeface="Arial" panose="020B0604020202020204" pitchFamily="34" charset="0"/>
                <a:cs typeface="Arial" panose="020B0604020202020204" pitchFamily="34" charset="0"/>
              </a:rPr>
              <a:t> collaboration / GCAP (UK–Japan–Italy) </a:t>
            </a:r>
            <a:r>
              <a:rPr lang="en-US" sz="1400" i="1" cap="none" dirty="0">
                <a:latin typeface="Arial" panose="020B0604020202020204" pitchFamily="34" charset="0"/>
                <a:cs typeface="Arial" panose="020B0604020202020204" pitchFamily="34" charset="0"/>
              </a:rPr>
              <a:t>— large multinational engineering programs require high CQ (aligning national norms, decision rhythms) and EI (trust, conflict management) to keep teams coordinated;</a:t>
            </a:r>
          </a:p>
          <a:p>
            <a:r>
              <a:rPr lang="en-US" sz="1400" b="1" i="1" u="sng" cap="none" dirty="0">
                <a:latin typeface="Arial" panose="020B0604020202020204" pitchFamily="34" charset="0"/>
                <a:cs typeface="Arial" panose="020B0604020202020204" pitchFamily="34" charset="0"/>
              </a:rPr>
              <a:t>Google </a:t>
            </a:r>
            <a:r>
              <a:rPr lang="en-US" sz="1400" i="1" cap="none" dirty="0">
                <a:latin typeface="Arial" panose="020B0604020202020204" pitchFamily="34" charset="0"/>
                <a:cs typeface="Arial" panose="020B0604020202020204" pitchFamily="34" charset="0"/>
              </a:rPr>
              <a:t>— leadership emphasizes psychological safety and empathy (project Aristotle); combines EI (listening, vulnerability) with CQ when coordinating international product teams;</a:t>
            </a:r>
          </a:p>
          <a:p>
            <a:r>
              <a:rPr lang="en-US" sz="1400" b="1" i="1" u="sng" cap="none" dirty="0">
                <a:latin typeface="Arial" panose="020B0604020202020204" pitchFamily="34" charset="0"/>
                <a:cs typeface="Arial" panose="020B0604020202020204" pitchFamily="34" charset="0"/>
              </a:rPr>
              <a:t>IBM</a:t>
            </a:r>
            <a:r>
              <a:rPr lang="en-US" sz="1400" i="1" cap="none" dirty="0">
                <a:latin typeface="Arial" panose="020B0604020202020204" pitchFamily="34" charset="0"/>
                <a:cs typeface="Arial" panose="020B0604020202020204" pitchFamily="34" charset="0"/>
              </a:rPr>
              <a:t> — long history of virtual global teams: training in intercultural communication and emotionally intelligent leadership enabled collaboration across time zones and cultures.</a:t>
            </a:r>
            <a:endParaRPr lang="en-GB" sz="1400" i="1" cap="none" dirty="0">
              <a:latin typeface="Arial" panose="020B0604020202020204" pitchFamily="34" charset="0"/>
              <a:cs typeface="Arial" panose="020B0604020202020204" pitchFamily="34" charset="0"/>
            </a:endParaRPr>
          </a:p>
        </p:txBody>
      </p:sp>
      <p:pic>
        <p:nvPicPr>
          <p:cNvPr id="6" name="Content Placeholder 5" descr="A hand holding a sphere with words on it&#10;&#10;AI-generated content may be incorrect.">
            <a:extLst>
              <a:ext uri="{FF2B5EF4-FFF2-40B4-BE49-F238E27FC236}">
                <a16:creationId xmlns:a16="http://schemas.microsoft.com/office/drawing/2014/main" id="{A98C6506-1C17-BB8B-B941-740955CE9D12}"/>
              </a:ext>
            </a:extLst>
          </p:cNvPr>
          <p:cNvPicPr>
            <a:picLocks noGrp="1" noChangeAspect="1"/>
          </p:cNvPicPr>
          <p:nvPr>
            <p:ph sz="quarter" idx="14"/>
          </p:nvPr>
        </p:nvPicPr>
        <p:blipFill>
          <a:blip r:embed="rId2">
            <a:extLst>
              <a:ext uri="{28A0092B-C50C-407E-A947-70E740481C1C}">
                <a14:useLocalDpi xmlns:a14="http://schemas.microsoft.com/office/drawing/2010/main" val="0"/>
              </a:ext>
            </a:extLst>
          </a:blip>
          <a:stretch>
            <a:fillRect/>
          </a:stretch>
        </p:blipFill>
        <p:spPr>
          <a:xfrm>
            <a:off x="7835900" y="2107096"/>
            <a:ext cx="3780956" cy="2528514"/>
          </a:xfrm>
        </p:spPr>
      </p:pic>
    </p:spTree>
    <p:extLst>
      <p:ext uri="{BB962C8B-B14F-4D97-AF65-F5344CB8AC3E}">
        <p14:creationId xmlns:p14="http://schemas.microsoft.com/office/powerpoint/2010/main" val="36844506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26CC3-69B3-41B6-43D9-0F875C5F5E7C}"/>
              </a:ext>
            </a:extLst>
          </p:cNvPr>
          <p:cNvSpPr>
            <a:spLocks noGrp="1"/>
          </p:cNvSpPr>
          <p:nvPr>
            <p:ph type="title"/>
          </p:nvPr>
        </p:nvSpPr>
        <p:spPr>
          <a:xfrm>
            <a:off x="913775" y="618518"/>
            <a:ext cx="10364451" cy="987646"/>
          </a:xfrm>
        </p:spPr>
        <p:txBody>
          <a:bodyPr>
            <a:normAutofit/>
          </a:bodyPr>
          <a:lstStyle/>
          <a:p>
            <a:r>
              <a:rPr lang="en-GB" sz="2400" cap="none" dirty="0">
                <a:latin typeface="Arial" panose="020B0604020202020204" pitchFamily="34" charset="0"/>
                <a:cs typeface="Arial" panose="020B0604020202020204" pitchFamily="34" charset="0"/>
              </a:rPr>
              <a:t>Practical recommendations for Leaders:</a:t>
            </a:r>
          </a:p>
        </p:txBody>
      </p:sp>
      <p:pic>
        <p:nvPicPr>
          <p:cNvPr id="6" name="Content Placeholder 5" descr="A person in front of a bookcase&#10;&#10;AI-generated content may be incorrect.">
            <a:extLst>
              <a:ext uri="{FF2B5EF4-FFF2-40B4-BE49-F238E27FC236}">
                <a16:creationId xmlns:a16="http://schemas.microsoft.com/office/drawing/2014/main" id="{93A76F78-D5F0-D070-4E06-3DEFA99D361F}"/>
              </a:ext>
            </a:extLst>
          </p:cNvPr>
          <p:cNvPicPr>
            <a:picLocks noGrp="1" noChangeAspect="1"/>
          </p:cNvPicPr>
          <p:nvPr>
            <p:ph sz="quarter" idx="13"/>
          </p:nvPr>
        </p:nvPicPr>
        <p:blipFill>
          <a:blip r:embed="rId2">
            <a:extLst>
              <a:ext uri="{28A0092B-C50C-407E-A947-70E740481C1C}">
                <a14:useLocalDpi xmlns:a14="http://schemas.microsoft.com/office/drawing/2010/main" val="0"/>
              </a:ext>
            </a:extLst>
          </a:blip>
          <a:stretch>
            <a:fillRect/>
          </a:stretch>
        </p:blipFill>
        <p:spPr>
          <a:xfrm>
            <a:off x="1135786" y="1478944"/>
            <a:ext cx="4358566" cy="2883548"/>
          </a:xfrm>
        </p:spPr>
      </p:pic>
      <p:sp>
        <p:nvSpPr>
          <p:cNvPr id="4" name="Content Placeholder 3">
            <a:extLst>
              <a:ext uri="{FF2B5EF4-FFF2-40B4-BE49-F238E27FC236}">
                <a16:creationId xmlns:a16="http://schemas.microsoft.com/office/drawing/2014/main" id="{330349E9-02B9-CAE5-17C8-7DF39F5620C4}"/>
              </a:ext>
            </a:extLst>
          </p:cNvPr>
          <p:cNvSpPr>
            <a:spLocks noGrp="1"/>
          </p:cNvSpPr>
          <p:nvPr>
            <p:ph sz="quarter" idx="14"/>
          </p:nvPr>
        </p:nvSpPr>
        <p:spPr>
          <a:xfrm>
            <a:off x="5716363" y="1478944"/>
            <a:ext cx="5561237" cy="4312256"/>
          </a:xfrm>
        </p:spPr>
        <p:txBody>
          <a:bodyPr>
            <a:normAutofit/>
          </a:bodyPr>
          <a:lstStyle/>
          <a:p>
            <a:r>
              <a:rPr lang="en-US" sz="1400" b="1" i="1" u="sng" cap="none" dirty="0">
                <a:latin typeface="Arial" panose="020B0604020202020204" pitchFamily="34" charset="0"/>
                <a:cs typeface="Arial" panose="020B0604020202020204" pitchFamily="34" charset="0"/>
              </a:rPr>
              <a:t>Lead with curiosity</a:t>
            </a:r>
            <a:r>
              <a:rPr lang="en-US" sz="1400" i="1" cap="none" dirty="0">
                <a:latin typeface="Arial" panose="020B0604020202020204" pitchFamily="34" charset="0"/>
                <a:cs typeface="Arial" panose="020B0604020202020204" pitchFamily="34" charset="0"/>
              </a:rPr>
              <a:t>: ask, listen, and test interpretations. (CQ drive + EI social awareness);</a:t>
            </a:r>
          </a:p>
          <a:p>
            <a:r>
              <a:rPr lang="en-US" sz="1400" b="1" i="1" u="sng" cap="none" dirty="0">
                <a:latin typeface="Arial" panose="020B0604020202020204" pitchFamily="34" charset="0"/>
                <a:cs typeface="Arial" panose="020B0604020202020204" pitchFamily="34" charset="0"/>
              </a:rPr>
              <a:t>Use metacognition</a:t>
            </a:r>
            <a:r>
              <a:rPr lang="en-US" sz="1400" i="1" cap="none" dirty="0">
                <a:latin typeface="Arial" panose="020B0604020202020204" pitchFamily="34" charset="0"/>
                <a:cs typeface="Arial" panose="020B0604020202020204" pitchFamily="34" charset="0"/>
              </a:rPr>
              <a:t>: before cross-cultural interaction, plan and reflect. (CQ Strategy + EI self-management);</a:t>
            </a:r>
          </a:p>
          <a:p>
            <a:r>
              <a:rPr lang="en-US" sz="1400" b="1" i="1" u="sng" cap="none" dirty="0">
                <a:latin typeface="Arial" panose="020B0604020202020204" pitchFamily="34" charset="0"/>
                <a:cs typeface="Arial" panose="020B0604020202020204" pitchFamily="34" charset="0"/>
              </a:rPr>
              <a:t>Adapt communication style</a:t>
            </a:r>
            <a:r>
              <a:rPr lang="en-US" sz="1400" i="1" cap="none" dirty="0">
                <a:latin typeface="Arial" panose="020B0604020202020204" pitchFamily="34" charset="0"/>
                <a:cs typeface="Arial" panose="020B0604020202020204" pitchFamily="34" charset="0"/>
              </a:rPr>
              <a:t>: match formality/directness to cultural context. (CQ Action + EI relationship management);</a:t>
            </a:r>
          </a:p>
          <a:p>
            <a:r>
              <a:rPr lang="en-GB" sz="1400" b="1" i="1" u="sng" cap="none" dirty="0">
                <a:latin typeface="Arial" panose="020B0604020202020204" pitchFamily="34" charset="0"/>
                <a:cs typeface="Arial" panose="020B0604020202020204" pitchFamily="34" charset="0"/>
              </a:rPr>
              <a:t>Institutionalise support</a:t>
            </a:r>
            <a:r>
              <a:rPr lang="en-GB" sz="1400" i="1" cap="none" dirty="0">
                <a:latin typeface="Arial" panose="020B0604020202020204" pitchFamily="34" charset="0"/>
                <a:cs typeface="Arial" panose="020B0604020202020204" pitchFamily="34" charset="0"/>
              </a:rPr>
              <a:t>: coaching, intercultural mentors, inclusive performance metrics;</a:t>
            </a:r>
          </a:p>
          <a:p>
            <a:r>
              <a:rPr lang="en-US" sz="1400" b="1" i="1" u="sng" cap="none" dirty="0">
                <a:latin typeface="Arial" panose="020B0604020202020204" pitchFamily="34" charset="0"/>
                <a:cs typeface="Arial" panose="020B0604020202020204" pitchFamily="34" charset="0"/>
              </a:rPr>
              <a:t>Avoid stereotyping</a:t>
            </a:r>
            <a:r>
              <a:rPr lang="en-US" sz="1400" i="1" cap="none" dirty="0">
                <a:latin typeface="Arial" panose="020B0604020202020204" pitchFamily="34" charset="0"/>
                <a:cs typeface="Arial" panose="020B0604020202020204" pitchFamily="34" charset="0"/>
              </a:rPr>
              <a:t>: use cultural models as hypotheses to test, not facts.</a:t>
            </a:r>
            <a:endParaRPr lang="en-GB" sz="1400" i="1"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5805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1"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765E2D7E-B7BD-404F-9F71-D6620D37B9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5" name="Rectangle 14">
            <a:extLst>
              <a:ext uri="{FF2B5EF4-FFF2-40B4-BE49-F238E27FC236}">
                <a16:creationId xmlns:a16="http://schemas.microsoft.com/office/drawing/2014/main" id="{2C8B6C12-BE49-45C7-8E88-D16FE2E62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9D3FC01C-4EFD-4868-8317-4C9F8693189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6" name="Content Placeholder 5" descr="A person's hand holding a pencil to the word conclusion&#10;&#10;AI-generated content may be incorrect.">
            <a:extLst>
              <a:ext uri="{FF2B5EF4-FFF2-40B4-BE49-F238E27FC236}">
                <a16:creationId xmlns:a16="http://schemas.microsoft.com/office/drawing/2014/main" id="{1347CA5B-A9DC-DFB3-6A73-2AE35B97DAA6}"/>
              </a:ext>
            </a:extLst>
          </p:cNvPr>
          <p:cNvPicPr>
            <a:picLocks noGrp="1" noChangeAspect="1"/>
          </p:cNvPicPr>
          <p:nvPr>
            <p:ph sz="quarter" idx="14"/>
          </p:nvPr>
        </p:nvPicPr>
        <p:blipFill>
          <a:blip r:embed="rId4">
            <a:extLst>
              <a:ext uri="{28A0092B-C50C-407E-A947-70E740481C1C}">
                <a14:useLocalDpi xmlns:a14="http://schemas.microsoft.com/office/drawing/2010/main" val="0"/>
              </a:ext>
            </a:extLst>
          </a:blip>
          <a:stretch>
            <a:fillRect/>
          </a:stretch>
        </p:blipFill>
        <p:spPr>
          <a:xfrm>
            <a:off x="913774" y="2810364"/>
            <a:ext cx="3494466" cy="2325408"/>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2" name="Title 1">
            <a:extLst>
              <a:ext uri="{FF2B5EF4-FFF2-40B4-BE49-F238E27FC236}">
                <a16:creationId xmlns:a16="http://schemas.microsoft.com/office/drawing/2014/main" id="{F4B9EB7B-3C7C-9422-8510-0765B27191B8}"/>
              </a:ext>
            </a:extLst>
          </p:cNvPr>
          <p:cNvSpPr>
            <a:spLocks noGrp="1"/>
          </p:cNvSpPr>
          <p:nvPr>
            <p:ph type="title"/>
          </p:nvPr>
        </p:nvSpPr>
        <p:spPr>
          <a:xfrm>
            <a:off x="913775" y="618517"/>
            <a:ext cx="10364451" cy="827511"/>
          </a:xfrm>
        </p:spPr>
        <p:txBody>
          <a:bodyPr vert="horz" lIns="91440" tIns="45720" rIns="91440" bIns="45720" rtlCol="0" anchor="ctr">
            <a:normAutofit/>
          </a:bodyPr>
          <a:lstStyle/>
          <a:p>
            <a:r>
              <a:rPr lang="en-US" dirty="0"/>
              <a:t>Conclusion:</a:t>
            </a:r>
          </a:p>
        </p:txBody>
      </p:sp>
      <p:sp>
        <p:nvSpPr>
          <p:cNvPr id="3" name="Content Placeholder 2">
            <a:extLst>
              <a:ext uri="{FF2B5EF4-FFF2-40B4-BE49-F238E27FC236}">
                <a16:creationId xmlns:a16="http://schemas.microsoft.com/office/drawing/2014/main" id="{B3664925-518B-DB79-4869-ECBC042F57B8}"/>
              </a:ext>
            </a:extLst>
          </p:cNvPr>
          <p:cNvSpPr>
            <a:spLocks noGrp="1"/>
          </p:cNvSpPr>
          <p:nvPr>
            <p:ph sz="quarter" idx="13"/>
          </p:nvPr>
        </p:nvSpPr>
        <p:spPr>
          <a:xfrm>
            <a:off x="4837814" y="1616149"/>
            <a:ext cx="6439786" cy="4623333"/>
          </a:xfrm>
        </p:spPr>
        <p:txBody>
          <a:bodyPr vert="horz" lIns="91440" tIns="45720" rIns="91440" bIns="45720" rtlCol="0">
            <a:normAutofit/>
          </a:bodyPr>
          <a:lstStyle/>
          <a:p>
            <a:pPr marL="0">
              <a:lnSpc>
                <a:spcPct val="110000"/>
              </a:lnSpc>
            </a:pPr>
            <a:r>
              <a:rPr lang="en-US" sz="1700" i="1" dirty="0"/>
              <a:t>	</a:t>
            </a:r>
            <a:r>
              <a:rPr lang="en-US" sz="1700" i="1" cap="none" dirty="0"/>
              <a:t>Emotional and cultural intelligence are distinct but complementary competencies essential for modern leadership. Emotional intelligence (as explained by Goleman and Mayer–Salovey) focuses on self-awareness, empathy, and emotional regulation, while cultural intelligence (as defined by Earley &amp; ang and Hofstede) enables leaders to navigate cultural diversity effectively. Together, they foster empathy, adaptability, trust, and collaboration-key ingredients for successful leadership in multicultural environments.</a:t>
            </a:r>
          </a:p>
          <a:p>
            <a:pPr marL="0">
              <a:lnSpc>
                <a:spcPct val="110000"/>
              </a:lnSpc>
            </a:pPr>
            <a:endParaRPr lang="en-US" sz="1700" i="1" cap="none" dirty="0"/>
          </a:p>
          <a:p>
            <a:pPr>
              <a:lnSpc>
                <a:spcPct val="110000"/>
              </a:lnSpc>
            </a:pPr>
            <a:r>
              <a:rPr lang="en-US" sz="1700" b="1" i="1" u="sng" cap="none" dirty="0"/>
              <a:t>Group members and contribution:</a:t>
            </a:r>
          </a:p>
          <a:p>
            <a:pPr marL="0" indent="0">
              <a:lnSpc>
                <a:spcPct val="110000"/>
              </a:lnSpc>
              <a:buNone/>
            </a:pPr>
            <a:r>
              <a:rPr lang="en-US" sz="1700" i="1" cap="none" dirty="0"/>
              <a:t>This presentation was collaboratively developed and delivered by Raducu </a:t>
            </a:r>
            <a:r>
              <a:rPr lang="en-US" sz="1700" i="1" cap="none" dirty="0" err="1"/>
              <a:t>Voinic</a:t>
            </a:r>
            <a:r>
              <a:rPr lang="en-US" sz="1700" i="1" cap="none" dirty="0"/>
              <a:t>, Radu Acris and Mariana Acris.</a:t>
            </a:r>
          </a:p>
          <a:p>
            <a:pPr marL="0" indent="0">
              <a:lnSpc>
                <a:spcPct val="110000"/>
              </a:lnSpc>
              <a:buNone/>
            </a:pPr>
            <a:r>
              <a:rPr lang="en-US" sz="1700" i="1" cap="none" dirty="0"/>
              <a:t>Each member contributed equally (33.3%) to research, analysis and presentation delivery.</a:t>
            </a:r>
          </a:p>
        </p:txBody>
      </p:sp>
    </p:spTree>
    <p:extLst>
      <p:ext uri="{BB962C8B-B14F-4D97-AF65-F5344CB8AC3E}">
        <p14:creationId xmlns:p14="http://schemas.microsoft.com/office/powerpoint/2010/main" val="25934566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55108-6EBE-DC9B-7602-865F1BC3670A}"/>
              </a:ext>
            </a:extLst>
          </p:cNvPr>
          <p:cNvSpPr>
            <a:spLocks noGrp="1"/>
          </p:cNvSpPr>
          <p:nvPr>
            <p:ph type="title"/>
          </p:nvPr>
        </p:nvSpPr>
        <p:spPr>
          <a:xfrm>
            <a:off x="913775" y="618517"/>
            <a:ext cx="10364451" cy="542373"/>
          </a:xfrm>
        </p:spPr>
        <p:txBody>
          <a:bodyPr>
            <a:normAutofit fontScale="90000"/>
          </a:bodyPr>
          <a:lstStyle/>
          <a:p>
            <a:r>
              <a:rPr lang="en-US" dirty="0"/>
              <a:t>References:</a:t>
            </a:r>
            <a:endParaRPr lang="en-GB" dirty="0"/>
          </a:p>
        </p:txBody>
      </p:sp>
      <p:sp>
        <p:nvSpPr>
          <p:cNvPr id="3" name="Content Placeholder 2">
            <a:extLst>
              <a:ext uri="{FF2B5EF4-FFF2-40B4-BE49-F238E27FC236}">
                <a16:creationId xmlns:a16="http://schemas.microsoft.com/office/drawing/2014/main" id="{B713A7F7-8698-A894-0CE1-F45810B26D1D}"/>
              </a:ext>
            </a:extLst>
          </p:cNvPr>
          <p:cNvSpPr>
            <a:spLocks noGrp="1"/>
          </p:cNvSpPr>
          <p:nvPr>
            <p:ph idx="1"/>
          </p:nvPr>
        </p:nvSpPr>
        <p:spPr>
          <a:xfrm>
            <a:off x="913775" y="1375577"/>
            <a:ext cx="10364452" cy="5152814"/>
          </a:xfrm>
        </p:spPr>
        <p:txBody>
          <a:bodyPr>
            <a:normAutofit/>
          </a:bodyPr>
          <a:lstStyle/>
          <a:p>
            <a:pPr>
              <a:buFont typeface="Courier New" panose="02070309020205020404" pitchFamily="49" charset="0"/>
              <a:buChar char="o"/>
            </a:pPr>
            <a:r>
              <a:rPr lang="en-US" sz="1100" i="1" cap="none" dirty="0">
                <a:latin typeface="Arial" panose="020B0604020202020204" pitchFamily="34" charset="0"/>
                <a:cs typeface="Arial" panose="020B0604020202020204" pitchFamily="34" charset="0"/>
              </a:rPr>
              <a:t>ALDHAHERI, A., 2017. CULTURAL INTELLIGENCE AND LEADERSHIP STYLE IN THE EDUCATION SECTOR. INTERNATIONAL JOURNAL OF EDUCATIONAL MANAGEMENT, 31(6), P. 718–735.</a:t>
            </a:r>
          </a:p>
          <a:p>
            <a:pPr>
              <a:buFont typeface="Courier New" panose="02070309020205020404" pitchFamily="49" charset="0"/>
              <a:buChar char="o"/>
            </a:pPr>
            <a:r>
              <a:rPr lang="en-US" sz="1100" i="1" cap="none" dirty="0">
                <a:latin typeface="Arial" panose="020B0604020202020204" pitchFamily="34" charset="0"/>
                <a:cs typeface="Arial" panose="020B0604020202020204" pitchFamily="34" charset="0"/>
              </a:rPr>
              <a:t>ASENDORPF, J. B. &amp;. W. S., 1998. PERSONALITY EFFECTS ON SOCIAL RELATIONSHIPS.. JOURNAL OF PERSONALITY AND SOCIAL PSYCHOLOGY, VOLUME 75, PP. 1531-1544.</a:t>
            </a:r>
          </a:p>
          <a:p>
            <a:pPr>
              <a:buFont typeface="Courier New" panose="02070309020205020404" pitchFamily="49" charset="0"/>
              <a:buChar char="o"/>
            </a:pPr>
            <a:r>
              <a:rPr lang="en-US" sz="1100" i="1" cap="none" dirty="0">
                <a:latin typeface="Arial" panose="020B0604020202020204" pitchFamily="34" charset="0"/>
                <a:cs typeface="Arial" panose="020B0604020202020204" pitchFamily="34" charset="0"/>
              </a:rPr>
              <a:t>CHERNISS, C., 2010. EMOTIONAL INTELLIGENCE: TOWARD CLARIFICATION OF A CONCEPT. INDUSTRIAL AND ORGANIZATIONAL PSYCHOLOGY, 3(2), PP. 110 - 126.</a:t>
            </a:r>
          </a:p>
          <a:p>
            <a:pPr>
              <a:buFont typeface="Courier New" panose="02070309020205020404" pitchFamily="49" charset="0"/>
              <a:buChar char="o"/>
            </a:pPr>
            <a:r>
              <a:rPr lang="en-US" sz="1100" i="1" cap="none" dirty="0">
                <a:latin typeface="Arial" panose="020B0604020202020204" pitchFamily="34" charset="0"/>
                <a:cs typeface="Arial" panose="020B0604020202020204" pitchFamily="34" charset="0"/>
              </a:rPr>
              <a:t>EARLEY, P. C., 2006. LEADING CULTURAL RESEARCH IN THE FUTURE: A MATTER OF PARADIGMS AND TASTE. JOURNAL OF INTERNATIONAL BUSINESS STUDIES, VOLUME 37, P. 922–931.</a:t>
            </a:r>
          </a:p>
          <a:p>
            <a:pPr>
              <a:buFont typeface="Courier New" panose="02070309020205020404" pitchFamily="49" charset="0"/>
              <a:buChar char="o"/>
            </a:pPr>
            <a:r>
              <a:rPr lang="en-US" sz="1100" i="1" cap="none" dirty="0">
                <a:latin typeface="Arial" panose="020B0604020202020204" pitchFamily="34" charset="0"/>
                <a:cs typeface="Arial" panose="020B0604020202020204" pitchFamily="34" charset="0"/>
              </a:rPr>
              <a:t>JOHN D. MAYER, P. S. &amp;. R. C., 2009. TARGET ARTICLES: "EMOTIONAL INTELLIGENCE: THEORY, FINDINGS, AND IMPLICATIONS". AN INTERNATIONAL JOURNAL FOR THE ADVANCEMENT OF PSYCHOLOGICAL THEORY, 15(3), PP. 197-215.</a:t>
            </a:r>
          </a:p>
          <a:p>
            <a:pPr>
              <a:buFont typeface="Courier New" panose="02070309020205020404" pitchFamily="49" charset="0"/>
              <a:buChar char="o"/>
            </a:pPr>
            <a:r>
              <a:rPr lang="en-US" sz="1100" i="1" cap="none" dirty="0">
                <a:latin typeface="Arial" panose="020B0604020202020204" pitchFamily="34" charset="0"/>
                <a:cs typeface="Arial" panose="020B0604020202020204" pitchFamily="34" charset="0"/>
              </a:rPr>
              <a:t>LINN VAN DYNE, S. A. K. Y. N. T. R. M. L. T. C. K., 2012. SUB-DIMENSIONS OF THE FOUR FACTOR MODEL OF CULTURAL INTELLIGENCE: EXPANDING THE CONCEPTUALIZATION AND MEASUREMENT OF CULTURAL INTELLIGENCE. SOCIAL AND PERSONALITY PSYCHOLOGY COMPASS, 6(4), PP. 295-313.</a:t>
            </a:r>
          </a:p>
          <a:p>
            <a:pPr>
              <a:buFont typeface="Courier New" panose="02070309020205020404" pitchFamily="49" charset="0"/>
              <a:buChar char="o"/>
            </a:pPr>
            <a:r>
              <a:rPr lang="en-US" sz="1100" i="1" cap="none" dirty="0">
                <a:latin typeface="Arial" panose="020B0604020202020204" pitchFamily="34" charset="0"/>
                <a:cs typeface="Arial" panose="020B0604020202020204" pitchFamily="34" charset="0"/>
              </a:rPr>
              <a:t>LIN, Y.-C. &amp; CHEN, A. S.-Y., 2012. DOES YOUR INTELLIGENCE HELP TO SURVIVE IN A FOREIGN JUNGLE? THE EFFECTS OF CULTURAL INTELLIGENCE AND EMOTIONAL INTELLIGENCE ON CROSS-CULTURAL ADJUSTMENT. INTERNATIONAL JOURNAL OF INTERCULTURAL RELATIONS, 36(4), PP. 541-552.</a:t>
            </a:r>
          </a:p>
          <a:p>
            <a:pPr>
              <a:buFont typeface="Courier New" panose="02070309020205020404" pitchFamily="49" charset="0"/>
              <a:buChar char="o"/>
            </a:pPr>
            <a:r>
              <a:rPr lang="en-US" sz="1100" i="1" cap="none" dirty="0">
                <a:latin typeface="Arial" panose="020B0604020202020204" pitchFamily="34" charset="0"/>
                <a:cs typeface="Arial" panose="020B0604020202020204" pitchFamily="34" charset="0"/>
              </a:rPr>
              <a:t>MA, A. K., 2020. THE RELATIONSHIP BETWEEN CULTURAL INTELLIGENCE AND TRUST BETWEEN CHINESE-AMERICAN AND ANGLO-AMERICAN ENTREPRENEURS, S.L.: PEPPERDINE UNIVERSITY PROQUEST DISSERTATIONS &amp; THESES.</a:t>
            </a:r>
          </a:p>
          <a:p>
            <a:pPr>
              <a:buFont typeface="Courier New" panose="02070309020205020404" pitchFamily="49" charset="0"/>
              <a:buChar char="o"/>
            </a:pPr>
            <a:r>
              <a:rPr lang="en-US" sz="1100" i="1" cap="none" dirty="0">
                <a:latin typeface="Arial" panose="020B0604020202020204" pitchFamily="34" charset="0"/>
                <a:cs typeface="Arial" panose="020B0604020202020204" pitchFamily="34" charset="0"/>
              </a:rPr>
              <a:t>SOON ANG, L. V. D. C. K., 2006. PERSONALITY CORRELATES OF THE FOUR-FACTOR MODEL OF CULTURAL INTELLIGENCE. GROUP &amp; ORGANIZATION MANAGEMENT, 31(1).</a:t>
            </a:r>
          </a:p>
          <a:p>
            <a:endParaRPr lang="en-US"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6971003"/>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Droplet</Template>
  <TotalTime>0</TotalTime>
  <Words>1523</Words>
  <Application>Microsoft Office PowerPoint</Application>
  <PresentationFormat>Widescreen</PresentationFormat>
  <Paragraphs>115</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Courier New</vt:lpstr>
      <vt:lpstr>Tw Cen MT</vt:lpstr>
      <vt:lpstr>Wingdings</vt:lpstr>
      <vt:lpstr>Droplet</vt:lpstr>
      <vt:lpstr>Component 2:  Group  Presentation.</vt:lpstr>
      <vt:lpstr>Emotional &amp; Cultural Intelligence in Leadership.</vt:lpstr>
      <vt:lpstr>Introduction:</vt:lpstr>
      <vt:lpstr>Framing: Edith Heard quote:</vt:lpstr>
      <vt:lpstr>Definitions:</vt:lpstr>
      <vt:lpstr>Emotional intelligence (EI) Model: </vt:lpstr>
      <vt:lpstr>Strengths &amp; limitations of EI:</vt:lpstr>
      <vt:lpstr>Cultural intelligence (CQ) Model: </vt:lpstr>
      <vt:lpstr>Strengths &amp; limitations of CQ frameworks:</vt:lpstr>
      <vt:lpstr>How EI &amp; CQ Combine To Enable Effective Leadership???</vt:lpstr>
      <vt:lpstr>Business examples (4+):</vt:lpstr>
      <vt:lpstr>Practical recommendations for Leaders: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Radu Acris</dc:creator>
  <cp:lastModifiedBy>Radu Acris</cp:lastModifiedBy>
  <cp:revision>6</cp:revision>
  <dcterms:created xsi:type="dcterms:W3CDTF">2025-11-04T19:03:17Z</dcterms:created>
  <dcterms:modified xsi:type="dcterms:W3CDTF">2025-11-09T09:31:30Z</dcterms:modified>
</cp:coreProperties>
</file>