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0"/>
  </p:notesMasterIdLst>
  <p:handoutMasterIdLst>
    <p:handoutMasterId r:id="rId51"/>
  </p:handoutMasterIdLst>
  <p:sldIdLst>
    <p:sldId id="365" r:id="rId2"/>
    <p:sldId id="329" r:id="rId3"/>
    <p:sldId id="344" r:id="rId4"/>
    <p:sldId id="289" r:id="rId5"/>
    <p:sldId id="345" r:id="rId6"/>
    <p:sldId id="306" r:id="rId7"/>
    <p:sldId id="340" r:id="rId8"/>
    <p:sldId id="341" r:id="rId9"/>
    <p:sldId id="355" r:id="rId10"/>
    <p:sldId id="358" r:id="rId11"/>
    <p:sldId id="356" r:id="rId12"/>
    <p:sldId id="357" r:id="rId13"/>
    <p:sldId id="360" r:id="rId14"/>
    <p:sldId id="351" r:id="rId15"/>
    <p:sldId id="339" r:id="rId16"/>
    <p:sldId id="288" r:id="rId17"/>
    <p:sldId id="304" r:id="rId18"/>
    <p:sldId id="301" r:id="rId19"/>
    <p:sldId id="321" r:id="rId20"/>
    <p:sldId id="280" r:id="rId21"/>
    <p:sldId id="287" r:id="rId22"/>
    <p:sldId id="331" r:id="rId23"/>
    <p:sldId id="333" r:id="rId24"/>
    <p:sldId id="335" r:id="rId25"/>
    <p:sldId id="282" r:id="rId26"/>
    <p:sldId id="348" r:id="rId27"/>
    <p:sldId id="291" r:id="rId28"/>
    <p:sldId id="309" r:id="rId29"/>
    <p:sldId id="283" r:id="rId30"/>
    <p:sldId id="269" r:id="rId31"/>
    <p:sldId id="273" r:id="rId32"/>
    <p:sldId id="349" r:id="rId33"/>
    <p:sldId id="316" r:id="rId34"/>
    <p:sldId id="332" r:id="rId35"/>
    <p:sldId id="334" r:id="rId36"/>
    <p:sldId id="350" r:id="rId37"/>
    <p:sldId id="346" r:id="rId38"/>
    <p:sldId id="327" r:id="rId39"/>
    <p:sldId id="342" r:id="rId40"/>
    <p:sldId id="353" r:id="rId41"/>
    <p:sldId id="366" r:id="rId42"/>
    <p:sldId id="367" r:id="rId43"/>
    <p:sldId id="295" r:id="rId44"/>
    <p:sldId id="292" r:id="rId45"/>
    <p:sldId id="297" r:id="rId46"/>
    <p:sldId id="317" r:id="rId47"/>
    <p:sldId id="363" r:id="rId48"/>
    <p:sldId id="369"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43F887B0-4A6E-E541-8424-D290AA963B9F}">
          <p14:sldIdLst>
            <p14:sldId id="365"/>
            <p14:sldId id="329"/>
            <p14:sldId id="344"/>
            <p14:sldId id="289"/>
            <p14:sldId id="345"/>
            <p14:sldId id="306"/>
            <p14:sldId id="340"/>
            <p14:sldId id="341"/>
            <p14:sldId id="355"/>
            <p14:sldId id="358"/>
            <p14:sldId id="356"/>
            <p14:sldId id="357"/>
            <p14:sldId id="360"/>
            <p14:sldId id="351"/>
            <p14:sldId id="339"/>
            <p14:sldId id="288"/>
            <p14:sldId id="304"/>
            <p14:sldId id="301"/>
            <p14:sldId id="321"/>
            <p14:sldId id="280"/>
            <p14:sldId id="287"/>
            <p14:sldId id="331"/>
            <p14:sldId id="333"/>
            <p14:sldId id="335"/>
            <p14:sldId id="282"/>
            <p14:sldId id="348"/>
            <p14:sldId id="291"/>
            <p14:sldId id="309"/>
            <p14:sldId id="283"/>
            <p14:sldId id="269"/>
            <p14:sldId id="273"/>
            <p14:sldId id="349"/>
            <p14:sldId id="316"/>
            <p14:sldId id="332"/>
            <p14:sldId id="334"/>
            <p14:sldId id="350"/>
            <p14:sldId id="346"/>
            <p14:sldId id="327"/>
            <p14:sldId id="342"/>
            <p14:sldId id="353"/>
            <p14:sldId id="366"/>
            <p14:sldId id="367"/>
            <p14:sldId id="295"/>
            <p14:sldId id="292"/>
            <p14:sldId id="297"/>
            <p14:sldId id="317"/>
            <p14:sldId id="363"/>
            <p14:sldId id="36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9" clrMode="bw" frameSlides="1"/>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58" autoAdjust="0"/>
    <p:restoredTop sz="85573"/>
  </p:normalViewPr>
  <p:slideViewPr>
    <p:cSldViewPr snapToObjects="1">
      <p:cViewPr>
        <p:scale>
          <a:sx n="95" d="100"/>
          <a:sy n="95" d="100"/>
        </p:scale>
        <p:origin x="3408" y="736"/>
      </p:cViewPr>
      <p:guideLst>
        <p:guide orient="horz" pos="2160"/>
        <p:guide pos="2880"/>
      </p:guideLst>
    </p:cSldViewPr>
  </p:slideViewPr>
  <p:notesTextViewPr>
    <p:cViewPr>
      <p:scale>
        <a:sx n="125" d="100"/>
        <a:sy n="125" d="100"/>
      </p:scale>
      <p:origin x="0" y="0"/>
    </p:cViewPr>
  </p:notesTextViewPr>
  <p:sorterViewPr>
    <p:cViewPr>
      <p:scale>
        <a:sx n="66" d="100"/>
        <a:sy n="66" d="100"/>
      </p:scale>
      <p:origin x="0" y="205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notesMaster" Target="notesMasters/notesMaster1.xml"/><Relationship Id="rId51" Type="http://schemas.openxmlformats.org/officeDocument/2006/relationships/handoutMaster" Target="handoutMasters/handoutMaster1.xml"/><Relationship Id="rId52" Type="http://schemas.openxmlformats.org/officeDocument/2006/relationships/presProps" Target="presProps.xml"/><Relationship Id="rId53" Type="http://schemas.openxmlformats.org/officeDocument/2006/relationships/viewProps" Target="viewProps.xml"/><Relationship Id="rId54" Type="http://schemas.openxmlformats.org/officeDocument/2006/relationships/theme" Target="theme/theme1.xml"/><Relationship Id="rId55"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53BBD6E-8E43-A442-9EAC-51E01EAC3F7A}" type="datetimeFigureOut">
              <a:rPr lang="en-US" smtClean="0"/>
              <a:t>10/16/19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9997054-3483-5B47-841C-D4E207D4EB68}" type="slidenum">
              <a:rPr lang="en-US" smtClean="0"/>
              <a:t>‹#›</a:t>
            </a:fld>
            <a:endParaRPr lang="en-US"/>
          </a:p>
        </p:txBody>
      </p:sp>
    </p:spTree>
    <p:extLst>
      <p:ext uri="{BB962C8B-B14F-4D97-AF65-F5344CB8AC3E}">
        <p14:creationId xmlns:p14="http://schemas.microsoft.com/office/powerpoint/2010/main" val="22714302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6EE2DA-96FA-054B-ADA1-DA0CD292FCC7}" type="datetimeFigureOut">
              <a:rPr lang="en-US" smtClean="0"/>
              <a:pPr/>
              <a:t>10/16/19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3B1D93-C7F0-F541-AB44-7C0E9006E00D}" type="slidenum">
              <a:rPr lang="en-US" smtClean="0"/>
              <a:pPr/>
              <a:t>‹#›</a:t>
            </a:fld>
            <a:endParaRPr lang="en-US" dirty="0"/>
          </a:p>
        </p:txBody>
      </p:sp>
    </p:spTree>
    <p:extLst>
      <p:ext uri="{BB962C8B-B14F-4D97-AF65-F5344CB8AC3E}">
        <p14:creationId xmlns:p14="http://schemas.microsoft.com/office/powerpoint/2010/main" val="380295976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 Id="rId3" Type="http://schemas.openxmlformats.org/officeDocument/2006/relationships/hyperlink" Target="https://www.marketingweek.com/brands/starbucks/" TargetMode="Externa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Youtube</a:t>
            </a:r>
            <a:r>
              <a:rPr lang="en-US" dirty="0" smtClean="0"/>
              <a:t>: The Man Behind Starbucks</a:t>
            </a:r>
            <a:r>
              <a:rPr lang="en-US" baseline="0" dirty="0" smtClean="0"/>
              <a:t> Reveals How He Changed the World</a:t>
            </a:r>
            <a:endParaRPr lang="en-US" dirty="0"/>
          </a:p>
        </p:txBody>
      </p:sp>
      <p:sp>
        <p:nvSpPr>
          <p:cNvPr id="4" name="Slide Number Placeholder 3"/>
          <p:cNvSpPr>
            <a:spLocks noGrp="1"/>
          </p:cNvSpPr>
          <p:nvPr>
            <p:ph type="sldNum" sz="quarter" idx="10"/>
          </p:nvPr>
        </p:nvSpPr>
        <p:spPr/>
        <p:txBody>
          <a:bodyPr/>
          <a:lstStyle/>
          <a:p>
            <a:fld id="{703B1D93-C7F0-F541-AB44-7C0E9006E00D}" type="slidenum">
              <a:rPr lang="en-US" smtClean="0"/>
              <a:pPr/>
              <a:t>3</a:t>
            </a:fld>
            <a:endParaRPr lang="en-US" dirty="0"/>
          </a:p>
        </p:txBody>
      </p:sp>
    </p:spTree>
    <p:extLst>
      <p:ext uri="{BB962C8B-B14F-4D97-AF65-F5344CB8AC3E}">
        <p14:creationId xmlns:p14="http://schemas.microsoft.com/office/powerpoint/2010/main" val="723072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Ethical sourcing</a:t>
            </a:r>
          </a:p>
          <a:p>
            <a:r>
              <a:rPr lang="en-US" dirty="0" smtClean="0"/>
              <a:t>Roasted longer</a:t>
            </a:r>
          </a:p>
          <a:p>
            <a:r>
              <a:rPr lang="en-US" dirty="0" smtClean="0"/>
              <a:t>Pic of the </a:t>
            </a:r>
            <a:r>
              <a:rPr lang="en-US" dirty="0" err="1" smtClean="0"/>
              <a:t>arabica</a:t>
            </a:r>
            <a:r>
              <a:rPr lang="en-US" dirty="0" smtClean="0"/>
              <a:t> beans</a:t>
            </a:r>
          </a:p>
          <a:p>
            <a:r>
              <a:rPr lang="en-US" dirty="0" err="1" smtClean="0"/>
              <a:t>Emursive</a:t>
            </a:r>
            <a:r>
              <a:rPr lang="en-US" dirty="0" smtClean="0"/>
              <a:t> aspect of the Starbucks, work, meet, chill</a:t>
            </a:r>
            <a:endParaRPr lang="en-US" dirty="0"/>
          </a:p>
        </p:txBody>
      </p:sp>
      <p:sp>
        <p:nvSpPr>
          <p:cNvPr id="4" name="Slide Number Placeholder 3"/>
          <p:cNvSpPr>
            <a:spLocks noGrp="1"/>
          </p:cNvSpPr>
          <p:nvPr>
            <p:ph type="sldNum" sz="quarter" idx="10"/>
          </p:nvPr>
        </p:nvSpPr>
        <p:spPr/>
        <p:txBody>
          <a:bodyPr/>
          <a:lstStyle/>
          <a:p>
            <a:fld id="{703B1D93-C7F0-F541-AB44-7C0E9006E00D}" type="slidenum">
              <a:rPr lang="en-US" smtClean="0"/>
              <a:pPr/>
              <a:t>7</a:t>
            </a:fld>
            <a:endParaRPr lang="en-US" dirty="0"/>
          </a:p>
        </p:txBody>
      </p:sp>
    </p:spTree>
    <p:extLst>
      <p:ext uri="{BB962C8B-B14F-4D97-AF65-F5344CB8AC3E}">
        <p14:creationId xmlns:p14="http://schemas.microsoft.com/office/powerpoint/2010/main" val="3605946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sz="1200" dirty="0" smtClean="0">
                <a:solidFill>
                  <a:srgbClr val="1A1A1A"/>
                </a:solidFill>
                <a:latin typeface="Merriweather"/>
              </a:rPr>
              <a:t>Starbucks is shifting its focus from short-term goals to build a more “sustained </a:t>
            </a:r>
            <a:r>
              <a:rPr lang="en-US" sz="1200" dirty="0" err="1" smtClean="0">
                <a:solidFill>
                  <a:srgbClr val="1A1A1A"/>
                </a:solidFill>
                <a:latin typeface="Merriweather"/>
              </a:rPr>
              <a:t>platform”and</a:t>
            </a:r>
            <a:r>
              <a:rPr lang="en-US" sz="1200" dirty="0" smtClean="0">
                <a:solidFill>
                  <a:srgbClr val="1A1A1A"/>
                </a:solidFill>
                <a:latin typeface="Merriweather"/>
              </a:rPr>
              <a:t> more personal relationship with customers.</a:t>
            </a:r>
          </a:p>
          <a:p>
            <a:r>
              <a:rPr lang="en-US" sz="1200" dirty="0" smtClean="0">
                <a:solidFill>
                  <a:srgbClr val="1A1A1A"/>
                </a:solidFill>
                <a:latin typeface="Merriweather"/>
              </a:rPr>
              <a:t>Speaking on an investor call yesterday, Matthew Ryan, global chief strategy officer at Starbucks, said: “The long-term strategy is something that is going to build over time, and it’s part of an ongoing shift in our marketing, from a short-term ‘one and done’ focus to a sustained platform, ongoing relationship focus with our customers.”</a:t>
            </a:r>
          </a:p>
          <a:p>
            <a:r>
              <a:rPr lang="en-US" sz="1200" dirty="0" smtClean="0">
                <a:solidFill>
                  <a:srgbClr val="1A1A1A"/>
                </a:solidFill>
                <a:latin typeface="Merriweather"/>
              </a:rPr>
              <a:t>Rosalind Brewer, chief operating officer of </a:t>
            </a:r>
            <a:r>
              <a:rPr lang="en-US" sz="1200" dirty="0" smtClean="0">
                <a:solidFill>
                  <a:srgbClr val="1E80F0"/>
                </a:solidFill>
                <a:latin typeface="Merriweather"/>
                <a:hlinkClick r:id="rId3"/>
              </a:rPr>
              <a:t>Starbucks</a:t>
            </a:r>
            <a:r>
              <a:rPr lang="en-US" sz="1200" dirty="0" smtClean="0">
                <a:solidFill>
                  <a:srgbClr val="1A1A1A"/>
                </a:solidFill>
                <a:latin typeface="Merriweather"/>
                <a:hlinkClick r:id="rId3"/>
              </a:rPr>
              <a:t>, admitted that the brand has, in the past, focused on a “drumbeat of promotional offerings” that did not lead to sustained growth. It has reduced by 30% year on year the number of time-limited offerings.</a:t>
            </a:r>
          </a:p>
          <a:p>
            <a:r>
              <a:rPr lang="en-US" sz="1200" dirty="0" smtClean="0">
                <a:solidFill>
                  <a:srgbClr val="1A1A1A"/>
                </a:solidFill>
                <a:latin typeface="Merriweather"/>
              </a:rPr>
              <a:t>Instead, its new marketing approach will </a:t>
            </a:r>
            <a:r>
              <a:rPr lang="en-US" sz="1200" dirty="0" err="1" smtClean="0">
                <a:solidFill>
                  <a:srgbClr val="1A1A1A"/>
                </a:solidFill>
                <a:latin typeface="Merriweather"/>
              </a:rPr>
              <a:t>centre</a:t>
            </a:r>
            <a:r>
              <a:rPr lang="en-US" sz="1200" dirty="0" smtClean="0">
                <a:solidFill>
                  <a:srgbClr val="1A1A1A"/>
                </a:solidFill>
                <a:latin typeface="Merriweather"/>
              </a:rPr>
              <a:t> on targeted offers </a:t>
            </a:r>
            <a:r>
              <a:rPr lang="en-US" sz="1200" dirty="0" err="1" smtClean="0">
                <a:solidFill>
                  <a:srgbClr val="1A1A1A"/>
                </a:solidFill>
                <a:latin typeface="Merriweather"/>
              </a:rPr>
              <a:t>personalised</a:t>
            </a:r>
            <a:r>
              <a:rPr lang="en-US" sz="1200" dirty="0" smtClean="0">
                <a:solidFill>
                  <a:srgbClr val="1A1A1A"/>
                </a:solidFill>
                <a:latin typeface="Merriweather"/>
              </a:rPr>
              <a:t> to individual customers. For example it is revising its ‘Happy Hour’ offer. Previously Starbucks offered a free </a:t>
            </a:r>
            <a:r>
              <a:rPr lang="en-US" sz="1200" dirty="0" err="1" smtClean="0">
                <a:solidFill>
                  <a:srgbClr val="1A1A1A"/>
                </a:solidFill>
                <a:latin typeface="Merriweather"/>
              </a:rPr>
              <a:t>Frappachino</a:t>
            </a:r>
            <a:r>
              <a:rPr lang="en-US" sz="1200" dirty="0" smtClean="0">
                <a:solidFill>
                  <a:srgbClr val="1A1A1A"/>
                </a:solidFill>
                <a:latin typeface="Merriweather"/>
              </a:rPr>
              <a:t> to “anyone and everyone, even customers who might have come in anyway”. While this worked initially, it now isn’t profitable.</a:t>
            </a:r>
          </a:p>
          <a:p>
            <a:r>
              <a:rPr lang="en-US" sz="1200" dirty="0" smtClean="0">
                <a:solidFill>
                  <a:srgbClr val="1A1A1A"/>
                </a:solidFill>
                <a:latin typeface="Merriweather"/>
              </a:rPr>
              <a:t>Starbucks will now offer more </a:t>
            </a:r>
            <a:r>
              <a:rPr lang="en-US" sz="1200" dirty="0" err="1" smtClean="0">
                <a:solidFill>
                  <a:srgbClr val="1A1A1A"/>
                </a:solidFill>
                <a:latin typeface="Merriweather"/>
              </a:rPr>
              <a:t>personalised</a:t>
            </a:r>
            <a:r>
              <a:rPr lang="en-US" sz="1200" dirty="0" smtClean="0">
                <a:solidFill>
                  <a:srgbClr val="1A1A1A"/>
                </a:solidFill>
                <a:latin typeface="Merriweather"/>
              </a:rPr>
              <a:t> promotions by encouraging customers to sign up to direct digital contact and creating one-to-one offers that will appeal to individual customers. It has already started this work, which in the second quarter led to “strong incremental profits” and widened its appeal beyond reward </a:t>
            </a:r>
            <a:r>
              <a:rPr lang="en-US" sz="1200" dirty="0" err="1" smtClean="0">
                <a:solidFill>
                  <a:srgbClr val="1A1A1A"/>
                </a:solidFill>
                <a:latin typeface="Merriweather"/>
              </a:rPr>
              <a:t>programme</a:t>
            </a:r>
            <a:r>
              <a:rPr lang="en-US" sz="1200" dirty="0" smtClean="0">
                <a:solidFill>
                  <a:srgbClr val="1A1A1A"/>
                </a:solidFill>
                <a:latin typeface="Merriweather"/>
              </a:rPr>
              <a:t> members.</a:t>
            </a:r>
          </a:p>
          <a:p>
            <a:r>
              <a:rPr lang="en-US" sz="1200" dirty="0" smtClean="0">
                <a:solidFill>
                  <a:srgbClr val="1A1A1A"/>
                </a:solidFill>
                <a:latin typeface="Merriweather"/>
              </a:rPr>
              <a:t>There will also be a shift to supporting products that have broader appeal. Brewer cited ‘Blonde Espresso’, which is a sweeter </a:t>
            </a:r>
            <a:r>
              <a:rPr lang="en-US" sz="1200" dirty="0" err="1" smtClean="0">
                <a:solidFill>
                  <a:srgbClr val="1A1A1A"/>
                </a:solidFill>
                <a:latin typeface="Merriweather"/>
              </a:rPr>
              <a:t>expresso</a:t>
            </a:r>
            <a:r>
              <a:rPr lang="en-US" sz="1200" dirty="0" smtClean="0">
                <a:solidFill>
                  <a:srgbClr val="1A1A1A"/>
                </a:solidFill>
                <a:latin typeface="Merriweather"/>
              </a:rPr>
              <a:t> coffee, as a product Starbucks is looking to push rather than its more one-off drinks. Initially, Blonde was only slated to have approximately six weeks of marketing support, but this will now be extended across the year.</a:t>
            </a:r>
          </a:p>
          <a:p>
            <a:r>
              <a:rPr lang="en-US" sz="1200" dirty="0" smtClean="0">
                <a:solidFill>
                  <a:srgbClr val="1A1A1A"/>
                </a:solidFill>
                <a:latin typeface="Merriweather"/>
              </a:rPr>
              <a:t>The culmination of these changes will be a campaign launching in May to push afternoon sales that will last for three months. “We will be driving a consistent and sustained message to the consumer that leverages the fantastic line-up of new beverages, great food pairings, a more welcoming environment for our customers, and reinforced engagement with our customers once they are in our doors,” said Brewer.</a:t>
            </a:r>
          </a:p>
          <a:p>
            <a:r>
              <a:rPr lang="en-US" sz="1200" dirty="0" smtClean="0">
                <a:solidFill>
                  <a:srgbClr val="1A1A1A"/>
                </a:solidFill>
                <a:latin typeface="Merriweather"/>
              </a:rPr>
              <a:t>The changes are part of the coffee shop chain’s three key priorities as it looks to strengthen customer relationships. Brewer, who joined 6 months ago, outlined these as: “Digital relevance and the expansion of our digital relationship; innovation in both our products and our marketing activities; and an unwavering focus on the customer experience in our stores.”</a:t>
            </a:r>
            <a:endParaRPr lang="en-US" dirty="0"/>
          </a:p>
        </p:txBody>
      </p:sp>
      <p:sp>
        <p:nvSpPr>
          <p:cNvPr id="4" name="Slide Number Placeholder 3"/>
          <p:cNvSpPr>
            <a:spLocks noGrp="1"/>
          </p:cNvSpPr>
          <p:nvPr>
            <p:ph type="sldNum" sz="quarter" idx="10"/>
          </p:nvPr>
        </p:nvSpPr>
        <p:spPr/>
        <p:txBody>
          <a:bodyPr/>
          <a:lstStyle/>
          <a:p>
            <a:fld id="{703B1D93-C7F0-F541-AB44-7C0E9006E00D}" type="slidenum">
              <a:rPr lang="en-US" smtClean="0"/>
              <a:pPr/>
              <a:t>29</a:t>
            </a:fld>
            <a:endParaRPr lang="en-US" dirty="0"/>
          </a:p>
        </p:txBody>
      </p:sp>
    </p:spTree>
    <p:extLst>
      <p:ext uri="{BB962C8B-B14F-4D97-AF65-F5344CB8AC3E}">
        <p14:creationId xmlns:p14="http://schemas.microsoft.com/office/powerpoint/2010/main" val="2554700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Pumpkin Latte</a:t>
            </a:r>
            <a:endParaRPr lang="en-US" dirty="0"/>
          </a:p>
        </p:txBody>
      </p:sp>
      <p:sp>
        <p:nvSpPr>
          <p:cNvPr id="4" name="Slide Number Placeholder 3"/>
          <p:cNvSpPr>
            <a:spLocks noGrp="1"/>
          </p:cNvSpPr>
          <p:nvPr>
            <p:ph type="sldNum" sz="quarter" idx="10"/>
          </p:nvPr>
        </p:nvSpPr>
        <p:spPr/>
        <p:txBody>
          <a:bodyPr/>
          <a:lstStyle/>
          <a:p>
            <a:fld id="{703B1D93-C7F0-F541-AB44-7C0E9006E00D}" type="slidenum">
              <a:rPr lang="en-US" smtClean="0"/>
              <a:pPr/>
              <a:t>32</a:t>
            </a:fld>
            <a:endParaRPr lang="en-US" dirty="0"/>
          </a:p>
        </p:txBody>
      </p:sp>
    </p:spTree>
    <p:extLst>
      <p:ext uri="{BB962C8B-B14F-4D97-AF65-F5344CB8AC3E}">
        <p14:creationId xmlns:p14="http://schemas.microsoft.com/office/powerpoint/2010/main" val="2030689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03B1D93-C7F0-F541-AB44-7C0E9006E00D}" type="slidenum">
              <a:rPr lang="en-US" smtClean="0"/>
              <a:pPr/>
              <a:t>44</a:t>
            </a:fld>
            <a:endParaRPr lang="en-US" dirty="0"/>
          </a:p>
        </p:txBody>
      </p:sp>
    </p:spTree>
    <p:extLst>
      <p:ext uri="{BB962C8B-B14F-4D97-AF65-F5344CB8AC3E}">
        <p14:creationId xmlns:p14="http://schemas.microsoft.com/office/powerpoint/2010/main" val="1021924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03B1D93-C7F0-F541-AB44-7C0E9006E00D}" type="slidenum">
              <a:rPr lang="en-US" smtClean="0"/>
              <a:pPr/>
              <a:t>48</a:t>
            </a:fld>
            <a:endParaRPr lang="en-US" dirty="0"/>
          </a:p>
        </p:txBody>
      </p:sp>
    </p:spTree>
    <p:extLst>
      <p:ext uri="{BB962C8B-B14F-4D97-AF65-F5344CB8AC3E}">
        <p14:creationId xmlns:p14="http://schemas.microsoft.com/office/powerpoint/2010/main" val="1264721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2E90CBD7-5FCC-DF41-86D4-119BAE2C0636}" type="datetimeFigureOut">
              <a:rPr lang="en-US" smtClean="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52E530-1FAE-144E-A135-25D89B634548}"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E90CBD7-5FCC-DF41-86D4-119BAE2C0636}" type="datetimeFigureOut">
              <a:rPr lang="en-US" smtClean="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52E530-1FAE-144E-A135-25D89B634548}"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E90CBD7-5FCC-DF41-86D4-119BAE2C0636}" type="datetimeFigureOut">
              <a:rPr lang="en-US" smtClean="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52E530-1FAE-144E-A135-25D89B634548}"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2E90CBD7-5FCC-DF41-86D4-119BAE2C0636}" type="datetimeFigureOut">
              <a:rPr lang="en-US" smtClean="0"/>
              <a:pPr/>
              <a:t>10/16/19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52E530-1FAE-144E-A135-25D89B634548}"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2E90CBD7-5FCC-DF41-86D4-119BAE2C0636}" type="datetimeFigureOut">
              <a:rPr lang="en-US" smtClean="0"/>
              <a:pPr/>
              <a:t>10/16/19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A52E530-1FAE-144E-A135-25D89B634548}"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2E90CBD7-5FCC-DF41-86D4-119BAE2C0636}" type="datetimeFigureOut">
              <a:rPr lang="en-US" smtClean="0"/>
              <a:pPr/>
              <a:t>10/16/19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A52E530-1FAE-144E-A135-25D89B634548}"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0CBD7-5FCC-DF41-86D4-119BAE2C0636}" type="datetimeFigureOut">
              <a:rPr lang="en-US" smtClean="0"/>
              <a:pPr/>
              <a:t>10/16/19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A52E530-1FAE-144E-A135-25D89B63454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E90CBD7-5FCC-DF41-86D4-119BAE2C0636}" type="datetimeFigureOut">
              <a:rPr lang="en-US" smtClean="0"/>
              <a:pPr/>
              <a:t>10/16/19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52E530-1FAE-144E-A135-25D89B634548}"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E90CBD7-5FCC-DF41-86D4-119BAE2C0636}" type="datetimeFigureOut">
              <a:rPr lang="en-US" smtClean="0"/>
              <a:pPr/>
              <a:t>10/16/19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52E530-1FAE-144E-A135-25D89B634548}"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E90CBD7-5FCC-DF41-86D4-119BAE2C0636}" type="datetimeFigureOut">
              <a:rPr lang="en-US" smtClean="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52E530-1FAE-144E-A135-25D89B63454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E90CBD7-5FCC-DF41-86D4-119BAE2C0636}" type="datetimeFigureOut">
              <a:rPr lang="en-US" smtClean="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52E530-1FAE-144E-A135-25D89B634548}"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90CBD7-5FCC-DF41-86D4-119BAE2C0636}" type="datetimeFigureOut">
              <a:rPr lang="en-US" smtClean="0"/>
              <a:pPr/>
              <a:t>10/16/19</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52E530-1FAE-144E-A135-25D89B634548}"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youtu.be/EK0fKEvgXJo#https:/youtu.be/EK0fKEvgXJo" TargetMode="Externa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hyperlink" Target="https://www.starbucks.co.uk/about-us/company-information/mission-statement" TargetMode="External"/><Relationship Id="rId1" Type="http://schemas.openxmlformats.org/officeDocument/2006/relationships/slideLayout" Target="../slideLayouts/slideLayout2.xml"/><Relationship Id="rId2" Type="http://schemas.openxmlformats.org/officeDocument/2006/relationships/hyperlink" Target="https://youtu.be/LnA7n9qSB7E#https:/youtu.be/LnA7n9qSB7E"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4" Type="http://schemas.openxmlformats.org/officeDocument/2006/relationships/image" Target="../media/image12.jpg"/><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image" Target="../media/image15.png"/><Relationship Id="rId1" Type="http://schemas.openxmlformats.org/officeDocument/2006/relationships/slideLayout" Target="../slideLayouts/slideLayout7.xml"/><Relationship Id="rId2" Type="http://schemas.openxmlformats.org/officeDocument/2006/relationships/image" Target="../media/image13.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8.gif"/><Relationship Id="rId4" Type="http://schemas.openxmlformats.org/officeDocument/2006/relationships/image" Target="../media/image19.jpg"/><Relationship Id="rId5" Type="http://schemas.openxmlformats.org/officeDocument/2006/relationships/hyperlink" Target="http://metro.co.uk/2015/12/14/the-uks-most-popular-coffee-shop-has-been-revealed-5564569/#http:/metro.co.uk/2015/12/14/the-uks-most-popular-coffee-shop-has-been-revealed-5564569/" TargetMode="External"/><Relationship Id="rId6" Type="http://schemas.openxmlformats.org/officeDocument/2006/relationships/image" Target="../media/image2.png"/><Relationship Id="rId1" Type="http://schemas.openxmlformats.org/officeDocument/2006/relationships/slideLayout" Target="../slideLayouts/slideLayout7.xml"/><Relationship Id="rId2" Type="http://schemas.openxmlformats.org/officeDocument/2006/relationships/image" Target="../media/image1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youtu.be/_APClZ0NrYE#https:/youtu.be/_APClZ0NrYE" TargetMode="External"/><Relationship Id="rId3" Type="http://schemas.openxmlformats.org/officeDocument/2006/relationships/image" Target="../media/image2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4" Type="http://schemas.openxmlformats.org/officeDocument/2006/relationships/image" Target="../media/image30.jpeg"/><Relationship Id="rId5" Type="http://schemas.openxmlformats.org/officeDocument/2006/relationships/image" Target="../media/image31.jpg"/><Relationship Id="rId1" Type="http://schemas.openxmlformats.org/officeDocument/2006/relationships/slideLayout" Target="../slideLayouts/slideLayout7.xml"/><Relationship Id="rId2" Type="http://schemas.openxmlformats.org/officeDocument/2006/relationships/image" Target="../media/image28.gi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2.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5.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youtu.be/LnA7n9qSB7E#https:/youtu.be/LnA7n9qSB7E" TargetMode="External"/><Relationship Id="rId3" Type="http://schemas.openxmlformats.org/officeDocument/2006/relationships/image" Target="../media/image2.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0.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2.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3.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hyperlink" Target="http://youtu.be/3--XH5gZrH4#http:/youtu.be/3--XH5gZrH4" TargetMode="External"/><Relationship Id="rId4" Type="http://schemas.openxmlformats.org/officeDocument/2006/relationships/image" Target="../media/image44.jpeg"/><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5.png"/><Relationship Id="rId3" Type="http://schemas.openxmlformats.org/officeDocument/2006/relationships/image" Target="../media/image46.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Brand Experience</a:t>
            </a:r>
            <a:endParaRPr lang="en-US" dirty="0"/>
          </a:p>
        </p:txBody>
      </p:sp>
      <p:pic>
        <p:nvPicPr>
          <p:cNvPr id="4" name="Picture 3" descr="Screen Shot 2019-09-18 at 11.40.22.png">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03" y="1417638"/>
            <a:ext cx="9144000" cy="5327459"/>
          </a:xfrm>
          <a:prstGeom prst="rect">
            <a:avLst/>
          </a:prstGeom>
        </p:spPr>
      </p:pic>
    </p:spTree>
    <p:extLst>
      <p:ext uri="{BB962C8B-B14F-4D97-AF65-F5344CB8AC3E}">
        <p14:creationId xmlns:p14="http://schemas.microsoft.com/office/powerpoint/2010/main" val="41459862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800" dirty="0" smtClean="0"/>
              <a:t>Branding using DRIP</a:t>
            </a:r>
            <a:endParaRPr lang="en-US" sz="4800" dirty="0"/>
          </a:p>
        </p:txBody>
      </p:sp>
      <p:sp>
        <p:nvSpPr>
          <p:cNvPr id="3" name="Content Placeholder 2"/>
          <p:cNvSpPr>
            <a:spLocks noGrp="1"/>
          </p:cNvSpPr>
          <p:nvPr>
            <p:ph idx="1"/>
          </p:nvPr>
        </p:nvSpPr>
        <p:spPr/>
        <p:txBody>
          <a:bodyPr>
            <a:normAutofit/>
          </a:bodyPr>
          <a:lstStyle/>
          <a:p>
            <a:pPr marL="0" indent="0" algn="ctr">
              <a:buNone/>
            </a:pPr>
            <a:r>
              <a:rPr lang="en-US" dirty="0" smtClean="0">
                <a:solidFill>
                  <a:schemeClr val="tx2">
                    <a:lumMod val="75000"/>
                    <a:lumOff val="25000"/>
                  </a:schemeClr>
                </a:solidFill>
              </a:rPr>
              <a:t>Differentiate</a:t>
            </a:r>
          </a:p>
          <a:p>
            <a:pPr marL="0" indent="0" algn="ctr">
              <a:buNone/>
            </a:pPr>
            <a:r>
              <a:rPr lang="en-US" sz="1800" dirty="0" smtClean="0"/>
              <a:t>Stand out in a category</a:t>
            </a:r>
          </a:p>
          <a:p>
            <a:pPr marL="0" indent="0" algn="ctr">
              <a:buNone/>
            </a:pPr>
            <a:r>
              <a:rPr lang="en-US" dirty="0" smtClean="0">
                <a:solidFill>
                  <a:srgbClr val="F83500"/>
                </a:solidFill>
              </a:rPr>
              <a:t>Reinforce</a:t>
            </a:r>
          </a:p>
          <a:p>
            <a:pPr marL="0" indent="0" algn="ctr">
              <a:buNone/>
            </a:pPr>
            <a:r>
              <a:rPr lang="en-US" sz="1800" dirty="0" smtClean="0"/>
              <a:t>Strengthen or consolidate a message</a:t>
            </a:r>
          </a:p>
          <a:p>
            <a:pPr marL="0" indent="0" algn="ctr">
              <a:buNone/>
            </a:pPr>
            <a:r>
              <a:rPr lang="en-US" dirty="0" smtClean="0">
                <a:solidFill>
                  <a:schemeClr val="accent3">
                    <a:lumMod val="75000"/>
                  </a:schemeClr>
                </a:solidFill>
              </a:rPr>
              <a:t>Inform</a:t>
            </a:r>
          </a:p>
          <a:p>
            <a:pPr marL="0" indent="0" algn="ctr">
              <a:buNone/>
            </a:pPr>
            <a:r>
              <a:rPr lang="en-US" sz="1800" dirty="0" smtClean="0"/>
              <a:t>Make aware e.g. availability, features</a:t>
            </a:r>
          </a:p>
          <a:p>
            <a:pPr marL="0" indent="0" algn="ctr">
              <a:buNone/>
            </a:pPr>
            <a:r>
              <a:rPr lang="en-US" dirty="0" smtClean="0">
                <a:solidFill>
                  <a:schemeClr val="accent6">
                    <a:lumMod val="75000"/>
                  </a:schemeClr>
                </a:solidFill>
              </a:rPr>
              <a:t>Persuade</a:t>
            </a:r>
          </a:p>
          <a:p>
            <a:pPr marL="0" indent="0" algn="ctr">
              <a:buNone/>
            </a:pPr>
            <a:r>
              <a:rPr lang="en-US" sz="1800" dirty="0" smtClean="0"/>
              <a:t>To encourage further positive purchase related behavior and further enquiry</a:t>
            </a:r>
            <a:endParaRPr lang="en-US" sz="1800" dirty="0"/>
          </a:p>
        </p:txBody>
      </p:sp>
      <p:sp>
        <p:nvSpPr>
          <p:cNvPr id="4" name="TextBox 3"/>
          <p:cNvSpPr txBox="1"/>
          <p:nvPr/>
        </p:nvSpPr>
        <p:spPr>
          <a:xfrm>
            <a:off x="5148064" y="6210890"/>
            <a:ext cx="3816424" cy="430887"/>
          </a:xfrm>
          <a:prstGeom prst="rect">
            <a:avLst/>
          </a:prstGeom>
          <a:noFill/>
        </p:spPr>
        <p:txBody>
          <a:bodyPr wrap="square" rtlCol="0">
            <a:spAutoFit/>
          </a:bodyPr>
          <a:lstStyle/>
          <a:p>
            <a:r>
              <a:rPr lang="en-US" sz="1100" dirty="0" smtClean="0"/>
              <a:t>Marketing Communications (FILL &amp; TURNBULL) (</a:t>
            </a:r>
            <a:r>
              <a:rPr lang="en-US" sz="1100" dirty="0" err="1" smtClean="0"/>
              <a:t>Bowersox</a:t>
            </a:r>
            <a:r>
              <a:rPr lang="en-US" sz="1100" dirty="0" smtClean="0"/>
              <a:t> and </a:t>
            </a:r>
            <a:r>
              <a:rPr lang="en-US" sz="1100" dirty="0" err="1" smtClean="0"/>
              <a:t>Morash</a:t>
            </a:r>
            <a:r>
              <a:rPr lang="en-US" sz="1100" dirty="0" smtClean="0"/>
              <a:t> 1989) p16-17</a:t>
            </a:r>
            <a:endParaRPr lang="en-US" sz="1100" dirty="0"/>
          </a:p>
        </p:txBody>
      </p:sp>
    </p:spTree>
    <p:extLst>
      <p:ext uri="{BB962C8B-B14F-4D97-AF65-F5344CB8AC3E}">
        <p14:creationId xmlns:p14="http://schemas.microsoft.com/office/powerpoint/2010/main" val="23008399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6000" spc="600" dirty="0" smtClean="0">
                <a:solidFill>
                  <a:srgbClr val="F83500"/>
                </a:solidFill>
              </a:rPr>
              <a:t>DRIP</a:t>
            </a:r>
            <a:endParaRPr lang="en-US" sz="6000" spc="600" dirty="0">
              <a:solidFill>
                <a:srgbClr val="F83500"/>
              </a:solidFill>
            </a:endParaRPr>
          </a:p>
        </p:txBody>
      </p:sp>
      <p:sp>
        <p:nvSpPr>
          <p:cNvPr id="3" name="Content Placeholder 2"/>
          <p:cNvSpPr>
            <a:spLocks noGrp="1"/>
          </p:cNvSpPr>
          <p:nvPr>
            <p:ph idx="1"/>
          </p:nvPr>
        </p:nvSpPr>
        <p:spPr/>
        <p:txBody>
          <a:bodyPr/>
          <a:lstStyle/>
          <a:p>
            <a:pPr marL="0" indent="0" algn="ctr">
              <a:buNone/>
            </a:pPr>
            <a:r>
              <a:rPr lang="en-US" dirty="0" smtClean="0"/>
              <a:t>Let’s take a look at STARBUCKS</a:t>
            </a:r>
          </a:p>
          <a:p>
            <a:pPr marL="0" indent="0" algn="ctr">
              <a:buNone/>
            </a:pPr>
            <a:r>
              <a:rPr lang="en-US" dirty="0" smtClean="0"/>
              <a:t> </a:t>
            </a:r>
            <a:endParaRPr lang="en-US" dirty="0"/>
          </a:p>
        </p:txBody>
      </p:sp>
      <p:pic>
        <p:nvPicPr>
          <p:cNvPr id="4" name="Content Placeholder 3" descr="Starbucks-New-Logo.png"/>
          <p:cNvPicPr>
            <a:picLocks noChangeAspect="1"/>
          </p:cNvPicPr>
          <p:nvPr/>
        </p:nvPicPr>
        <p:blipFill>
          <a:blip r:embed="rId3"/>
          <a:srcRect l="-12" r="-12"/>
          <a:stretch>
            <a:fillRect/>
          </a:stretch>
        </p:blipFill>
        <p:spPr>
          <a:xfrm>
            <a:off x="3131840" y="2636912"/>
            <a:ext cx="2736304" cy="2727273"/>
          </a:xfrm>
          <a:prstGeom prst="rect">
            <a:avLst/>
          </a:prstGeom>
        </p:spPr>
      </p:pic>
    </p:spTree>
    <p:extLst>
      <p:ext uri="{BB962C8B-B14F-4D97-AF65-F5344CB8AC3E}">
        <p14:creationId xmlns:p14="http://schemas.microsoft.com/office/powerpoint/2010/main" val="3135452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pic>
        <p:nvPicPr>
          <p:cNvPr id="4" name="Picture 3" descr="Screen Shot 2018-09-13 at 10.26.4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451835"/>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F83500"/>
                </a:solidFill>
              </a:rPr>
              <a:t/>
            </a:r>
            <a:br>
              <a:rPr lang="en-US" dirty="0" smtClean="0">
                <a:solidFill>
                  <a:srgbClr val="F83500"/>
                </a:solidFill>
              </a:rPr>
            </a:br>
            <a:r>
              <a:rPr lang="en-US" dirty="0">
                <a:solidFill>
                  <a:srgbClr val="F83500"/>
                </a:solidFill>
              </a:rPr>
              <a:t/>
            </a:r>
            <a:br>
              <a:rPr lang="en-US" dirty="0">
                <a:solidFill>
                  <a:srgbClr val="F83500"/>
                </a:solidFill>
              </a:rPr>
            </a:br>
            <a:r>
              <a:rPr lang="en-US" dirty="0" smtClean="0">
                <a:solidFill>
                  <a:srgbClr val="F83500"/>
                </a:solidFill>
              </a:rPr>
              <a:t/>
            </a:r>
            <a:br>
              <a:rPr lang="en-US" dirty="0" smtClean="0">
                <a:solidFill>
                  <a:srgbClr val="F83500"/>
                </a:solidFill>
              </a:rPr>
            </a:br>
            <a:r>
              <a:rPr lang="en-US" dirty="0">
                <a:solidFill>
                  <a:srgbClr val="F83500"/>
                </a:solidFill>
              </a:rPr>
              <a:t/>
            </a:r>
            <a:br>
              <a:rPr lang="en-US" dirty="0">
                <a:solidFill>
                  <a:srgbClr val="F83500"/>
                </a:solidFill>
              </a:rPr>
            </a:br>
            <a:r>
              <a:rPr lang="en-US" dirty="0" smtClean="0">
                <a:solidFill>
                  <a:srgbClr val="F83500"/>
                </a:solidFill>
              </a:rPr>
              <a:t/>
            </a:r>
            <a:br>
              <a:rPr lang="en-US" dirty="0" smtClean="0">
                <a:solidFill>
                  <a:srgbClr val="F83500"/>
                </a:solidFill>
              </a:rPr>
            </a:br>
            <a:r>
              <a:rPr lang="en-US" dirty="0">
                <a:solidFill>
                  <a:srgbClr val="F83500"/>
                </a:solidFill>
              </a:rPr>
              <a:t/>
            </a:r>
            <a:br>
              <a:rPr lang="en-US" dirty="0">
                <a:solidFill>
                  <a:srgbClr val="F83500"/>
                </a:solidFill>
              </a:rPr>
            </a:br>
            <a:r>
              <a:rPr lang="en-US" dirty="0" smtClean="0">
                <a:solidFill>
                  <a:srgbClr val="F83500"/>
                </a:solidFill>
              </a:rPr>
              <a:t/>
            </a:r>
            <a:br>
              <a:rPr lang="en-US" dirty="0" smtClean="0">
                <a:solidFill>
                  <a:srgbClr val="F83500"/>
                </a:solidFill>
              </a:rPr>
            </a:br>
            <a:r>
              <a:rPr lang="en-US" dirty="0">
                <a:solidFill>
                  <a:srgbClr val="F83500"/>
                </a:solidFill>
              </a:rPr>
              <a:t/>
            </a:r>
            <a:br>
              <a:rPr lang="en-US" dirty="0">
                <a:solidFill>
                  <a:srgbClr val="F83500"/>
                </a:solidFill>
              </a:rPr>
            </a:br>
            <a:r>
              <a:rPr lang="en-US" b="1" dirty="0" smtClean="0">
                <a:solidFill>
                  <a:srgbClr val="424A10"/>
                </a:solidFill>
              </a:rPr>
              <a:t>Differentiate</a:t>
            </a:r>
            <a:br>
              <a:rPr lang="en-US" b="1" dirty="0" smtClean="0">
                <a:solidFill>
                  <a:srgbClr val="424A10"/>
                </a:solidFill>
              </a:rPr>
            </a:br>
            <a:r>
              <a:rPr lang="en-US" b="1" dirty="0" smtClean="0">
                <a:solidFill>
                  <a:srgbClr val="424A10"/>
                </a:solidFill>
              </a:rPr>
              <a:t>Points Of Difference</a:t>
            </a:r>
            <a:br>
              <a:rPr lang="en-US" b="1" dirty="0" smtClean="0">
                <a:solidFill>
                  <a:srgbClr val="424A10"/>
                </a:solidFill>
              </a:rPr>
            </a:br>
            <a:r>
              <a:rPr lang="en-US" b="1" dirty="0" smtClean="0">
                <a:solidFill>
                  <a:srgbClr val="424A10"/>
                </a:solidFill>
              </a:rPr>
              <a:t/>
            </a:r>
            <a:br>
              <a:rPr lang="en-US" b="1" dirty="0" smtClean="0">
                <a:solidFill>
                  <a:srgbClr val="424A10"/>
                </a:solidFill>
              </a:rPr>
            </a:br>
            <a:r>
              <a:rPr lang="en-US" dirty="0" smtClean="0">
                <a:solidFill>
                  <a:srgbClr val="000000"/>
                </a:solidFill>
              </a:rPr>
              <a:t>How does STARBUCKS</a:t>
            </a:r>
            <a:br>
              <a:rPr lang="en-US" dirty="0" smtClean="0">
                <a:solidFill>
                  <a:srgbClr val="000000"/>
                </a:solidFill>
              </a:rPr>
            </a:br>
            <a:r>
              <a:rPr lang="en-US" dirty="0" smtClean="0">
                <a:solidFill>
                  <a:srgbClr val="000000"/>
                </a:solidFill>
              </a:rPr>
              <a:t>stand </a:t>
            </a:r>
            <a:r>
              <a:rPr lang="en-US" dirty="0"/>
              <a:t>out in a </a:t>
            </a:r>
            <a:r>
              <a:rPr lang="en-US" dirty="0" smtClean="0"/>
              <a:t>category?</a:t>
            </a:r>
            <a:r>
              <a:rPr lang="en-US" dirty="0"/>
              <a:t/>
            </a:r>
            <a:br>
              <a:rPr lang="en-US" dirty="0"/>
            </a:br>
            <a:endParaRPr lang="en-US" dirty="0">
              <a:solidFill>
                <a:srgbClr val="F83500"/>
              </a:solidFill>
            </a:endParaRPr>
          </a:p>
        </p:txBody>
      </p:sp>
    </p:spTree>
    <p:extLst>
      <p:ext uri="{BB962C8B-B14F-4D97-AF65-F5344CB8AC3E}">
        <p14:creationId xmlns:p14="http://schemas.microsoft.com/office/powerpoint/2010/main" val="30263091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Callout 7"/>
          <p:cNvSpPr/>
          <p:nvPr/>
        </p:nvSpPr>
        <p:spPr>
          <a:xfrm flipH="1">
            <a:off x="317787" y="1522742"/>
            <a:ext cx="2458616" cy="1656184"/>
          </a:xfrm>
          <a:prstGeom prst="wedgeEllipse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0" y="332656"/>
            <a:ext cx="8229600" cy="1143000"/>
          </a:xfrm>
        </p:spPr>
        <p:txBody>
          <a:bodyPr>
            <a:noAutofit/>
          </a:bodyPr>
          <a:lstStyle/>
          <a:p>
            <a:r>
              <a:rPr lang="en-US" sz="8000" dirty="0" smtClean="0"/>
              <a:t>STARBUCKS</a:t>
            </a:r>
            <a:endParaRPr lang="en-US" sz="8000" dirty="0"/>
          </a:p>
        </p:txBody>
      </p:sp>
      <p:pic>
        <p:nvPicPr>
          <p:cNvPr id="3" name="Content Placeholder 3" descr="Starbucks-New-Logo.png">
            <a:hlinkClick r:id="rId2"/>
          </p:cNvPr>
          <p:cNvPicPr>
            <a:picLocks noGrp="1" noChangeAspect="1"/>
          </p:cNvPicPr>
          <p:nvPr>
            <p:ph idx="1"/>
          </p:nvPr>
        </p:nvPicPr>
        <p:blipFill>
          <a:blip r:embed="rId3"/>
          <a:srcRect t="21" b="21"/>
          <a:stretch>
            <a:fillRect/>
          </a:stretch>
        </p:blipFill>
        <p:spPr>
          <a:xfrm>
            <a:off x="3114675" y="1700213"/>
            <a:ext cx="2736850" cy="2727325"/>
          </a:xfrm>
        </p:spPr>
      </p:pic>
      <p:sp>
        <p:nvSpPr>
          <p:cNvPr id="4" name="TextBox 3"/>
          <p:cNvSpPr txBox="1"/>
          <p:nvPr/>
        </p:nvSpPr>
        <p:spPr>
          <a:xfrm>
            <a:off x="614735" y="5733256"/>
            <a:ext cx="8280920" cy="1200329"/>
          </a:xfrm>
          <a:prstGeom prst="rect">
            <a:avLst/>
          </a:prstGeom>
          <a:noFill/>
        </p:spPr>
        <p:txBody>
          <a:bodyPr wrap="square" rtlCol="0">
            <a:spAutoFit/>
          </a:bodyPr>
          <a:lstStyle/>
          <a:p>
            <a:r>
              <a:rPr lang="en-US" dirty="0"/>
              <a:t>Today, with more than 15,000 stores in 50 countries, Starbucks is the premier roaster and retailer of specialty coffee in the world. And with every cup, we strive to bring both our heritage and an exceptional experience to life</a:t>
            </a:r>
            <a:r>
              <a:rPr lang="en-US" dirty="0" smtClean="0"/>
              <a:t>.</a:t>
            </a:r>
            <a:r>
              <a:rPr lang="en-US" dirty="0">
                <a:solidFill>
                  <a:srgbClr val="000000"/>
                </a:solidFill>
              </a:rPr>
              <a:t> ” </a:t>
            </a:r>
            <a:r>
              <a:rPr lang="en-US" sz="1100" u="sng" dirty="0">
                <a:solidFill>
                  <a:srgbClr val="000000"/>
                </a:solidFill>
              </a:rPr>
              <a:t>(</a:t>
            </a:r>
            <a:r>
              <a:rPr lang="en-US" sz="1100" u="sng" dirty="0" err="1">
                <a:solidFill>
                  <a:srgbClr val="000000"/>
                </a:solidFill>
              </a:rPr>
              <a:t>Starbucks.co.uk</a:t>
            </a:r>
            <a:r>
              <a:rPr lang="en-US" sz="1100" u="sng" dirty="0">
                <a:solidFill>
                  <a:srgbClr val="000000"/>
                </a:solidFill>
              </a:rPr>
              <a:t>)</a:t>
            </a:r>
          </a:p>
          <a:p>
            <a:endParaRPr lang="en-US" b="1" dirty="0"/>
          </a:p>
        </p:txBody>
      </p:sp>
      <p:sp>
        <p:nvSpPr>
          <p:cNvPr id="5" name="TextBox 4"/>
          <p:cNvSpPr txBox="1"/>
          <p:nvPr/>
        </p:nvSpPr>
        <p:spPr>
          <a:xfrm>
            <a:off x="614735" y="4941168"/>
            <a:ext cx="8280920" cy="646331"/>
          </a:xfrm>
          <a:prstGeom prst="rect">
            <a:avLst/>
          </a:prstGeom>
          <a:noFill/>
        </p:spPr>
        <p:txBody>
          <a:bodyPr wrap="square" rtlCol="0">
            <a:spAutoFit/>
          </a:bodyPr>
          <a:lstStyle/>
          <a:p>
            <a:pPr algn="ctr"/>
            <a:r>
              <a:rPr lang="en-US" dirty="0" smtClean="0">
                <a:solidFill>
                  <a:srgbClr val="000000"/>
                </a:solidFill>
                <a:hlinkClick r:id="rId4"/>
              </a:rPr>
              <a:t>“Our </a:t>
            </a:r>
            <a:r>
              <a:rPr lang="en-US" dirty="0">
                <a:solidFill>
                  <a:srgbClr val="000000"/>
                </a:solidFill>
                <a:hlinkClick r:id="rId4"/>
              </a:rPr>
              <a:t>mission to inspire and nurture the human spirit – one person, one cup, and one neighbourhood at a </a:t>
            </a:r>
            <a:r>
              <a:rPr lang="en-US" dirty="0" smtClean="0">
                <a:solidFill>
                  <a:srgbClr val="000000"/>
                </a:solidFill>
                <a:hlinkClick r:id="rId4"/>
              </a:rPr>
              <a:t>time</a:t>
            </a:r>
            <a:r>
              <a:rPr lang="en-US" dirty="0" smtClean="0">
                <a:solidFill>
                  <a:srgbClr val="000000"/>
                </a:solidFill>
              </a:rPr>
              <a:t>” </a:t>
            </a:r>
            <a:r>
              <a:rPr lang="en-US" sz="1200" u="sng" dirty="0" smtClean="0">
                <a:solidFill>
                  <a:srgbClr val="000000"/>
                </a:solidFill>
              </a:rPr>
              <a:t>(</a:t>
            </a:r>
            <a:r>
              <a:rPr lang="en-US" sz="1200" u="sng" dirty="0" err="1" smtClean="0">
                <a:solidFill>
                  <a:srgbClr val="000000"/>
                </a:solidFill>
              </a:rPr>
              <a:t>Starbucks.co.uk</a:t>
            </a:r>
            <a:r>
              <a:rPr lang="en-US" sz="1200" u="sng" dirty="0" smtClean="0">
                <a:solidFill>
                  <a:srgbClr val="000000"/>
                </a:solidFill>
              </a:rPr>
              <a:t>)</a:t>
            </a:r>
            <a:endParaRPr lang="en-US" sz="1200" u="sng" dirty="0">
              <a:solidFill>
                <a:srgbClr val="000000"/>
              </a:solidFill>
            </a:endParaRPr>
          </a:p>
        </p:txBody>
      </p:sp>
      <p:sp>
        <p:nvSpPr>
          <p:cNvPr id="6" name="TextBox 5"/>
          <p:cNvSpPr txBox="1"/>
          <p:nvPr/>
        </p:nvSpPr>
        <p:spPr>
          <a:xfrm>
            <a:off x="641436" y="1867711"/>
            <a:ext cx="2160240" cy="923330"/>
          </a:xfrm>
          <a:prstGeom prst="rect">
            <a:avLst/>
          </a:prstGeom>
          <a:noFill/>
        </p:spPr>
        <p:txBody>
          <a:bodyPr wrap="square" rtlCol="0">
            <a:spAutoFit/>
          </a:bodyPr>
          <a:lstStyle/>
          <a:p>
            <a:r>
              <a:rPr lang="en-US" dirty="0" smtClean="0"/>
              <a:t>Began in 1971</a:t>
            </a:r>
          </a:p>
          <a:p>
            <a:r>
              <a:rPr lang="en-US" dirty="0" smtClean="0"/>
              <a:t>In Seattle at </a:t>
            </a:r>
          </a:p>
          <a:p>
            <a:r>
              <a:rPr lang="en-US" dirty="0" smtClean="0"/>
              <a:t>Pike Place Market</a:t>
            </a:r>
            <a:endParaRPr lang="en-US" dirty="0"/>
          </a:p>
        </p:txBody>
      </p:sp>
      <p:sp>
        <p:nvSpPr>
          <p:cNvPr id="7" name="TextBox 6"/>
          <p:cNvSpPr txBox="1"/>
          <p:nvPr/>
        </p:nvSpPr>
        <p:spPr>
          <a:xfrm>
            <a:off x="6300192" y="1874646"/>
            <a:ext cx="2160240" cy="2062103"/>
          </a:xfrm>
          <a:prstGeom prst="rect">
            <a:avLst/>
          </a:prstGeom>
          <a:noFill/>
        </p:spPr>
        <p:txBody>
          <a:bodyPr wrap="square" rtlCol="0">
            <a:spAutoFit/>
          </a:bodyPr>
          <a:lstStyle/>
          <a:p>
            <a:r>
              <a:rPr lang="en-US" sz="3200" dirty="0" smtClean="0"/>
              <a:t>POD -Through its mission statement</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iterate type="lt">
                                    <p:tmPct val="5000"/>
                                  </p:iterate>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4" descr="Screen Shot 2018-09-18 at 12.12.04.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583" y="-1467544"/>
            <a:ext cx="11403556" cy="8568952"/>
          </a:xfrm>
          <a:prstGeom prst="rect">
            <a:avLst/>
          </a:prstGeom>
        </p:spPr>
      </p:pic>
      <p:sp>
        <p:nvSpPr>
          <p:cNvPr id="10" name="Rectangle 9"/>
          <p:cNvSpPr/>
          <p:nvPr/>
        </p:nvSpPr>
        <p:spPr>
          <a:xfrm>
            <a:off x="1" y="2276872"/>
            <a:ext cx="8820472" cy="2952328"/>
          </a:xfrm>
          <a:prstGeom prst="rect">
            <a:avLst/>
          </a:prstGeom>
          <a:solidFill>
            <a:srgbClr val="00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FFFFFF"/>
              </a:solidFill>
            </a:endParaRPr>
          </a:p>
        </p:txBody>
      </p:sp>
      <p:sp>
        <p:nvSpPr>
          <p:cNvPr id="8" name="Content Placeholder 7"/>
          <p:cNvSpPr>
            <a:spLocks noGrp="1"/>
          </p:cNvSpPr>
          <p:nvPr>
            <p:ph idx="1"/>
          </p:nvPr>
        </p:nvSpPr>
        <p:spPr>
          <a:xfrm>
            <a:off x="251520" y="2492896"/>
            <a:ext cx="8435280" cy="5257800"/>
          </a:xfrm>
        </p:spPr>
        <p:txBody>
          <a:bodyPr/>
          <a:lstStyle/>
          <a:p>
            <a:pPr marL="0" indent="0">
              <a:buNone/>
            </a:pPr>
            <a:r>
              <a:rPr lang="en-US" sz="2400" dirty="0">
                <a:solidFill>
                  <a:schemeClr val="bg1"/>
                </a:solidFill>
              </a:rPr>
              <a:t>We’re committed to buying and serving the highest-quality, responsibly grown, ethically traded coffee to help create a better future for farmers </a:t>
            </a:r>
            <a:r>
              <a:rPr lang="en-US" sz="2400" dirty="0">
                <a:solidFill>
                  <a:srgbClr val="FFFFFF"/>
                </a:solidFill>
              </a:rPr>
              <a:t>and a more stable climate. </a:t>
            </a:r>
            <a:r>
              <a:rPr lang="en-US" sz="1100" u="sng" dirty="0">
                <a:solidFill>
                  <a:srgbClr val="FFFFFF"/>
                </a:solidFill>
              </a:rPr>
              <a:t>(</a:t>
            </a:r>
            <a:r>
              <a:rPr lang="en-US" sz="1100" u="sng" dirty="0" err="1">
                <a:solidFill>
                  <a:srgbClr val="FFFFFF"/>
                </a:solidFill>
              </a:rPr>
              <a:t>Starbucks.co.uk</a:t>
            </a:r>
            <a:r>
              <a:rPr lang="en-US" sz="1100" u="sng" dirty="0" smtClean="0">
                <a:solidFill>
                  <a:srgbClr val="FFFFFF"/>
                </a:solidFill>
              </a:rPr>
              <a:t>)</a:t>
            </a:r>
          </a:p>
          <a:p>
            <a:pPr marL="0" indent="0">
              <a:buNone/>
            </a:pPr>
            <a:endParaRPr lang="en-US" sz="1100" u="sng" dirty="0">
              <a:solidFill>
                <a:srgbClr val="FFFFFF"/>
              </a:solidFill>
            </a:endParaRPr>
          </a:p>
          <a:p>
            <a:r>
              <a:rPr lang="en-US" sz="1600" dirty="0">
                <a:solidFill>
                  <a:srgbClr val="FFFFFF"/>
                </a:solidFill>
              </a:rPr>
              <a:t>Ethical </a:t>
            </a:r>
            <a:r>
              <a:rPr lang="en-US" sz="1600" dirty="0" smtClean="0">
                <a:solidFill>
                  <a:srgbClr val="FFFFFF"/>
                </a:solidFill>
              </a:rPr>
              <a:t>sourcing of  Arabica beans and Cocoa</a:t>
            </a:r>
            <a:endParaRPr lang="en-US" sz="1600" dirty="0">
              <a:solidFill>
                <a:srgbClr val="FFFFFF"/>
              </a:solidFill>
            </a:endParaRPr>
          </a:p>
          <a:p>
            <a:r>
              <a:rPr lang="en-US" sz="1600" dirty="0">
                <a:solidFill>
                  <a:srgbClr val="FFFFFF"/>
                </a:solidFill>
              </a:rPr>
              <a:t>Roasted longer</a:t>
            </a:r>
          </a:p>
          <a:p>
            <a:r>
              <a:rPr lang="en-US" sz="1600" dirty="0" smtClean="0">
                <a:solidFill>
                  <a:srgbClr val="FFFFFF"/>
                </a:solidFill>
              </a:rPr>
              <a:t>Pick </a:t>
            </a:r>
            <a:r>
              <a:rPr lang="en-US" sz="1600" dirty="0">
                <a:solidFill>
                  <a:srgbClr val="FFFFFF"/>
                </a:solidFill>
              </a:rPr>
              <a:t>of </a:t>
            </a:r>
            <a:r>
              <a:rPr lang="en-US" sz="1600" dirty="0" smtClean="0">
                <a:solidFill>
                  <a:srgbClr val="FFFFFF"/>
                </a:solidFill>
              </a:rPr>
              <a:t>the Arabica </a:t>
            </a:r>
            <a:r>
              <a:rPr lang="en-US" sz="1600" dirty="0">
                <a:solidFill>
                  <a:srgbClr val="FFFFFF"/>
                </a:solidFill>
              </a:rPr>
              <a:t>beans</a:t>
            </a:r>
          </a:p>
          <a:p>
            <a:pPr marL="0" indent="0">
              <a:buNone/>
            </a:pPr>
            <a:endParaRPr lang="en-US" sz="1100" u="sng" dirty="0">
              <a:solidFill>
                <a:schemeClr val="bg1"/>
              </a:solidFill>
            </a:endParaRPr>
          </a:p>
        </p:txBody>
      </p:sp>
      <p:sp>
        <p:nvSpPr>
          <p:cNvPr id="11" name="TextBox 10"/>
          <p:cNvSpPr txBox="1"/>
          <p:nvPr/>
        </p:nvSpPr>
        <p:spPr>
          <a:xfrm>
            <a:off x="2267744" y="-1179512"/>
            <a:ext cx="8208912" cy="523220"/>
          </a:xfrm>
          <a:prstGeom prst="rect">
            <a:avLst/>
          </a:prstGeom>
          <a:noFill/>
        </p:spPr>
        <p:txBody>
          <a:bodyPr wrap="square" rtlCol="0">
            <a:spAutoFit/>
          </a:bodyPr>
          <a:lstStyle/>
          <a:p>
            <a:r>
              <a:rPr lang="en-US" sz="2800" dirty="0" smtClean="0"/>
              <a:t>POD Through its sourcing and treatment of its product</a:t>
            </a:r>
            <a:endParaRPr lang="en-US" sz="2800" dirty="0"/>
          </a:p>
        </p:txBody>
      </p:sp>
      <p:sp>
        <p:nvSpPr>
          <p:cNvPr id="12" name="TextBox 11"/>
          <p:cNvSpPr txBox="1"/>
          <p:nvPr/>
        </p:nvSpPr>
        <p:spPr>
          <a:xfrm>
            <a:off x="6832815" y="126317"/>
            <a:ext cx="1987658" cy="1569660"/>
          </a:xfrm>
          <a:prstGeom prst="rect">
            <a:avLst/>
          </a:prstGeom>
          <a:solidFill>
            <a:srgbClr val="000000"/>
          </a:solidFill>
        </p:spPr>
        <p:txBody>
          <a:bodyPr wrap="square" rtlCol="0">
            <a:spAutoFit/>
          </a:bodyPr>
          <a:lstStyle/>
          <a:p>
            <a:r>
              <a:rPr lang="en-US" sz="3200" dirty="0" smtClean="0">
                <a:solidFill>
                  <a:schemeClr val="bg1"/>
                </a:solidFill>
              </a:rPr>
              <a:t>POD  - Through its product</a:t>
            </a:r>
            <a:endParaRPr lang="en-US" sz="3200" dirty="0">
              <a:solidFill>
                <a:schemeClr val="bg1"/>
              </a:solidFill>
            </a:endParaRPr>
          </a:p>
        </p:txBody>
      </p:sp>
    </p:spTree>
    <p:extLst>
      <p:ext uri="{BB962C8B-B14F-4D97-AF65-F5344CB8AC3E}">
        <p14:creationId xmlns:p14="http://schemas.microsoft.com/office/powerpoint/2010/main" val="4345318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18-09-18 at 12.21.05.png"/>
          <p:cNvPicPr>
            <a:picLocks noGrp="1" noChangeAspect="1"/>
          </p:cNvPicPr>
          <p:nvPr>
            <p:ph idx="1"/>
          </p:nvPr>
        </p:nvPicPr>
        <p:blipFill>
          <a:blip r:embed="rId2">
            <a:extLst>
              <a:ext uri="{28A0092B-C50C-407E-A947-70E740481C1C}">
                <a14:useLocalDpi xmlns:a14="http://schemas.microsoft.com/office/drawing/2010/main" val="0"/>
              </a:ext>
            </a:extLst>
          </a:blip>
          <a:srcRect t="12711" b="12711"/>
          <a:stretch>
            <a:fillRect/>
          </a:stretch>
        </p:blipFill>
        <p:spPr>
          <a:xfrm>
            <a:off x="-1531191" y="-243408"/>
            <a:ext cx="13093281" cy="7344816"/>
          </a:xfrm>
        </p:spPr>
      </p:pic>
      <p:sp>
        <p:nvSpPr>
          <p:cNvPr id="5" name="TextBox 4"/>
          <p:cNvSpPr txBox="1"/>
          <p:nvPr/>
        </p:nvSpPr>
        <p:spPr>
          <a:xfrm>
            <a:off x="457200" y="470744"/>
            <a:ext cx="8686800" cy="1569660"/>
          </a:xfrm>
          <a:prstGeom prst="rect">
            <a:avLst/>
          </a:prstGeom>
          <a:solidFill>
            <a:srgbClr val="000000"/>
          </a:solidFill>
        </p:spPr>
        <p:txBody>
          <a:bodyPr wrap="square" rtlCol="0">
            <a:spAutoFit/>
          </a:bodyPr>
          <a:lstStyle/>
          <a:p>
            <a:r>
              <a:rPr lang="en-US" sz="3200" dirty="0" smtClean="0">
                <a:solidFill>
                  <a:srgbClr val="FFFFFF"/>
                </a:solidFill>
              </a:rPr>
              <a:t>POD – Through the  Immersive </a:t>
            </a:r>
            <a:r>
              <a:rPr lang="en-US" sz="3200" dirty="0">
                <a:solidFill>
                  <a:srgbClr val="FFFFFF"/>
                </a:solidFill>
              </a:rPr>
              <a:t>aspect of the </a:t>
            </a:r>
            <a:r>
              <a:rPr lang="en-US" sz="3200" dirty="0" smtClean="0">
                <a:solidFill>
                  <a:srgbClr val="FFFFFF"/>
                </a:solidFill>
              </a:rPr>
              <a:t>STARBUCKS, </a:t>
            </a:r>
            <a:r>
              <a:rPr lang="en-US" sz="3200" dirty="0">
                <a:solidFill>
                  <a:srgbClr val="FFFFFF"/>
                </a:solidFill>
              </a:rPr>
              <a:t>work, meet, </a:t>
            </a:r>
            <a:r>
              <a:rPr lang="en-US" sz="3200" dirty="0" smtClean="0">
                <a:solidFill>
                  <a:srgbClr val="FFFFFF"/>
                </a:solidFill>
              </a:rPr>
              <a:t>chill, community</a:t>
            </a:r>
            <a:endParaRPr lang="en-US" sz="3200" dirty="0">
              <a:solidFill>
                <a:srgbClr val="FFFFFF"/>
              </a:solidFill>
            </a:endParaRPr>
          </a:p>
          <a:p>
            <a:endParaRPr lang="en-US" sz="3200" dirty="0"/>
          </a:p>
        </p:txBody>
      </p:sp>
    </p:spTree>
    <p:extLst>
      <p:ext uri="{BB962C8B-B14F-4D97-AF65-F5344CB8AC3E}">
        <p14:creationId xmlns:p14="http://schemas.microsoft.com/office/powerpoint/2010/main" val="32893204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descr="IMG_103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extBox 4"/>
          <p:cNvSpPr txBox="1"/>
          <p:nvPr/>
        </p:nvSpPr>
        <p:spPr>
          <a:xfrm>
            <a:off x="4427984" y="4509120"/>
            <a:ext cx="4464496" cy="1815882"/>
          </a:xfrm>
          <a:prstGeom prst="rect">
            <a:avLst/>
          </a:prstGeom>
          <a:solidFill>
            <a:srgbClr val="000000"/>
          </a:solidFill>
        </p:spPr>
        <p:txBody>
          <a:bodyPr wrap="square" rtlCol="0">
            <a:spAutoFit/>
          </a:bodyPr>
          <a:lstStyle/>
          <a:p>
            <a:r>
              <a:rPr lang="en-US" sz="2800" dirty="0" smtClean="0">
                <a:solidFill>
                  <a:srgbClr val="FFFFFF"/>
                </a:solidFill>
              </a:rPr>
              <a:t>POD – Through its style of interior; from counter  to chairs, tables, flooring, lighting</a:t>
            </a:r>
            <a:endParaRPr lang="en-US" sz="2800" dirty="0">
              <a:solidFill>
                <a:srgbClr val="FFFFFF"/>
              </a:solidFill>
            </a:endParaRPr>
          </a:p>
        </p:txBody>
      </p:sp>
    </p:spTree>
    <p:extLst>
      <p:ext uri="{BB962C8B-B14F-4D97-AF65-F5344CB8AC3E}">
        <p14:creationId xmlns:p14="http://schemas.microsoft.com/office/powerpoint/2010/main" val="37236107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1030.jpg"/>
          <p:cNvPicPr>
            <a:picLocks noGrp="1" noChangeAspect="1"/>
          </p:cNvPicPr>
          <p:nvPr>
            <p:ph idx="1"/>
          </p:nvPr>
        </p:nvPicPr>
        <p:blipFill>
          <a:blip r:embed="rId2">
            <a:extLst>
              <a:ext uri="{28A0092B-C50C-407E-A947-70E740481C1C}">
                <a14:useLocalDpi xmlns:a14="http://schemas.microsoft.com/office/drawing/2010/main" val="0"/>
              </a:ext>
            </a:extLst>
          </a:blip>
          <a:srcRect l="-3568" r="-3568"/>
          <a:stretch>
            <a:fillRect/>
          </a:stretch>
        </p:blipFill>
        <p:spPr>
          <a:xfrm rot="5400000">
            <a:off x="504623" y="846858"/>
            <a:ext cx="8229600" cy="5761037"/>
          </a:xfrm>
        </p:spPr>
      </p:pic>
      <p:sp>
        <p:nvSpPr>
          <p:cNvPr id="5" name="TextBox 4"/>
          <p:cNvSpPr txBox="1"/>
          <p:nvPr/>
        </p:nvSpPr>
        <p:spPr>
          <a:xfrm>
            <a:off x="3995936" y="5013176"/>
            <a:ext cx="3240360" cy="830997"/>
          </a:xfrm>
          <a:prstGeom prst="rect">
            <a:avLst/>
          </a:prstGeom>
          <a:solidFill>
            <a:srgbClr val="000000"/>
          </a:solidFill>
        </p:spPr>
        <p:txBody>
          <a:bodyPr wrap="square" rtlCol="0">
            <a:spAutoFit/>
          </a:bodyPr>
          <a:lstStyle/>
          <a:p>
            <a:r>
              <a:rPr lang="en-US" sz="2400" dirty="0" smtClean="0">
                <a:solidFill>
                  <a:srgbClr val="FFFFFF"/>
                </a:solidFill>
              </a:rPr>
              <a:t>To customer interface with partners</a:t>
            </a:r>
            <a:endParaRPr lang="en-US" sz="2400" dirty="0">
              <a:solidFill>
                <a:srgbClr val="FFFFFF"/>
              </a:solidFill>
            </a:endParaRPr>
          </a:p>
        </p:txBody>
      </p:sp>
    </p:spTree>
    <p:extLst>
      <p:ext uri="{BB962C8B-B14F-4D97-AF65-F5344CB8AC3E}">
        <p14:creationId xmlns:p14="http://schemas.microsoft.com/office/powerpoint/2010/main" val="31056791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1032.jpg"/>
          <p:cNvPicPr>
            <a:picLocks noGrp="1" noChangeAspect="1"/>
          </p:cNvPicPr>
          <p:nvPr>
            <p:ph idx="1"/>
          </p:nvPr>
        </p:nvPicPr>
        <p:blipFill>
          <a:blip r:embed="rId2">
            <a:extLst>
              <a:ext uri="{28A0092B-C50C-407E-A947-70E740481C1C}">
                <a14:useLocalDpi xmlns:a14="http://schemas.microsoft.com/office/drawing/2010/main" val="0"/>
              </a:ext>
            </a:extLst>
          </a:blip>
          <a:srcRect l="-18187" r="-18187"/>
          <a:stretch>
            <a:fillRect/>
          </a:stretch>
        </p:blipFill>
        <p:spPr>
          <a:xfrm rot="5400000">
            <a:off x="-154156" y="810340"/>
            <a:ext cx="9483046" cy="5215310"/>
          </a:xfrm>
        </p:spPr>
      </p:pic>
      <p:sp>
        <p:nvSpPr>
          <p:cNvPr id="5" name="TextBox 4"/>
          <p:cNvSpPr txBox="1"/>
          <p:nvPr/>
        </p:nvSpPr>
        <p:spPr>
          <a:xfrm>
            <a:off x="2915816" y="5336341"/>
            <a:ext cx="3672408" cy="646331"/>
          </a:xfrm>
          <a:prstGeom prst="rect">
            <a:avLst/>
          </a:prstGeom>
          <a:solidFill>
            <a:srgbClr val="000000"/>
          </a:solidFill>
        </p:spPr>
        <p:txBody>
          <a:bodyPr wrap="square" rtlCol="0">
            <a:spAutoFit/>
          </a:bodyPr>
          <a:lstStyle/>
          <a:p>
            <a:r>
              <a:rPr lang="en-US" dirty="0" smtClean="0">
                <a:solidFill>
                  <a:srgbClr val="FFFFFF"/>
                </a:solidFill>
              </a:rPr>
              <a:t>POD – the containers for the beverages on offer</a:t>
            </a:r>
            <a:endParaRPr lang="en-US" dirty="0">
              <a:solidFill>
                <a:srgbClr val="FFFFFF"/>
              </a:solidFill>
            </a:endParaRPr>
          </a:p>
        </p:txBody>
      </p:sp>
    </p:spTree>
    <p:extLst>
      <p:ext uri="{BB962C8B-B14F-4D97-AF65-F5344CB8AC3E}">
        <p14:creationId xmlns:p14="http://schemas.microsoft.com/office/powerpoint/2010/main" val="109692556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1031.jpg"/>
          <p:cNvPicPr>
            <a:picLocks noGrp="1" noChangeAspect="1"/>
          </p:cNvPicPr>
          <p:nvPr>
            <p:ph idx="1"/>
          </p:nvPr>
        </p:nvPicPr>
        <p:blipFill>
          <a:blip r:embed="rId2">
            <a:extLst>
              <a:ext uri="{28A0092B-C50C-407E-A947-70E740481C1C}">
                <a14:useLocalDpi xmlns:a14="http://schemas.microsoft.com/office/drawing/2010/main" val="0"/>
              </a:ext>
            </a:extLst>
          </a:blip>
          <a:srcRect l="-18187" r="-18187"/>
          <a:stretch>
            <a:fillRect/>
          </a:stretch>
        </p:blipFill>
        <p:spPr>
          <a:xfrm rot="5400000">
            <a:off x="-196701" y="852885"/>
            <a:ext cx="9352111" cy="5143301"/>
          </a:xfrm>
        </p:spPr>
      </p:pic>
      <p:sp>
        <p:nvSpPr>
          <p:cNvPr id="5" name="TextBox 4"/>
          <p:cNvSpPr txBox="1"/>
          <p:nvPr/>
        </p:nvSpPr>
        <p:spPr>
          <a:xfrm>
            <a:off x="2195736" y="5157192"/>
            <a:ext cx="4392488" cy="830997"/>
          </a:xfrm>
          <a:prstGeom prst="rect">
            <a:avLst/>
          </a:prstGeom>
          <a:solidFill>
            <a:srgbClr val="000000"/>
          </a:solidFill>
        </p:spPr>
        <p:txBody>
          <a:bodyPr wrap="square" rtlCol="0">
            <a:spAutoFit/>
          </a:bodyPr>
          <a:lstStyle/>
          <a:p>
            <a:r>
              <a:rPr lang="en-US" sz="2400" dirty="0" smtClean="0">
                <a:solidFill>
                  <a:srgbClr val="FFFFFF"/>
                </a:solidFill>
              </a:rPr>
              <a:t>The brand extensions available at Point of Purchase</a:t>
            </a:r>
            <a:endParaRPr lang="en-US" sz="2400" dirty="0">
              <a:solidFill>
                <a:srgbClr val="FFFFFF"/>
              </a:solidFill>
            </a:endParaRPr>
          </a:p>
        </p:txBody>
      </p:sp>
    </p:spTree>
    <p:extLst>
      <p:ext uri="{BB962C8B-B14F-4D97-AF65-F5344CB8AC3E}">
        <p14:creationId xmlns:p14="http://schemas.microsoft.com/office/powerpoint/2010/main" val="30336682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descr="IMG_1026.jpg"/>
          <p:cNvPicPr>
            <a:picLocks noChangeAspect="1"/>
          </p:cNvPicPr>
          <p:nvPr/>
        </p:nvPicPr>
        <p:blipFill>
          <a:blip r:embed="rId2">
            <a:extLst>
              <a:ext uri="{28A0092B-C50C-407E-A947-70E740481C1C}">
                <a14:useLocalDpi xmlns:a14="http://schemas.microsoft.com/office/drawing/2010/main" val="0"/>
              </a:ext>
            </a:extLst>
          </a:blip>
          <a:srcRect l="-18187" r="-18187"/>
          <a:stretch>
            <a:fillRect/>
          </a:stretch>
        </p:blipFill>
        <p:spPr>
          <a:xfrm rot="5400000">
            <a:off x="5451158" y="3053898"/>
            <a:ext cx="4413175" cy="2427076"/>
          </a:xfrm>
          <a:prstGeom prst="rect">
            <a:avLst/>
          </a:prstGeom>
        </p:spPr>
      </p:pic>
      <p:sp>
        <p:nvSpPr>
          <p:cNvPr id="2" name="Title 1"/>
          <p:cNvSpPr>
            <a:spLocks noGrp="1"/>
          </p:cNvSpPr>
          <p:nvPr>
            <p:ph type="title"/>
          </p:nvPr>
        </p:nvSpPr>
        <p:spPr/>
        <p:txBody>
          <a:bodyPr/>
          <a:lstStyle/>
          <a:p>
            <a:endParaRPr lang="en-US"/>
          </a:p>
        </p:txBody>
      </p:sp>
      <p:pic>
        <p:nvPicPr>
          <p:cNvPr id="4" name="Content Placeholder 3" descr="IMG_1027.jpg"/>
          <p:cNvPicPr>
            <a:picLocks noGrp="1" noChangeAspect="1"/>
          </p:cNvPicPr>
          <p:nvPr>
            <p:ph idx="1"/>
          </p:nvPr>
        </p:nvPicPr>
        <p:blipFill>
          <a:blip r:embed="rId3">
            <a:extLst>
              <a:ext uri="{28A0092B-C50C-407E-A947-70E740481C1C}">
                <a14:useLocalDpi xmlns:a14="http://schemas.microsoft.com/office/drawing/2010/main" val="0"/>
              </a:ext>
            </a:extLst>
          </a:blip>
          <a:srcRect l="-18187" r="-18187"/>
          <a:stretch>
            <a:fillRect/>
          </a:stretch>
        </p:blipFill>
        <p:spPr>
          <a:xfrm rot="5400000">
            <a:off x="-1600299" y="888330"/>
            <a:ext cx="8229600" cy="4525963"/>
          </a:xfrm>
        </p:spPr>
      </p:pic>
      <p:pic>
        <p:nvPicPr>
          <p:cNvPr id="5" name="Content Placeholder 3" descr="IMG_1028.jpg"/>
          <p:cNvPicPr>
            <a:picLocks noChangeAspect="1"/>
          </p:cNvPicPr>
          <p:nvPr/>
        </p:nvPicPr>
        <p:blipFill>
          <a:blip r:embed="rId4">
            <a:extLst>
              <a:ext uri="{28A0092B-C50C-407E-A947-70E740481C1C}">
                <a14:useLocalDpi xmlns:a14="http://schemas.microsoft.com/office/drawing/2010/main" val="0"/>
              </a:ext>
            </a:extLst>
          </a:blip>
          <a:srcRect l="-18187" r="-18187"/>
          <a:stretch>
            <a:fillRect/>
          </a:stretch>
        </p:blipFill>
        <p:spPr>
          <a:xfrm rot="6835934">
            <a:off x="2711607" y="949834"/>
            <a:ext cx="6026659" cy="3314430"/>
          </a:xfrm>
          <a:prstGeom prst="rect">
            <a:avLst/>
          </a:prstGeom>
        </p:spPr>
      </p:pic>
      <p:sp>
        <p:nvSpPr>
          <p:cNvPr id="7" name="TextBox 6"/>
          <p:cNvSpPr txBox="1"/>
          <p:nvPr/>
        </p:nvSpPr>
        <p:spPr>
          <a:xfrm>
            <a:off x="457200" y="5435384"/>
            <a:ext cx="5472608" cy="1077218"/>
          </a:xfrm>
          <a:prstGeom prst="rect">
            <a:avLst/>
          </a:prstGeom>
          <a:solidFill>
            <a:srgbClr val="000000"/>
          </a:solidFill>
        </p:spPr>
        <p:txBody>
          <a:bodyPr wrap="square" rtlCol="0">
            <a:spAutoFit/>
          </a:bodyPr>
          <a:lstStyle/>
          <a:p>
            <a:r>
              <a:rPr lang="en-US" sz="3200" dirty="0" smtClean="0">
                <a:solidFill>
                  <a:srgbClr val="FFFFFF"/>
                </a:solidFill>
              </a:rPr>
              <a:t>POD – Environment and exterior </a:t>
            </a:r>
            <a:endParaRPr lang="en-US" sz="3200" dirty="0">
              <a:solidFill>
                <a:srgbClr val="FFFFFF"/>
              </a:solidFill>
            </a:endParaRPr>
          </a:p>
        </p:txBody>
      </p:sp>
    </p:spTree>
    <p:extLst>
      <p:ext uri="{BB962C8B-B14F-4D97-AF65-F5344CB8AC3E}">
        <p14:creationId xmlns:p14="http://schemas.microsoft.com/office/powerpoint/2010/main" val="27189264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olor-Spotify-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1844824"/>
            <a:ext cx="3389696" cy="2295731"/>
          </a:xfrm>
          <a:prstGeom prst="rect">
            <a:avLst/>
          </a:prstGeom>
        </p:spPr>
      </p:pic>
      <p:pic>
        <p:nvPicPr>
          <p:cNvPr id="3" name="Picture 2" descr="Screen Shot 2018-09-23 at 17.32.1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4008" y="620688"/>
            <a:ext cx="3953624" cy="2236316"/>
          </a:xfrm>
          <a:prstGeom prst="rect">
            <a:avLst/>
          </a:prstGeom>
        </p:spPr>
      </p:pic>
      <p:pic>
        <p:nvPicPr>
          <p:cNvPr id="4" name="Picture 3" descr="Screen Shot 2018-09-23 at 17.34.48.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88024" y="3501008"/>
            <a:ext cx="3694447" cy="2060848"/>
          </a:xfrm>
          <a:prstGeom prst="rect">
            <a:avLst/>
          </a:prstGeom>
        </p:spPr>
      </p:pic>
      <p:sp>
        <p:nvSpPr>
          <p:cNvPr id="5" name="TextBox 4"/>
          <p:cNvSpPr txBox="1"/>
          <p:nvPr/>
        </p:nvSpPr>
        <p:spPr>
          <a:xfrm>
            <a:off x="827584" y="6093296"/>
            <a:ext cx="2952328" cy="230832"/>
          </a:xfrm>
          <a:prstGeom prst="rect">
            <a:avLst/>
          </a:prstGeom>
          <a:noFill/>
        </p:spPr>
        <p:txBody>
          <a:bodyPr wrap="square" rtlCol="0">
            <a:spAutoFit/>
          </a:bodyPr>
          <a:lstStyle/>
          <a:p>
            <a:r>
              <a:rPr lang="en-US" sz="900" dirty="0" err="1" smtClean="0"/>
              <a:t>Gizmodo.uk</a:t>
            </a:r>
            <a:endParaRPr lang="en-US" sz="900" dirty="0"/>
          </a:p>
        </p:txBody>
      </p:sp>
      <p:sp>
        <p:nvSpPr>
          <p:cNvPr id="6" name="TextBox 5"/>
          <p:cNvSpPr txBox="1"/>
          <p:nvPr/>
        </p:nvSpPr>
        <p:spPr>
          <a:xfrm>
            <a:off x="539552" y="5100191"/>
            <a:ext cx="3888432" cy="830997"/>
          </a:xfrm>
          <a:prstGeom prst="rect">
            <a:avLst/>
          </a:prstGeom>
          <a:noFill/>
        </p:spPr>
        <p:txBody>
          <a:bodyPr wrap="square" rtlCol="0">
            <a:spAutoFit/>
          </a:bodyPr>
          <a:lstStyle/>
          <a:p>
            <a:r>
              <a:rPr lang="en-US" sz="2400" dirty="0" smtClean="0"/>
              <a:t>POD – Music within STARBUCKS</a:t>
            </a:r>
            <a:endParaRPr lang="en-US" sz="2400" dirty="0"/>
          </a:p>
        </p:txBody>
      </p:sp>
      <p:sp>
        <p:nvSpPr>
          <p:cNvPr id="7" name="TextBox 6"/>
          <p:cNvSpPr txBox="1"/>
          <p:nvPr/>
        </p:nvSpPr>
        <p:spPr>
          <a:xfrm>
            <a:off x="4644008" y="188640"/>
            <a:ext cx="3672408" cy="369332"/>
          </a:xfrm>
          <a:prstGeom prst="rect">
            <a:avLst/>
          </a:prstGeom>
          <a:noFill/>
        </p:spPr>
        <p:txBody>
          <a:bodyPr wrap="square" rtlCol="0">
            <a:spAutoFit/>
          </a:bodyPr>
          <a:lstStyle/>
          <a:p>
            <a:pPr algn="ctr"/>
            <a:r>
              <a:rPr lang="en-US" dirty="0" smtClean="0"/>
              <a:t>STARBUCKS App</a:t>
            </a:r>
            <a:endParaRPr lang="en-US" dirty="0"/>
          </a:p>
        </p:txBody>
      </p:sp>
    </p:spTree>
    <p:extLst>
      <p:ext uri="{BB962C8B-B14F-4D97-AF65-F5344CB8AC3E}">
        <p14:creationId xmlns:p14="http://schemas.microsoft.com/office/powerpoint/2010/main" val="5521422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44024"/>
            <a:ext cx="9144000" cy="584776"/>
          </a:xfrm>
          <a:prstGeom prst="rect">
            <a:avLst/>
          </a:prstGeom>
          <a:noFill/>
        </p:spPr>
        <p:txBody>
          <a:bodyPr wrap="square" rtlCol="0">
            <a:spAutoFit/>
          </a:bodyPr>
          <a:lstStyle/>
          <a:p>
            <a:pPr algn="ctr"/>
            <a:r>
              <a:rPr lang="en-US" sz="3200" dirty="0" smtClean="0"/>
              <a:t>Why does STARBUCKS need to differentiate?</a:t>
            </a:r>
            <a:endParaRPr lang="en-US" sz="3200" dirty="0"/>
          </a:p>
        </p:txBody>
      </p:sp>
      <p:pic>
        <p:nvPicPr>
          <p:cNvPr id="3" name="Picture 2" descr="AA021910.png"/>
          <p:cNvPicPr>
            <a:picLocks noChangeAspect="1"/>
          </p:cNvPicPr>
          <p:nvPr/>
        </p:nvPicPr>
        <p:blipFill>
          <a:blip r:embed="rId2"/>
          <a:stretch>
            <a:fillRect/>
          </a:stretch>
        </p:blipFill>
        <p:spPr>
          <a:xfrm>
            <a:off x="3635896" y="2276872"/>
            <a:ext cx="2081511" cy="3499945"/>
          </a:xfrm>
          <a:prstGeom prst="rect">
            <a:avLst/>
          </a:prstGeom>
        </p:spPr>
      </p:pic>
    </p:spTree>
    <p:extLst>
      <p:ext uri="{BB962C8B-B14F-4D97-AF65-F5344CB8AC3E}">
        <p14:creationId xmlns:p14="http://schemas.microsoft.com/office/powerpoint/2010/main" val="496229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2000" fill="hold"/>
                                        <p:tgtEl>
                                          <p:spTgt spid="3"/>
                                        </p:tgtEl>
                                        <p:attrNameLst>
                                          <p:attrName>ppt_x</p:attrName>
                                        </p:attrNameLst>
                                      </p:cBhvr>
                                      <p:tavLst>
                                        <p:tav tm="0">
                                          <p:val>
                                            <p:strVal val="#ppt_x"/>
                                          </p:val>
                                        </p:tav>
                                        <p:tav tm="100000">
                                          <p:val>
                                            <p:strVal val="#ppt_x"/>
                                          </p:val>
                                        </p:tav>
                                      </p:tavLst>
                                    </p:anim>
                                    <p:anim calcmode="lin" valueType="num">
                                      <p:cBhvr additive="base">
                                        <p:cTn id="8" dur="20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affe-nero.jpg"/>
          <p:cNvPicPr>
            <a:picLocks noChangeAspect="1"/>
          </p:cNvPicPr>
          <p:nvPr/>
        </p:nvPicPr>
        <p:blipFill>
          <a:blip r:embed="rId2"/>
          <a:stretch>
            <a:fillRect/>
          </a:stretch>
        </p:blipFill>
        <p:spPr>
          <a:xfrm>
            <a:off x="4790102" y="1539031"/>
            <a:ext cx="3071446" cy="1996440"/>
          </a:xfrm>
          <a:prstGeom prst="rect">
            <a:avLst/>
          </a:prstGeom>
        </p:spPr>
      </p:pic>
      <p:pic>
        <p:nvPicPr>
          <p:cNvPr id="4" name="Picture 3" descr="Costa_Coffee-logo-DC0FF384B3-seeklogo.com.gif"/>
          <p:cNvPicPr>
            <a:picLocks noChangeAspect="1"/>
          </p:cNvPicPr>
          <p:nvPr/>
        </p:nvPicPr>
        <p:blipFill>
          <a:blip r:embed="rId3"/>
          <a:stretch>
            <a:fillRect/>
          </a:stretch>
        </p:blipFill>
        <p:spPr>
          <a:xfrm>
            <a:off x="1117820" y="980728"/>
            <a:ext cx="2306032" cy="2306032"/>
          </a:xfrm>
          <a:prstGeom prst="rect">
            <a:avLst/>
          </a:prstGeom>
        </p:spPr>
      </p:pic>
      <p:pic>
        <p:nvPicPr>
          <p:cNvPr id="2" name="Picture 1" descr="coffee.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48064" y="3636750"/>
            <a:ext cx="2770008" cy="2770008"/>
          </a:xfrm>
          <a:prstGeom prst="rect">
            <a:avLst/>
          </a:prstGeom>
        </p:spPr>
      </p:pic>
      <p:pic>
        <p:nvPicPr>
          <p:cNvPr id="7" name="Content Placeholder 3" descr="Starbucks-New-Logo.png">
            <a:hlinkClick r:id="rId5"/>
          </p:cNvPr>
          <p:cNvPicPr>
            <a:picLocks noChangeAspect="1"/>
          </p:cNvPicPr>
          <p:nvPr/>
        </p:nvPicPr>
        <p:blipFill>
          <a:blip r:embed="rId6"/>
          <a:stretch>
            <a:fillRect/>
          </a:stretch>
        </p:blipFill>
        <p:spPr>
          <a:xfrm>
            <a:off x="1134404" y="3957699"/>
            <a:ext cx="2289448" cy="2282425"/>
          </a:xfrm>
          <a:prstGeom prst="rect">
            <a:avLst/>
          </a:prstGeom>
        </p:spPr>
      </p:pic>
      <p:sp>
        <p:nvSpPr>
          <p:cNvPr id="5" name="TextBox 4"/>
          <p:cNvSpPr txBox="1"/>
          <p:nvPr/>
        </p:nvSpPr>
        <p:spPr>
          <a:xfrm>
            <a:off x="4427984" y="246460"/>
            <a:ext cx="4032448" cy="1323439"/>
          </a:xfrm>
          <a:prstGeom prst="rect">
            <a:avLst/>
          </a:prstGeom>
          <a:noFill/>
        </p:spPr>
        <p:txBody>
          <a:bodyPr wrap="square" rtlCol="0">
            <a:spAutoFit/>
          </a:bodyPr>
          <a:lstStyle/>
          <a:p>
            <a:r>
              <a:rPr lang="en-US" sz="4000" dirty="0" smtClean="0">
                <a:solidFill>
                  <a:srgbClr val="000000"/>
                </a:solidFill>
              </a:rPr>
              <a:t>Stand out in a crowd!!!</a:t>
            </a:r>
            <a:endParaRPr lang="en-US" sz="4000" dirty="0">
              <a:solidFill>
                <a:srgbClr val="000000"/>
              </a:solidFill>
            </a:endParaRPr>
          </a:p>
        </p:txBody>
      </p:sp>
      <p:sp>
        <p:nvSpPr>
          <p:cNvPr id="8" name="TextBox 7"/>
          <p:cNvSpPr txBox="1"/>
          <p:nvPr/>
        </p:nvSpPr>
        <p:spPr>
          <a:xfrm>
            <a:off x="3131840" y="3560425"/>
            <a:ext cx="2304256" cy="523220"/>
          </a:xfrm>
          <a:prstGeom prst="rect">
            <a:avLst/>
          </a:prstGeom>
          <a:noFill/>
        </p:spPr>
        <p:txBody>
          <a:bodyPr wrap="square" rtlCol="0">
            <a:spAutoFit/>
          </a:bodyPr>
          <a:lstStyle/>
          <a:p>
            <a:r>
              <a:rPr lang="en-US" sz="2800" dirty="0" smtClean="0"/>
              <a:t>Independents</a:t>
            </a:r>
            <a:endParaRPr lang="en-US" sz="2800" dirty="0"/>
          </a:p>
        </p:txBody>
      </p:sp>
      <p:sp>
        <p:nvSpPr>
          <p:cNvPr id="6" name="Oval Callout 5"/>
          <p:cNvSpPr/>
          <p:nvPr/>
        </p:nvSpPr>
        <p:spPr>
          <a:xfrm>
            <a:off x="7380312" y="980728"/>
            <a:ext cx="1512168" cy="1097881"/>
          </a:xfrm>
          <a:prstGeom prst="wedgeEllipse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TextBox 8"/>
          <p:cNvSpPr txBox="1"/>
          <p:nvPr/>
        </p:nvSpPr>
        <p:spPr>
          <a:xfrm>
            <a:off x="7524328" y="1215865"/>
            <a:ext cx="1512168" cy="646331"/>
          </a:xfrm>
          <a:prstGeom prst="rect">
            <a:avLst/>
          </a:prstGeom>
          <a:noFill/>
        </p:spPr>
        <p:txBody>
          <a:bodyPr wrap="square" rtlCol="0">
            <a:spAutoFit/>
          </a:bodyPr>
          <a:lstStyle/>
          <a:p>
            <a:r>
              <a:rPr lang="en-US" dirty="0" smtClean="0"/>
              <a:t>What about tea?</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mph" presetSubtype="0" fill="hold" grpId="1" nodeType="clickEffect">
                                  <p:stCondLst>
                                    <p:cond delay="0"/>
                                  </p:stCondLst>
                                  <p:childTnLst>
                                    <p:animScale>
                                      <p:cBhvr>
                                        <p:cTn id="12" dur="2000" fill="hold"/>
                                        <p:tgtEl>
                                          <p:spTgt spid="8"/>
                                        </p:tgtEl>
                                      </p:cBhvr>
                                      <p:by x="150000" y="150000"/>
                                    </p:animScale>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anim calcmode="lin" valueType="num">
                                      <p:cBhvr additive="base">
                                        <p:cTn id="2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ew-starbucks-cup-design-front.jpg"/>
          <p:cNvPicPr>
            <a:picLocks noChangeAspect="1"/>
          </p:cNvPicPr>
          <p:nvPr/>
        </p:nvPicPr>
        <p:blipFill>
          <a:blip r:embed="rId2"/>
          <a:stretch>
            <a:fillRect/>
          </a:stretch>
        </p:blipFill>
        <p:spPr>
          <a:xfrm>
            <a:off x="-14953" y="0"/>
            <a:ext cx="4589864" cy="6858000"/>
          </a:xfrm>
          <a:prstGeom prst="rect">
            <a:avLst/>
          </a:prstGeom>
        </p:spPr>
      </p:pic>
      <p:sp>
        <p:nvSpPr>
          <p:cNvPr id="3" name="Left Arrow 2"/>
          <p:cNvSpPr/>
          <p:nvPr/>
        </p:nvSpPr>
        <p:spPr>
          <a:xfrm>
            <a:off x="3096134" y="3717032"/>
            <a:ext cx="1512168" cy="936104"/>
          </a:xfrm>
          <a:prstGeom prst="lef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TextBox 3"/>
          <p:cNvSpPr txBox="1"/>
          <p:nvPr/>
        </p:nvSpPr>
        <p:spPr>
          <a:xfrm>
            <a:off x="5076056" y="980728"/>
            <a:ext cx="3672408" cy="3970318"/>
          </a:xfrm>
          <a:prstGeom prst="rect">
            <a:avLst/>
          </a:prstGeom>
          <a:noFill/>
        </p:spPr>
        <p:txBody>
          <a:bodyPr wrap="square" rtlCol="0">
            <a:spAutoFit/>
          </a:bodyPr>
          <a:lstStyle/>
          <a:p>
            <a:r>
              <a:rPr lang="en-US" sz="2800" dirty="0" smtClean="0">
                <a:solidFill>
                  <a:srgbClr val="FF0000"/>
                </a:solidFill>
              </a:rPr>
              <a:t>POD – through</a:t>
            </a:r>
          </a:p>
          <a:p>
            <a:r>
              <a:rPr lang="en-US" sz="3200" b="1" dirty="0" smtClean="0"/>
              <a:t>Visual Communication</a:t>
            </a:r>
          </a:p>
          <a:p>
            <a:endParaRPr lang="en-US" sz="3200" dirty="0" smtClean="0"/>
          </a:p>
          <a:p>
            <a:r>
              <a:rPr lang="en-US" sz="3200" dirty="0" smtClean="0"/>
              <a:t>Name</a:t>
            </a:r>
            <a:endParaRPr lang="en-US" sz="3200" dirty="0"/>
          </a:p>
          <a:p>
            <a:r>
              <a:rPr lang="en-US" sz="3200" dirty="0" smtClean="0"/>
              <a:t>Logo</a:t>
            </a:r>
          </a:p>
          <a:p>
            <a:r>
              <a:rPr lang="en-US" sz="3200" dirty="0" err="1" smtClean="0"/>
              <a:t>Colour</a:t>
            </a:r>
            <a:endParaRPr lang="en-US" sz="3200" dirty="0" smtClean="0"/>
          </a:p>
          <a:p>
            <a:r>
              <a:rPr lang="en-US" sz="3200" dirty="0" smtClean="0"/>
              <a:t>Illustration style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tarbuck logo history.jpg">
            <a:hlinkClick r:id="rId2"/>
          </p:cNvPr>
          <p:cNvPicPr>
            <a:picLocks noGrp="1" noChangeAspect="1"/>
          </p:cNvPicPr>
          <p:nvPr>
            <p:ph idx="1"/>
          </p:nvPr>
        </p:nvPicPr>
        <p:blipFill>
          <a:blip r:embed="rId3"/>
          <a:stretch>
            <a:fillRect/>
          </a:stretch>
        </p:blipFill>
        <p:spPr>
          <a:xfrm>
            <a:off x="0" y="404664"/>
            <a:ext cx="9133743" cy="5674642"/>
          </a:xfrm>
        </p:spPr>
      </p:pic>
      <p:sp>
        <p:nvSpPr>
          <p:cNvPr id="5" name="TextBox 4"/>
          <p:cNvSpPr txBox="1"/>
          <p:nvPr/>
        </p:nvSpPr>
        <p:spPr>
          <a:xfrm>
            <a:off x="5940152" y="6438528"/>
            <a:ext cx="2746648" cy="230832"/>
          </a:xfrm>
          <a:prstGeom prst="rect">
            <a:avLst/>
          </a:prstGeom>
          <a:noFill/>
        </p:spPr>
        <p:txBody>
          <a:bodyPr wrap="square" rtlCol="0">
            <a:spAutoFit/>
          </a:bodyPr>
          <a:lstStyle/>
          <a:p>
            <a:r>
              <a:rPr lang="en-US" sz="900" dirty="0" smtClean="0"/>
              <a:t>(</a:t>
            </a:r>
            <a:r>
              <a:rPr lang="en-US" sz="900" dirty="0" err="1" smtClean="0"/>
              <a:t>Starbucks.co.uk</a:t>
            </a:r>
            <a:r>
              <a:rPr lang="en-US" sz="900" dirty="0" smtClean="0"/>
              <a:t>)</a:t>
            </a:r>
            <a:endParaRPr lang="en-US" sz="9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icture 1.png"/>
          <p:cNvPicPr>
            <a:picLocks noChangeAspect="1"/>
          </p:cNvPicPr>
          <p:nvPr/>
        </p:nvPicPr>
        <p:blipFill>
          <a:blip r:embed="rId2"/>
          <a:stretch>
            <a:fillRect/>
          </a:stretch>
        </p:blipFill>
        <p:spPr>
          <a:xfrm>
            <a:off x="644457" y="0"/>
            <a:ext cx="7855085" cy="6858000"/>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590800"/>
            <a:ext cx="8229600" cy="2350368"/>
          </a:xfrm>
        </p:spPr>
        <p:txBody>
          <a:bodyPr>
            <a:normAutofit fontScale="90000"/>
          </a:bodyPr>
          <a:lstStyle/>
          <a:p>
            <a:r>
              <a:rPr lang="en-US" dirty="0" smtClean="0">
                <a:solidFill>
                  <a:srgbClr val="FF0000"/>
                </a:solidFill>
              </a:rPr>
              <a:t>Reinforce </a:t>
            </a:r>
            <a:br>
              <a:rPr lang="en-US" dirty="0" smtClean="0">
                <a:solidFill>
                  <a:srgbClr val="FF0000"/>
                </a:solidFill>
              </a:rPr>
            </a:br>
            <a:r>
              <a:rPr lang="en-US" sz="3100" dirty="0" smtClean="0"/>
              <a:t>(Strengthen or consolidate the message)</a:t>
            </a:r>
            <a:br>
              <a:rPr lang="en-US" sz="3100" dirty="0" smtClean="0"/>
            </a:br>
            <a:r>
              <a:rPr lang="en-US" sz="3100" dirty="0" smtClean="0"/>
              <a:t/>
            </a:r>
            <a:br>
              <a:rPr lang="en-US" sz="3100" dirty="0" smtClean="0"/>
            </a:br>
            <a:r>
              <a:rPr lang="en-US" sz="3100" dirty="0"/>
              <a:t/>
            </a:r>
            <a:br>
              <a:rPr lang="en-US" sz="3100" dirty="0"/>
            </a:br>
            <a:endParaRPr lang="en-US" sz="31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8-09-18 at 12.24.34.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40768"/>
            <a:ext cx="9144000" cy="5101764"/>
          </a:xfrm>
          <a:prstGeom prst="rect">
            <a:avLst/>
          </a:prstGeom>
        </p:spPr>
      </p:pic>
      <p:sp>
        <p:nvSpPr>
          <p:cNvPr id="3" name="TextBox 2"/>
          <p:cNvSpPr txBox="1"/>
          <p:nvPr/>
        </p:nvSpPr>
        <p:spPr>
          <a:xfrm>
            <a:off x="6084168" y="6165304"/>
            <a:ext cx="2736304" cy="369332"/>
          </a:xfrm>
          <a:prstGeom prst="rect">
            <a:avLst/>
          </a:prstGeom>
          <a:noFill/>
        </p:spPr>
        <p:txBody>
          <a:bodyPr wrap="square" rtlCol="0">
            <a:spAutoFit/>
          </a:bodyPr>
          <a:lstStyle/>
          <a:p>
            <a:r>
              <a:rPr lang="en-US" sz="900" dirty="0"/>
              <a:t>https://</a:t>
            </a:r>
            <a:r>
              <a:rPr lang="en-US" sz="900" dirty="0" err="1"/>
              <a:t>www.cnbc.com</a:t>
            </a:r>
            <a:r>
              <a:rPr lang="en-US" sz="900" dirty="0"/>
              <a:t>/2018/06/04/rags-to-riches-story-of-</a:t>
            </a:r>
            <a:r>
              <a:rPr lang="en-US" sz="900" dirty="0" err="1"/>
              <a:t>starbucks</a:t>
            </a:r>
            <a:r>
              <a:rPr lang="en-US" sz="900" dirty="0"/>
              <a:t>-</a:t>
            </a:r>
            <a:r>
              <a:rPr lang="en-US" sz="900" dirty="0" err="1"/>
              <a:t>howard-schultz.html</a:t>
            </a:r>
            <a:endParaRPr lang="en-US" sz="900" dirty="0"/>
          </a:p>
        </p:txBody>
      </p:sp>
      <p:sp>
        <p:nvSpPr>
          <p:cNvPr id="5" name="TextBox 4"/>
          <p:cNvSpPr txBox="1"/>
          <p:nvPr/>
        </p:nvSpPr>
        <p:spPr>
          <a:xfrm>
            <a:off x="395536" y="260648"/>
            <a:ext cx="8352928" cy="1338828"/>
          </a:xfrm>
          <a:prstGeom prst="rect">
            <a:avLst/>
          </a:prstGeom>
          <a:noFill/>
        </p:spPr>
        <p:txBody>
          <a:bodyPr wrap="square" rtlCol="0">
            <a:spAutoFit/>
          </a:bodyPr>
          <a:lstStyle/>
          <a:p>
            <a:pPr marL="457200" indent="-457200">
              <a:spcBef>
                <a:spcPct val="50000"/>
              </a:spcBef>
            </a:pPr>
            <a:r>
              <a:rPr lang="en-GB" dirty="0"/>
              <a:t>1987 </a:t>
            </a:r>
          </a:p>
          <a:p>
            <a:pPr marL="457200" indent="-457200">
              <a:spcBef>
                <a:spcPct val="50000"/>
              </a:spcBef>
            </a:pPr>
            <a:r>
              <a:rPr lang="en-GB" dirty="0"/>
              <a:t>	Howard Schultz joins Starbucks. After visiting the coffee house of Milan and famous espresso bars he sees the potential and introduces lattes and mochas</a:t>
            </a:r>
          </a:p>
          <a:p>
            <a:endParaRPr lang="en-US" dirty="0"/>
          </a:p>
        </p:txBody>
      </p:sp>
      <p:sp>
        <p:nvSpPr>
          <p:cNvPr id="4" name="TextBox 3"/>
          <p:cNvSpPr txBox="1"/>
          <p:nvPr/>
        </p:nvSpPr>
        <p:spPr>
          <a:xfrm>
            <a:off x="395536" y="6442532"/>
            <a:ext cx="5472608" cy="369332"/>
          </a:xfrm>
          <a:prstGeom prst="rect">
            <a:avLst/>
          </a:prstGeom>
          <a:noFill/>
        </p:spPr>
        <p:txBody>
          <a:bodyPr wrap="square" rtlCol="0">
            <a:spAutoFit/>
          </a:bodyPr>
          <a:lstStyle/>
          <a:p>
            <a:r>
              <a:rPr lang="en-US" dirty="0" smtClean="0"/>
              <a:t>Reinforce through narrative</a:t>
            </a:r>
            <a:endParaRPr lang="en-US"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Reinforce through PR and content</a:t>
            </a:r>
            <a:endParaRPr lang="en-US" sz="3200" dirty="0"/>
          </a:p>
        </p:txBody>
      </p:sp>
      <p:pic>
        <p:nvPicPr>
          <p:cNvPr id="4" name="Content Placeholder 3" descr="Screen Shot 2018-09-13 at 10.30.39.png"/>
          <p:cNvPicPr>
            <a:picLocks noGrp="1" noChangeAspect="1"/>
          </p:cNvPicPr>
          <p:nvPr>
            <p:ph idx="1"/>
          </p:nvPr>
        </p:nvPicPr>
        <p:blipFill>
          <a:blip r:embed="rId2">
            <a:extLst>
              <a:ext uri="{28A0092B-C50C-407E-A947-70E740481C1C}">
                <a14:useLocalDpi xmlns:a14="http://schemas.microsoft.com/office/drawing/2010/main" val="0"/>
              </a:ext>
            </a:extLst>
          </a:blip>
          <a:srcRect l="-4255" r="-4255"/>
          <a:stretch>
            <a:fillRect/>
          </a:stretch>
        </p:blipFill>
        <p:spPr>
          <a:xfrm>
            <a:off x="0" y="1556792"/>
            <a:ext cx="9296229" cy="5112568"/>
          </a:xfrm>
        </p:spPr>
      </p:pic>
    </p:spTree>
    <p:extLst>
      <p:ext uri="{BB962C8B-B14F-4D97-AF65-F5344CB8AC3E}">
        <p14:creationId xmlns:p14="http://schemas.microsoft.com/office/powerpoint/2010/main" val="293265288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Reinforce through social media messaging</a:t>
            </a:r>
            <a:endParaRPr lang="en-US" sz="3200" dirty="0"/>
          </a:p>
        </p:txBody>
      </p:sp>
      <p:pic>
        <p:nvPicPr>
          <p:cNvPr id="4" name="Content Placeholder 3" descr="IMG_1013.PNG"/>
          <p:cNvPicPr>
            <a:picLocks noGrp="1" noChangeAspect="1"/>
          </p:cNvPicPr>
          <p:nvPr>
            <p:ph idx="1"/>
          </p:nvPr>
        </p:nvPicPr>
        <p:blipFill>
          <a:blip r:embed="rId2">
            <a:extLst>
              <a:ext uri="{28A0092B-C50C-407E-A947-70E740481C1C}">
                <a14:useLocalDpi xmlns:a14="http://schemas.microsoft.com/office/drawing/2010/main" val="0"/>
              </a:ext>
            </a:extLst>
          </a:blip>
          <a:srcRect l="-112078" r="-112078"/>
          <a:stretch>
            <a:fillRect/>
          </a:stretch>
        </p:blipFill>
        <p:spPr>
          <a:xfrm>
            <a:off x="-359483" y="1323149"/>
            <a:ext cx="9794632" cy="5386670"/>
          </a:xfrm>
        </p:spPr>
      </p:pic>
      <p:sp>
        <p:nvSpPr>
          <p:cNvPr id="5" name="Rectangle 4"/>
          <p:cNvSpPr/>
          <p:nvPr/>
        </p:nvSpPr>
        <p:spPr>
          <a:xfrm>
            <a:off x="3059832" y="3933056"/>
            <a:ext cx="3024336" cy="28803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219971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Reinforce through dialogue with customers through social media in real time</a:t>
            </a:r>
            <a:endParaRPr lang="en-US" sz="3200" dirty="0"/>
          </a:p>
        </p:txBody>
      </p:sp>
      <p:pic>
        <p:nvPicPr>
          <p:cNvPr id="4" name="Content Placeholder 3" descr="IMG_1015.PNG"/>
          <p:cNvPicPr>
            <a:picLocks noGrp="1" noChangeAspect="1"/>
          </p:cNvPicPr>
          <p:nvPr>
            <p:ph idx="1"/>
          </p:nvPr>
        </p:nvPicPr>
        <p:blipFill>
          <a:blip r:embed="rId2">
            <a:extLst>
              <a:ext uri="{28A0092B-C50C-407E-A947-70E740481C1C}">
                <a14:useLocalDpi xmlns:a14="http://schemas.microsoft.com/office/drawing/2010/main" val="0"/>
              </a:ext>
            </a:extLst>
          </a:blip>
          <a:srcRect l="-111708" r="-111708"/>
          <a:stretch>
            <a:fillRect/>
          </a:stretch>
        </p:blipFill>
        <p:spPr>
          <a:xfrm>
            <a:off x="-487894" y="1391067"/>
            <a:ext cx="9631894" cy="5297170"/>
          </a:xfrm>
        </p:spPr>
      </p:pic>
    </p:spTree>
    <p:extLst>
      <p:ext uri="{BB962C8B-B14F-4D97-AF65-F5344CB8AC3E}">
        <p14:creationId xmlns:p14="http://schemas.microsoft.com/office/powerpoint/2010/main" val="9783591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324100"/>
            <a:ext cx="8229600" cy="1143000"/>
          </a:xfrm>
        </p:spPr>
        <p:txBody>
          <a:bodyPr>
            <a:normAutofit fontScale="90000"/>
          </a:bodyPr>
          <a:lstStyle/>
          <a:p>
            <a:r>
              <a:rPr lang="en-US" dirty="0" smtClean="0">
                <a:solidFill>
                  <a:srgbClr val="FF0000"/>
                </a:solidFill>
              </a:rPr>
              <a:t>Reinforce </a:t>
            </a:r>
            <a:r>
              <a:rPr lang="en-US" dirty="0" smtClean="0"/>
              <a:t>by being Brand Consistent</a:t>
            </a:r>
            <a:endParaRPr lang="en-US"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rcRect l="-40915" r="-40915"/>
          <a:stretch>
            <a:fillRect/>
          </a:stretch>
        </p:blipFill>
        <p:spPr>
          <a:xfrm>
            <a:off x="97489" y="296"/>
            <a:ext cx="9034364" cy="4968552"/>
          </a:xfrm>
        </p:spPr>
      </p:pic>
      <p:sp>
        <p:nvSpPr>
          <p:cNvPr id="5" name="TextBox 4"/>
          <p:cNvSpPr txBox="1"/>
          <p:nvPr/>
        </p:nvSpPr>
        <p:spPr>
          <a:xfrm>
            <a:off x="5940152" y="6438528"/>
            <a:ext cx="2746648" cy="230832"/>
          </a:xfrm>
          <a:prstGeom prst="rect">
            <a:avLst/>
          </a:prstGeom>
          <a:noFill/>
        </p:spPr>
        <p:txBody>
          <a:bodyPr wrap="square" rtlCol="0">
            <a:spAutoFit/>
          </a:bodyPr>
          <a:lstStyle/>
          <a:p>
            <a:r>
              <a:rPr lang="en-US" sz="900" dirty="0" smtClean="0"/>
              <a:t>(</a:t>
            </a:r>
            <a:r>
              <a:rPr lang="en-US" sz="900" dirty="0" err="1" smtClean="0"/>
              <a:t>Starbucks.co.uk</a:t>
            </a:r>
            <a:r>
              <a:rPr lang="en-US" sz="900" dirty="0" smtClean="0"/>
              <a:t>)</a:t>
            </a:r>
            <a:endParaRPr lang="en-US" sz="900" dirty="0"/>
          </a:p>
        </p:txBody>
      </p:sp>
      <p:sp>
        <p:nvSpPr>
          <p:cNvPr id="6" name="TextBox 5"/>
          <p:cNvSpPr txBox="1"/>
          <p:nvPr/>
        </p:nvSpPr>
        <p:spPr>
          <a:xfrm>
            <a:off x="683568" y="5033893"/>
            <a:ext cx="8136904" cy="1569660"/>
          </a:xfrm>
          <a:prstGeom prst="rect">
            <a:avLst/>
          </a:prstGeom>
          <a:noFill/>
        </p:spPr>
        <p:txBody>
          <a:bodyPr wrap="square" rtlCol="0">
            <a:spAutoFit/>
          </a:bodyPr>
          <a:lstStyle/>
          <a:p>
            <a:r>
              <a:rPr lang="en-US" sz="3200" dirty="0" smtClean="0"/>
              <a:t>Consistent through actual product and product presentation. Through containers supporting a logo with consistency of </a:t>
            </a:r>
            <a:r>
              <a:rPr lang="en-US" sz="3200" dirty="0" err="1" smtClean="0"/>
              <a:t>colour</a:t>
            </a:r>
            <a:r>
              <a:rPr lang="en-US" sz="3200" dirty="0" smtClean="0"/>
              <a:t>. </a:t>
            </a:r>
            <a:endParaRPr lang="en-US" sz="3200" dirty="0"/>
          </a:p>
        </p:txBody>
      </p:sp>
    </p:spTree>
    <p:extLst>
      <p:ext uri="{BB962C8B-B14F-4D97-AF65-F5344CB8AC3E}">
        <p14:creationId xmlns:p14="http://schemas.microsoft.com/office/powerpoint/2010/main" val="20070324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tarbucks_moscow-thumb.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25445"/>
            <a:ext cx="4824536" cy="5306989"/>
          </a:xfrm>
          <a:prstGeom prst="rect">
            <a:avLst/>
          </a:prstGeom>
        </p:spPr>
      </p:pic>
      <p:pic>
        <p:nvPicPr>
          <p:cNvPr id="4" name="Picture 3" descr="Starbucks china.jpg"/>
          <p:cNvPicPr>
            <a:picLocks noChangeAspect="1"/>
          </p:cNvPicPr>
          <p:nvPr/>
        </p:nvPicPr>
        <p:blipFill>
          <a:blip r:embed="rId3"/>
          <a:stretch>
            <a:fillRect/>
          </a:stretch>
        </p:blipFill>
        <p:spPr>
          <a:xfrm rot="20597894">
            <a:off x="324557" y="3475771"/>
            <a:ext cx="3744416" cy="2808312"/>
          </a:xfrm>
          <a:prstGeom prst="rect">
            <a:avLst/>
          </a:prstGeom>
        </p:spPr>
      </p:pic>
      <p:pic>
        <p:nvPicPr>
          <p:cNvPr id="5" name="Picture 4" descr="Starbucks new logo store.jpg"/>
          <p:cNvPicPr>
            <a:picLocks noChangeAspect="1"/>
          </p:cNvPicPr>
          <p:nvPr/>
        </p:nvPicPr>
        <p:blipFill>
          <a:blip r:embed="rId4"/>
          <a:stretch>
            <a:fillRect/>
          </a:stretch>
        </p:blipFill>
        <p:spPr>
          <a:xfrm>
            <a:off x="5278160" y="0"/>
            <a:ext cx="3865840" cy="6858000"/>
          </a:xfrm>
          <a:prstGeom prst="rect">
            <a:avLst/>
          </a:prstGeom>
        </p:spPr>
      </p:pic>
      <p:sp>
        <p:nvSpPr>
          <p:cNvPr id="2" name="TextBox 1"/>
          <p:cNvSpPr txBox="1"/>
          <p:nvPr/>
        </p:nvSpPr>
        <p:spPr>
          <a:xfrm>
            <a:off x="0" y="6174596"/>
            <a:ext cx="9144000" cy="369332"/>
          </a:xfrm>
          <a:prstGeom prst="rect">
            <a:avLst/>
          </a:prstGeom>
          <a:solidFill>
            <a:srgbClr val="000000"/>
          </a:solidFill>
        </p:spPr>
        <p:txBody>
          <a:bodyPr wrap="square" rtlCol="0">
            <a:spAutoFit/>
          </a:bodyPr>
          <a:lstStyle/>
          <a:p>
            <a:pPr algn="ctr"/>
            <a:r>
              <a:rPr lang="en-US" dirty="0" smtClean="0">
                <a:solidFill>
                  <a:srgbClr val="FFFFFF"/>
                </a:solidFill>
              </a:rPr>
              <a:t>Easy to </a:t>
            </a:r>
            <a:r>
              <a:rPr lang="en-US" dirty="0" err="1" smtClean="0">
                <a:solidFill>
                  <a:srgbClr val="FFFFFF"/>
                </a:solidFill>
              </a:rPr>
              <a:t>recognise</a:t>
            </a:r>
            <a:r>
              <a:rPr lang="en-US" dirty="0" smtClean="0">
                <a:solidFill>
                  <a:srgbClr val="FFFFFF"/>
                </a:solidFill>
              </a:rPr>
              <a:t> in whichever country you find yourself</a:t>
            </a:r>
            <a:endParaRPr lang="en-US" dirty="0">
              <a:solidFill>
                <a:srgbClr val="FFFFFF"/>
              </a:solidFill>
            </a:endParaRPr>
          </a:p>
        </p:txBody>
      </p:sp>
      <p:pic>
        <p:nvPicPr>
          <p:cNvPr id="6" name="Picture 5" descr="starbucks mug.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64088" y="125445"/>
            <a:ext cx="2011883" cy="2037753"/>
          </a:xfrm>
          <a:prstGeom prst="rect">
            <a:avLst/>
          </a:prstGeom>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tarbucks_new_logo-241x300.jpg"/>
          <p:cNvPicPr>
            <a:picLocks noChangeAspect="1"/>
          </p:cNvPicPr>
          <p:nvPr/>
        </p:nvPicPr>
        <p:blipFill>
          <a:blip r:embed="rId2"/>
          <a:stretch>
            <a:fillRect/>
          </a:stretch>
        </p:blipFill>
        <p:spPr>
          <a:xfrm>
            <a:off x="1765045" y="0"/>
            <a:ext cx="5509259" cy="6857999"/>
          </a:xfrm>
          <a:prstGeom prst="rect">
            <a:avLst/>
          </a:prstGeom>
        </p:spPr>
      </p:pic>
      <p:sp>
        <p:nvSpPr>
          <p:cNvPr id="3" name="TextBox 2"/>
          <p:cNvSpPr txBox="1"/>
          <p:nvPr/>
        </p:nvSpPr>
        <p:spPr>
          <a:xfrm>
            <a:off x="0" y="620688"/>
            <a:ext cx="9144000" cy="369332"/>
          </a:xfrm>
          <a:prstGeom prst="rect">
            <a:avLst/>
          </a:prstGeom>
          <a:solidFill>
            <a:srgbClr val="000000"/>
          </a:solidFill>
        </p:spPr>
        <p:txBody>
          <a:bodyPr wrap="square" rtlCol="0">
            <a:spAutoFit/>
          </a:bodyPr>
          <a:lstStyle/>
          <a:p>
            <a:pPr algn="ctr"/>
            <a:r>
              <a:rPr lang="en-US" dirty="0" smtClean="0">
                <a:solidFill>
                  <a:srgbClr val="FFFFFF"/>
                </a:solidFill>
              </a:rPr>
              <a:t>Reinforce by consistency through every consumer </a:t>
            </a:r>
            <a:r>
              <a:rPr lang="en-US" dirty="0" err="1" smtClean="0">
                <a:solidFill>
                  <a:srgbClr val="FFFFFF"/>
                </a:solidFill>
              </a:rPr>
              <a:t>touchpoint</a:t>
            </a:r>
            <a:endParaRPr lang="en-US" dirty="0">
              <a:solidFill>
                <a:srgbClr val="FFFFFF"/>
              </a:solidFill>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628900"/>
            <a:ext cx="8229600" cy="1143000"/>
          </a:xfrm>
        </p:spPr>
        <p:txBody>
          <a:bodyPr>
            <a:normAutofit fontScale="90000"/>
          </a:bodyPr>
          <a:lstStyle/>
          <a:p>
            <a:r>
              <a:rPr lang="en-US" dirty="0" smtClean="0">
                <a:solidFill>
                  <a:srgbClr val="FF0000"/>
                </a:solidFill>
              </a:rPr>
              <a:t>Inform</a:t>
            </a:r>
            <a:br>
              <a:rPr lang="en-US" dirty="0" smtClean="0">
                <a:solidFill>
                  <a:srgbClr val="FF0000"/>
                </a:solidFill>
              </a:rPr>
            </a:br>
            <a:r>
              <a:rPr lang="en-US" sz="3100" dirty="0" smtClean="0"/>
              <a:t>(Make aware, availability, features) </a:t>
            </a:r>
            <a:r>
              <a:rPr lang="en-US" dirty="0" smtClean="0">
                <a:solidFill>
                  <a:srgbClr val="FF0000"/>
                </a:solidFill>
              </a:rPr>
              <a:t/>
            </a:r>
            <a:br>
              <a:rPr lang="en-US" dirty="0" smtClean="0">
                <a:solidFill>
                  <a:srgbClr val="FF0000"/>
                </a:solidFill>
              </a:rPr>
            </a:br>
            <a:r>
              <a:rPr lang="en-US" dirty="0" smtClean="0"/>
              <a:t>through communications</a:t>
            </a:r>
            <a:endParaRPr lang="en-US"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starbucks ads1.bmp"/>
          <p:cNvPicPr>
            <a:picLocks noGrp="1" noChangeAspect="1"/>
          </p:cNvPicPr>
          <p:nvPr>
            <p:ph idx="1"/>
          </p:nvPr>
        </p:nvPicPr>
        <p:blipFill>
          <a:blip r:embed="rId2"/>
          <a:stretch>
            <a:fillRect/>
          </a:stretch>
        </p:blipFill>
        <p:spPr>
          <a:xfrm>
            <a:off x="2362200" y="404664"/>
            <a:ext cx="4445502" cy="6282976"/>
          </a:xfrm>
        </p:spPr>
      </p:pic>
      <p:sp>
        <p:nvSpPr>
          <p:cNvPr id="3" name="TextBox 2"/>
          <p:cNvSpPr txBox="1"/>
          <p:nvPr/>
        </p:nvSpPr>
        <p:spPr>
          <a:xfrm>
            <a:off x="0" y="274638"/>
            <a:ext cx="9144000" cy="369332"/>
          </a:xfrm>
          <a:prstGeom prst="rect">
            <a:avLst/>
          </a:prstGeom>
          <a:solidFill>
            <a:srgbClr val="000000"/>
          </a:solidFill>
        </p:spPr>
        <p:txBody>
          <a:bodyPr wrap="square" rtlCol="0">
            <a:spAutoFit/>
          </a:bodyPr>
          <a:lstStyle/>
          <a:p>
            <a:pPr algn="ctr"/>
            <a:r>
              <a:rPr lang="en-US" dirty="0" smtClean="0">
                <a:solidFill>
                  <a:srgbClr val="FFFFFF"/>
                </a:solidFill>
              </a:rPr>
              <a:t>Inform through traditional media such as poster advertising </a:t>
            </a:r>
            <a:endParaRPr lang="en-US" dirty="0">
              <a:solidFill>
                <a:srgbClr val="FFFFFF"/>
              </a:solidFill>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tarbucks poster 2.jpg"/>
          <p:cNvPicPr>
            <a:picLocks noChangeAspect="1"/>
          </p:cNvPicPr>
          <p:nvPr/>
        </p:nvPicPr>
        <p:blipFill>
          <a:blip r:embed="rId2"/>
          <a:stretch>
            <a:fillRect/>
          </a:stretch>
        </p:blipFill>
        <p:spPr>
          <a:xfrm>
            <a:off x="2670960" y="0"/>
            <a:ext cx="3802079" cy="6858000"/>
          </a:xfrm>
          <a:prstGeom prst="rect">
            <a:avLst/>
          </a:prstGeo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PSLLaunch_Square.jpg"/>
          <p:cNvPicPr>
            <a:picLocks noGrp="1" noChangeAspect="1"/>
          </p:cNvPicPr>
          <p:nvPr>
            <p:ph idx="1"/>
          </p:nvPr>
        </p:nvPicPr>
        <p:blipFill>
          <a:blip r:embed="rId3">
            <a:extLst>
              <a:ext uri="{28A0092B-C50C-407E-A947-70E740481C1C}">
                <a14:useLocalDpi xmlns:a14="http://schemas.microsoft.com/office/drawing/2010/main" val="0"/>
              </a:ext>
            </a:extLst>
          </a:blip>
          <a:srcRect l="-40915" r="-40915"/>
          <a:stretch>
            <a:fillRect/>
          </a:stretch>
        </p:blipFill>
        <p:spPr>
          <a:xfrm>
            <a:off x="-396552" y="981282"/>
            <a:ext cx="9879723" cy="5433467"/>
          </a:xfrm>
        </p:spPr>
      </p:pic>
      <p:sp>
        <p:nvSpPr>
          <p:cNvPr id="5" name="TextBox 4"/>
          <p:cNvSpPr txBox="1"/>
          <p:nvPr/>
        </p:nvSpPr>
        <p:spPr>
          <a:xfrm>
            <a:off x="5940152" y="6381328"/>
            <a:ext cx="2746648" cy="230832"/>
          </a:xfrm>
          <a:prstGeom prst="rect">
            <a:avLst/>
          </a:prstGeom>
          <a:noFill/>
        </p:spPr>
        <p:txBody>
          <a:bodyPr wrap="square" rtlCol="0">
            <a:spAutoFit/>
          </a:bodyPr>
          <a:lstStyle/>
          <a:p>
            <a:r>
              <a:rPr lang="en-US" sz="900" dirty="0" smtClean="0"/>
              <a:t>(</a:t>
            </a:r>
            <a:r>
              <a:rPr lang="en-US" sz="900" dirty="0" err="1" smtClean="0"/>
              <a:t>Starbucks.co.uk</a:t>
            </a:r>
            <a:r>
              <a:rPr lang="en-US" sz="900" dirty="0" smtClean="0"/>
              <a:t>)</a:t>
            </a:r>
            <a:endParaRPr lang="en-US" sz="900" dirty="0"/>
          </a:p>
        </p:txBody>
      </p:sp>
      <p:sp>
        <p:nvSpPr>
          <p:cNvPr id="3" name="TextBox 2"/>
          <p:cNvSpPr txBox="1"/>
          <p:nvPr/>
        </p:nvSpPr>
        <p:spPr>
          <a:xfrm>
            <a:off x="0" y="274638"/>
            <a:ext cx="9144000" cy="461665"/>
          </a:xfrm>
          <a:prstGeom prst="rect">
            <a:avLst/>
          </a:prstGeom>
          <a:noFill/>
        </p:spPr>
        <p:txBody>
          <a:bodyPr wrap="square" rtlCol="0">
            <a:spAutoFit/>
          </a:bodyPr>
          <a:lstStyle/>
          <a:p>
            <a:pPr algn="ctr"/>
            <a:r>
              <a:rPr lang="en-US" sz="2400" dirty="0" smtClean="0"/>
              <a:t>The excitement of the emergence of the Pumpkin Spice Latte</a:t>
            </a:r>
            <a:endParaRPr lang="en-US" sz="2400" dirty="0"/>
          </a:p>
        </p:txBody>
      </p:sp>
    </p:spTree>
    <p:extLst>
      <p:ext uri="{BB962C8B-B14F-4D97-AF65-F5344CB8AC3E}">
        <p14:creationId xmlns:p14="http://schemas.microsoft.com/office/powerpoint/2010/main" val="271174834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e of Starbucks' Facebook campaigns-thumb-993x819-46823.png"/>
          <p:cNvPicPr>
            <a:picLocks noChangeAspect="1"/>
          </p:cNvPicPr>
          <p:nvPr/>
        </p:nvPicPr>
        <p:blipFill>
          <a:blip r:embed="rId2"/>
          <a:stretch>
            <a:fillRect/>
          </a:stretch>
        </p:blipFill>
        <p:spPr>
          <a:xfrm>
            <a:off x="414494" y="0"/>
            <a:ext cx="8315011" cy="6858000"/>
          </a:xfrm>
          <a:prstGeom prst="rect">
            <a:avLst/>
          </a:prstGeo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18-09-13 at 10.34.40.png"/>
          <p:cNvPicPr>
            <a:picLocks noGrp="1" noChangeAspect="1"/>
          </p:cNvPicPr>
          <p:nvPr>
            <p:ph idx="1"/>
          </p:nvPr>
        </p:nvPicPr>
        <p:blipFill>
          <a:blip r:embed="rId2">
            <a:extLst>
              <a:ext uri="{28A0092B-C50C-407E-A947-70E740481C1C}">
                <a14:useLocalDpi xmlns:a14="http://schemas.microsoft.com/office/drawing/2010/main" val="0"/>
              </a:ext>
            </a:extLst>
          </a:blip>
          <a:srcRect l="-36289" r="-36289"/>
          <a:stretch>
            <a:fillRect/>
          </a:stretch>
        </p:blipFill>
        <p:spPr>
          <a:xfrm>
            <a:off x="432592" y="283137"/>
            <a:ext cx="8229600" cy="4525962"/>
          </a:xfrm>
        </p:spPr>
      </p:pic>
      <p:sp>
        <p:nvSpPr>
          <p:cNvPr id="7" name="TextBox 6"/>
          <p:cNvSpPr txBox="1"/>
          <p:nvPr/>
        </p:nvSpPr>
        <p:spPr>
          <a:xfrm>
            <a:off x="179512" y="4884425"/>
            <a:ext cx="8964488" cy="2031325"/>
          </a:xfrm>
          <a:prstGeom prst="rect">
            <a:avLst/>
          </a:prstGeom>
          <a:noFill/>
        </p:spPr>
        <p:txBody>
          <a:bodyPr wrap="square" rtlCol="0">
            <a:spAutoFit/>
          </a:bodyPr>
          <a:lstStyle/>
          <a:p>
            <a:r>
              <a:rPr lang="en-US" dirty="0">
                <a:solidFill>
                  <a:srgbClr val="1A1A1A"/>
                </a:solidFill>
                <a:latin typeface="Merriweather"/>
              </a:rPr>
              <a:t>Starbucks is shifting its focus from short-term goals to build a more “sustained platform</a:t>
            </a:r>
            <a:r>
              <a:rPr lang="en-US" dirty="0" smtClean="0">
                <a:solidFill>
                  <a:srgbClr val="1A1A1A"/>
                </a:solidFill>
                <a:latin typeface="Merriweather"/>
              </a:rPr>
              <a:t>” and </a:t>
            </a:r>
            <a:r>
              <a:rPr lang="en-US" dirty="0">
                <a:solidFill>
                  <a:srgbClr val="1A1A1A"/>
                </a:solidFill>
                <a:latin typeface="Merriweather"/>
              </a:rPr>
              <a:t>more personal relationship with customers.</a:t>
            </a:r>
          </a:p>
          <a:p>
            <a:r>
              <a:rPr lang="en-US" dirty="0">
                <a:solidFill>
                  <a:srgbClr val="1A1A1A"/>
                </a:solidFill>
                <a:latin typeface="Merriweather"/>
              </a:rPr>
              <a:t>Speaking on an investor call yesterday, Matthew Ryan, global chief strategy officer at Starbucks, said: “The long-term strategy is something that is going to build over time, and it’s part of an ongoing shift in our marketing, from a short-term ‘one and done’ focus to a sustained platform, ongoing relationship focus with our customers.</a:t>
            </a:r>
            <a:r>
              <a:rPr lang="en-US" dirty="0" smtClean="0">
                <a:solidFill>
                  <a:srgbClr val="1A1A1A"/>
                </a:solidFill>
                <a:latin typeface="Merriweather"/>
              </a:rPr>
              <a:t>” </a:t>
            </a:r>
            <a:r>
              <a:rPr lang="en-US" sz="900" dirty="0" smtClean="0">
                <a:solidFill>
                  <a:srgbClr val="1A1A1A"/>
                </a:solidFill>
                <a:latin typeface="Merriweather"/>
              </a:rPr>
              <a:t>(</a:t>
            </a:r>
            <a:r>
              <a:rPr lang="en-US" sz="900" dirty="0" err="1" smtClean="0">
                <a:solidFill>
                  <a:srgbClr val="1A1A1A"/>
                </a:solidFill>
                <a:latin typeface="Merriweather"/>
              </a:rPr>
              <a:t>starbucks.co.uk</a:t>
            </a:r>
            <a:r>
              <a:rPr lang="en-US" sz="900" dirty="0" smtClean="0">
                <a:solidFill>
                  <a:srgbClr val="1A1A1A"/>
                </a:solidFill>
                <a:latin typeface="Merriweather"/>
              </a:rPr>
              <a:t>)</a:t>
            </a:r>
            <a:endParaRPr lang="en-US" sz="900" dirty="0">
              <a:solidFill>
                <a:srgbClr val="1A1A1A"/>
              </a:solidFill>
              <a:latin typeface="Merriweather"/>
            </a:endParaRPr>
          </a:p>
          <a:p>
            <a:endParaRPr lang="en-US" dirty="0"/>
          </a:p>
        </p:txBody>
      </p:sp>
      <p:sp>
        <p:nvSpPr>
          <p:cNvPr id="3" name="TextBox 2"/>
          <p:cNvSpPr txBox="1"/>
          <p:nvPr/>
        </p:nvSpPr>
        <p:spPr>
          <a:xfrm>
            <a:off x="323528" y="476672"/>
            <a:ext cx="1584176" cy="1569660"/>
          </a:xfrm>
          <a:prstGeom prst="rect">
            <a:avLst/>
          </a:prstGeom>
          <a:solidFill>
            <a:srgbClr val="000000"/>
          </a:solidFill>
        </p:spPr>
        <p:txBody>
          <a:bodyPr wrap="square" rtlCol="0">
            <a:spAutoFit/>
          </a:bodyPr>
          <a:lstStyle/>
          <a:p>
            <a:r>
              <a:rPr lang="en-US" sz="2400" dirty="0" smtClean="0">
                <a:solidFill>
                  <a:srgbClr val="FFFFFF"/>
                </a:solidFill>
              </a:rPr>
              <a:t>Inform through press articles</a:t>
            </a:r>
            <a:endParaRPr lang="en-US" sz="2400" dirty="0">
              <a:solidFill>
                <a:srgbClr val="FFFFFF"/>
              </a:solidFill>
            </a:endParaRPr>
          </a:p>
        </p:txBody>
      </p:sp>
    </p:spTree>
    <p:extLst>
      <p:ext uri="{BB962C8B-B14F-4D97-AF65-F5344CB8AC3E}">
        <p14:creationId xmlns:p14="http://schemas.microsoft.com/office/powerpoint/2010/main" val="115951656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1014.PNG"/>
          <p:cNvPicPr>
            <a:picLocks noGrp="1" noChangeAspect="1"/>
          </p:cNvPicPr>
          <p:nvPr>
            <p:ph idx="1"/>
          </p:nvPr>
        </p:nvPicPr>
        <p:blipFill>
          <a:blip r:embed="rId2">
            <a:extLst>
              <a:ext uri="{28A0092B-C50C-407E-A947-70E740481C1C}">
                <a14:useLocalDpi xmlns:a14="http://schemas.microsoft.com/office/drawing/2010/main" val="0"/>
              </a:ext>
            </a:extLst>
          </a:blip>
          <a:srcRect l="-112078" r="-112078"/>
          <a:stretch>
            <a:fillRect/>
          </a:stretch>
        </p:blipFill>
        <p:spPr>
          <a:xfrm>
            <a:off x="-684584" y="836712"/>
            <a:ext cx="10403454" cy="5721499"/>
          </a:xfrm>
        </p:spPr>
      </p:pic>
      <p:sp>
        <p:nvSpPr>
          <p:cNvPr id="5" name="TextBox 4"/>
          <p:cNvSpPr txBox="1"/>
          <p:nvPr/>
        </p:nvSpPr>
        <p:spPr>
          <a:xfrm>
            <a:off x="0" y="274638"/>
            <a:ext cx="9144000" cy="369332"/>
          </a:xfrm>
          <a:prstGeom prst="rect">
            <a:avLst/>
          </a:prstGeom>
          <a:solidFill>
            <a:srgbClr val="000000"/>
          </a:solidFill>
        </p:spPr>
        <p:txBody>
          <a:bodyPr wrap="square" rtlCol="0">
            <a:spAutoFit/>
          </a:bodyPr>
          <a:lstStyle/>
          <a:p>
            <a:pPr algn="ctr"/>
            <a:r>
              <a:rPr lang="en-US" dirty="0" smtClean="0">
                <a:solidFill>
                  <a:srgbClr val="FFFFFF"/>
                </a:solidFill>
              </a:rPr>
              <a:t>Informing  through social media</a:t>
            </a:r>
            <a:endParaRPr lang="en-US" dirty="0">
              <a:solidFill>
                <a:srgbClr val="FFFFFF"/>
              </a:solidFill>
            </a:endParaRPr>
          </a:p>
        </p:txBody>
      </p:sp>
    </p:spTree>
    <p:extLst>
      <p:ext uri="{BB962C8B-B14F-4D97-AF65-F5344CB8AC3E}">
        <p14:creationId xmlns:p14="http://schemas.microsoft.com/office/powerpoint/2010/main" val="378811077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18-09-20 at 11.13.37.png"/>
          <p:cNvPicPr>
            <a:picLocks noGrp="1" noChangeAspect="1"/>
          </p:cNvPicPr>
          <p:nvPr>
            <p:ph idx="1"/>
          </p:nvPr>
        </p:nvPicPr>
        <p:blipFill>
          <a:blip r:embed="rId2">
            <a:extLst>
              <a:ext uri="{28A0092B-C50C-407E-A947-70E740481C1C}">
                <a14:useLocalDpi xmlns:a14="http://schemas.microsoft.com/office/drawing/2010/main" val="0"/>
              </a:ext>
            </a:extLst>
          </a:blip>
          <a:srcRect l="-17780" r="-17780"/>
          <a:stretch>
            <a:fillRect/>
          </a:stretch>
        </p:blipFill>
        <p:spPr>
          <a:xfrm>
            <a:off x="-226436" y="476672"/>
            <a:ext cx="9819960" cy="5400600"/>
          </a:xfrm>
        </p:spPr>
      </p:pic>
      <p:sp>
        <p:nvSpPr>
          <p:cNvPr id="5" name="TextBox 4"/>
          <p:cNvSpPr txBox="1"/>
          <p:nvPr/>
        </p:nvSpPr>
        <p:spPr>
          <a:xfrm>
            <a:off x="5940152" y="6381328"/>
            <a:ext cx="2746648" cy="230832"/>
          </a:xfrm>
          <a:prstGeom prst="rect">
            <a:avLst/>
          </a:prstGeom>
          <a:noFill/>
        </p:spPr>
        <p:txBody>
          <a:bodyPr wrap="square" rtlCol="0">
            <a:spAutoFit/>
          </a:bodyPr>
          <a:lstStyle/>
          <a:p>
            <a:r>
              <a:rPr lang="en-US" sz="900" dirty="0" smtClean="0"/>
              <a:t>(</a:t>
            </a:r>
            <a:r>
              <a:rPr lang="en-US" sz="900" dirty="0" err="1" smtClean="0"/>
              <a:t>Starbucks.co.uk</a:t>
            </a:r>
            <a:r>
              <a:rPr lang="en-US" sz="900" dirty="0" smtClean="0"/>
              <a:t>)</a:t>
            </a:r>
            <a:endParaRPr lang="en-US" sz="900" dirty="0"/>
          </a:p>
        </p:txBody>
      </p:sp>
    </p:spTree>
    <p:extLst>
      <p:ext uri="{BB962C8B-B14F-4D97-AF65-F5344CB8AC3E}">
        <p14:creationId xmlns:p14="http://schemas.microsoft.com/office/powerpoint/2010/main" val="401797975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672" y="2708920"/>
            <a:ext cx="8229600" cy="1143000"/>
          </a:xfrm>
        </p:spPr>
        <p:txBody>
          <a:bodyPr>
            <a:normAutofit fontScale="90000"/>
          </a:bodyPr>
          <a:lstStyle/>
          <a:p>
            <a:r>
              <a:rPr lang="en-US" dirty="0" smtClean="0">
                <a:solidFill>
                  <a:srgbClr val="FF0000"/>
                </a:solidFill>
              </a:rPr>
              <a:t>Persuade</a:t>
            </a:r>
            <a:br>
              <a:rPr lang="en-US" dirty="0" smtClean="0">
                <a:solidFill>
                  <a:srgbClr val="FF0000"/>
                </a:solidFill>
              </a:rPr>
            </a:br>
            <a:r>
              <a:rPr lang="en-US" sz="3100" dirty="0" smtClean="0">
                <a:solidFill>
                  <a:srgbClr val="000000"/>
                </a:solidFill>
              </a:rPr>
              <a:t>(To encourage further positive purchase related behavior and further enquiry) </a:t>
            </a:r>
            <a:br>
              <a:rPr lang="en-US" sz="3100" dirty="0" smtClean="0">
                <a:solidFill>
                  <a:srgbClr val="000000"/>
                </a:solidFill>
              </a:rPr>
            </a:br>
            <a:r>
              <a:rPr lang="en-US" sz="3100" dirty="0" smtClean="0">
                <a:solidFill>
                  <a:srgbClr val="000000"/>
                </a:solidFill>
              </a:rPr>
              <a:t/>
            </a:r>
            <a:br>
              <a:rPr lang="en-US" sz="3100" dirty="0" smtClean="0">
                <a:solidFill>
                  <a:srgbClr val="000000"/>
                </a:solidFill>
              </a:rPr>
            </a:br>
            <a:r>
              <a:rPr lang="en-US" dirty="0" smtClean="0"/>
              <a:t>through all interactions and </a:t>
            </a:r>
            <a:br>
              <a:rPr lang="en-US" dirty="0" smtClean="0"/>
            </a:br>
            <a:r>
              <a:rPr lang="en-US" dirty="0" smtClean="0"/>
              <a:t>touch points as persuasion is ubiquitous and subtle and works through all forms of communication</a:t>
            </a:r>
            <a:endParaRPr lang="en-US" dirty="0"/>
          </a:p>
        </p:txBody>
      </p:sp>
    </p:spTree>
    <p:extLst>
      <p:ext uri="{BB962C8B-B14F-4D97-AF65-F5344CB8AC3E}">
        <p14:creationId xmlns:p14="http://schemas.microsoft.com/office/powerpoint/2010/main" val="13975771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descr="Starbucks-New-Logo.png">
            <a:hlinkClick r:id="rId2"/>
          </p:cNvPr>
          <p:cNvPicPr>
            <a:picLocks noChangeAspect="1"/>
          </p:cNvPicPr>
          <p:nvPr/>
        </p:nvPicPr>
        <p:blipFill>
          <a:blip r:embed="rId3"/>
          <a:stretch>
            <a:fillRect/>
          </a:stretch>
        </p:blipFill>
        <p:spPr>
          <a:xfrm>
            <a:off x="2501900" y="2060848"/>
            <a:ext cx="4140200" cy="4127500"/>
          </a:xfrm>
          <a:prstGeom prst="rect">
            <a:avLst/>
          </a:prstGeom>
        </p:spPr>
      </p:pic>
      <p:sp>
        <p:nvSpPr>
          <p:cNvPr id="3" name="TextBox 2"/>
          <p:cNvSpPr txBox="1"/>
          <p:nvPr/>
        </p:nvSpPr>
        <p:spPr>
          <a:xfrm>
            <a:off x="899592" y="332656"/>
            <a:ext cx="7848872" cy="1384995"/>
          </a:xfrm>
          <a:prstGeom prst="rect">
            <a:avLst/>
          </a:prstGeom>
          <a:noFill/>
        </p:spPr>
        <p:txBody>
          <a:bodyPr wrap="square" rtlCol="0">
            <a:spAutoFit/>
          </a:bodyPr>
          <a:lstStyle/>
          <a:p>
            <a:pPr algn="ctr"/>
            <a:r>
              <a:rPr lang="en-US" sz="2800" dirty="0" smtClean="0"/>
              <a:t>We are persuaded when we see this logo as it captures in one single image the </a:t>
            </a:r>
          </a:p>
          <a:p>
            <a:pPr algn="ctr"/>
            <a:r>
              <a:rPr lang="en-US" sz="2800" dirty="0" smtClean="0"/>
              <a:t>Brand values of Starbucks</a:t>
            </a:r>
            <a:endParaRPr lang="en-US" sz="2800" dirty="0"/>
          </a:p>
        </p:txBody>
      </p:sp>
    </p:spTree>
    <p:extLst>
      <p:ext uri="{BB962C8B-B14F-4D97-AF65-F5344CB8AC3E}">
        <p14:creationId xmlns:p14="http://schemas.microsoft.com/office/powerpoint/2010/main" val="21095461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descr="Screen Shot 2018-09-18 at 11.54.33.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671" y="404664"/>
            <a:ext cx="9273671" cy="6027886"/>
          </a:xfrm>
          <a:prstGeom prst="rect">
            <a:avLst/>
          </a:prstGeom>
        </p:spPr>
      </p:pic>
      <p:sp>
        <p:nvSpPr>
          <p:cNvPr id="4" name="TextBox 3"/>
          <p:cNvSpPr txBox="1"/>
          <p:nvPr/>
        </p:nvSpPr>
        <p:spPr>
          <a:xfrm>
            <a:off x="457200" y="620688"/>
            <a:ext cx="8229600" cy="523220"/>
          </a:xfrm>
          <a:prstGeom prst="rect">
            <a:avLst/>
          </a:prstGeom>
          <a:noFill/>
        </p:spPr>
        <p:txBody>
          <a:bodyPr wrap="square" rtlCol="0">
            <a:spAutoFit/>
          </a:bodyPr>
          <a:lstStyle/>
          <a:p>
            <a:pPr algn="ctr"/>
            <a:r>
              <a:rPr lang="en-US" sz="2800" dirty="0" smtClean="0"/>
              <a:t>Traditional paid outdoor advertising</a:t>
            </a:r>
            <a:endParaRPr lang="en-US" sz="2800" dirty="0"/>
          </a:p>
        </p:txBody>
      </p:sp>
    </p:spTree>
    <p:extLst>
      <p:ext uri="{BB962C8B-B14F-4D97-AF65-F5344CB8AC3E}">
        <p14:creationId xmlns:p14="http://schemas.microsoft.com/office/powerpoint/2010/main" val="232019847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18-09-18 at 11.51.59.png"/>
          <p:cNvPicPr>
            <a:picLocks noGrp="1" noChangeAspect="1"/>
          </p:cNvPicPr>
          <p:nvPr>
            <p:ph idx="1"/>
          </p:nvPr>
        </p:nvPicPr>
        <p:blipFill>
          <a:blip r:embed="rId2">
            <a:extLst>
              <a:ext uri="{28A0092B-C50C-407E-A947-70E740481C1C}">
                <a14:useLocalDpi xmlns:a14="http://schemas.microsoft.com/office/drawing/2010/main" val="0"/>
              </a:ext>
            </a:extLst>
          </a:blip>
          <a:srcRect t="7650" b="7650"/>
          <a:stretch>
            <a:fillRect/>
          </a:stretch>
        </p:blipFill>
        <p:spPr>
          <a:xfrm>
            <a:off x="-396552" y="692696"/>
            <a:ext cx="10010656" cy="5505475"/>
          </a:xfrm>
        </p:spPr>
      </p:pic>
    </p:spTree>
    <p:extLst>
      <p:ext uri="{BB962C8B-B14F-4D97-AF65-F5344CB8AC3E}">
        <p14:creationId xmlns:p14="http://schemas.microsoft.com/office/powerpoint/2010/main" val="164742307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Owned media</a:t>
            </a:r>
            <a:endParaRPr lang="en-US" dirty="0"/>
          </a:p>
        </p:txBody>
      </p:sp>
      <p:pic>
        <p:nvPicPr>
          <p:cNvPr id="3" name="Picture 2" descr="Screen Shot 2019-09-18 at 11.54.0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69352"/>
            <a:ext cx="9144000" cy="5328000"/>
          </a:xfrm>
          <a:prstGeom prst="rect">
            <a:avLst/>
          </a:prstGeom>
        </p:spPr>
      </p:pic>
      <p:sp>
        <p:nvSpPr>
          <p:cNvPr id="4" name="TextBox 3"/>
          <p:cNvSpPr txBox="1"/>
          <p:nvPr/>
        </p:nvSpPr>
        <p:spPr>
          <a:xfrm>
            <a:off x="7106277" y="6458852"/>
            <a:ext cx="3888432" cy="276999"/>
          </a:xfrm>
          <a:prstGeom prst="rect">
            <a:avLst/>
          </a:prstGeom>
          <a:noFill/>
        </p:spPr>
        <p:txBody>
          <a:bodyPr wrap="square" rtlCol="0">
            <a:spAutoFit/>
          </a:bodyPr>
          <a:lstStyle/>
          <a:p>
            <a:r>
              <a:rPr lang="en-US" sz="1200" dirty="0"/>
              <a:t>https://</a:t>
            </a:r>
            <a:r>
              <a:rPr lang="en-US" sz="1200" dirty="0" err="1" smtClean="0"/>
              <a:t>gbksoft.com</a:t>
            </a:r>
            <a:endParaRPr lang="en-US" sz="1200" dirty="0"/>
          </a:p>
        </p:txBody>
      </p:sp>
    </p:spTree>
    <p:extLst>
      <p:ext uri="{BB962C8B-B14F-4D97-AF65-F5344CB8AC3E}">
        <p14:creationId xmlns:p14="http://schemas.microsoft.com/office/powerpoint/2010/main" val="300229205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Earned media</a:t>
            </a:r>
            <a:endParaRPr lang="en-US" dirty="0"/>
          </a:p>
        </p:txBody>
      </p:sp>
      <p:pic>
        <p:nvPicPr>
          <p:cNvPr id="4" name="Picture 3" descr="Screen Shot 2019-09-18 at 11.56.37.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978" y="2060848"/>
            <a:ext cx="8961320" cy="2447833"/>
          </a:xfrm>
          <a:prstGeom prst="rect">
            <a:avLst/>
          </a:prstGeom>
        </p:spPr>
      </p:pic>
      <p:sp>
        <p:nvSpPr>
          <p:cNvPr id="5" name="TextBox 4"/>
          <p:cNvSpPr txBox="1"/>
          <p:nvPr/>
        </p:nvSpPr>
        <p:spPr>
          <a:xfrm>
            <a:off x="0" y="5013176"/>
            <a:ext cx="9144000" cy="646331"/>
          </a:xfrm>
          <a:prstGeom prst="rect">
            <a:avLst/>
          </a:prstGeom>
          <a:noFill/>
        </p:spPr>
        <p:txBody>
          <a:bodyPr wrap="square" rtlCol="0">
            <a:spAutoFit/>
          </a:bodyPr>
          <a:lstStyle/>
          <a:p>
            <a:pPr algn="ctr"/>
            <a:r>
              <a:rPr lang="en-US" sz="3600" dirty="0" smtClean="0"/>
              <a:t>User generated  content</a:t>
            </a:r>
            <a:endParaRPr lang="en-US" sz="3600" dirty="0"/>
          </a:p>
        </p:txBody>
      </p:sp>
    </p:spTree>
    <p:extLst>
      <p:ext uri="{BB962C8B-B14F-4D97-AF65-F5344CB8AC3E}">
        <p14:creationId xmlns:p14="http://schemas.microsoft.com/office/powerpoint/2010/main" val="316293190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5638800"/>
          </a:xfrm>
        </p:spPr>
        <p:txBody>
          <a:bodyPr>
            <a:normAutofit/>
          </a:bodyPr>
          <a:lstStyle/>
          <a:p>
            <a:r>
              <a:rPr lang="en-US" dirty="0" smtClean="0"/>
              <a:t>Persuasion through the </a:t>
            </a:r>
            <a:br>
              <a:rPr lang="en-US" dirty="0" smtClean="0"/>
            </a:br>
            <a:r>
              <a:rPr lang="en-US" dirty="0" smtClean="0"/>
              <a:t>Brand values of </a:t>
            </a:r>
            <a:br>
              <a:rPr lang="en-US" dirty="0" smtClean="0"/>
            </a:br>
            <a:r>
              <a:rPr lang="en-US" dirty="0" smtClean="0"/>
              <a:t>Warmth and authenticity</a:t>
            </a:r>
            <a:br>
              <a:rPr lang="en-US" dirty="0" smtClean="0"/>
            </a:br>
            <a:r>
              <a:rPr lang="en-US" dirty="0" smtClean="0"/>
              <a:t>communicated in the coffee house experience itself</a:t>
            </a:r>
            <a:br>
              <a:rPr lang="en-US" dirty="0" smtClean="0"/>
            </a:br>
            <a:r>
              <a:rPr lang="en-US" dirty="0" smtClean="0"/>
              <a:t/>
            </a:r>
            <a:br>
              <a:rPr lang="en-US" dirty="0" smtClean="0"/>
            </a:br>
            <a:endParaRPr lang="en-US" dirty="0"/>
          </a:p>
        </p:txBody>
      </p:sp>
      <p:sp>
        <p:nvSpPr>
          <p:cNvPr id="3" name="Title 1"/>
          <p:cNvSpPr txBox="1">
            <a:spLocks/>
          </p:cNvSpPr>
          <p:nvPr/>
        </p:nvSpPr>
        <p:spPr>
          <a:xfrm>
            <a:off x="539552" y="5013176"/>
            <a:ext cx="8229600" cy="1143000"/>
          </a:xfrm>
          <a:prstGeom prst="rect">
            <a:avLst/>
          </a:prstGeom>
        </p:spPr>
        <p:txBody>
          <a:bodyPr vert="horz" lIns="91440" tIns="45720" rIns="91440" bIns="45720" rtlCol="0" anchor="ctr">
            <a:normAutofit fontScale="90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dirty="0" smtClean="0"/>
              <a:t>Brand Values are mostly intangible and reach us emotionally</a:t>
            </a:r>
            <a:endParaRPr lang="en-US"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tarbucks uk.jpg">
            <a:hlinkClick r:id="rId3"/>
          </p:cNvPr>
          <p:cNvPicPr>
            <a:picLocks noChangeAspect="1"/>
          </p:cNvPicPr>
          <p:nvPr/>
        </p:nvPicPr>
        <p:blipFill>
          <a:blip r:embed="rId4"/>
          <a:stretch>
            <a:fillRect/>
          </a:stretch>
        </p:blipFill>
        <p:spPr>
          <a:xfrm>
            <a:off x="0" y="0"/>
            <a:ext cx="9144000" cy="6858000"/>
          </a:xfrm>
          <a:prstGeom prst="rect">
            <a:avLst/>
          </a:prstGeom>
        </p:spPr>
      </p:pic>
      <p:sp>
        <p:nvSpPr>
          <p:cNvPr id="3" name="TextBox 2"/>
          <p:cNvSpPr txBox="1"/>
          <p:nvPr/>
        </p:nvSpPr>
        <p:spPr>
          <a:xfrm>
            <a:off x="395536" y="5301208"/>
            <a:ext cx="8496944" cy="1200329"/>
          </a:xfrm>
          <a:prstGeom prst="rect">
            <a:avLst/>
          </a:prstGeom>
          <a:solidFill>
            <a:schemeClr val="tx1"/>
          </a:solidFill>
        </p:spPr>
        <p:txBody>
          <a:bodyPr wrap="square" rtlCol="0">
            <a:spAutoFit/>
          </a:bodyPr>
          <a:lstStyle/>
          <a:p>
            <a:pPr algn="ctr"/>
            <a:r>
              <a:rPr lang="en-US" dirty="0" smtClean="0">
                <a:solidFill>
                  <a:schemeClr val="bg1"/>
                </a:solidFill>
              </a:rPr>
              <a:t>Does the </a:t>
            </a:r>
            <a:r>
              <a:rPr lang="en-US" dirty="0">
                <a:solidFill>
                  <a:schemeClr val="bg1"/>
                </a:solidFill>
              </a:rPr>
              <a:t>experience of being in a </a:t>
            </a:r>
            <a:r>
              <a:rPr lang="en-US" dirty="0" smtClean="0">
                <a:solidFill>
                  <a:schemeClr val="bg1"/>
                </a:solidFill>
              </a:rPr>
              <a:t>STARBUCKS strengthen </a:t>
            </a:r>
            <a:r>
              <a:rPr lang="en-US" dirty="0">
                <a:solidFill>
                  <a:schemeClr val="bg1"/>
                </a:solidFill>
              </a:rPr>
              <a:t>the feelings of belonging and </a:t>
            </a:r>
            <a:r>
              <a:rPr lang="en-US" dirty="0" smtClean="0">
                <a:solidFill>
                  <a:schemeClr val="bg1"/>
                </a:solidFill>
              </a:rPr>
              <a:t>community</a:t>
            </a:r>
            <a:r>
              <a:rPr lang="en-US" dirty="0">
                <a:solidFill>
                  <a:schemeClr val="bg1"/>
                </a:solidFill>
              </a:rPr>
              <a:t> </a:t>
            </a:r>
            <a:r>
              <a:rPr lang="en-US" dirty="0" smtClean="0">
                <a:solidFill>
                  <a:schemeClr val="bg1"/>
                </a:solidFill>
              </a:rPr>
              <a:t>that is so </a:t>
            </a:r>
            <a:r>
              <a:rPr lang="en-US" dirty="0">
                <a:solidFill>
                  <a:schemeClr val="bg1"/>
                </a:solidFill>
              </a:rPr>
              <a:t>important to human </a:t>
            </a:r>
            <a:r>
              <a:rPr lang="en-US" dirty="0" smtClean="0">
                <a:solidFill>
                  <a:schemeClr val="bg1"/>
                </a:solidFill>
              </a:rPr>
              <a:t>wellbeing</a:t>
            </a:r>
            <a:r>
              <a:rPr lang="en-US" dirty="0">
                <a:solidFill>
                  <a:schemeClr val="bg1"/>
                </a:solidFill>
              </a:rPr>
              <a:t>?</a:t>
            </a:r>
          </a:p>
          <a:p>
            <a:pPr algn="ctr"/>
            <a:r>
              <a:rPr lang="en-US" dirty="0">
                <a:solidFill>
                  <a:schemeClr val="bg1"/>
                </a:solidFill>
              </a:rPr>
              <a:t>So does the </a:t>
            </a:r>
            <a:r>
              <a:rPr lang="en-US" dirty="0" smtClean="0">
                <a:solidFill>
                  <a:schemeClr val="bg1"/>
                </a:solidFill>
              </a:rPr>
              <a:t>STARBUCKS </a:t>
            </a:r>
            <a:r>
              <a:rPr lang="en-US" dirty="0">
                <a:solidFill>
                  <a:schemeClr val="bg1"/>
                </a:solidFill>
              </a:rPr>
              <a:t>brand offer us more </a:t>
            </a:r>
            <a:r>
              <a:rPr lang="en-US" dirty="0" smtClean="0">
                <a:solidFill>
                  <a:schemeClr val="bg1"/>
                </a:solidFill>
              </a:rPr>
              <a:t>than </a:t>
            </a:r>
            <a:r>
              <a:rPr lang="en-US" dirty="0">
                <a:solidFill>
                  <a:schemeClr val="bg1"/>
                </a:solidFill>
              </a:rPr>
              <a:t>coffee?</a:t>
            </a:r>
          </a:p>
          <a:p>
            <a:pPr algn="ctr"/>
            <a:endParaRPr lang="en-US" dirty="0">
              <a:solidFill>
                <a:schemeClr val="bg1"/>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493838"/>
            <a:ext cx="8229600" cy="5364162"/>
          </a:xfrm>
        </p:spPr>
        <p:txBody>
          <a:bodyPr>
            <a:noAutofit/>
          </a:bodyPr>
          <a:lstStyle/>
          <a:p>
            <a:pPr algn="l"/>
            <a:r>
              <a:rPr lang="en-US" sz="2800" dirty="0" smtClean="0"/>
              <a:t>“It’s our commitment to do things that are good to people each other and the planet. From the way we buy our coffee, to minimizing our environmental impact, to being involved in local communities. It’s doing things the way we always have. And it’s using our size for good. And because you support us, Starbucks™ Shared Planet™ is what you are a part of too.” </a:t>
            </a:r>
            <a:endParaRPr lang="en-US" sz="2800" dirty="0"/>
          </a:p>
        </p:txBody>
      </p:sp>
      <p:sp>
        <p:nvSpPr>
          <p:cNvPr id="2" name="TextBox 1"/>
          <p:cNvSpPr txBox="1"/>
          <p:nvPr/>
        </p:nvSpPr>
        <p:spPr>
          <a:xfrm>
            <a:off x="611560" y="548680"/>
            <a:ext cx="7560840" cy="1077218"/>
          </a:xfrm>
          <a:prstGeom prst="rect">
            <a:avLst/>
          </a:prstGeom>
          <a:solidFill>
            <a:srgbClr val="000000"/>
          </a:solidFill>
        </p:spPr>
        <p:txBody>
          <a:bodyPr wrap="square" rtlCol="0">
            <a:spAutoFit/>
          </a:bodyPr>
          <a:lstStyle/>
          <a:p>
            <a:pPr algn="ctr"/>
            <a:r>
              <a:rPr lang="en-US" sz="3200" dirty="0" smtClean="0">
                <a:solidFill>
                  <a:srgbClr val="FFFFFF"/>
                </a:solidFill>
              </a:rPr>
              <a:t>Persuasion through ethical, </a:t>
            </a:r>
          </a:p>
          <a:p>
            <a:pPr algn="ctr"/>
            <a:r>
              <a:rPr lang="en-US" sz="3200" dirty="0" smtClean="0">
                <a:solidFill>
                  <a:srgbClr val="FFFFFF"/>
                </a:solidFill>
              </a:rPr>
              <a:t>corporate responsibility messaging</a:t>
            </a:r>
            <a:endParaRPr lang="en-US" sz="3200" dirty="0">
              <a:solidFill>
                <a:srgbClr val="FFFFFF"/>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8-09-18 at 11.47.2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684" y="1401986"/>
            <a:ext cx="3924300" cy="5372100"/>
          </a:xfrm>
          <a:prstGeom prst="rect">
            <a:avLst/>
          </a:prstGeom>
        </p:spPr>
      </p:pic>
      <p:pic>
        <p:nvPicPr>
          <p:cNvPr id="4" name="Picture 3" descr="Screen Shot 2018-09-18 at 11.47.34.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4111" y="2204864"/>
            <a:ext cx="4404885" cy="2387228"/>
          </a:xfrm>
          <a:prstGeom prst="rect">
            <a:avLst/>
          </a:prstGeom>
        </p:spPr>
      </p:pic>
      <p:sp>
        <p:nvSpPr>
          <p:cNvPr id="5" name="TextBox 4"/>
          <p:cNvSpPr txBox="1"/>
          <p:nvPr/>
        </p:nvSpPr>
        <p:spPr>
          <a:xfrm>
            <a:off x="5796136" y="6021288"/>
            <a:ext cx="2808312" cy="246221"/>
          </a:xfrm>
          <a:prstGeom prst="rect">
            <a:avLst/>
          </a:prstGeom>
          <a:noFill/>
        </p:spPr>
        <p:txBody>
          <a:bodyPr wrap="square" rtlCol="0">
            <a:spAutoFit/>
          </a:bodyPr>
          <a:lstStyle/>
          <a:p>
            <a:r>
              <a:rPr lang="en-US" sz="1000" dirty="0" smtClean="0"/>
              <a:t>(</a:t>
            </a:r>
            <a:r>
              <a:rPr lang="en-US" sz="1000" dirty="0" err="1" smtClean="0"/>
              <a:t>Starbucks.co.uk</a:t>
            </a:r>
            <a:r>
              <a:rPr lang="en-US" sz="1000" dirty="0" smtClean="0"/>
              <a:t>)</a:t>
            </a:r>
            <a:endParaRPr lang="en-US" sz="1000" dirty="0"/>
          </a:p>
        </p:txBody>
      </p:sp>
      <p:sp>
        <p:nvSpPr>
          <p:cNvPr id="6" name="TextBox 5"/>
          <p:cNvSpPr txBox="1"/>
          <p:nvPr/>
        </p:nvSpPr>
        <p:spPr>
          <a:xfrm>
            <a:off x="0" y="260648"/>
            <a:ext cx="9144000" cy="1077218"/>
          </a:xfrm>
          <a:prstGeom prst="rect">
            <a:avLst/>
          </a:prstGeom>
          <a:solidFill>
            <a:srgbClr val="000000"/>
          </a:solidFill>
        </p:spPr>
        <p:txBody>
          <a:bodyPr wrap="square" rtlCol="0">
            <a:spAutoFit/>
          </a:bodyPr>
          <a:lstStyle/>
          <a:p>
            <a:pPr algn="ctr"/>
            <a:r>
              <a:rPr lang="en-US" sz="3200" dirty="0" smtClean="0">
                <a:solidFill>
                  <a:srgbClr val="FFFFFF"/>
                </a:solidFill>
              </a:rPr>
              <a:t>Persuasion through loyalty and connection</a:t>
            </a:r>
          </a:p>
          <a:p>
            <a:pPr algn="ctr"/>
            <a:r>
              <a:rPr lang="en-US" sz="3200" dirty="0" smtClean="0">
                <a:solidFill>
                  <a:srgbClr val="FFFFFF"/>
                </a:solidFill>
              </a:rPr>
              <a:t>STARBUCKS APP</a:t>
            </a:r>
            <a:endParaRPr lang="en-US" sz="3200" dirty="0">
              <a:solidFill>
                <a:srgbClr val="FFFFFF"/>
              </a:solidFill>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8-09-23 at 17.34.4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12776"/>
            <a:ext cx="9144000" cy="5100735"/>
          </a:xfrm>
          <a:prstGeom prst="rect">
            <a:avLst/>
          </a:prstGeom>
        </p:spPr>
      </p:pic>
      <p:sp>
        <p:nvSpPr>
          <p:cNvPr id="3" name="TextBox 2"/>
          <p:cNvSpPr txBox="1"/>
          <p:nvPr/>
        </p:nvSpPr>
        <p:spPr>
          <a:xfrm>
            <a:off x="899592" y="74534"/>
            <a:ext cx="7344816" cy="1384995"/>
          </a:xfrm>
          <a:prstGeom prst="rect">
            <a:avLst/>
          </a:prstGeom>
          <a:solidFill>
            <a:srgbClr val="000000"/>
          </a:solidFill>
        </p:spPr>
        <p:txBody>
          <a:bodyPr wrap="square" rtlCol="0">
            <a:spAutoFit/>
          </a:bodyPr>
          <a:lstStyle/>
          <a:p>
            <a:pPr algn="ctr"/>
            <a:r>
              <a:rPr lang="en-US" sz="2800" dirty="0" smtClean="0">
                <a:solidFill>
                  <a:srgbClr val="FFFFFF"/>
                </a:solidFill>
              </a:rPr>
              <a:t>STARBUCKS App. </a:t>
            </a:r>
          </a:p>
          <a:p>
            <a:pPr algn="ctr"/>
            <a:r>
              <a:rPr lang="en-US" sz="2800" dirty="0" smtClean="0">
                <a:solidFill>
                  <a:srgbClr val="FFFFFF"/>
                </a:solidFill>
              </a:rPr>
              <a:t>Persuades and informs through engagement </a:t>
            </a:r>
          </a:p>
          <a:p>
            <a:pPr algn="ctr"/>
            <a:r>
              <a:rPr lang="en-US" sz="2800" dirty="0" smtClean="0">
                <a:solidFill>
                  <a:srgbClr val="FFFFFF"/>
                </a:solidFill>
              </a:rPr>
              <a:t>with the audience</a:t>
            </a:r>
            <a:endParaRPr lang="en-US" sz="2800" dirty="0">
              <a:solidFill>
                <a:srgbClr val="FFFFFF"/>
              </a:solidFill>
            </a:endParaRPr>
          </a:p>
        </p:txBody>
      </p:sp>
    </p:spTree>
    <p:extLst>
      <p:ext uri="{BB962C8B-B14F-4D97-AF65-F5344CB8AC3E}">
        <p14:creationId xmlns:p14="http://schemas.microsoft.com/office/powerpoint/2010/main" val="324617378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extBox 2"/>
          <p:cNvSpPr txBox="1">
            <a:spLocks noChangeArrowheads="1"/>
          </p:cNvSpPr>
          <p:nvPr/>
        </p:nvSpPr>
        <p:spPr bwMode="auto">
          <a:xfrm>
            <a:off x="323528" y="1484784"/>
            <a:ext cx="8497888"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charset="-128"/>
              </a:defRPr>
            </a:lvl1pPr>
            <a:lvl2pPr marL="742950" indent="-285750">
              <a:spcBef>
                <a:spcPct val="20000"/>
              </a:spcBef>
              <a:buChar char="–"/>
              <a:defRPr sz="2800">
                <a:solidFill>
                  <a:schemeClr val="tx1"/>
                </a:solidFill>
                <a:latin typeface="Arial" charset="0"/>
                <a:ea typeface="ＭＳ Ｐゴシック" charset="-128"/>
              </a:defRPr>
            </a:lvl2pPr>
            <a:lvl3pPr marL="1143000" indent="-228600">
              <a:spcBef>
                <a:spcPct val="20000"/>
              </a:spcBef>
              <a:buChar char="•"/>
              <a:defRPr sz="2400">
                <a:solidFill>
                  <a:schemeClr val="tx1"/>
                </a:solidFill>
                <a:latin typeface="Arial" charset="0"/>
                <a:ea typeface="ＭＳ Ｐゴシック" charset="-128"/>
              </a:defRPr>
            </a:lvl3pPr>
            <a:lvl4pPr marL="1600200" indent="-228600">
              <a:spcBef>
                <a:spcPct val="20000"/>
              </a:spcBef>
              <a:buChar char="–"/>
              <a:defRPr sz="2000">
                <a:solidFill>
                  <a:schemeClr val="tx1"/>
                </a:solidFill>
                <a:latin typeface="Arial" charset="0"/>
                <a:ea typeface="ＭＳ Ｐゴシック" charset="-128"/>
              </a:defRPr>
            </a:lvl4pPr>
            <a:lvl5pPr marL="2057400" indent="-22860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a:spcBef>
                <a:spcPct val="0"/>
              </a:spcBef>
              <a:buFontTx/>
              <a:buNone/>
            </a:pPr>
            <a:r>
              <a:rPr lang="en-US" altLang="en-US" sz="2400" dirty="0" smtClean="0"/>
              <a:t>In preparation for your brief. For </a:t>
            </a:r>
            <a:r>
              <a:rPr lang="en-US" altLang="en-US" sz="2400" dirty="0"/>
              <a:t>next week </a:t>
            </a:r>
            <a:r>
              <a:rPr lang="en-US" altLang="en-US" sz="2400" dirty="0" smtClean="0"/>
              <a:t>choose one coffee house brand. Research how the brand experience is achieved through</a:t>
            </a:r>
          </a:p>
          <a:p>
            <a:pPr>
              <a:spcBef>
                <a:spcPct val="0"/>
              </a:spcBef>
              <a:buFontTx/>
              <a:buNone/>
            </a:pPr>
            <a:endParaRPr lang="en-US" altLang="en-US" sz="2400" dirty="0" smtClean="0"/>
          </a:p>
          <a:p>
            <a:pPr marL="342900" indent="-342900">
              <a:spcBef>
                <a:spcPct val="0"/>
              </a:spcBef>
            </a:pPr>
            <a:r>
              <a:rPr lang="en-US" altLang="en-US" sz="2400" dirty="0" smtClean="0"/>
              <a:t>Differentiation </a:t>
            </a:r>
          </a:p>
          <a:p>
            <a:pPr marL="342900" indent="-342900">
              <a:spcBef>
                <a:spcPct val="0"/>
              </a:spcBef>
            </a:pPr>
            <a:r>
              <a:rPr lang="en-US" altLang="en-US" sz="2400" dirty="0" smtClean="0"/>
              <a:t>Consistency</a:t>
            </a:r>
          </a:p>
          <a:p>
            <a:pPr marL="342900" indent="-342900">
              <a:spcBef>
                <a:spcPct val="0"/>
              </a:spcBef>
            </a:pPr>
            <a:r>
              <a:rPr lang="en-US" altLang="en-US" sz="2400" dirty="0" smtClean="0"/>
              <a:t>Narrative</a:t>
            </a:r>
          </a:p>
          <a:p>
            <a:pPr marL="342900" indent="-342900">
              <a:spcBef>
                <a:spcPct val="0"/>
              </a:spcBef>
            </a:pPr>
            <a:r>
              <a:rPr lang="en-US" altLang="en-US" sz="2400" dirty="0" smtClean="0"/>
              <a:t>Communication</a:t>
            </a:r>
          </a:p>
          <a:p>
            <a:pPr marL="342900" indent="-342900">
              <a:spcBef>
                <a:spcPct val="0"/>
              </a:spcBef>
            </a:pPr>
            <a:endParaRPr lang="en-US" altLang="en-US" sz="2400" dirty="0" smtClean="0"/>
          </a:p>
          <a:p>
            <a:pPr>
              <a:spcBef>
                <a:spcPct val="0"/>
              </a:spcBef>
              <a:buFontTx/>
              <a:buNone/>
            </a:pPr>
            <a:r>
              <a:rPr lang="en-US" altLang="ja-JP" sz="2400" dirty="0" smtClean="0"/>
              <a:t>5 </a:t>
            </a:r>
            <a:r>
              <a:rPr lang="en-US" altLang="ja-JP" sz="2400" dirty="0"/>
              <a:t>minute presentation of your research on </a:t>
            </a:r>
            <a:r>
              <a:rPr lang="en-US" altLang="ja-JP" sz="2400" dirty="0" smtClean="0"/>
              <a:t>slides </a:t>
            </a:r>
            <a:r>
              <a:rPr lang="en-US" altLang="ja-JP" sz="2400" dirty="0"/>
              <a:t>or A3 </a:t>
            </a:r>
            <a:r>
              <a:rPr lang="en-US" altLang="ja-JP" sz="2400" dirty="0" smtClean="0"/>
              <a:t>sheets. </a:t>
            </a:r>
            <a:endParaRPr lang="en-US" altLang="en-US" sz="2400" dirty="0"/>
          </a:p>
        </p:txBody>
      </p:sp>
    </p:spTree>
    <p:extLst>
      <p:ext uri="{BB962C8B-B14F-4D97-AF65-F5344CB8AC3E}">
        <p14:creationId xmlns:p14="http://schemas.microsoft.com/office/powerpoint/2010/main" val="13669416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Habitat">
      <a:dk1>
        <a:sysClr val="windowText" lastClr="000000"/>
      </a:dk1>
      <a:lt1>
        <a:sysClr val="window" lastClr="FFFFFF"/>
      </a:lt1>
      <a:dk2>
        <a:srgbClr val="194431"/>
      </a:dk2>
      <a:lt2>
        <a:srgbClr val="F0E6C3"/>
      </a:lt2>
      <a:accent1>
        <a:srgbClr val="F8C000"/>
      </a:accent1>
      <a:accent2>
        <a:srgbClr val="F88600"/>
      </a:accent2>
      <a:accent3>
        <a:srgbClr val="F83500"/>
      </a:accent3>
      <a:accent4>
        <a:srgbClr val="8B723D"/>
      </a:accent4>
      <a:accent5>
        <a:srgbClr val="818B3D"/>
      </a:accent5>
      <a:accent6>
        <a:srgbClr val="586215"/>
      </a:accent6>
      <a:hlink>
        <a:srgbClr val="FF621D"/>
      </a:hlink>
      <a:folHlink>
        <a:srgbClr val="F3D26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24192</TotalTime>
  <Words>973</Words>
  <Application>Microsoft Macintosh PowerPoint</Application>
  <PresentationFormat>On-screen Show (4:3)</PresentationFormat>
  <Paragraphs>121</Paragraphs>
  <Slides>48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Calibri</vt:lpstr>
      <vt:lpstr>Merriweather</vt:lpstr>
      <vt:lpstr>ＭＳ Ｐゴシック</vt:lpstr>
      <vt:lpstr>Arial</vt:lpstr>
      <vt:lpstr>Office Theme</vt:lpstr>
      <vt:lpstr>Brand Experience</vt:lpstr>
      <vt:lpstr>Branding using DRIP</vt:lpstr>
      <vt:lpstr>DRIP</vt:lpstr>
      <vt:lpstr>PowerPoint Presentation</vt:lpstr>
      <vt:lpstr>        Differentiate Points Of Difference  How does STARBUCKS stand out in a category? </vt:lpstr>
      <vt:lpstr>STARBUCKS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Reinforce  (Strengthen or consolidate the message)   </vt:lpstr>
      <vt:lpstr>PowerPoint Presentation</vt:lpstr>
      <vt:lpstr>Reinforce through PR and content</vt:lpstr>
      <vt:lpstr>Reinforce through social media messaging</vt:lpstr>
      <vt:lpstr>Reinforce through dialogue with customers through social media in real time</vt:lpstr>
      <vt:lpstr>Reinforce by being Brand Consistent</vt:lpstr>
      <vt:lpstr>PowerPoint Presentation</vt:lpstr>
      <vt:lpstr>PowerPoint Presentation</vt:lpstr>
      <vt:lpstr>PowerPoint Presentation</vt:lpstr>
      <vt:lpstr>Inform (Make aware, availability, features)  through communications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Persuade (To encourage further positive purchase related behavior and further enquiry)   through all interactions and  touch points as persuasion is ubiquitous and subtle and works through all forms of communication</vt:lpstr>
      <vt:lpstr>PowerPoint Presentation</vt:lpstr>
      <vt:lpstr>PowerPoint Presentation</vt:lpstr>
      <vt:lpstr>PowerPoint Presentation</vt:lpstr>
      <vt:lpstr>Owned media</vt:lpstr>
      <vt:lpstr>Earned media</vt:lpstr>
      <vt:lpstr>Persuasion through the  Brand values of  Warmth and authenticity communicated in the coffee house experience itself  </vt:lpstr>
      <vt:lpstr>PowerPoint Presentation</vt:lpstr>
      <vt:lpstr>“It’s our commitment to do things that are good to people each other and the planet. From the way we buy our coffee, to minimizing our environmental impact, to being involved in local communities. It’s doing things the way we always have. And it’s using our size for good. And because you support us, Starbucks™ Shared Planet™ is what you are a part of too.” </vt:lpstr>
      <vt:lpstr>PowerPoint Presentation</vt:lpstr>
      <vt:lpstr>PowerPoint Presentation</vt:lpstr>
      <vt:lpstr>PowerPoint Presentation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Starbucks</dc:title>
  <dc:creator>Art Design</dc:creator>
  <cp:lastModifiedBy>Microsoft Office User</cp:lastModifiedBy>
  <cp:revision>149</cp:revision>
  <cp:lastPrinted>2015-10-01T12:12:03Z</cp:lastPrinted>
  <dcterms:created xsi:type="dcterms:W3CDTF">2012-09-30T17:26:21Z</dcterms:created>
  <dcterms:modified xsi:type="dcterms:W3CDTF">2019-10-16T13:00:37Z</dcterms:modified>
</cp:coreProperties>
</file>