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Lst>
  <p:notesMasterIdLst>
    <p:notesMasterId r:id="rId3"/>
  </p:notesMasterIdLst>
  <p:sldIdLst>
    <p:sldId id="256" r:id="rId2"/>
  </p:sldIdLst>
  <p:sldSz cx="12801600" cy="9601200" type="A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34BC9"/>
    <a:srgbClr val="F4E5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2" d="100"/>
          <a:sy n="42" d="100"/>
        </p:scale>
        <p:origin x="171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A8E15810-B117-42BF-BC60-98B9C6027F5B}" type="datetimeFigureOut">
              <a:rPr lang="en-GB" smtClean="0"/>
              <a:t>04/11/2025</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5BFFFD9D-A183-4A42-AFAF-CC31B4F2044A}" type="slidenum">
              <a:rPr lang="en-GB" smtClean="0"/>
              <a:t>‹#›</a:t>
            </a:fld>
            <a:endParaRPr lang="en-GB"/>
          </a:p>
        </p:txBody>
      </p:sp>
    </p:spTree>
    <p:extLst>
      <p:ext uri="{BB962C8B-B14F-4D97-AF65-F5344CB8AC3E}">
        <p14:creationId xmlns:p14="http://schemas.microsoft.com/office/powerpoint/2010/main" val="3203763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28950" y="857250"/>
            <a:ext cx="3086100" cy="23145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FFFD9D-A183-4A42-AFAF-CC31B4F2044A}" type="slidenum">
              <a:rPr lang="en-GB" smtClean="0"/>
              <a:t>1</a:t>
            </a:fld>
            <a:endParaRPr lang="en-GB"/>
          </a:p>
        </p:txBody>
      </p:sp>
    </p:spTree>
    <p:extLst>
      <p:ext uri="{BB962C8B-B14F-4D97-AF65-F5344CB8AC3E}">
        <p14:creationId xmlns:p14="http://schemas.microsoft.com/office/powerpoint/2010/main" val="861131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335" y="8961120"/>
            <a:ext cx="12798267"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52144" y="1062533"/>
            <a:ext cx="10561320" cy="4992624"/>
          </a:xfrm>
        </p:spPr>
        <p:txBody>
          <a:bodyPr anchor="b">
            <a:normAutofit/>
          </a:bodyPr>
          <a:lstStyle>
            <a:lvl1pPr algn="l">
              <a:lnSpc>
                <a:spcPct val="85000"/>
              </a:lnSpc>
              <a:defRPr sz="11200" spc="-7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55053" y="6237869"/>
            <a:ext cx="10561320" cy="1600200"/>
          </a:xfrm>
        </p:spPr>
        <p:txBody>
          <a:bodyPr lIns="91440" rIns="91440">
            <a:normAutofit/>
          </a:bodyPr>
          <a:lstStyle>
            <a:lvl1pPr marL="0" indent="0" algn="l">
              <a:buNone/>
              <a:defRPr sz="3360" cap="all" spc="280" baseline="0">
                <a:solidFill>
                  <a:schemeClr val="tx2"/>
                </a:solidFill>
                <a:latin typeface="+mj-lt"/>
              </a:defRPr>
            </a:lvl1pPr>
            <a:lvl2pPr marL="640080" indent="0" algn="ctr">
              <a:buNone/>
              <a:defRPr sz="3360"/>
            </a:lvl2pPr>
            <a:lvl3pPr marL="1280160" indent="0" algn="ctr">
              <a:buNone/>
              <a:defRPr sz="3360"/>
            </a:lvl3pPr>
            <a:lvl4pPr marL="1920240" indent="0" algn="ctr">
              <a:buNone/>
              <a:defRPr sz="2800"/>
            </a:lvl4pPr>
            <a:lvl5pPr marL="2560320" indent="0" algn="ctr">
              <a:buNone/>
              <a:defRPr sz="2800"/>
            </a:lvl5pPr>
            <a:lvl6pPr marL="3200400" indent="0" algn="ctr">
              <a:buNone/>
              <a:defRPr sz="2800"/>
            </a:lvl6pPr>
            <a:lvl7pPr marL="3840480" indent="0" algn="ctr">
              <a:buNone/>
              <a:defRPr sz="2800"/>
            </a:lvl7pPr>
            <a:lvl8pPr marL="4480560" indent="0" algn="ctr">
              <a:buNone/>
              <a:defRPr sz="2800"/>
            </a:lvl8pPr>
            <a:lvl9pPr marL="5120640" indent="0" algn="ctr">
              <a:buNone/>
              <a:defRPr sz="2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cxnSp>
        <p:nvCxnSpPr>
          <p:cNvPr id="9" name="Straight Connector 8"/>
          <p:cNvCxnSpPr/>
          <p:nvPr/>
        </p:nvCxnSpPr>
        <p:spPr>
          <a:xfrm>
            <a:off x="1268042" y="6080760"/>
            <a:ext cx="10369296"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1" y="8868042"/>
            <a:ext cx="12801601" cy="923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86081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577634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335" y="8961120"/>
            <a:ext cx="12798267"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2144" y="1062533"/>
            <a:ext cx="10561320" cy="4992624"/>
          </a:xfrm>
        </p:spPr>
        <p:txBody>
          <a:bodyPr anchor="b" anchorCtr="0">
            <a:normAutofit/>
          </a:bodyPr>
          <a:lstStyle>
            <a:lvl1pPr>
              <a:lnSpc>
                <a:spcPct val="85000"/>
              </a:lnSpc>
              <a:defRPr sz="112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152144" y="6234379"/>
            <a:ext cx="10561320" cy="1600200"/>
          </a:xfrm>
        </p:spPr>
        <p:txBody>
          <a:bodyPr lIns="91440" rIns="91440" anchor="t" anchorCtr="0">
            <a:normAutofit/>
          </a:bodyPr>
          <a:lstStyle>
            <a:lvl1pPr marL="0" indent="0">
              <a:buNone/>
              <a:defRPr sz="3360" cap="all" spc="280" baseline="0">
                <a:solidFill>
                  <a:schemeClr val="tx2"/>
                </a:solidFill>
                <a:latin typeface="+mj-lt"/>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23C7A9-D1C4-4FF1-990B-F5BDBBEA7F9F}"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cxnSp>
        <p:nvCxnSpPr>
          <p:cNvPr id="9" name="Straight Connector 8"/>
          <p:cNvCxnSpPr/>
          <p:nvPr/>
        </p:nvCxnSpPr>
        <p:spPr>
          <a:xfrm>
            <a:off x="1268042" y="6080760"/>
            <a:ext cx="10369296"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1" y="8868042"/>
            <a:ext cx="12801601" cy="923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09232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152144" y="401246"/>
            <a:ext cx="10561320" cy="203106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152144" y="2584028"/>
            <a:ext cx="5184648" cy="5632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8816" y="2584029"/>
            <a:ext cx="5184648" cy="5632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923C7A9-D1C4-4FF1-990B-F5BDBBEA7F9F}"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440023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152144" y="401246"/>
            <a:ext cx="10561320" cy="2031060"/>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52144" y="2584473"/>
            <a:ext cx="5184648" cy="1030795"/>
          </a:xfrm>
        </p:spPr>
        <p:txBody>
          <a:bodyPr lIns="91440" rIns="91440" anchor="ctr">
            <a:normAutofit/>
          </a:bodyPr>
          <a:lstStyle>
            <a:lvl1pPr marL="0" indent="0">
              <a:buNone/>
              <a:defRPr sz="2800" b="0" cap="all" baseline="0">
                <a:solidFill>
                  <a:schemeClr val="tx2"/>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1152144" y="3615268"/>
            <a:ext cx="5184648" cy="4729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8816" y="2584473"/>
            <a:ext cx="5184648" cy="1030795"/>
          </a:xfrm>
        </p:spPr>
        <p:txBody>
          <a:bodyPr lIns="91440" rIns="91440" anchor="ctr">
            <a:normAutofit/>
          </a:bodyPr>
          <a:lstStyle>
            <a:lvl1pPr marL="0" indent="0">
              <a:buNone/>
              <a:defRPr sz="2800" b="0" cap="all" baseline="0">
                <a:solidFill>
                  <a:schemeClr val="tx2"/>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528816" y="3615268"/>
            <a:ext cx="5184648" cy="4729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923C7A9-D1C4-4FF1-990B-F5BDBBEA7F9F}" type="datetimeFigureOut">
              <a:rPr lang="en-GB" smtClean="0"/>
              <a:t>04/11/2025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3555534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923C7A9-D1C4-4FF1-990B-F5BDBBEA7F9F}" type="datetimeFigureOut">
              <a:rPr lang="en-GB" smtClean="0"/>
              <a:t>04/11/2025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2354672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335" y="8961120"/>
            <a:ext cx="12798267"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7" y="8868043"/>
            <a:ext cx="12798267" cy="896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923C7A9-D1C4-4FF1-990B-F5BDBBEA7F9F}" type="datetimeFigureOut">
              <a:rPr lang="en-GB" smtClean="0"/>
              <a:t>04/11/2025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4007344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9" y="0"/>
            <a:ext cx="4253330" cy="9601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242074" y="0"/>
            <a:ext cx="67208" cy="9601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80060" y="832103"/>
            <a:ext cx="3360420" cy="3200400"/>
          </a:xfrm>
        </p:spPr>
        <p:txBody>
          <a:bodyPr anchor="b">
            <a:normAutofit/>
          </a:bodyPr>
          <a:lstStyle>
            <a:lvl1pPr>
              <a:defRPr sz="504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5040630" y="1024128"/>
            <a:ext cx="6816852" cy="73609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80060" y="4096512"/>
            <a:ext cx="3360420" cy="4730774"/>
          </a:xfrm>
        </p:spPr>
        <p:txBody>
          <a:bodyPr lIns="91440" rIns="91440">
            <a:normAutofit/>
          </a:bodyPr>
          <a:lstStyle>
            <a:lvl1pPr marL="0" indent="0">
              <a:buNone/>
              <a:defRPr sz="2100">
                <a:solidFill>
                  <a:srgbClr val="FFFFFF"/>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5" name="Date Placeholder 4"/>
          <p:cNvSpPr>
            <a:spLocks noGrp="1"/>
          </p:cNvSpPr>
          <p:nvPr>
            <p:ph type="dt" sz="half" idx="10"/>
          </p:nvPr>
        </p:nvSpPr>
        <p:spPr>
          <a:xfrm>
            <a:off x="488788" y="9043701"/>
            <a:ext cx="2749436" cy="511175"/>
          </a:xfrm>
        </p:spPr>
        <p:txBody>
          <a:bodyPr/>
          <a:lstStyle>
            <a:lvl1pPr algn="l">
              <a:defRPr/>
            </a:lvl1pPr>
          </a:lstStyle>
          <a:p>
            <a:fld id="{0923C7A9-D1C4-4FF1-990B-F5BDBBEA7F9F}" type="datetimeFigureOut">
              <a:rPr lang="en-GB" smtClean="0"/>
              <a:t>04/11/2025</a:t>
            </a:fld>
            <a:endParaRPr lang="en-GB"/>
          </a:p>
        </p:txBody>
      </p:sp>
      <p:sp>
        <p:nvSpPr>
          <p:cNvPr id="6" name="Footer Placeholder 5"/>
          <p:cNvSpPr>
            <a:spLocks noGrp="1"/>
          </p:cNvSpPr>
          <p:nvPr>
            <p:ph type="ftr" sz="quarter" idx="11"/>
          </p:nvPr>
        </p:nvSpPr>
        <p:spPr>
          <a:xfrm>
            <a:off x="5040630" y="9043701"/>
            <a:ext cx="4880610" cy="51117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35DEA85-5843-40EE-8BF0-EDA472B04BE4}" type="slidenum">
              <a:rPr lang="en-GB" smtClean="0"/>
              <a:t>‹#›</a:t>
            </a:fld>
            <a:endParaRPr lang="en-GB"/>
          </a:p>
        </p:txBody>
      </p:sp>
    </p:spTree>
    <p:extLst>
      <p:ext uri="{BB962C8B-B14F-4D97-AF65-F5344CB8AC3E}">
        <p14:creationId xmlns:p14="http://schemas.microsoft.com/office/powerpoint/2010/main" val="428963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1" y="6934200"/>
            <a:ext cx="12798267" cy="2667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7" y="6881106"/>
            <a:ext cx="12798267" cy="896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2144" y="7104888"/>
            <a:ext cx="10619328" cy="1152144"/>
          </a:xfrm>
        </p:spPr>
        <p:txBody>
          <a:bodyPr tIns="0" bIns="0" anchor="b">
            <a:noAutofit/>
          </a:bodyPr>
          <a:lstStyle>
            <a:lvl1pPr>
              <a:defRPr sz="504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7" y="0"/>
            <a:ext cx="12801585" cy="6881106"/>
          </a:xfrm>
          <a:solidFill>
            <a:schemeClr val="bg2">
              <a:lumMod val="90000"/>
            </a:schemeClr>
          </a:solidFill>
        </p:spPr>
        <p:txBody>
          <a:bodyPr lIns="457200" tIns="457200"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1152144" y="8269834"/>
            <a:ext cx="10625328" cy="832104"/>
          </a:xfrm>
        </p:spPr>
        <p:txBody>
          <a:bodyPr lIns="91440" tIns="0" rIns="91440" bIns="0">
            <a:normAutofit/>
          </a:bodyPr>
          <a:lstStyle>
            <a:lvl1pPr marL="0" indent="0">
              <a:spcBef>
                <a:spcPts val="0"/>
              </a:spcBef>
              <a:spcAft>
                <a:spcPts val="840"/>
              </a:spcAft>
              <a:buNone/>
              <a:defRPr sz="2100">
                <a:solidFill>
                  <a:srgbClr val="FFFFFF"/>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5" name="Date Placeholder 4"/>
          <p:cNvSpPr>
            <a:spLocks noGrp="1"/>
          </p:cNvSpPr>
          <p:nvPr>
            <p:ph type="dt" sz="half" idx="10"/>
          </p:nvPr>
        </p:nvSpPr>
        <p:spPr/>
        <p:txBody>
          <a:bodyPr/>
          <a:lstStyle/>
          <a:p>
            <a:fld id="{0923C7A9-D1C4-4FF1-990B-F5BDBBEA7F9F}"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806893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2283407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335" y="8961120"/>
            <a:ext cx="12798267"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7" y="8868043"/>
            <a:ext cx="12801585" cy="896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1146" y="577223"/>
            <a:ext cx="2760345" cy="8063857"/>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0111" y="577223"/>
            <a:ext cx="8121015" cy="8063857"/>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4205853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8961120"/>
            <a:ext cx="12801601"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 y="8868042"/>
            <a:ext cx="12801601" cy="923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52144" y="401246"/>
            <a:ext cx="10561320" cy="2031060"/>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152143" y="2584028"/>
            <a:ext cx="10561321" cy="5632704"/>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52146" y="9043701"/>
            <a:ext cx="2595884" cy="511175"/>
          </a:xfrm>
          <a:prstGeom prst="rect">
            <a:avLst/>
          </a:prstGeom>
        </p:spPr>
        <p:txBody>
          <a:bodyPr vert="horz" lIns="91440" tIns="45720" rIns="91440" bIns="45720" rtlCol="0" anchor="ctr"/>
          <a:lstStyle>
            <a:lvl1pPr algn="l">
              <a:defRPr sz="1260">
                <a:solidFill>
                  <a:srgbClr val="FFFFFF"/>
                </a:solidFill>
              </a:defRPr>
            </a:lvl1pPr>
          </a:lstStyle>
          <a:p>
            <a:fld id="{0923C7A9-D1C4-4FF1-990B-F5BDBBEA7F9F}" type="datetimeFigureOut">
              <a:rPr lang="en-GB" smtClean="0"/>
              <a:t>04/11/2025</a:t>
            </a:fld>
            <a:endParaRPr lang="en-GB"/>
          </a:p>
        </p:txBody>
      </p:sp>
      <p:sp>
        <p:nvSpPr>
          <p:cNvPr id="5" name="Footer Placeholder 4"/>
          <p:cNvSpPr>
            <a:spLocks noGrp="1"/>
          </p:cNvSpPr>
          <p:nvPr>
            <p:ph type="ftr" sz="quarter" idx="3"/>
          </p:nvPr>
        </p:nvSpPr>
        <p:spPr>
          <a:xfrm>
            <a:off x="3870495" y="9043701"/>
            <a:ext cx="5063944" cy="511175"/>
          </a:xfrm>
          <a:prstGeom prst="rect">
            <a:avLst/>
          </a:prstGeom>
        </p:spPr>
        <p:txBody>
          <a:bodyPr vert="horz" lIns="91440" tIns="45720" rIns="91440" bIns="45720" rtlCol="0" anchor="ctr"/>
          <a:lstStyle>
            <a:lvl1pPr algn="ctr">
              <a:defRPr sz="126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10395482" y="9043701"/>
            <a:ext cx="1377627" cy="511175"/>
          </a:xfrm>
          <a:prstGeom prst="rect">
            <a:avLst/>
          </a:prstGeom>
        </p:spPr>
        <p:txBody>
          <a:bodyPr vert="horz" lIns="91440" tIns="45720" rIns="91440" bIns="45720" rtlCol="0" anchor="ctr"/>
          <a:lstStyle>
            <a:lvl1pPr algn="r">
              <a:defRPr sz="1470">
                <a:solidFill>
                  <a:srgbClr val="FFFFFF"/>
                </a:solidFill>
              </a:defRPr>
            </a:lvl1pPr>
          </a:lstStyle>
          <a:p>
            <a:fld id="{E35DEA85-5843-40EE-8BF0-EDA472B04BE4}" type="slidenum">
              <a:rPr lang="en-GB" smtClean="0"/>
              <a:t>‹#›</a:t>
            </a:fld>
            <a:endParaRPr lang="en-GB"/>
          </a:p>
        </p:txBody>
      </p:sp>
      <p:cxnSp>
        <p:nvCxnSpPr>
          <p:cNvPr id="10" name="Straight Connector 9"/>
          <p:cNvCxnSpPr/>
          <p:nvPr/>
        </p:nvCxnSpPr>
        <p:spPr>
          <a:xfrm>
            <a:off x="1253209" y="2432983"/>
            <a:ext cx="10465308"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460260"/>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txStyles>
    <p:titleStyle>
      <a:lvl1pPr algn="l" defTabSz="1280160" rtl="0" eaLnBrk="1" latinLnBrk="0" hangingPunct="1">
        <a:lnSpc>
          <a:spcPct val="85000"/>
        </a:lnSpc>
        <a:spcBef>
          <a:spcPct val="0"/>
        </a:spcBef>
        <a:buNone/>
        <a:defRPr sz="6720" kern="1200" spc="-70" baseline="0">
          <a:solidFill>
            <a:schemeClr val="tx1">
              <a:lumMod val="75000"/>
              <a:lumOff val="25000"/>
            </a:schemeClr>
          </a:solidFill>
          <a:latin typeface="+mj-lt"/>
          <a:ea typeface="+mj-ea"/>
          <a:cs typeface="+mj-cs"/>
        </a:defRPr>
      </a:lvl1pPr>
    </p:titleStyle>
    <p:bodyStyle>
      <a:lvl1pPr marL="128016" indent="-128016" algn="l" defTabSz="1280160" rtl="0" eaLnBrk="1" latinLnBrk="0" hangingPunct="1">
        <a:lnSpc>
          <a:spcPct val="90000"/>
        </a:lnSpc>
        <a:spcBef>
          <a:spcPts val="1680"/>
        </a:spcBef>
        <a:spcAft>
          <a:spcPts val="280"/>
        </a:spcAft>
        <a:buClr>
          <a:schemeClr val="accent1"/>
        </a:buClr>
        <a:buSzPct val="100000"/>
        <a:buFont typeface="Calibri" panose="020F0502020204030204" pitchFamily="34" charset="0"/>
        <a:buChar char=" "/>
        <a:defRPr sz="2800" kern="1200">
          <a:solidFill>
            <a:schemeClr val="tx1">
              <a:lumMod val="75000"/>
              <a:lumOff val="25000"/>
            </a:schemeClr>
          </a:solidFill>
          <a:latin typeface="+mn-lt"/>
          <a:ea typeface="+mn-ea"/>
          <a:cs typeface="+mn-cs"/>
        </a:defRPr>
      </a:lvl1pPr>
      <a:lvl2pPr marL="537667" indent="-256032" algn="l" defTabSz="1280160" rtl="0" eaLnBrk="1" latinLnBrk="0" hangingPunct="1">
        <a:lnSpc>
          <a:spcPct val="90000"/>
        </a:lnSpc>
        <a:spcBef>
          <a:spcPts val="280"/>
        </a:spcBef>
        <a:spcAft>
          <a:spcPts val="560"/>
        </a:spcAft>
        <a:buClr>
          <a:schemeClr val="accent1"/>
        </a:buClr>
        <a:buFont typeface="Calibri" pitchFamily="34" charset="0"/>
        <a:buChar char="◦"/>
        <a:defRPr sz="2520" kern="1200">
          <a:solidFill>
            <a:schemeClr val="tx1">
              <a:lumMod val="75000"/>
              <a:lumOff val="25000"/>
            </a:schemeClr>
          </a:solidFill>
          <a:latin typeface="+mn-lt"/>
          <a:ea typeface="+mn-ea"/>
          <a:cs typeface="+mn-cs"/>
        </a:defRPr>
      </a:lvl2pPr>
      <a:lvl3pPr marL="793699" indent="-256032"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3pPr>
      <a:lvl4pPr marL="1049731" indent="-256032"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4pPr>
      <a:lvl5pPr marL="1305763" indent="-256032"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5pPr>
      <a:lvl6pPr marL="154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6pPr>
      <a:lvl7pPr marL="182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7pPr>
      <a:lvl8pPr marL="210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8pPr>
      <a:lvl9pPr marL="238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svg"/><Relationship Id="rId13" Type="http://schemas.openxmlformats.org/officeDocument/2006/relationships/image" Target="../media/image10.jpeg"/><Relationship Id="rId3" Type="http://schemas.openxmlformats.org/officeDocument/2006/relationships/hyperlink" Target="https://digital.nhs.uk/data-and-information/publications/statistical/smoking-drinking-and-drug-use-among-young-people-in-england/2023/part-1-smoking-prevalence-and-consumption" TargetMode="External"/><Relationship Id="rId7" Type="http://schemas.openxmlformats.org/officeDocument/2006/relationships/image" Target="../media/image4.svg"/><Relationship Id="rId12" Type="http://schemas.openxmlformats.org/officeDocument/2006/relationships/image" Target="../media/image9.svg"/><Relationship Id="rId17" Type="http://schemas.openxmlformats.org/officeDocument/2006/relationships/image" Target="../media/image14.png"/><Relationship Id="rId2" Type="http://schemas.openxmlformats.org/officeDocument/2006/relationships/notesSlide" Target="../notesSlides/notesSlide1.xml"/><Relationship Id="rId16" Type="http://schemas.openxmlformats.org/officeDocument/2006/relationships/image" Target="../media/image13.jpeg"/><Relationship Id="rId1" Type="http://schemas.openxmlformats.org/officeDocument/2006/relationships/slideLayout" Target="../slideLayouts/slideLayout4.xml"/><Relationship Id="rId6" Type="http://schemas.openxmlformats.org/officeDocument/2006/relationships/image" Target="../media/image3.png"/><Relationship Id="rId11" Type="http://schemas.openxmlformats.org/officeDocument/2006/relationships/image" Target="../media/image8.png"/><Relationship Id="rId5" Type="http://schemas.openxmlformats.org/officeDocument/2006/relationships/image" Target="../media/image2.svg"/><Relationship Id="rId15" Type="http://schemas.openxmlformats.org/officeDocument/2006/relationships/image" Target="../media/image12.jpeg"/><Relationship Id="rId10" Type="http://schemas.openxmlformats.org/officeDocument/2006/relationships/image" Target="../media/image7.svg"/><Relationship Id="rId4" Type="http://schemas.openxmlformats.org/officeDocument/2006/relationships/image" Target="../media/image1.png"/><Relationship Id="rId9" Type="http://schemas.openxmlformats.org/officeDocument/2006/relationships/image" Target="../media/image6.png"/><Relationship Id="rId1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C072A67-EE3A-DFE1-B461-CC0CD8C9412A}"/>
              </a:ext>
            </a:extLst>
          </p:cNvPr>
          <p:cNvSpPr>
            <a:spLocks noGrp="1"/>
          </p:cNvSpPr>
          <p:nvPr>
            <p:ph type="title"/>
          </p:nvPr>
        </p:nvSpPr>
        <p:spPr>
          <a:xfrm>
            <a:off x="169950" y="69084"/>
            <a:ext cx="12415421" cy="772323"/>
          </a:xfrm>
          <a:ln/>
        </p:spPr>
        <p:style>
          <a:lnRef idx="1">
            <a:schemeClr val="accent5"/>
          </a:lnRef>
          <a:fillRef idx="3">
            <a:schemeClr val="accent5"/>
          </a:fillRef>
          <a:effectRef idx="2">
            <a:schemeClr val="accent5"/>
          </a:effectRef>
          <a:fontRef idx="minor">
            <a:schemeClr val="lt1"/>
          </a:fontRef>
        </p:style>
        <p:txBody>
          <a:bodyPr>
            <a:noAutofit/>
          </a:bodyPr>
          <a:lstStyle/>
          <a:p>
            <a:pPr algn="ctr">
              <a:lnSpc>
                <a:spcPct val="100000"/>
              </a:lnSpc>
            </a:pPr>
            <a:br>
              <a:rPr lang="en-US" sz="1200" b="1" dirty="0">
                <a:solidFill>
                  <a:schemeClr val="accent2"/>
                </a:solidFill>
                <a:latin typeface="ADLaM Display" panose="02010000000000000000" pitchFamily="2" charset="0"/>
                <a:ea typeface="ADLaM Display" panose="02010000000000000000" pitchFamily="2" charset="0"/>
                <a:cs typeface="ADLaM Display" panose="02010000000000000000" pitchFamily="2" charset="0"/>
              </a:rPr>
            </a:br>
            <a:br>
              <a:rPr lang="en-US" sz="1200" b="1" dirty="0">
                <a:solidFill>
                  <a:schemeClr val="accent2"/>
                </a:solidFill>
                <a:latin typeface="ADLaM Display" panose="02010000000000000000" pitchFamily="2" charset="0"/>
                <a:ea typeface="ADLaM Display" panose="02010000000000000000" pitchFamily="2" charset="0"/>
                <a:cs typeface="ADLaM Display" panose="02010000000000000000" pitchFamily="2" charset="0"/>
              </a:rPr>
            </a:br>
            <a:r>
              <a:rPr lang="en-GB" sz="1400" b="1" u="sng" dirty="0">
                <a:effectLst>
                  <a:outerShdw blurRad="38100" dist="38100" dir="2700000" algn="tl">
                    <a:srgbClr val="000000">
                      <a:alpha val="43137"/>
                    </a:srgbClr>
                  </a:outerShdw>
                </a:effectLst>
                <a:latin typeface="Amasis MT Pro Black" panose="02040A04050005020304" pitchFamily="18" charset="0"/>
                <a:ea typeface="ADLaM Display" panose="02010000000000000000" pitchFamily="2" charset="0"/>
                <a:cs typeface="ADLaM Display" panose="02010000000000000000" pitchFamily="2" charset="0"/>
              </a:rPr>
              <a:t>Evaluating the Effectiveness of Public Health Campaigns in Reducing Tobacco Use Among Teenagers in the United Kingdom: A Systematic Review</a:t>
            </a:r>
            <a:br>
              <a:rPr lang="en-GB" sz="1400" b="1" u="sng" dirty="0">
                <a:effectLst>
                  <a:outerShdw blurRad="38100" dist="38100" dir="2700000" algn="tl">
                    <a:srgbClr val="000000">
                      <a:alpha val="43137"/>
                    </a:srgbClr>
                  </a:outerShdw>
                </a:effectLst>
                <a:latin typeface="Amasis MT Pro Black" panose="02040A04050005020304" pitchFamily="18" charset="0"/>
                <a:ea typeface="ADLaM Display" panose="02010000000000000000" pitchFamily="2" charset="0"/>
                <a:cs typeface="ADLaM Display" panose="02010000000000000000" pitchFamily="2" charset="0"/>
              </a:rPr>
            </a:br>
            <a:br>
              <a:rPr lang="en-GB" sz="1400" b="1" u="sng" dirty="0">
                <a:solidFill>
                  <a:schemeClr val="tx1"/>
                </a:solidFill>
                <a:effectLst>
                  <a:outerShdw blurRad="38100" dist="38100" dir="2700000" algn="tl">
                    <a:srgbClr val="000000">
                      <a:alpha val="43137"/>
                    </a:srgbClr>
                  </a:outerShdw>
                </a:effectLst>
                <a:highlight>
                  <a:srgbClr val="FFFF00"/>
                </a:highlight>
                <a:latin typeface="Amasis MT Pro Black" panose="02040A04050005020304" pitchFamily="18" charset="0"/>
                <a:ea typeface="ADLaM Display" panose="02010000000000000000" pitchFamily="2" charset="0"/>
                <a:cs typeface="ADLaM Display" panose="02010000000000000000" pitchFamily="2" charset="0"/>
              </a:rPr>
            </a:br>
            <a:r>
              <a:rPr lang="en-GB" sz="1100" b="1" kern="100" dirty="0">
                <a:solidFill>
                  <a:schemeClr val="bg1"/>
                </a:solidFill>
                <a:latin typeface="Arial" panose="020B0604020202020204" pitchFamily="34" charset="0"/>
                <a:ea typeface="ADLaM Display" panose="02010000000000000000" pitchFamily="2" charset="0"/>
                <a:cs typeface="Arial" panose="020B0604020202020204" pitchFamily="34" charset="0"/>
              </a:rPr>
              <a:t>Student Name: Rutvika Goswami        Student ID: 2430971   </a:t>
            </a:r>
            <a:r>
              <a:rPr lang="en-GB" sz="1100" kern="100" dirty="0">
                <a:solidFill>
                  <a:schemeClr val="bg1"/>
                </a:solidFill>
                <a:latin typeface="Arial" panose="020B0604020202020204" pitchFamily="34" charset="0"/>
                <a:ea typeface="ADLaM Display" panose="02010000000000000000" pitchFamily="2" charset="0"/>
                <a:cs typeface="Arial" panose="020B0604020202020204" pitchFamily="34" charset="0"/>
              </a:rPr>
              <a:t>   </a:t>
            </a:r>
            <a:r>
              <a:rPr lang="en-GB" sz="1100" b="1" kern="100" dirty="0">
                <a:solidFill>
                  <a:schemeClr val="bg1"/>
                </a:solidFill>
                <a:latin typeface="Arial" panose="020B0604020202020204" pitchFamily="34" charset="0"/>
                <a:ea typeface="ADLaM Display" panose="02010000000000000000" pitchFamily="2" charset="0"/>
                <a:cs typeface="Arial" panose="020B0604020202020204" pitchFamily="34" charset="0"/>
              </a:rPr>
              <a:t>University Email ID</a:t>
            </a:r>
            <a:r>
              <a:rPr lang="en-GB" sz="1100" kern="100" dirty="0">
                <a:solidFill>
                  <a:schemeClr val="bg1"/>
                </a:solidFill>
                <a:latin typeface="Arial" panose="020B0604020202020204" pitchFamily="34" charset="0"/>
                <a:ea typeface="ADLaM Display" panose="02010000000000000000" pitchFamily="2" charset="0"/>
                <a:cs typeface="Arial" panose="020B0604020202020204" pitchFamily="34" charset="0"/>
              </a:rPr>
              <a:t>:2430971@student.uwtsd.ac.uk</a:t>
            </a:r>
            <a:r>
              <a:rPr lang="en-US" sz="1100" kern="100" dirty="0">
                <a:solidFill>
                  <a:schemeClr val="bg1"/>
                </a:solidFill>
                <a:latin typeface="Arial" panose="020B0604020202020204" pitchFamily="34" charset="0"/>
                <a:ea typeface="ADLaM Display" panose="02010000000000000000" pitchFamily="2" charset="0"/>
                <a:cs typeface="Arial" panose="020B0604020202020204" pitchFamily="34" charset="0"/>
              </a:rPr>
              <a:t>   </a:t>
            </a:r>
            <a:r>
              <a:rPr lang="en-GB" sz="1100" b="1" kern="100" dirty="0">
                <a:solidFill>
                  <a:schemeClr val="bg1"/>
                </a:solidFill>
                <a:latin typeface="Arial" panose="020B0604020202020204" pitchFamily="34" charset="0"/>
                <a:ea typeface="ADLaM Display" panose="02010000000000000000" pitchFamily="2" charset="0"/>
                <a:cs typeface="Arial" panose="020B0604020202020204" pitchFamily="34" charset="0"/>
              </a:rPr>
              <a:t>Lecture Name: Dr Diola </a:t>
            </a:r>
            <a:r>
              <a:rPr lang="en-GB" sz="1100" b="1" kern="100" dirty="0" err="1">
                <a:solidFill>
                  <a:schemeClr val="bg1"/>
                </a:solidFill>
                <a:latin typeface="Arial" panose="020B0604020202020204" pitchFamily="34" charset="0"/>
                <a:ea typeface="ADLaM Display" panose="02010000000000000000" pitchFamily="2" charset="0"/>
                <a:cs typeface="Arial" panose="020B0604020202020204" pitchFamily="34" charset="0"/>
              </a:rPr>
              <a:t>Bijlhout</a:t>
            </a:r>
            <a:r>
              <a:rPr lang="en-GB" sz="1100" b="1" kern="100" dirty="0">
                <a:solidFill>
                  <a:schemeClr val="bg1"/>
                </a:solidFill>
                <a:latin typeface="Arial" panose="020B0604020202020204" pitchFamily="34" charset="0"/>
                <a:ea typeface="ADLaM Display" panose="02010000000000000000" pitchFamily="2" charset="0"/>
                <a:cs typeface="Arial" panose="020B0604020202020204" pitchFamily="34" charset="0"/>
              </a:rPr>
              <a:t>      </a:t>
            </a:r>
            <a:r>
              <a:rPr lang="en-US" sz="1100" b="1" dirty="0" err="1">
                <a:solidFill>
                  <a:schemeClr val="bg1"/>
                </a:solidFill>
                <a:latin typeface="Arial" panose="020B0604020202020204" pitchFamily="34" charset="0"/>
                <a:ea typeface="ADLaM Display" panose="02010000000000000000" pitchFamily="2" charset="0"/>
                <a:cs typeface="Arial" panose="020B0604020202020204" pitchFamily="34" charset="0"/>
              </a:rPr>
              <a:t>Programme</a:t>
            </a:r>
            <a:r>
              <a:rPr lang="en-US" sz="1100" b="1" dirty="0">
                <a:solidFill>
                  <a:schemeClr val="bg1"/>
                </a:solidFill>
                <a:latin typeface="Arial" panose="020B0604020202020204" pitchFamily="34" charset="0"/>
                <a:ea typeface="ADLaM Display" panose="02010000000000000000" pitchFamily="2" charset="0"/>
                <a:cs typeface="Arial" panose="020B0604020202020204" pitchFamily="34" charset="0"/>
              </a:rPr>
              <a:t>: </a:t>
            </a:r>
            <a:r>
              <a:rPr lang="en-US" sz="1100" dirty="0">
                <a:solidFill>
                  <a:schemeClr val="bg1"/>
                </a:solidFill>
                <a:latin typeface="Arial" panose="020B0604020202020204" pitchFamily="34" charset="0"/>
                <a:ea typeface="ADLaM Display" panose="02010000000000000000" pitchFamily="2" charset="0"/>
                <a:cs typeface="Arial" panose="020B0604020202020204" pitchFamily="34" charset="0"/>
              </a:rPr>
              <a:t>MSc in Public Health and Social Care </a:t>
            </a:r>
            <a:r>
              <a:rPr lang="en-US" sz="1100">
                <a:solidFill>
                  <a:schemeClr val="bg1"/>
                </a:solidFill>
                <a:latin typeface="Arial" panose="020B0604020202020204" pitchFamily="34" charset="0"/>
                <a:ea typeface="ADLaM Display" panose="02010000000000000000" pitchFamily="2" charset="0"/>
                <a:cs typeface="Arial" panose="020B0604020202020204" pitchFamily="34" charset="0"/>
              </a:rPr>
              <a:t>in practice</a:t>
            </a:r>
            <a:endParaRPr lang="en-GB" sz="1200" dirty="0">
              <a:solidFill>
                <a:schemeClr val="bg1"/>
              </a:solidFill>
              <a:latin typeface="Arial" panose="020B0604020202020204" pitchFamily="34" charset="0"/>
              <a:ea typeface="ADLaM Display" panose="02010000000000000000" pitchFamily="2" charset="0"/>
              <a:cs typeface="Arial" panose="020B0604020202020204" pitchFamily="34" charset="0"/>
            </a:endParaRPr>
          </a:p>
        </p:txBody>
      </p:sp>
      <p:graphicFrame>
        <p:nvGraphicFramePr>
          <p:cNvPr id="13" name="Table 12">
            <a:extLst>
              <a:ext uri="{FF2B5EF4-FFF2-40B4-BE49-F238E27FC236}">
                <a16:creationId xmlns:a16="http://schemas.microsoft.com/office/drawing/2014/main" id="{930F0C5A-01D2-65ED-7A02-7D6A44C6C34A}"/>
              </a:ext>
            </a:extLst>
          </p:cNvPr>
          <p:cNvGraphicFramePr>
            <a:graphicFrameLocks noGrp="1"/>
          </p:cNvGraphicFramePr>
          <p:nvPr>
            <p:extLst>
              <p:ext uri="{D42A27DB-BD31-4B8C-83A1-F6EECF244321}">
                <p14:modId xmlns:p14="http://schemas.microsoft.com/office/powerpoint/2010/main" val="2463967614"/>
              </p:ext>
            </p:extLst>
          </p:nvPr>
        </p:nvGraphicFramePr>
        <p:xfrm>
          <a:off x="244927" y="1034261"/>
          <a:ext cx="4410963" cy="1828800"/>
        </p:xfrm>
        <a:graphic>
          <a:graphicData uri="http://schemas.openxmlformats.org/drawingml/2006/table">
            <a:tbl>
              <a:tblPr firstRow="1" bandRow="1">
                <a:tableStyleId>{0505E3EF-67EA-436B-97B2-0124C06EBD24}</a:tableStyleId>
              </a:tblPr>
              <a:tblGrid>
                <a:gridCol w="4410963">
                  <a:extLst>
                    <a:ext uri="{9D8B030D-6E8A-4147-A177-3AD203B41FA5}">
                      <a16:colId xmlns:a16="http://schemas.microsoft.com/office/drawing/2014/main" val="1089935945"/>
                    </a:ext>
                  </a:extLst>
                </a:gridCol>
              </a:tblGrid>
              <a:tr h="191891">
                <a:tc>
                  <a:txBody>
                    <a:bodyPr/>
                    <a:lstStyle/>
                    <a:p>
                      <a:pPr marL="0" indent="0" algn="ctr">
                        <a:buFont typeface="Arial" panose="020B0604020202020204" pitchFamily="34" charset="0"/>
                        <a:buNone/>
                      </a:pPr>
                      <a:r>
                        <a:rPr lang="en-GB" sz="900" u="sng" baseline="0" dirty="0">
                          <a:solidFill>
                            <a:schemeClr val="tx1"/>
                          </a:solidFill>
                          <a:effectLst>
                            <a:outerShdw blurRad="38100" dist="38100" dir="2700000" algn="tl">
                              <a:srgbClr val="000000">
                                <a:alpha val="43137"/>
                              </a:srgbClr>
                            </a:outerShdw>
                          </a:effectLst>
                          <a:latin typeface="Amasis MT Pro Black" panose="02040A04050005020304" pitchFamily="18" charset="0"/>
                        </a:rPr>
                        <a:t>Introduction</a:t>
                      </a:r>
                      <a:endParaRPr lang="en-GB" sz="900" u="sng" baseline="0" dirty="0">
                        <a:solidFill>
                          <a:schemeClr val="tx1"/>
                        </a:solidFill>
                        <a:effectLst>
                          <a:outerShdw blurRad="38100" dist="38100" dir="2700000" algn="tl">
                            <a:srgbClr val="000000">
                              <a:alpha val="43137"/>
                            </a:srgbClr>
                          </a:outerShdw>
                        </a:effectLst>
                        <a:latin typeface="Amasis MT Pro Black" panose="02040A04050005020304" pitchFamily="18" charset="0"/>
                        <a:cs typeface="Arial" panose="020B0604020202020204" pitchFamily="34" charset="0"/>
                      </a:endParaRPr>
                    </a:p>
                  </a:txBody>
                  <a:tcPr/>
                </a:tc>
                <a:extLst>
                  <a:ext uri="{0D108BD9-81ED-4DB2-BD59-A6C34878D82A}">
                    <a16:rowId xmlns:a16="http://schemas.microsoft.com/office/drawing/2014/main" val="2699882377"/>
                  </a:ext>
                </a:extLst>
              </a:tr>
              <a:tr h="1423142">
                <a:tc>
                  <a:txBody>
                    <a:bodyPr/>
                    <a:lstStyle/>
                    <a:p>
                      <a:pPr marL="171450" indent="-171450" algn="just">
                        <a:buFont typeface="Arial" panose="020B0604020202020204" pitchFamily="34" charset="0"/>
                        <a:buChar char="•"/>
                      </a:pPr>
                      <a:r>
                        <a:rPr lang="en-GB" sz="900" kern="1200" dirty="0">
                          <a:solidFill>
                            <a:schemeClr val="tx1"/>
                          </a:solidFill>
                          <a:effectLst/>
                        </a:rPr>
                        <a:t>Tobacco use among teenagers remains a major public health concern in the UK despite strict tobacco control laws and awareness campaigns (</a:t>
                      </a:r>
                      <a:r>
                        <a:rPr lang="en-GB" sz="900" kern="1200" dirty="0" err="1">
                          <a:solidFill>
                            <a:schemeClr val="tx1"/>
                          </a:solidFill>
                          <a:effectLst/>
                        </a:rPr>
                        <a:t>Gredner</a:t>
                      </a:r>
                      <a:r>
                        <a:rPr lang="en-GB" sz="900" kern="1200" dirty="0">
                          <a:solidFill>
                            <a:schemeClr val="tx1"/>
                          </a:solidFill>
                          <a:effectLst/>
                        </a:rPr>
                        <a:t> et al, 2021).</a:t>
                      </a:r>
                    </a:p>
                    <a:p>
                      <a:pPr marL="171450" indent="-171450" algn="just">
                        <a:buFont typeface="Arial" panose="020B0604020202020204" pitchFamily="34" charset="0"/>
                        <a:buChar char="•"/>
                      </a:pPr>
                      <a:r>
                        <a:rPr lang="en-GB" sz="900" kern="1200" dirty="0">
                          <a:solidFill>
                            <a:schemeClr val="tx1"/>
                          </a:solidFill>
                          <a:effectLst/>
                        </a:rPr>
                        <a:t>Teenage tobacco use, like smoking, often begins before the age of 18, leading to lifelong addiction and chronic health problems such as cancer, cardiac disease, and respiratory illnesses (</a:t>
                      </a:r>
                      <a:r>
                        <a:rPr lang="en-GB" sz="900" kern="1200" dirty="0" err="1">
                          <a:solidFill>
                            <a:schemeClr val="tx1"/>
                          </a:solidFill>
                          <a:effectLst/>
                        </a:rPr>
                        <a:t>Adetona</a:t>
                      </a:r>
                      <a:r>
                        <a:rPr lang="en-GB" sz="900" kern="1200" dirty="0">
                          <a:solidFill>
                            <a:schemeClr val="tx1"/>
                          </a:solidFill>
                          <a:effectLst/>
                        </a:rPr>
                        <a:t> et al, 2021).</a:t>
                      </a:r>
                    </a:p>
                    <a:p>
                      <a:pPr marL="171450" indent="-171450" algn="just">
                        <a:buFont typeface="Arial" panose="020B0604020202020204" pitchFamily="34" charset="0"/>
                        <a:buChar char="•"/>
                      </a:pPr>
                      <a:r>
                        <a:rPr lang="en-GB" sz="900" kern="1200" dirty="0">
                          <a:solidFill>
                            <a:schemeClr val="tx1"/>
                          </a:solidFill>
                          <a:effectLst/>
                        </a:rPr>
                        <a:t>Public health campaigns such as “Stoptober”, “Smoke-Free Generation”, and “QUIT” have aimed to discourage smoking among youth through education, media messages, and community engagement (Willemsen and Been, 2022; Snowdon, 2023).</a:t>
                      </a:r>
                    </a:p>
                    <a:p>
                      <a:pPr marL="171450" indent="-171450" algn="just">
                        <a:buFont typeface="Arial" panose="020B0604020202020204" pitchFamily="34" charset="0"/>
                        <a:buChar char="•"/>
                      </a:pPr>
                      <a:r>
                        <a:rPr lang="en-GB" sz="900" kern="1200" dirty="0">
                          <a:solidFill>
                            <a:schemeClr val="tx1"/>
                          </a:solidFill>
                          <a:effectLst/>
                        </a:rPr>
                        <a:t>Evaluating the effectiveness of these campaigns helps determine whether current strategies are successfully reducing tobacco use and shaping healthier behaviours among teenagers (Willemsen and Been, 2022).</a:t>
                      </a:r>
                      <a:endParaRPr lang="en-GB" sz="900" kern="1200" dirty="0">
                        <a:solidFill>
                          <a:schemeClr val="tx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2745030031"/>
                  </a:ext>
                </a:extLst>
              </a:tr>
            </a:tbl>
          </a:graphicData>
        </a:graphic>
      </p:graphicFrame>
      <p:graphicFrame>
        <p:nvGraphicFramePr>
          <p:cNvPr id="14" name="Table 13">
            <a:extLst>
              <a:ext uri="{FF2B5EF4-FFF2-40B4-BE49-F238E27FC236}">
                <a16:creationId xmlns:a16="http://schemas.microsoft.com/office/drawing/2014/main" id="{0AC72BF4-3894-60E1-CBB9-648EE68EFA68}"/>
              </a:ext>
            </a:extLst>
          </p:cNvPr>
          <p:cNvGraphicFramePr>
            <a:graphicFrameLocks noGrp="1"/>
          </p:cNvGraphicFramePr>
          <p:nvPr>
            <p:extLst>
              <p:ext uri="{D42A27DB-BD31-4B8C-83A1-F6EECF244321}">
                <p14:modId xmlns:p14="http://schemas.microsoft.com/office/powerpoint/2010/main" val="1070181242"/>
              </p:ext>
            </p:extLst>
          </p:nvPr>
        </p:nvGraphicFramePr>
        <p:xfrm>
          <a:off x="6074229" y="3492061"/>
          <a:ext cx="3472443" cy="2400300"/>
        </p:xfrm>
        <a:graphic>
          <a:graphicData uri="http://schemas.openxmlformats.org/drawingml/2006/table">
            <a:tbl>
              <a:tblPr firstRow="1" bandRow="1">
                <a:tableStyleId>{F2DE63D5-997A-4646-A377-4702673A728D}</a:tableStyleId>
              </a:tblPr>
              <a:tblGrid>
                <a:gridCol w="3472443">
                  <a:extLst>
                    <a:ext uri="{9D8B030D-6E8A-4147-A177-3AD203B41FA5}">
                      <a16:colId xmlns:a16="http://schemas.microsoft.com/office/drawing/2014/main" val="1016373061"/>
                    </a:ext>
                  </a:extLst>
                </a:gridCol>
              </a:tblGrid>
              <a:tr h="241069">
                <a:tc>
                  <a:txBody>
                    <a:bodyPr/>
                    <a:lstStyle/>
                    <a:p>
                      <a:pPr algn="ctr"/>
                      <a:r>
                        <a:rPr lang="en-GB" sz="1050" u="sng" baseline="0" dirty="0">
                          <a:solidFill>
                            <a:schemeClr val="tx1"/>
                          </a:solidFill>
                          <a:effectLst>
                            <a:outerShdw blurRad="38100" dist="38100" dir="2700000" algn="tl">
                              <a:srgbClr val="000000">
                                <a:alpha val="43137"/>
                              </a:srgbClr>
                            </a:outerShdw>
                          </a:effectLst>
                          <a:latin typeface="Amasis MT Pro Black" panose="02040A04050005020304" pitchFamily="18" charset="0"/>
                        </a:rPr>
                        <a:t>Research Aim, Objectives and Question</a:t>
                      </a:r>
                      <a:endParaRPr lang="en-GB" sz="1050" u="sng" baseline="0" dirty="0">
                        <a:solidFill>
                          <a:schemeClr val="tx1"/>
                        </a:solidFill>
                        <a:effectLst>
                          <a:outerShdw blurRad="38100" dist="38100" dir="2700000" algn="tl">
                            <a:srgbClr val="000000">
                              <a:alpha val="43137"/>
                            </a:srgbClr>
                          </a:outerShdw>
                        </a:effectLst>
                        <a:latin typeface="Amasis MT Pro Black" panose="02040A04050005020304" pitchFamily="18" charset="0"/>
                        <a:cs typeface="Arial" panose="020B0604020202020204" pitchFamily="34" charset="0"/>
                      </a:endParaRPr>
                    </a:p>
                  </a:txBody>
                  <a:tcPr/>
                </a:tc>
                <a:extLst>
                  <a:ext uri="{0D108BD9-81ED-4DB2-BD59-A6C34878D82A}">
                    <a16:rowId xmlns:a16="http://schemas.microsoft.com/office/drawing/2014/main" val="2491083399"/>
                  </a:ext>
                </a:extLst>
              </a:tr>
              <a:tr h="2049091">
                <a:tc>
                  <a:txBody>
                    <a:bodyPr/>
                    <a:lstStyle/>
                    <a:p>
                      <a:pPr algn="just"/>
                      <a:r>
                        <a:rPr lang="en-GB" sz="900" b="1" kern="1200" dirty="0">
                          <a:solidFill>
                            <a:schemeClr val="dk1"/>
                          </a:solidFill>
                          <a:effectLst/>
                        </a:rPr>
                        <a:t>Research Question: </a:t>
                      </a:r>
                      <a:endParaRPr lang="en-GB" sz="900" kern="1200" dirty="0">
                        <a:solidFill>
                          <a:schemeClr val="dk1"/>
                        </a:solidFill>
                        <a:effectLst/>
                      </a:endParaRPr>
                    </a:p>
                    <a:p>
                      <a:pPr algn="just"/>
                      <a:r>
                        <a:rPr lang="en-GB" sz="900" dirty="0"/>
                        <a:t>How successful have public health initiatives been in reducing the rate of teen tobacco use in the UK?</a:t>
                      </a:r>
                    </a:p>
                    <a:p>
                      <a:pPr algn="just"/>
                      <a:r>
                        <a:rPr lang="en-GB" sz="900" b="1" kern="1200" dirty="0">
                          <a:solidFill>
                            <a:schemeClr val="dk1"/>
                          </a:solidFill>
                          <a:effectLst/>
                        </a:rPr>
                        <a:t>Aim:</a:t>
                      </a:r>
                      <a:endParaRPr lang="en-GB" sz="900" kern="1200" dirty="0">
                        <a:solidFill>
                          <a:schemeClr val="dk1"/>
                        </a:solidFill>
                        <a:effectLst/>
                      </a:endParaRPr>
                    </a:p>
                    <a:p>
                      <a:pPr algn="just"/>
                      <a:r>
                        <a:rPr lang="en-GB" sz="900" kern="1200" dirty="0">
                          <a:solidFill>
                            <a:schemeClr val="dk1"/>
                          </a:solidFill>
                          <a:effectLst/>
                        </a:rPr>
                        <a:t>To critically assess the role and effectiveness of public health campaigns in decreasing tobacco consumption among teenagers in the UK.</a:t>
                      </a:r>
                    </a:p>
                    <a:p>
                      <a:pPr algn="just"/>
                      <a:r>
                        <a:rPr lang="en-GB" sz="900" b="1" kern="1200" dirty="0">
                          <a:solidFill>
                            <a:schemeClr val="dk1"/>
                          </a:solidFill>
                          <a:effectLst/>
                        </a:rPr>
                        <a:t>Objectives: </a:t>
                      </a:r>
                      <a:endParaRPr lang="en-GB" sz="900" kern="1200" dirty="0">
                        <a:solidFill>
                          <a:schemeClr val="dk1"/>
                        </a:solidFill>
                        <a:effectLst/>
                      </a:endParaRPr>
                    </a:p>
                    <a:p>
                      <a:pPr algn="just"/>
                      <a:r>
                        <a:rPr lang="en-GB" sz="900" kern="1200" dirty="0">
                          <a:solidFill>
                            <a:schemeClr val="dk1"/>
                          </a:solidFill>
                          <a:effectLst/>
                        </a:rPr>
                        <a:t>1. To identify and review major public health campaigns implemented in the UK aimed at reducing tobacco use among teenagers.</a:t>
                      </a:r>
                    </a:p>
                    <a:p>
                      <a:pPr algn="just"/>
                      <a:r>
                        <a:rPr lang="en-GB" sz="900" kern="1200" dirty="0">
                          <a:solidFill>
                            <a:schemeClr val="dk1"/>
                          </a:solidFill>
                          <a:effectLst/>
                        </a:rPr>
                        <a:t>2. To evaluate the impact of these campaigns on teenagers’ attitudes, awareness, and smoking behaviour.</a:t>
                      </a:r>
                    </a:p>
                    <a:p>
                      <a:pPr algn="just"/>
                      <a:r>
                        <a:rPr lang="en-GB" sz="900" kern="1200" dirty="0">
                          <a:solidFill>
                            <a:schemeClr val="dk1"/>
                          </a:solidFill>
                          <a:effectLst/>
                        </a:rPr>
                        <a:t>3. To determine key factors contributing to the success or limitations of these campaigns and provide recommendations for future interventions.</a:t>
                      </a:r>
                      <a:endParaRPr lang="en-GB" sz="90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420617626"/>
                  </a:ext>
                </a:extLst>
              </a:tr>
            </a:tbl>
          </a:graphicData>
        </a:graphic>
      </p:graphicFrame>
      <p:graphicFrame>
        <p:nvGraphicFramePr>
          <p:cNvPr id="15" name="Table 14">
            <a:extLst>
              <a:ext uri="{FF2B5EF4-FFF2-40B4-BE49-F238E27FC236}">
                <a16:creationId xmlns:a16="http://schemas.microsoft.com/office/drawing/2014/main" id="{10EDEC3B-AE31-D02D-43D1-DBA40296A326}"/>
              </a:ext>
            </a:extLst>
          </p:cNvPr>
          <p:cNvGraphicFramePr>
            <a:graphicFrameLocks noGrp="1"/>
          </p:cNvGraphicFramePr>
          <p:nvPr>
            <p:extLst>
              <p:ext uri="{D42A27DB-BD31-4B8C-83A1-F6EECF244321}">
                <p14:modId xmlns:p14="http://schemas.microsoft.com/office/powerpoint/2010/main" val="4213753049"/>
              </p:ext>
            </p:extLst>
          </p:nvPr>
        </p:nvGraphicFramePr>
        <p:xfrm>
          <a:off x="8145712" y="1034261"/>
          <a:ext cx="4439659" cy="1865080"/>
        </p:xfrm>
        <a:graphic>
          <a:graphicData uri="http://schemas.openxmlformats.org/drawingml/2006/table">
            <a:tbl>
              <a:tblPr firstRow="1" bandRow="1">
                <a:tableStyleId>{B301B821-A1FF-4177-AEE7-76D212191A09}</a:tableStyleId>
              </a:tblPr>
              <a:tblGrid>
                <a:gridCol w="4439659">
                  <a:extLst>
                    <a:ext uri="{9D8B030D-6E8A-4147-A177-3AD203B41FA5}">
                      <a16:colId xmlns:a16="http://schemas.microsoft.com/office/drawing/2014/main" val="1089935945"/>
                    </a:ext>
                  </a:extLst>
                </a:gridCol>
              </a:tblGrid>
              <a:tr h="217944">
                <a:tc>
                  <a:txBody>
                    <a:bodyPr/>
                    <a:lstStyle/>
                    <a:p>
                      <a:pPr marL="0" indent="0" algn="ctr">
                        <a:buFont typeface="Wingdings" panose="05000000000000000000" pitchFamily="2" charset="2"/>
                        <a:buNone/>
                      </a:pPr>
                      <a:r>
                        <a:rPr lang="en-GB" sz="1050" u="sng" baseline="0" dirty="0">
                          <a:solidFill>
                            <a:schemeClr val="tx1"/>
                          </a:solidFill>
                          <a:effectLst>
                            <a:outerShdw blurRad="38100" dist="38100" dir="2700000" algn="tl">
                              <a:srgbClr val="000000">
                                <a:alpha val="43137"/>
                              </a:srgbClr>
                            </a:outerShdw>
                          </a:effectLst>
                          <a:latin typeface="Amasis MT Pro Black" panose="02040A04050005020304" pitchFamily="18" charset="0"/>
                        </a:rPr>
                        <a:t>Prevalence </a:t>
                      </a:r>
                      <a:endParaRPr lang="en-GB" sz="1050" u="sng" baseline="0" dirty="0">
                        <a:solidFill>
                          <a:schemeClr val="tx1"/>
                        </a:solidFill>
                        <a:effectLst>
                          <a:outerShdw blurRad="38100" dist="38100" dir="2700000" algn="tl">
                            <a:srgbClr val="000000">
                              <a:alpha val="43137"/>
                            </a:srgbClr>
                          </a:outerShdw>
                        </a:effectLst>
                        <a:latin typeface="Amasis MT Pro Black" panose="02040A04050005020304" pitchFamily="18" charset="0"/>
                        <a:cs typeface="Arial" panose="020B0604020202020204" pitchFamily="34" charset="0"/>
                      </a:endParaRPr>
                    </a:p>
                  </a:txBody>
                  <a:tcPr/>
                </a:tc>
                <a:extLst>
                  <a:ext uri="{0D108BD9-81ED-4DB2-BD59-A6C34878D82A}">
                    <a16:rowId xmlns:a16="http://schemas.microsoft.com/office/drawing/2014/main" val="2699882377"/>
                  </a:ext>
                </a:extLst>
              </a:tr>
              <a:tr h="1613620">
                <a:tc>
                  <a:txBody>
                    <a:bodyPr/>
                    <a:lstStyle/>
                    <a:p>
                      <a:pPr marL="171450" lvl="0" indent="-171450" algn="just">
                        <a:buFont typeface="Wingdings" panose="05000000000000000000" pitchFamily="2" charset="2"/>
                        <a:buChar char="§"/>
                      </a:pPr>
                      <a:r>
                        <a:rPr lang="en-GB" sz="900" kern="1200" dirty="0">
                          <a:solidFill>
                            <a:schemeClr val="dk1"/>
                          </a:solidFill>
                          <a:effectLst/>
                        </a:rPr>
                        <a:t>According to NHS England Digital (2024), around 11% of 11- to 15-year-olds in</a:t>
                      </a:r>
                      <a:r>
                        <a:rPr lang="en-GB" sz="900" b="1" kern="1200" dirty="0">
                          <a:solidFill>
                            <a:schemeClr val="dk1"/>
                          </a:solidFill>
                          <a:effectLst/>
                        </a:rPr>
                        <a:t> </a:t>
                      </a:r>
                      <a:r>
                        <a:rPr lang="en-GB" sz="900" kern="1200" dirty="0">
                          <a:solidFill>
                            <a:schemeClr val="dk1"/>
                          </a:solidFill>
                          <a:effectLst/>
                        </a:rPr>
                        <a:t>England had ever tried smoking a tobacco product (i.e., tried at least once) in 2023.</a:t>
                      </a:r>
                    </a:p>
                    <a:p>
                      <a:pPr marL="171450" lvl="0" indent="-171450" algn="just">
                        <a:buFont typeface="Wingdings" panose="05000000000000000000" pitchFamily="2" charset="2"/>
                        <a:buChar char="§"/>
                      </a:pPr>
                      <a:r>
                        <a:rPr lang="en-GB" sz="900" kern="1200" dirty="0">
                          <a:solidFill>
                            <a:schemeClr val="dk1"/>
                          </a:solidFill>
                          <a:effectLst/>
                        </a:rPr>
                        <a:t>In the same age group (11-15), about 3% were current smokers (i.e., currently using a tobacco product) in 2023 (NHS England Digital, 2024).</a:t>
                      </a:r>
                    </a:p>
                    <a:p>
                      <a:pPr marL="171450" lvl="0" indent="-171450" algn="just">
                        <a:buFont typeface="Wingdings" panose="05000000000000000000" pitchFamily="2" charset="2"/>
                        <a:buChar char="§"/>
                      </a:pPr>
                      <a:r>
                        <a:rPr lang="en-GB" sz="900" kern="1200" dirty="0">
                          <a:solidFill>
                            <a:schemeClr val="dk1"/>
                          </a:solidFill>
                          <a:effectLst/>
                        </a:rPr>
                        <a:t>Also, among 11-15-year-olds, about 1% were regular users (smoking at least once a week) of tobacco products (NHS England Digital, 2024).</a:t>
                      </a:r>
                    </a:p>
                    <a:p>
                      <a:pPr marL="171450" lvl="0" indent="-171450" algn="just">
                        <a:buFont typeface="Wingdings" panose="05000000000000000000" pitchFamily="2" charset="2"/>
                        <a:buChar char="§"/>
                      </a:pPr>
                      <a:r>
                        <a:rPr lang="en-GB" sz="900" kern="1200" dirty="0">
                          <a:solidFill>
                            <a:schemeClr val="dk1"/>
                          </a:solidFill>
                          <a:effectLst/>
                        </a:rPr>
                        <a:t>In the UK, about 10.6% were regular smokers of tobacco by age 17, and about 52% of these had initiated between ages 14-17 (</a:t>
                      </a:r>
                      <a:r>
                        <a:rPr lang="en-GB" sz="900" kern="1200" dirty="0" err="1">
                          <a:solidFill>
                            <a:schemeClr val="dk1"/>
                          </a:solidFill>
                          <a:effectLst/>
                        </a:rPr>
                        <a:t>Vrinten</a:t>
                      </a:r>
                      <a:r>
                        <a:rPr lang="en-GB" sz="900" kern="1200" dirty="0">
                          <a:solidFill>
                            <a:schemeClr val="dk1"/>
                          </a:solidFill>
                          <a:effectLst/>
                        </a:rPr>
                        <a:t> et al, 2022).</a:t>
                      </a:r>
                    </a:p>
                    <a:p>
                      <a:pPr marL="171450" lvl="0" indent="-171450" algn="just">
                        <a:buFont typeface="Wingdings" panose="05000000000000000000" pitchFamily="2" charset="2"/>
                        <a:buChar char="§"/>
                      </a:pPr>
                      <a:r>
                        <a:rPr lang="en-GB" sz="900" kern="1200" dirty="0">
                          <a:solidFill>
                            <a:schemeClr val="dk1"/>
                          </a:solidFill>
                          <a:effectLst/>
                        </a:rPr>
                        <a:t>Despite progress, youth exposure to vaping and tobacco marketing continues to pose a significant public health challenge (Smith and Hilton, 2023).</a:t>
                      </a:r>
                    </a:p>
                    <a:p>
                      <a:pPr marL="171450" lvl="0" indent="-171450" algn="just">
                        <a:buFont typeface="Wingdings" panose="05000000000000000000" pitchFamily="2" charset="2"/>
                        <a:buChar char="§"/>
                      </a:pPr>
                      <a:endParaRPr lang="en-GB" sz="90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2745030031"/>
                  </a:ext>
                </a:extLst>
              </a:tr>
            </a:tbl>
          </a:graphicData>
        </a:graphic>
      </p:graphicFrame>
      <p:graphicFrame>
        <p:nvGraphicFramePr>
          <p:cNvPr id="16" name="Table 15">
            <a:extLst>
              <a:ext uri="{FF2B5EF4-FFF2-40B4-BE49-F238E27FC236}">
                <a16:creationId xmlns:a16="http://schemas.microsoft.com/office/drawing/2014/main" id="{76B91CE4-E0F5-0B62-87B6-B4CF2D02D90D}"/>
              </a:ext>
            </a:extLst>
          </p:cNvPr>
          <p:cNvGraphicFramePr>
            <a:graphicFrameLocks noGrp="1"/>
          </p:cNvGraphicFramePr>
          <p:nvPr>
            <p:extLst>
              <p:ext uri="{D42A27DB-BD31-4B8C-83A1-F6EECF244321}">
                <p14:modId xmlns:p14="http://schemas.microsoft.com/office/powerpoint/2010/main" val="2411876870"/>
              </p:ext>
            </p:extLst>
          </p:nvPr>
        </p:nvGraphicFramePr>
        <p:xfrm>
          <a:off x="244929" y="3187648"/>
          <a:ext cx="3886200" cy="2811780"/>
        </p:xfrm>
        <a:graphic>
          <a:graphicData uri="http://schemas.openxmlformats.org/drawingml/2006/table">
            <a:tbl>
              <a:tblPr firstRow="1" bandRow="1">
                <a:tableStyleId>{9DCAF9ED-07DC-4A11-8D7F-57B35C25682E}</a:tableStyleId>
              </a:tblPr>
              <a:tblGrid>
                <a:gridCol w="3886200">
                  <a:extLst>
                    <a:ext uri="{9D8B030D-6E8A-4147-A177-3AD203B41FA5}">
                      <a16:colId xmlns:a16="http://schemas.microsoft.com/office/drawing/2014/main" val="1089935945"/>
                    </a:ext>
                  </a:extLst>
                </a:gridCol>
              </a:tblGrid>
              <a:tr h="235631">
                <a:tc>
                  <a:txBody>
                    <a:bodyPr/>
                    <a:lstStyle/>
                    <a:p>
                      <a:pPr marL="0" indent="0" algn="ctr">
                        <a:buFont typeface="Wingdings" panose="05000000000000000000" pitchFamily="2" charset="2"/>
                        <a:buNone/>
                      </a:pPr>
                      <a:r>
                        <a:rPr lang="en-GB" sz="1050" u="sng" baseline="0" dirty="0">
                          <a:solidFill>
                            <a:schemeClr val="tx1"/>
                          </a:solidFill>
                          <a:effectLst>
                            <a:outerShdw blurRad="38100" dist="38100" dir="2700000" algn="tl">
                              <a:srgbClr val="000000">
                                <a:alpha val="43137"/>
                              </a:srgbClr>
                            </a:outerShdw>
                          </a:effectLst>
                          <a:latin typeface="Amasis MT Pro Black" panose="02040A04050005020304" pitchFamily="18" charset="0"/>
                        </a:rPr>
                        <a:t>Rationale of the Study</a:t>
                      </a:r>
                      <a:endParaRPr lang="en-GB" sz="1050" u="sng" baseline="0" dirty="0">
                        <a:solidFill>
                          <a:schemeClr val="tx1"/>
                        </a:solidFill>
                        <a:effectLst>
                          <a:outerShdw blurRad="38100" dist="38100" dir="2700000" algn="tl">
                            <a:srgbClr val="000000">
                              <a:alpha val="43137"/>
                            </a:srgbClr>
                          </a:outerShdw>
                        </a:effectLst>
                        <a:latin typeface="Amasis MT Pro Black" panose="02040A04050005020304" pitchFamily="18" charset="0"/>
                        <a:cs typeface="Arial" panose="020B0604020202020204" pitchFamily="34" charset="0"/>
                      </a:endParaRPr>
                    </a:p>
                  </a:txBody>
                  <a:tcPr/>
                </a:tc>
                <a:extLst>
                  <a:ext uri="{0D108BD9-81ED-4DB2-BD59-A6C34878D82A}">
                    <a16:rowId xmlns:a16="http://schemas.microsoft.com/office/drawing/2014/main" val="2699882377"/>
                  </a:ext>
                </a:extLst>
              </a:tr>
              <a:tr h="2302304">
                <a:tc>
                  <a:txBody>
                    <a:bodyPr/>
                    <a:lstStyle/>
                    <a:p>
                      <a:pPr marL="171450" indent="-171450" algn="just">
                        <a:buFont typeface="Wingdings" panose="05000000000000000000" pitchFamily="2" charset="2"/>
                        <a:buChar char="q"/>
                      </a:pPr>
                      <a:r>
                        <a:rPr lang="en-GB" sz="900" kern="1200" dirty="0">
                          <a:solidFill>
                            <a:schemeClr val="dk1"/>
                          </a:solidFill>
                          <a:effectLst/>
                        </a:rPr>
                        <a:t>Teenage tobacco use remains a persistent public health issue in the UK, and understanding the effectiveness of public health campaigns is crucial to guide future prevention efforts (Staff et al, 2022; </a:t>
                      </a:r>
                      <a:r>
                        <a:rPr lang="en-GB" sz="900" kern="1200" dirty="0" err="1">
                          <a:solidFill>
                            <a:schemeClr val="dk1"/>
                          </a:solidFill>
                          <a:effectLst/>
                        </a:rPr>
                        <a:t>Mytton</a:t>
                      </a:r>
                      <a:r>
                        <a:rPr lang="en-GB" sz="900" kern="1200" dirty="0">
                          <a:solidFill>
                            <a:schemeClr val="dk1"/>
                          </a:solidFill>
                          <a:effectLst/>
                        </a:rPr>
                        <a:t> et al, 2024).</a:t>
                      </a:r>
                    </a:p>
                    <a:p>
                      <a:pPr marL="171450" indent="-171450" algn="just">
                        <a:buFont typeface="Wingdings" panose="05000000000000000000" pitchFamily="2" charset="2"/>
                        <a:buChar char="q"/>
                      </a:pPr>
                      <a:r>
                        <a:rPr lang="en-GB" sz="900" kern="1200" dirty="0">
                          <a:solidFill>
                            <a:schemeClr val="dk1"/>
                          </a:solidFill>
                          <a:effectLst/>
                        </a:rPr>
                        <a:t>Previous studies often focus on adult populations; there is limited systematic evidence on the effect of UK campaigns specifically targeting teenagers’ tobacco use (Durkin et al, 2022).</a:t>
                      </a:r>
                    </a:p>
                    <a:p>
                      <a:pPr marL="171450" indent="-171450" algn="just">
                        <a:buFont typeface="Wingdings" panose="05000000000000000000" pitchFamily="2" charset="2"/>
                        <a:buChar char="q"/>
                      </a:pPr>
                      <a:r>
                        <a:rPr lang="en-GB" sz="900" kern="1200" dirty="0">
                          <a:solidFill>
                            <a:schemeClr val="dk1"/>
                          </a:solidFill>
                          <a:effectLst/>
                        </a:rPr>
                        <a:t>This research will identify what strategies work best in influencing teenagers’ attitudes, awareness, and behaviours related to tobacco consumption (James et al, 2022).</a:t>
                      </a:r>
                    </a:p>
                    <a:p>
                      <a:pPr marL="171450" indent="-171450" algn="just">
                        <a:buFont typeface="Wingdings" panose="05000000000000000000" pitchFamily="2" charset="2"/>
                        <a:buChar char="q"/>
                      </a:pPr>
                      <a:r>
                        <a:rPr lang="en-GB" sz="900" kern="1200" dirty="0">
                          <a:solidFill>
                            <a:schemeClr val="dk1"/>
                          </a:solidFill>
                          <a:effectLst/>
                        </a:rPr>
                        <a:t>Findings will help bridge gaps in knowledge and support more focused, evidence-based tobacco prevention initiatives (James et al, 2022).</a:t>
                      </a:r>
                    </a:p>
                    <a:p>
                      <a:pPr marL="171450" indent="-171450" algn="just">
                        <a:buFont typeface="Wingdings" panose="05000000000000000000" pitchFamily="2" charset="2"/>
                        <a:buChar char="q"/>
                      </a:pPr>
                      <a:r>
                        <a:rPr lang="en-GB" sz="900" kern="1200" dirty="0">
                          <a:solidFill>
                            <a:schemeClr val="dk1"/>
                          </a:solidFill>
                          <a:effectLst/>
                        </a:rPr>
                        <a:t>The rise of alternative tobacco products (such as chewing tobacco and heated tobacco) highlights the need to assess whether campaigns adequately address all forms of tobacco use among youth (Gupta, 2025).</a:t>
                      </a:r>
                    </a:p>
                    <a:p>
                      <a:pPr marL="171450" indent="-171450" algn="just">
                        <a:buFont typeface="Wingdings" panose="05000000000000000000" pitchFamily="2" charset="2"/>
                        <a:buChar char="q"/>
                      </a:pPr>
                      <a:r>
                        <a:rPr lang="en-GB" sz="900" kern="1200" dirty="0">
                          <a:solidFill>
                            <a:schemeClr val="dk1"/>
                          </a:solidFill>
                          <a:effectLst/>
                        </a:rPr>
                        <a:t>Conducting this research will help ensure that future health communication strategies are better tailored to discourage early initiation and experimentation with tobacco among teenagers.</a:t>
                      </a:r>
                    </a:p>
                    <a:p>
                      <a:pPr marL="171450" lvl="0" indent="-171450" algn="just">
                        <a:buFont typeface="Wingdings" panose="05000000000000000000" pitchFamily="2" charset="2"/>
                        <a:buChar char="q"/>
                      </a:pPr>
                      <a:endParaRPr lang="en-GB" sz="90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2745030031"/>
                  </a:ext>
                </a:extLst>
              </a:tr>
            </a:tbl>
          </a:graphicData>
        </a:graphic>
      </p:graphicFrame>
      <p:graphicFrame>
        <p:nvGraphicFramePr>
          <p:cNvPr id="17" name="Table 16">
            <a:extLst>
              <a:ext uri="{FF2B5EF4-FFF2-40B4-BE49-F238E27FC236}">
                <a16:creationId xmlns:a16="http://schemas.microsoft.com/office/drawing/2014/main" id="{7ED98650-7764-C955-574F-1BAD4E6268E2}"/>
              </a:ext>
            </a:extLst>
          </p:cNvPr>
          <p:cNvGraphicFramePr>
            <a:graphicFrameLocks noGrp="1"/>
          </p:cNvGraphicFramePr>
          <p:nvPr>
            <p:extLst>
              <p:ext uri="{D42A27DB-BD31-4B8C-83A1-F6EECF244321}">
                <p14:modId xmlns:p14="http://schemas.microsoft.com/office/powerpoint/2010/main" val="1874001859"/>
              </p:ext>
            </p:extLst>
          </p:nvPr>
        </p:nvGraphicFramePr>
        <p:xfrm>
          <a:off x="2188029" y="6694756"/>
          <a:ext cx="3886200" cy="2188235"/>
        </p:xfrm>
        <a:graphic>
          <a:graphicData uri="http://schemas.openxmlformats.org/drawingml/2006/table">
            <a:tbl>
              <a:tblPr firstRow="1" bandRow="1">
                <a:tableStyleId>{BDBED569-4797-4DF1-A0F4-6AAB3CD982D8}</a:tableStyleId>
              </a:tblPr>
              <a:tblGrid>
                <a:gridCol w="3886200">
                  <a:extLst>
                    <a:ext uri="{9D8B030D-6E8A-4147-A177-3AD203B41FA5}">
                      <a16:colId xmlns:a16="http://schemas.microsoft.com/office/drawing/2014/main" val="1089935945"/>
                    </a:ext>
                  </a:extLst>
                </a:gridCol>
              </a:tblGrid>
              <a:tr h="242553">
                <a:tc>
                  <a:txBody>
                    <a:bodyPr/>
                    <a:lstStyle/>
                    <a:p>
                      <a:pPr marL="0" indent="0" algn="ctr">
                        <a:buFont typeface="Wingdings" panose="05000000000000000000" pitchFamily="2" charset="2"/>
                        <a:buNone/>
                      </a:pPr>
                      <a:r>
                        <a:rPr lang="en-GB" sz="1050" u="sng" baseline="0" dirty="0">
                          <a:solidFill>
                            <a:schemeClr val="tx1"/>
                          </a:solidFill>
                          <a:effectLst>
                            <a:outerShdw blurRad="38100" dist="38100" dir="2700000" algn="tl">
                              <a:srgbClr val="000000">
                                <a:alpha val="43137"/>
                              </a:srgbClr>
                            </a:outerShdw>
                          </a:effectLst>
                          <a:latin typeface="Amasis MT Pro Black" panose="02040A04050005020304" pitchFamily="18" charset="0"/>
                        </a:rPr>
                        <a:t>Research Impact</a:t>
                      </a:r>
                      <a:endParaRPr lang="en-GB" sz="1050" u="sng" baseline="0" dirty="0">
                        <a:solidFill>
                          <a:schemeClr val="tx1"/>
                        </a:solidFill>
                        <a:effectLst>
                          <a:outerShdw blurRad="38100" dist="38100" dir="2700000" algn="tl">
                            <a:srgbClr val="000000">
                              <a:alpha val="43137"/>
                            </a:srgbClr>
                          </a:outerShdw>
                        </a:effectLst>
                        <a:latin typeface="Amasis MT Pro Black" panose="02040A04050005020304" pitchFamily="18" charset="0"/>
                        <a:cs typeface="Arial" panose="020B0604020202020204" pitchFamily="34" charset="0"/>
                      </a:endParaRPr>
                    </a:p>
                  </a:txBody>
                  <a:tcPr/>
                </a:tc>
                <a:extLst>
                  <a:ext uri="{0D108BD9-81ED-4DB2-BD59-A6C34878D82A}">
                    <a16:rowId xmlns:a16="http://schemas.microsoft.com/office/drawing/2014/main" val="2699882377"/>
                  </a:ext>
                </a:extLst>
              </a:tr>
              <a:tr h="1936775">
                <a:tc>
                  <a:txBody>
                    <a:bodyPr/>
                    <a:lstStyle/>
                    <a:p>
                      <a:pPr marL="171450" indent="-171450" algn="just">
                        <a:buFont typeface="Wingdings" panose="05000000000000000000" pitchFamily="2" charset="2"/>
                        <a:buChar char="v"/>
                      </a:pPr>
                      <a:r>
                        <a:rPr lang="en-GB" sz="900" kern="1200" dirty="0">
                          <a:solidFill>
                            <a:schemeClr val="dk1"/>
                          </a:solidFill>
                          <a:effectLst/>
                        </a:rPr>
                        <a:t>The study will help public health authorities design more effective, youth-centred tobacco prevention campaigns (Dağli et al, 2021).</a:t>
                      </a:r>
                    </a:p>
                    <a:p>
                      <a:pPr marL="171450" indent="-171450" algn="just">
                        <a:buFont typeface="Wingdings" panose="05000000000000000000" pitchFamily="2" charset="2"/>
                        <a:buChar char="v"/>
                      </a:pPr>
                      <a:r>
                        <a:rPr lang="en-GB" sz="900" kern="1200" dirty="0">
                          <a:solidFill>
                            <a:schemeClr val="dk1"/>
                          </a:solidFill>
                          <a:effectLst/>
                        </a:rPr>
                        <a:t>Results can guide policymakers in developing stricter regulations and communication strategies that resonate with young audiences (Chugh et al, 2023).</a:t>
                      </a:r>
                    </a:p>
                    <a:p>
                      <a:pPr marL="171450" indent="-171450" algn="just">
                        <a:buFont typeface="Wingdings" panose="05000000000000000000" pitchFamily="2" charset="2"/>
                        <a:buChar char="v"/>
                      </a:pPr>
                      <a:r>
                        <a:rPr lang="en-GB" sz="900" kern="1200" dirty="0">
                          <a:solidFill>
                            <a:schemeClr val="dk1"/>
                          </a:solidFill>
                          <a:effectLst/>
                        </a:rPr>
                        <a:t>Healthcare and education professionals can use the insights to strengthen school-based prevention and counselling programs (Grilo et al, 2021).</a:t>
                      </a:r>
                    </a:p>
                    <a:p>
                      <a:pPr marL="171450" indent="-171450" algn="just">
                        <a:buFont typeface="Wingdings" panose="05000000000000000000" pitchFamily="2" charset="2"/>
                        <a:buChar char="v"/>
                      </a:pPr>
                      <a:r>
                        <a:rPr lang="en-GB" sz="900" kern="1200" dirty="0">
                          <a:solidFill>
                            <a:schemeClr val="dk1"/>
                          </a:solidFill>
                          <a:effectLst/>
                        </a:rPr>
                        <a:t>By improving campaign effectiveness, this research can contribute to reducing teenage smoking rates, promoting healthier lifestyles, and lowering future healthcare costs (Fattahi et al, 2021).</a:t>
                      </a:r>
                    </a:p>
                    <a:p>
                      <a:pPr marL="171450" indent="-171450" algn="just">
                        <a:buFont typeface="Wingdings" panose="05000000000000000000" pitchFamily="2" charset="2"/>
                        <a:buChar char="v"/>
                      </a:pPr>
                      <a:r>
                        <a:rPr lang="en-GB" sz="900" kern="1200" dirty="0">
                          <a:solidFill>
                            <a:schemeClr val="dk1"/>
                          </a:solidFill>
                          <a:effectLst/>
                        </a:rPr>
                        <a:t>The research brings originality by offering a focused, systematic review of the UK-specific teenage demographic, addressing a gap in existing literature.</a:t>
                      </a:r>
                    </a:p>
                  </a:txBody>
                  <a:tcPr/>
                </a:tc>
                <a:extLst>
                  <a:ext uri="{0D108BD9-81ED-4DB2-BD59-A6C34878D82A}">
                    <a16:rowId xmlns:a16="http://schemas.microsoft.com/office/drawing/2014/main" val="2745030031"/>
                  </a:ext>
                </a:extLst>
              </a:tr>
            </a:tbl>
          </a:graphicData>
        </a:graphic>
      </p:graphicFrame>
      <p:graphicFrame>
        <p:nvGraphicFramePr>
          <p:cNvPr id="18" name="Table 17">
            <a:extLst>
              <a:ext uri="{FF2B5EF4-FFF2-40B4-BE49-F238E27FC236}">
                <a16:creationId xmlns:a16="http://schemas.microsoft.com/office/drawing/2014/main" id="{E8E034C5-AC9B-FB65-51F7-42A2605C6466}"/>
              </a:ext>
            </a:extLst>
          </p:cNvPr>
          <p:cNvGraphicFramePr>
            <a:graphicFrameLocks noGrp="1"/>
          </p:cNvGraphicFramePr>
          <p:nvPr>
            <p:extLst>
              <p:ext uri="{D42A27DB-BD31-4B8C-83A1-F6EECF244321}">
                <p14:modId xmlns:p14="http://schemas.microsoft.com/office/powerpoint/2010/main" val="3654164979"/>
              </p:ext>
            </p:extLst>
          </p:nvPr>
        </p:nvGraphicFramePr>
        <p:xfrm>
          <a:off x="7642382" y="6546470"/>
          <a:ext cx="5086485" cy="3032760"/>
        </p:xfrm>
        <a:graphic>
          <a:graphicData uri="http://schemas.openxmlformats.org/drawingml/2006/table">
            <a:tbl>
              <a:tblPr firstRow="1" bandRow="1">
                <a:tableStyleId>{0660B408-B3CF-4A94-85FC-2B1E0A45F4A2}</a:tableStyleId>
              </a:tblPr>
              <a:tblGrid>
                <a:gridCol w="5086485">
                  <a:extLst>
                    <a:ext uri="{9D8B030D-6E8A-4147-A177-3AD203B41FA5}">
                      <a16:colId xmlns:a16="http://schemas.microsoft.com/office/drawing/2014/main" val="1089935945"/>
                    </a:ext>
                  </a:extLst>
                </a:gridCol>
              </a:tblGrid>
              <a:tr h="181140">
                <a:tc>
                  <a:txBody>
                    <a:bodyPr/>
                    <a:lstStyle/>
                    <a:p>
                      <a:pPr marL="0" indent="0" algn="ctr">
                        <a:buFont typeface="Arial" panose="020B0604020202020204" pitchFamily="34" charset="0"/>
                        <a:buNone/>
                      </a:pPr>
                      <a:r>
                        <a:rPr lang="en-GB" sz="700" b="1" u="sng" baseline="0" dirty="0">
                          <a:solidFill>
                            <a:schemeClr val="tx1"/>
                          </a:solidFill>
                          <a:effectLst>
                            <a:outerShdw blurRad="38100" dist="38100" dir="2700000" algn="tl">
                              <a:srgbClr val="000000">
                                <a:alpha val="43137"/>
                              </a:srgbClr>
                            </a:outerShdw>
                          </a:effectLst>
                          <a:latin typeface="Amasis MT Pro Black" panose="02040A04050005020304" pitchFamily="18" charset="0"/>
                        </a:rPr>
                        <a:t>Reference list</a:t>
                      </a:r>
                      <a:endParaRPr lang="en-GB" sz="700" b="1" u="sng" baseline="0" dirty="0">
                        <a:solidFill>
                          <a:schemeClr val="tx1"/>
                        </a:solidFill>
                        <a:effectLst>
                          <a:outerShdw blurRad="38100" dist="38100" dir="2700000" algn="tl">
                            <a:srgbClr val="000000">
                              <a:alpha val="43137"/>
                            </a:srgbClr>
                          </a:outerShdw>
                        </a:effectLst>
                        <a:latin typeface="Amasis MT Pro Black" panose="02040A04050005020304" pitchFamily="18" charset="0"/>
                        <a:cs typeface="Arial" panose="020B0604020202020204" pitchFamily="34" charset="0"/>
                      </a:endParaRPr>
                    </a:p>
                  </a:txBody>
                  <a:tcPr/>
                </a:tc>
                <a:extLst>
                  <a:ext uri="{0D108BD9-81ED-4DB2-BD59-A6C34878D82A}">
                    <a16:rowId xmlns:a16="http://schemas.microsoft.com/office/drawing/2014/main" val="2699882377"/>
                  </a:ext>
                </a:extLst>
              </a:tr>
              <a:tr h="2382692">
                <a:tc>
                  <a:txBody>
                    <a:bodyPr/>
                    <a:lstStyle/>
                    <a:p>
                      <a:pPr marL="171450" indent="-171450" algn="just">
                        <a:buFont typeface="Arial" panose="020B0604020202020204" pitchFamily="34" charset="0"/>
                        <a:buChar char="•"/>
                      </a:pPr>
                      <a:r>
                        <a:rPr lang="en-GB" sz="600" kern="1200" dirty="0" err="1">
                          <a:solidFill>
                            <a:schemeClr val="dk1"/>
                          </a:solidFill>
                          <a:effectLst/>
                        </a:rPr>
                        <a:t>Adetona</a:t>
                      </a:r>
                      <a:r>
                        <a:rPr lang="en-GB" sz="600" kern="1200" dirty="0">
                          <a:solidFill>
                            <a:schemeClr val="dk1"/>
                          </a:solidFill>
                          <a:effectLst/>
                        </a:rPr>
                        <a:t>, O., Mok, S., </a:t>
                      </a:r>
                      <a:r>
                        <a:rPr lang="en-GB" sz="600" kern="1200" dirty="0" err="1">
                          <a:solidFill>
                            <a:schemeClr val="dk1"/>
                          </a:solidFill>
                          <a:effectLst/>
                        </a:rPr>
                        <a:t>Rajczyk</a:t>
                      </a:r>
                      <a:r>
                        <a:rPr lang="en-GB" sz="600" kern="1200" dirty="0">
                          <a:solidFill>
                            <a:schemeClr val="dk1"/>
                          </a:solidFill>
                          <a:effectLst/>
                        </a:rPr>
                        <a:t>, J., Brinkman, M.C. and </a:t>
                      </a:r>
                      <a:r>
                        <a:rPr lang="en-GB" sz="600" kern="1200" dirty="0" err="1">
                          <a:solidFill>
                            <a:schemeClr val="dk1"/>
                          </a:solidFill>
                          <a:effectLst/>
                        </a:rPr>
                        <a:t>Ferketich</a:t>
                      </a:r>
                      <a:r>
                        <a:rPr lang="en-GB" sz="600" kern="1200" dirty="0">
                          <a:solidFill>
                            <a:schemeClr val="dk1"/>
                          </a:solidFill>
                          <a:effectLst/>
                        </a:rPr>
                        <a:t>, A.K., 2021. The adverse health effects of waterpipe smoking in adolescents and young adults: a narrative review. Tobacco induced diseases, 19, p.81.</a:t>
                      </a:r>
                    </a:p>
                    <a:p>
                      <a:pPr marL="171450" indent="-171450" algn="just">
                        <a:buFont typeface="Arial" panose="020B0604020202020204" pitchFamily="34" charset="0"/>
                        <a:buChar char="•"/>
                      </a:pPr>
                      <a:r>
                        <a:rPr lang="en-GB" sz="600" kern="1200" dirty="0">
                          <a:solidFill>
                            <a:schemeClr val="dk1"/>
                          </a:solidFill>
                          <a:effectLst/>
                        </a:rPr>
                        <a:t>Chugh, A., Arora, M., Jain, N., </a:t>
                      </a:r>
                      <a:r>
                        <a:rPr lang="en-GB" sz="600" kern="1200" dirty="0" err="1">
                          <a:solidFill>
                            <a:schemeClr val="dk1"/>
                          </a:solidFill>
                          <a:effectLst/>
                        </a:rPr>
                        <a:t>Vidyasagaran</a:t>
                      </a:r>
                      <a:r>
                        <a:rPr lang="en-GB" sz="600" kern="1200" dirty="0">
                          <a:solidFill>
                            <a:schemeClr val="dk1"/>
                          </a:solidFill>
                          <a:effectLst/>
                        </a:rPr>
                        <a:t>, A., Readshaw, A., Sheikh, A., Eckhardt, J., Siddiqi, K., Chopra, M., Mishu, M.P. and Kanaan, M., 2023. The global impact of tobacco control policies on smokeless tobacco use: a systematic review. The Lancet Global Health, 11(6), pp.e953-e968.</a:t>
                      </a:r>
                    </a:p>
                    <a:p>
                      <a:pPr marL="171450" indent="-171450" algn="just">
                        <a:buFont typeface="Arial" panose="020B0604020202020204" pitchFamily="34" charset="0"/>
                        <a:buChar char="•"/>
                      </a:pPr>
                      <a:r>
                        <a:rPr lang="en-GB" sz="600" kern="1200" dirty="0">
                          <a:solidFill>
                            <a:schemeClr val="dk1"/>
                          </a:solidFill>
                          <a:effectLst/>
                        </a:rPr>
                        <a:t>Fattahi, E., </a:t>
                      </a:r>
                      <a:r>
                        <a:rPr lang="en-GB" sz="600" kern="1200" dirty="0" err="1">
                          <a:solidFill>
                            <a:schemeClr val="dk1"/>
                          </a:solidFill>
                          <a:effectLst/>
                        </a:rPr>
                        <a:t>Solhi</a:t>
                      </a:r>
                      <a:r>
                        <a:rPr lang="en-GB" sz="600" kern="1200" dirty="0">
                          <a:solidFill>
                            <a:schemeClr val="dk1"/>
                          </a:solidFill>
                          <a:effectLst/>
                        </a:rPr>
                        <a:t>, M., Manzari, Z.S., Afkar, A., Lebni, J.Y. and Rastegar, A., 2021. Students’ beliefs about smokeless tobacco use in Chabahar city: A qualitative study using focus groups. Journal of Education and Health Promotion, 10, p.251.</a:t>
                      </a:r>
                    </a:p>
                    <a:p>
                      <a:pPr marL="171450" indent="-171450" algn="just">
                        <a:buFont typeface="Arial" panose="020B0604020202020204" pitchFamily="34" charset="0"/>
                        <a:buChar char="•"/>
                      </a:pPr>
                      <a:r>
                        <a:rPr lang="en-GB" sz="600" kern="1200" dirty="0">
                          <a:solidFill>
                            <a:schemeClr val="dk1"/>
                          </a:solidFill>
                          <a:effectLst/>
                        </a:rPr>
                        <a:t>Dağli, E., </a:t>
                      </a:r>
                      <a:r>
                        <a:rPr lang="en-GB" sz="600" kern="1200" dirty="0" err="1">
                          <a:solidFill>
                            <a:schemeClr val="dk1"/>
                          </a:solidFill>
                          <a:effectLst/>
                        </a:rPr>
                        <a:t>Dilektaşli</a:t>
                      </a:r>
                      <a:r>
                        <a:rPr lang="en-GB" sz="600" kern="1200" dirty="0">
                          <a:solidFill>
                            <a:schemeClr val="dk1"/>
                          </a:solidFill>
                          <a:effectLst/>
                        </a:rPr>
                        <a:t>, A. and </a:t>
                      </a:r>
                      <a:r>
                        <a:rPr lang="en-GB" sz="600" kern="1200" dirty="0" err="1">
                          <a:solidFill>
                            <a:schemeClr val="dk1"/>
                          </a:solidFill>
                          <a:effectLst/>
                        </a:rPr>
                        <a:t>Pisinger</a:t>
                      </a:r>
                      <a:r>
                        <a:rPr lang="en-GB" sz="600" kern="1200" dirty="0">
                          <a:solidFill>
                            <a:schemeClr val="dk1"/>
                          </a:solidFill>
                          <a:effectLst/>
                        </a:rPr>
                        <a:t>, C., 2021. Preventing the initiation of tobacco and e-cigarettes among the youth. Supporting Tobacco Cessation (ERS Monograph). Sheffield: European Respiratory Society; Eds </a:t>
                      </a:r>
                      <a:r>
                        <a:rPr lang="en-GB" sz="600" kern="1200" dirty="0" err="1">
                          <a:solidFill>
                            <a:schemeClr val="dk1"/>
                          </a:solidFill>
                          <a:effectLst/>
                        </a:rPr>
                        <a:t>Ravara</a:t>
                      </a:r>
                      <a:r>
                        <a:rPr lang="en-GB" sz="600" kern="1200" dirty="0">
                          <a:solidFill>
                            <a:schemeClr val="dk1"/>
                          </a:solidFill>
                          <a:effectLst/>
                        </a:rPr>
                        <a:t> SB, Dağli E, </a:t>
                      </a:r>
                      <a:r>
                        <a:rPr lang="en-GB" sz="600" kern="1200" dirty="0" err="1">
                          <a:solidFill>
                            <a:schemeClr val="dk1"/>
                          </a:solidFill>
                          <a:effectLst/>
                        </a:rPr>
                        <a:t>Katsaounou</a:t>
                      </a:r>
                      <a:r>
                        <a:rPr lang="en-GB" sz="600" kern="1200" dirty="0">
                          <a:solidFill>
                            <a:schemeClr val="dk1"/>
                          </a:solidFill>
                          <a:effectLst/>
                        </a:rPr>
                        <a:t> P, Lewis KE, </a:t>
                      </a:r>
                      <a:r>
                        <a:rPr lang="en-GB" sz="600" kern="1200" dirty="0" err="1">
                          <a:solidFill>
                            <a:schemeClr val="dk1"/>
                          </a:solidFill>
                          <a:effectLst/>
                        </a:rPr>
                        <a:t>Pissinger</a:t>
                      </a:r>
                      <a:r>
                        <a:rPr lang="en-GB" sz="600" kern="1200" dirty="0">
                          <a:solidFill>
                            <a:schemeClr val="dk1"/>
                          </a:solidFill>
                          <a:effectLst/>
                        </a:rPr>
                        <a:t> C, pp.287-307.</a:t>
                      </a:r>
                    </a:p>
                    <a:p>
                      <a:pPr marL="171450" indent="-171450" algn="just">
                        <a:buFont typeface="Arial" panose="020B0604020202020204" pitchFamily="34" charset="0"/>
                        <a:buChar char="•"/>
                      </a:pPr>
                      <a:r>
                        <a:rPr lang="en-GB" sz="600" kern="1200" dirty="0">
                          <a:solidFill>
                            <a:schemeClr val="dk1"/>
                          </a:solidFill>
                          <a:effectLst/>
                        </a:rPr>
                        <a:t>Durkin, S.J., Brennan, E. and Wakefield, M.A., 2022. Optimising tobacco control campaigns within a changing media landscape and among priority populations.</a:t>
                      </a:r>
                    </a:p>
                    <a:p>
                      <a:pPr marL="171450" indent="-171450" algn="just">
                        <a:buFont typeface="Arial" panose="020B0604020202020204" pitchFamily="34" charset="0"/>
                        <a:buChar char="•"/>
                      </a:pPr>
                      <a:r>
                        <a:rPr lang="en-GB" sz="600" kern="1200" dirty="0" err="1">
                          <a:solidFill>
                            <a:schemeClr val="dk1"/>
                          </a:solidFill>
                          <a:effectLst/>
                        </a:rPr>
                        <a:t>Gredner</a:t>
                      </a:r>
                      <a:r>
                        <a:rPr lang="en-GB" sz="600" kern="1200" dirty="0">
                          <a:solidFill>
                            <a:schemeClr val="dk1"/>
                          </a:solidFill>
                          <a:effectLst/>
                        </a:rPr>
                        <a:t>, T., Mons, U., Niedermaier, T., Brenner, H. and </a:t>
                      </a:r>
                      <a:r>
                        <a:rPr lang="en-GB" sz="600" kern="1200" dirty="0" err="1">
                          <a:solidFill>
                            <a:schemeClr val="dk1"/>
                          </a:solidFill>
                          <a:effectLst/>
                        </a:rPr>
                        <a:t>Soerjomataram</a:t>
                      </a:r>
                      <a:r>
                        <a:rPr lang="en-GB" sz="600" kern="1200" dirty="0">
                          <a:solidFill>
                            <a:schemeClr val="dk1"/>
                          </a:solidFill>
                          <a:effectLst/>
                        </a:rPr>
                        <a:t>, I., 2021. Impact of tobacco control policies implementation on future lung cancer incidence in Europe: an international, population-based </a:t>
                      </a:r>
                      <a:r>
                        <a:rPr lang="en-GB" sz="600" kern="1200" dirty="0" err="1">
                          <a:solidFill>
                            <a:schemeClr val="dk1"/>
                          </a:solidFill>
                          <a:effectLst/>
                        </a:rPr>
                        <a:t>modeling</a:t>
                      </a:r>
                      <a:r>
                        <a:rPr lang="en-GB" sz="600" kern="1200" dirty="0">
                          <a:solidFill>
                            <a:schemeClr val="dk1"/>
                          </a:solidFill>
                          <a:effectLst/>
                        </a:rPr>
                        <a:t> study. The Lancet Regional Health–Europe, 4.</a:t>
                      </a:r>
                    </a:p>
                    <a:p>
                      <a:pPr marL="171450" indent="-171450" algn="just">
                        <a:buFont typeface="Arial" panose="020B0604020202020204" pitchFamily="34" charset="0"/>
                        <a:buChar char="•"/>
                      </a:pPr>
                      <a:r>
                        <a:rPr lang="en-GB" sz="600" kern="1200" dirty="0">
                          <a:solidFill>
                            <a:schemeClr val="dk1"/>
                          </a:solidFill>
                          <a:effectLst/>
                        </a:rPr>
                        <a:t>Grilo, G., Crespi, E. and Cohen, J.E., 2021. A scoping review on disparities in exposure to advertising for e-cigarettes and heated tobacco products and implications for advancing a health equity research agenda. International journal for equity in health, 20(1), p.238.</a:t>
                      </a:r>
                    </a:p>
                    <a:p>
                      <a:pPr marL="171450" indent="-171450" algn="just">
                        <a:buFont typeface="Arial" panose="020B0604020202020204" pitchFamily="34" charset="0"/>
                        <a:buChar char="•"/>
                      </a:pPr>
                      <a:r>
                        <a:rPr lang="en-GB" sz="600" kern="1200" dirty="0">
                          <a:solidFill>
                            <a:schemeClr val="dk1"/>
                          </a:solidFill>
                          <a:effectLst/>
                        </a:rPr>
                        <a:t>James, P.B., Bah, A.J., Kabba, J.A., Kassim, S.A. and </a:t>
                      </a:r>
                      <a:r>
                        <a:rPr lang="en-GB" sz="600" kern="1200" dirty="0" err="1">
                          <a:solidFill>
                            <a:schemeClr val="dk1"/>
                          </a:solidFill>
                          <a:effectLst/>
                        </a:rPr>
                        <a:t>Dalinjong</a:t>
                      </a:r>
                      <a:r>
                        <a:rPr lang="en-GB" sz="600" kern="1200" dirty="0">
                          <a:solidFill>
                            <a:schemeClr val="dk1"/>
                          </a:solidFill>
                          <a:effectLst/>
                        </a:rPr>
                        <a:t>, P.A., 2022. Prevalence and correlates of current tobacco use and non-user susceptibility to using tobacco products among school-going adolescents in 22 African countries: a secondary analysis of the 2013-2018 global youth tobacco surveys. Archives of Public Health, 80(1), p.121.</a:t>
                      </a:r>
                    </a:p>
                    <a:p>
                      <a:pPr marL="171450" indent="-171450" algn="just">
                        <a:buFont typeface="Arial" panose="020B0604020202020204" pitchFamily="34" charset="0"/>
                        <a:buChar char="•"/>
                      </a:pPr>
                      <a:r>
                        <a:rPr lang="en-GB" sz="600" kern="1200" dirty="0" err="1">
                          <a:solidFill>
                            <a:schemeClr val="dk1"/>
                          </a:solidFill>
                          <a:effectLst/>
                        </a:rPr>
                        <a:t>Mytton</a:t>
                      </a:r>
                      <a:r>
                        <a:rPr lang="en-GB" sz="600" kern="1200" dirty="0">
                          <a:solidFill>
                            <a:schemeClr val="dk1"/>
                          </a:solidFill>
                          <a:effectLst/>
                        </a:rPr>
                        <a:t>, O.T., Donaldson, L., </a:t>
                      </a:r>
                      <a:r>
                        <a:rPr lang="en-GB" sz="600" kern="1200" dirty="0" err="1">
                          <a:solidFill>
                            <a:schemeClr val="dk1"/>
                          </a:solidFill>
                          <a:effectLst/>
                        </a:rPr>
                        <a:t>Goddings</a:t>
                      </a:r>
                      <a:r>
                        <a:rPr lang="en-GB" sz="600" kern="1200" dirty="0">
                          <a:solidFill>
                            <a:schemeClr val="dk1"/>
                          </a:solidFill>
                          <a:effectLst/>
                        </a:rPr>
                        <a:t>, A.L., Mathews, G., Ward, J.L., Greaves, F. and Viner, R.M., 2024. Changing patterns of health risk in adolescence: implications for health policy. The Lancet Public Health, 9(8), pp.e629-e634.</a:t>
                      </a:r>
                    </a:p>
                    <a:p>
                      <a:pPr marL="171450" indent="-171450" algn="just">
                        <a:buFont typeface="Arial" panose="020B0604020202020204" pitchFamily="34" charset="0"/>
                        <a:buChar char="•"/>
                      </a:pPr>
                      <a:r>
                        <a:rPr lang="en-GB" sz="600" kern="1200" dirty="0">
                          <a:solidFill>
                            <a:schemeClr val="dk1"/>
                          </a:solidFill>
                          <a:effectLst/>
                        </a:rPr>
                        <a:t>NHS England Digital (2024), </a:t>
                      </a:r>
                      <a:r>
                        <a:rPr lang="en-GB" sz="600" u="sng" kern="1200" dirty="0">
                          <a:solidFill>
                            <a:schemeClr val="dk1"/>
                          </a:solidFill>
                          <a:effectLst/>
                          <a:hlinkClick r:id="rId3"/>
                        </a:rPr>
                        <a:t>https://digital.nhs.uk/data-and-information/publications/statistical/smoking-drinking-and-drug-use-among-young-people-in-england/2023/part-1-smoking-prevalence-and-consumption</a:t>
                      </a:r>
                      <a:endParaRPr lang="en-GB" sz="600" kern="1200" dirty="0">
                        <a:solidFill>
                          <a:schemeClr val="dk1"/>
                        </a:solidFill>
                        <a:effectLst/>
                      </a:endParaRPr>
                    </a:p>
                    <a:p>
                      <a:pPr marL="171450" indent="-171450" algn="just">
                        <a:buFont typeface="Arial" panose="020B0604020202020204" pitchFamily="34" charset="0"/>
                        <a:buChar char="•"/>
                      </a:pPr>
                      <a:r>
                        <a:rPr lang="en-GB" sz="600" kern="1200" dirty="0">
                          <a:solidFill>
                            <a:schemeClr val="dk1"/>
                          </a:solidFill>
                          <a:effectLst/>
                        </a:rPr>
                        <a:t>Staff, J., Kelly, B.C., Maggs, J.L. and Vuolo, M., 2022. Adolescent electronic cigarette use and tobacco smoking in the Millennium Cohort Study. Addiction, 117(2), pp.484-494.</a:t>
                      </a:r>
                    </a:p>
                    <a:p>
                      <a:pPr marL="171450" indent="-171450" algn="just">
                        <a:buFont typeface="Arial" panose="020B0604020202020204" pitchFamily="34" charset="0"/>
                        <a:buChar char="•"/>
                      </a:pPr>
                      <a:r>
                        <a:rPr lang="en-GB" sz="600" kern="1200" dirty="0">
                          <a:solidFill>
                            <a:schemeClr val="dk1"/>
                          </a:solidFill>
                          <a:effectLst/>
                        </a:rPr>
                        <a:t>Smith, M.J. and Hilton, S., 2023. Youth’s exposure to and engagement with e-cigarette marketing on social media: a UK focus group study. BMJ open, 13(8), p.e071270.</a:t>
                      </a:r>
                    </a:p>
                    <a:p>
                      <a:pPr marL="171450" indent="-171450" algn="just">
                        <a:buFont typeface="Arial" panose="020B0604020202020204" pitchFamily="34" charset="0"/>
                        <a:buChar char="•"/>
                      </a:pPr>
                      <a:r>
                        <a:rPr lang="en-GB" sz="600" kern="1200" dirty="0">
                          <a:solidFill>
                            <a:schemeClr val="dk1"/>
                          </a:solidFill>
                          <a:effectLst/>
                        </a:rPr>
                        <a:t>Snowdon, C., 2023. Prohibition 2.0: Critiquing the Generational Tobacco Ban. Institute of Economic Affairs (IEA), Briefings, 2.</a:t>
                      </a:r>
                    </a:p>
                    <a:p>
                      <a:pPr marL="171450" indent="-171450" algn="just">
                        <a:buFont typeface="Arial" panose="020B0604020202020204" pitchFamily="34" charset="0"/>
                        <a:buChar char="•"/>
                      </a:pPr>
                      <a:r>
                        <a:rPr lang="en-GB" sz="600" kern="1200" dirty="0" err="1">
                          <a:solidFill>
                            <a:schemeClr val="dk1"/>
                          </a:solidFill>
                          <a:effectLst/>
                        </a:rPr>
                        <a:t>Vrinten</a:t>
                      </a:r>
                      <a:r>
                        <a:rPr lang="en-GB" sz="600" kern="1200" dirty="0">
                          <a:solidFill>
                            <a:schemeClr val="dk1"/>
                          </a:solidFill>
                          <a:effectLst/>
                        </a:rPr>
                        <a:t>, C., Parnham, J.C., Filippidis, F.T., Hopkinson, N.S. and Laverty, A.A., 2022. Risk factors for adolescent smoking uptake: analysis of prospective data from the UK Millennium Cohort Study. Tobacco Induced Diseases, 20, p.83.</a:t>
                      </a:r>
                    </a:p>
                    <a:p>
                      <a:pPr marL="171450" indent="-171450" algn="just">
                        <a:buFont typeface="Arial" panose="020B0604020202020204" pitchFamily="34" charset="0"/>
                        <a:buChar char="•"/>
                      </a:pPr>
                      <a:r>
                        <a:rPr lang="en-GB" sz="600" kern="1200" dirty="0">
                          <a:solidFill>
                            <a:schemeClr val="dk1"/>
                          </a:solidFill>
                          <a:effectLst/>
                        </a:rPr>
                        <a:t>Willemsen, M.C. and Been, J.V., 2022. Accelerating tobacco control at the national level with the Smoke-free Generation movement in the Netherlands. NPJ Primary Care Respiratory Medicine, 32(1), p.58.</a:t>
                      </a:r>
                    </a:p>
                  </a:txBody>
                  <a:tcPr/>
                </a:tc>
                <a:extLst>
                  <a:ext uri="{0D108BD9-81ED-4DB2-BD59-A6C34878D82A}">
                    <a16:rowId xmlns:a16="http://schemas.microsoft.com/office/drawing/2014/main" val="2745030031"/>
                  </a:ext>
                </a:extLst>
              </a:tr>
            </a:tbl>
          </a:graphicData>
        </a:graphic>
      </p:graphicFrame>
      <p:pic>
        <p:nvPicPr>
          <p:cNvPr id="24" name="Graphic 23" descr="Arrow Slight curve">
            <a:extLst>
              <a:ext uri="{FF2B5EF4-FFF2-40B4-BE49-F238E27FC236}">
                <a16:creationId xmlns:a16="http://schemas.microsoft.com/office/drawing/2014/main" id="{14E00D2A-FE3A-D60C-4B28-B20430F9D13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038266" y="1457557"/>
            <a:ext cx="2107446" cy="914400"/>
          </a:xfrm>
          <a:prstGeom prst="rect">
            <a:avLst/>
          </a:prstGeom>
        </p:spPr>
      </p:pic>
      <p:pic>
        <p:nvPicPr>
          <p:cNvPr id="25" name="Graphic 24" descr="Arrow Slight curve">
            <a:extLst>
              <a:ext uri="{FF2B5EF4-FFF2-40B4-BE49-F238E27FC236}">
                <a16:creationId xmlns:a16="http://schemas.microsoft.com/office/drawing/2014/main" id="{C97DDD47-B043-397D-FC30-A89B1BDF35A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10626842">
            <a:off x="4124759" y="3447439"/>
            <a:ext cx="1971128" cy="914400"/>
          </a:xfrm>
          <a:prstGeom prst="rect">
            <a:avLst/>
          </a:prstGeom>
        </p:spPr>
      </p:pic>
      <p:pic>
        <p:nvPicPr>
          <p:cNvPr id="26" name="Graphic 25" descr="Arrow Slight curve">
            <a:extLst>
              <a:ext uri="{FF2B5EF4-FFF2-40B4-BE49-F238E27FC236}">
                <a16:creationId xmlns:a16="http://schemas.microsoft.com/office/drawing/2014/main" id="{7D49B9CB-8E28-C799-9161-D9315AD02F45}"/>
              </a:ext>
            </a:extLst>
          </p:cNvPr>
          <p:cNvPicPr>
            <a:picLocks noChangeAspect="1"/>
          </p:cNvPicPr>
          <p:nvPr/>
        </p:nvPicPr>
        <p:blipFill>
          <a:blip r:embed="rId4">
            <a:extLst>
              <a:ext uri="{96DAC541-7B7A-43D3-8B79-37D633B846F1}">
                <asvg:svgBlip xmlns:asvg="http://schemas.microsoft.com/office/drawing/2016/SVG/main" r:embed="rId8"/>
              </a:ext>
            </a:extLst>
          </a:blip>
          <a:stretch>
            <a:fillRect/>
          </a:stretch>
        </p:blipFill>
        <p:spPr>
          <a:xfrm>
            <a:off x="6070626" y="8020928"/>
            <a:ext cx="1575359" cy="914400"/>
          </a:xfrm>
          <a:prstGeom prst="rect">
            <a:avLst/>
          </a:prstGeom>
        </p:spPr>
      </p:pic>
      <p:pic>
        <p:nvPicPr>
          <p:cNvPr id="27" name="Graphic 26" descr="Arrow Slight curve">
            <a:extLst>
              <a:ext uri="{FF2B5EF4-FFF2-40B4-BE49-F238E27FC236}">
                <a16:creationId xmlns:a16="http://schemas.microsoft.com/office/drawing/2014/main" id="{E97055EE-60BF-C49A-FD63-9A32B5E9D86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rot="8836015">
            <a:off x="9391978" y="4744533"/>
            <a:ext cx="1874312" cy="914400"/>
          </a:xfrm>
          <a:prstGeom prst="rect">
            <a:avLst/>
          </a:prstGeom>
        </p:spPr>
      </p:pic>
      <p:pic>
        <p:nvPicPr>
          <p:cNvPr id="28" name="Graphic 27" descr="Arrow Slight curve">
            <a:extLst>
              <a:ext uri="{FF2B5EF4-FFF2-40B4-BE49-F238E27FC236}">
                <a16:creationId xmlns:a16="http://schemas.microsoft.com/office/drawing/2014/main" id="{6823026B-CB8D-E6FB-19F4-971DE1EF19B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1899168">
            <a:off x="190786" y="6232772"/>
            <a:ext cx="2222567" cy="914400"/>
          </a:xfrm>
          <a:prstGeom prst="rect">
            <a:avLst/>
          </a:prstGeom>
        </p:spPr>
      </p:pic>
      <p:sp>
        <p:nvSpPr>
          <p:cNvPr id="2" name="TextBox 1">
            <a:extLst>
              <a:ext uri="{FF2B5EF4-FFF2-40B4-BE49-F238E27FC236}">
                <a16:creationId xmlns:a16="http://schemas.microsoft.com/office/drawing/2014/main" id="{1E215D67-75AD-D986-0CA9-6E7E60A00989}"/>
              </a:ext>
            </a:extLst>
          </p:cNvPr>
          <p:cNvSpPr txBox="1"/>
          <p:nvPr/>
        </p:nvSpPr>
        <p:spPr>
          <a:xfrm>
            <a:off x="4643449" y="2918344"/>
            <a:ext cx="1562064" cy="215444"/>
          </a:xfrm>
          <a:prstGeom prst="rect">
            <a:avLst/>
          </a:prstGeom>
          <a:noFill/>
        </p:spPr>
        <p:txBody>
          <a:bodyPr wrap="square" rtlCol="0">
            <a:spAutoFit/>
          </a:bodyPr>
          <a:lstStyle/>
          <a:p>
            <a:pPr algn="ctr"/>
            <a:r>
              <a:rPr lang="en-GB" sz="800" b="1" dirty="0">
                <a:latin typeface="Arial" panose="020B0604020202020204" pitchFamily="34" charset="0"/>
                <a:cs typeface="Arial" panose="020B0604020202020204" pitchFamily="34" charset="0"/>
              </a:rPr>
              <a:t>(Life Dentistry, 2020)</a:t>
            </a:r>
          </a:p>
        </p:txBody>
      </p:sp>
      <p:sp>
        <p:nvSpPr>
          <p:cNvPr id="3" name="TextBox 2">
            <a:extLst>
              <a:ext uri="{FF2B5EF4-FFF2-40B4-BE49-F238E27FC236}">
                <a16:creationId xmlns:a16="http://schemas.microsoft.com/office/drawing/2014/main" id="{2466AEA2-F51A-2101-0ACF-0527A1A7A015}"/>
              </a:ext>
            </a:extLst>
          </p:cNvPr>
          <p:cNvSpPr txBox="1"/>
          <p:nvPr/>
        </p:nvSpPr>
        <p:spPr>
          <a:xfrm>
            <a:off x="4199415" y="6239370"/>
            <a:ext cx="1821816" cy="215444"/>
          </a:xfrm>
          <a:prstGeom prst="rect">
            <a:avLst/>
          </a:prstGeom>
          <a:noFill/>
        </p:spPr>
        <p:txBody>
          <a:bodyPr wrap="square" rtlCol="0">
            <a:spAutoFit/>
          </a:bodyPr>
          <a:lstStyle/>
          <a:p>
            <a:pPr algn="ctr"/>
            <a:r>
              <a:rPr lang="en-GB" sz="800" b="1" dirty="0">
                <a:latin typeface="Arial" panose="020B0604020202020204" pitchFamily="34" charset="0"/>
                <a:cs typeface="Arial" panose="020B0604020202020204" pitchFamily="34" charset="0"/>
              </a:rPr>
              <a:t>(Nova Science Publishers, 2025)</a:t>
            </a:r>
          </a:p>
        </p:txBody>
      </p:sp>
      <p:sp>
        <p:nvSpPr>
          <p:cNvPr id="4" name="TextBox 3">
            <a:extLst>
              <a:ext uri="{FF2B5EF4-FFF2-40B4-BE49-F238E27FC236}">
                <a16:creationId xmlns:a16="http://schemas.microsoft.com/office/drawing/2014/main" id="{81B451DB-C27E-B3E2-63C9-66B8D93B8E64}"/>
              </a:ext>
            </a:extLst>
          </p:cNvPr>
          <p:cNvSpPr txBox="1"/>
          <p:nvPr/>
        </p:nvSpPr>
        <p:spPr>
          <a:xfrm>
            <a:off x="72733" y="8775269"/>
            <a:ext cx="1718343" cy="215444"/>
          </a:xfrm>
          <a:prstGeom prst="rect">
            <a:avLst/>
          </a:prstGeom>
          <a:noFill/>
        </p:spPr>
        <p:txBody>
          <a:bodyPr wrap="square" rtlCol="0">
            <a:spAutoFit/>
          </a:bodyPr>
          <a:lstStyle/>
          <a:p>
            <a:pPr algn="ctr"/>
            <a:r>
              <a:rPr lang="en-GB" sz="800" b="1" dirty="0">
                <a:latin typeface="Arial" panose="020B0604020202020204" pitchFamily="34" charset="0"/>
                <a:cs typeface="Arial" panose="020B0604020202020204" pitchFamily="34" charset="0"/>
              </a:rPr>
              <a:t>(Vishwajit Rane, 2025)</a:t>
            </a:r>
          </a:p>
        </p:txBody>
      </p:sp>
      <p:pic>
        <p:nvPicPr>
          <p:cNvPr id="1026" name="Picture 2" descr="Teens &amp; Tobacco in Las Vegas | Life Dentistry | Dr. Mason Duff">
            <a:extLst>
              <a:ext uri="{FF2B5EF4-FFF2-40B4-BE49-F238E27FC236}">
                <a16:creationId xmlns:a16="http://schemas.microsoft.com/office/drawing/2014/main" id="{C911C3A9-B323-186D-80AA-ADBF4F9275B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776763" y="1038236"/>
            <a:ext cx="1428750" cy="179971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ates of regular smoking in 15 year olds range from 5-9% across the UK">
            <a:extLst>
              <a:ext uri="{FF2B5EF4-FFF2-40B4-BE49-F238E27FC236}">
                <a16:creationId xmlns:a16="http://schemas.microsoft.com/office/drawing/2014/main" id="{265CC9B7-371C-4BA8-8956-49787F4F8228}"/>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977718" y="3014947"/>
            <a:ext cx="2701402" cy="16691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New Research on Tobacco">
            <a:extLst>
              <a:ext uri="{FF2B5EF4-FFF2-40B4-BE49-F238E27FC236}">
                <a16:creationId xmlns:a16="http://schemas.microsoft.com/office/drawing/2014/main" id="{580C5031-18E9-289D-1FEA-BB527544A08F}"/>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238383" y="4399174"/>
            <a:ext cx="1700889" cy="184019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Tobacco Cessation Centre at GMC marks ...">
            <a:extLst>
              <a:ext uri="{FF2B5EF4-FFF2-40B4-BE49-F238E27FC236}">
                <a16:creationId xmlns:a16="http://schemas.microsoft.com/office/drawing/2014/main" id="{4B0ECC4B-A80C-27AD-CDBF-841FD4D37747}"/>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b="16250"/>
          <a:stretch>
            <a:fillRect/>
          </a:stretch>
        </p:blipFill>
        <p:spPr bwMode="auto">
          <a:xfrm>
            <a:off x="169950" y="7273358"/>
            <a:ext cx="1793320" cy="145263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8" name="Picture 12" descr="How to measure research impact | Research Impact">
            <a:extLst>
              <a:ext uri="{FF2B5EF4-FFF2-40B4-BE49-F238E27FC236}">
                <a16:creationId xmlns:a16="http://schemas.microsoft.com/office/drawing/2014/main" id="{C071BA9D-DF51-3061-4F9F-30D96A29067A}"/>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106581" y="6041350"/>
            <a:ext cx="1482803" cy="202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487447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417</TotalTime>
  <Words>1587</Words>
  <Application>Microsoft Office PowerPoint</Application>
  <PresentationFormat>A3 Paper (297x420 mm)</PresentationFormat>
  <Paragraphs>54</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ADLaM Display</vt:lpstr>
      <vt:lpstr>Amasis MT Pro Black</vt:lpstr>
      <vt:lpstr>Arial</vt:lpstr>
      <vt:lpstr>Calibri</vt:lpstr>
      <vt:lpstr>Calibri Light</vt:lpstr>
      <vt:lpstr>Wingdings</vt:lpstr>
      <vt:lpstr>Retrospect</vt:lpstr>
      <vt:lpstr>  Evaluating the Effectiveness of Public Health Campaigns in Reducing Tobacco Use Among Teenagers in the United Kingdom: A Systematic Review  Student Name: Rutvika Goswami        Student ID: 2430971      University Email ID:2430971@student.uwtsd.ac.uk   Lecture Name: Dr Diola Bijlhout      Programme: MSc in Public Health and Social Care in practice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vishal suthar</cp:lastModifiedBy>
  <cp:revision>2</cp:revision>
  <dcterms:created xsi:type="dcterms:W3CDTF">2024-07-04T21:09:47Z</dcterms:created>
  <dcterms:modified xsi:type="dcterms:W3CDTF">2025-11-04T10:17:28Z</dcterms:modified>
</cp:coreProperties>
</file>