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image" Target="../media/image4.svg" /><Relationship Id="rId1" Type="http://schemas.openxmlformats.org/officeDocument/2006/relationships/image" Target="../media/image3.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image" Target="../media/image4.svg" /><Relationship Id="rId1" Type="http://schemas.openxmlformats.org/officeDocument/2006/relationships/image" Target="../media/image3.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AF04F7-9F1F-4D1E-B2B7-785CFABC885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A67B4C-C89E-4908-9B06-1F47665E743C}">
      <dgm:prSet custT="1"/>
      <dgm:spPr/>
      <dgm:t>
        <a:bodyPr/>
        <a:lstStyle/>
        <a:p>
          <a:pPr>
            <a:lnSpc>
              <a:spcPct val="100000"/>
            </a:lnSpc>
          </a:pPr>
          <a:r>
            <a:rPr lang="en-GB" sz="2000" b="1">
              <a:latin typeface="Arial" panose="020B0604020202020204" pitchFamily="34" charset="0"/>
              <a:cs typeface="Arial" panose="020B0604020202020204" pitchFamily="34" charset="0"/>
            </a:rPr>
            <a:t>Slide 8 – Conclusion</a:t>
          </a:r>
          <a:endParaRPr lang="en-US" sz="2000">
            <a:latin typeface="Arial" panose="020B0604020202020204" pitchFamily="34" charset="0"/>
            <a:cs typeface="Arial" panose="020B0604020202020204" pitchFamily="34" charset="0"/>
          </a:endParaRPr>
        </a:p>
      </dgm:t>
    </dgm:pt>
    <dgm:pt modelId="{26E84917-B3D8-49BC-A3E3-3CF20D00B145}" type="parTrans" cxnId="{F24BC7CF-F19F-4E75-A377-5CD3F2251ADF}">
      <dgm:prSet/>
      <dgm:spPr/>
      <dgm:t>
        <a:bodyPr/>
        <a:lstStyle/>
        <a:p>
          <a:endParaRPr lang="en-US"/>
        </a:p>
      </dgm:t>
    </dgm:pt>
    <dgm:pt modelId="{434431F4-DE23-4A96-B002-C7C0CEBC4363}" type="sibTrans" cxnId="{F24BC7CF-F19F-4E75-A377-5CD3F2251ADF}">
      <dgm:prSet/>
      <dgm:spPr/>
      <dgm:t>
        <a:bodyPr/>
        <a:lstStyle/>
        <a:p>
          <a:endParaRPr lang="en-US"/>
        </a:p>
      </dgm:t>
    </dgm:pt>
    <dgm:pt modelId="{E52C9F3D-9333-411E-A3DB-E28A37AB0A38}">
      <dgm:prSet custT="1"/>
      <dgm:spPr/>
      <dgm:t>
        <a:bodyPr/>
        <a:lstStyle/>
        <a:p>
          <a:pPr>
            <a:lnSpc>
              <a:spcPct val="150000"/>
            </a:lnSpc>
          </a:pPr>
          <a:r>
            <a:rPr lang="en-GB" sz="1400" b="1">
              <a:latin typeface="Arial" panose="020B0604020202020204" pitchFamily="34" charset="0"/>
              <a:cs typeface="Arial" panose="020B0604020202020204" pitchFamily="34" charset="0"/>
            </a:rPr>
            <a:t>In conclusion, </a:t>
          </a:r>
          <a:r>
            <a:rPr lang="en-GB" sz="1400">
              <a:latin typeface="Arial" panose="020B0604020202020204" pitchFamily="34" charset="0"/>
              <a:cs typeface="Arial" panose="020B0604020202020204" pitchFamily="34" charset="0"/>
            </a:rPr>
            <a:t>communication is a fundamental skill within health and social care because it directly impacts patient safety, teamwork, emotional wellbeing and the quality of care provided. Effective communication enables healthcare professionals to build trust, reduce misunderstandings and deliver person-centred care. The Shannon and Weaver model demonstrates how communication can be affected by barriers and highlights the importance of feedback and clarity in professional practice.</a:t>
          </a:r>
          <a:endParaRPr lang="en-US" sz="1400">
            <a:latin typeface="Arial" panose="020B0604020202020204" pitchFamily="34" charset="0"/>
            <a:cs typeface="Arial" panose="020B0604020202020204" pitchFamily="34" charset="0"/>
          </a:endParaRPr>
        </a:p>
      </dgm:t>
    </dgm:pt>
    <dgm:pt modelId="{D62B1236-7493-427E-A0EB-D3F360D76BAB}" type="parTrans" cxnId="{D55A4848-5798-4297-815F-8A406A3C4782}">
      <dgm:prSet/>
      <dgm:spPr/>
      <dgm:t>
        <a:bodyPr/>
        <a:lstStyle/>
        <a:p>
          <a:endParaRPr lang="en-US"/>
        </a:p>
      </dgm:t>
    </dgm:pt>
    <dgm:pt modelId="{3CB60539-924C-40ED-BA91-C86390909750}" type="sibTrans" cxnId="{D55A4848-5798-4297-815F-8A406A3C4782}">
      <dgm:prSet/>
      <dgm:spPr/>
      <dgm:t>
        <a:bodyPr/>
        <a:lstStyle/>
        <a:p>
          <a:endParaRPr lang="en-US"/>
        </a:p>
      </dgm:t>
    </dgm:pt>
    <dgm:pt modelId="{85D7A272-7704-4F15-8A2C-118CB52DAFD4}">
      <dgm:prSet custT="1"/>
      <dgm:spPr/>
      <dgm:t>
        <a:bodyPr/>
        <a:lstStyle/>
        <a:p>
          <a:pPr>
            <a:lnSpc>
              <a:spcPct val="150000"/>
            </a:lnSpc>
          </a:pPr>
          <a:r>
            <a:rPr lang="en-GB" sz="1400" b="1">
              <a:latin typeface="Arial" panose="020B0604020202020204" pitchFamily="34" charset="0"/>
              <a:cs typeface="Arial" panose="020B0604020202020204" pitchFamily="34" charset="0"/>
            </a:rPr>
            <a:t>The practical example </a:t>
          </a:r>
          <a:r>
            <a:rPr lang="en-GB" sz="1400">
              <a:latin typeface="Arial" panose="020B0604020202020204" pitchFamily="34" charset="0"/>
              <a:cs typeface="Arial" panose="020B0604020202020204" pitchFamily="34" charset="0"/>
            </a:rPr>
            <a:t>discussed illustrates how effective communication can positively influence patient experiences and healthcare outcomes. Furthermore, reflecting on personal communication strengths and areas for development is important for professional growth and employability within the health and social care sector. Overall, developing advanced communication skills is essential for providing safe, compassionate and effective care in professional healthcare environments.</a:t>
          </a:r>
          <a:endParaRPr lang="en-US" sz="1400">
            <a:latin typeface="Arial" panose="020B0604020202020204" pitchFamily="34" charset="0"/>
            <a:cs typeface="Arial" panose="020B0604020202020204" pitchFamily="34" charset="0"/>
          </a:endParaRPr>
        </a:p>
      </dgm:t>
    </dgm:pt>
    <dgm:pt modelId="{0EF0699C-5B62-4830-BD1F-660A782531B7}" type="parTrans" cxnId="{2F2E9038-777B-4C08-B300-505621030D97}">
      <dgm:prSet/>
      <dgm:spPr/>
      <dgm:t>
        <a:bodyPr/>
        <a:lstStyle/>
        <a:p>
          <a:endParaRPr lang="en-US"/>
        </a:p>
      </dgm:t>
    </dgm:pt>
    <dgm:pt modelId="{FE0521DC-C82C-4C41-B56B-E2A5800872B6}" type="sibTrans" cxnId="{2F2E9038-777B-4C08-B300-505621030D97}">
      <dgm:prSet/>
      <dgm:spPr/>
      <dgm:t>
        <a:bodyPr/>
        <a:lstStyle/>
        <a:p>
          <a:endParaRPr lang="en-US"/>
        </a:p>
      </dgm:t>
    </dgm:pt>
    <dgm:pt modelId="{458FF73A-F8FE-4C77-8A5D-C19C014CB495}" type="pres">
      <dgm:prSet presAssocID="{16AF04F7-9F1F-4D1E-B2B7-785CFABC885F}" presName="root" presStyleCnt="0">
        <dgm:presLayoutVars>
          <dgm:dir/>
          <dgm:resizeHandles val="exact"/>
        </dgm:presLayoutVars>
      </dgm:prSet>
      <dgm:spPr/>
    </dgm:pt>
    <dgm:pt modelId="{F8C141BA-3C2A-4FE0-9619-162931275C05}" type="pres">
      <dgm:prSet presAssocID="{37A67B4C-C89E-4908-9B06-1F47665E743C}" presName="compNode" presStyleCnt="0"/>
      <dgm:spPr/>
    </dgm:pt>
    <dgm:pt modelId="{E413F872-0156-4A76-9377-1112F4ABCD9C}" type="pres">
      <dgm:prSet presAssocID="{37A67B4C-C89E-4908-9B06-1F47665E743C}" presName="bgRect" presStyleLbl="bgShp" presStyleIdx="0" presStyleCnt="3"/>
      <dgm:spPr/>
    </dgm:pt>
    <dgm:pt modelId="{7C727D05-8E9B-4A97-8635-300DBF54A703}" type="pres">
      <dgm:prSet presAssocID="{37A67B4C-C89E-4908-9B06-1F47665E743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rojector screen"/>
        </a:ext>
      </dgm:extLst>
    </dgm:pt>
    <dgm:pt modelId="{17A37ACB-09CC-431E-A41A-FD8350AB78AE}" type="pres">
      <dgm:prSet presAssocID="{37A67B4C-C89E-4908-9B06-1F47665E743C}" presName="spaceRect" presStyleCnt="0"/>
      <dgm:spPr/>
    </dgm:pt>
    <dgm:pt modelId="{ED334680-B59F-4C26-B61A-B0E7941595B5}" type="pres">
      <dgm:prSet presAssocID="{37A67B4C-C89E-4908-9B06-1F47665E743C}" presName="parTx" presStyleLbl="revTx" presStyleIdx="0" presStyleCnt="3">
        <dgm:presLayoutVars>
          <dgm:chMax val="0"/>
          <dgm:chPref val="0"/>
        </dgm:presLayoutVars>
      </dgm:prSet>
      <dgm:spPr/>
    </dgm:pt>
    <dgm:pt modelId="{795A5DC2-59A4-4B70-962B-5807BDE1019B}" type="pres">
      <dgm:prSet presAssocID="{434431F4-DE23-4A96-B002-C7C0CEBC4363}" presName="sibTrans" presStyleCnt="0"/>
      <dgm:spPr/>
    </dgm:pt>
    <dgm:pt modelId="{B6E73967-4472-4CF0-93EA-AE6D5E2C9BE5}" type="pres">
      <dgm:prSet presAssocID="{E52C9F3D-9333-411E-A3DB-E28A37AB0A38}" presName="compNode" presStyleCnt="0"/>
      <dgm:spPr/>
    </dgm:pt>
    <dgm:pt modelId="{B224146E-AE49-48C9-A926-CED9C3676D84}" type="pres">
      <dgm:prSet presAssocID="{E52C9F3D-9333-411E-A3DB-E28A37AB0A38}" presName="bgRect" presStyleLbl="bgShp" presStyleIdx="1" presStyleCnt="3"/>
      <dgm:spPr/>
    </dgm:pt>
    <dgm:pt modelId="{7EC5705F-994D-4BA9-ABE6-91811E6A47C5}" type="pres">
      <dgm:prSet presAssocID="{E52C9F3D-9333-411E-A3DB-E28A37AB0A3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3A53569F-7CBD-485C-96C8-17E0228FEE81}" type="pres">
      <dgm:prSet presAssocID="{E52C9F3D-9333-411E-A3DB-E28A37AB0A38}" presName="spaceRect" presStyleCnt="0"/>
      <dgm:spPr/>
    </dgm:pt>
    <dgm:pt modelId="{8CC74B4E-31AF-4F5F-8147-1D57405A7E68}" type="pres">
      <dgm:prSet presAssocID="{E52C9F3D-9333-411E-A3DB-E28A37AB0A38}" presName="parTx" presStyleLbl="revTx" presStyleIdx="1" presStyleCnt="3">
        <dgm:presLayoutVars>
          <dgm:chMax val="0"/>
          <dgm:chPref val="0"/>
        </dgm:presLayoutVars>
      </dgm:prSet>
      <dgm:spPr/>
    </dgm:pt>
    <dgm:pt modelId="{C117B163-A5B4-46B6-AD35-D9687DFB0923}" type="pres">
      <dgm:prSet presAssocID="{3CB60539-924C-40ED-BA91-C86390909750}" presName="sibTrans" presStyleCnt="0"/>
      <dgm:spPr/>
    </dgm:pt>
    <dgm:pt modelId="{26EA1AFE-EC05-454E-98D6-E2EA0686D000}" type="pres">
      <dgm:prSet presAssocID="{85D7A272-7704-4F15-8A2C-118CB52DAFD4}" presName="compNode" presStyleCnt="0"/>
      <dgm:spPr/>
    </dgm:pt>
    <dgm:pt modelId="{051AC3B1-8E75-4CE6-962E-018F953326EC}" type="pres">
      <dgm:prSet presAssocID="{85D7A272-7704-4F15-8A2C-118CB52DAFD4}" presName="bgRect" presStyleLbl="bgShp" presStyleIdx="2" presStyleCnt="3"/>
      <dgm:spPr/>
    </dgm:pt>
    <dgm:pt modelId="{C4543E4C-2657-4317-BB63-D0E4BC13C4F7}" type="pres">
      <dgm:prSet presAssocID="{85D7A272-7704-4F15-8A2C-118CB52DAFD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at Bubble"/>
        </a:ext>
      </dgm:extLst>
    </dgm:pt>
    <dgm:pt modelId="{91F011A8-FC1A-4C75-9313-0F7CF106432B}" type="pres">
      <dgm:prSet presAssocID="{85D7A272-7704-4F15-8A2C-118CB52DAFD4}" presName="spaceRect" presStyleCnt="0"/>
      <dgm:spPr/>
    </dgm:pt>
    <dgm:pt modelId="{DADA67C0-9069-478D-A6FF-713BD94819E3}" type="pres">
      <dgm:prSet presAssocID="{85D7A272-7704-4F15-8A2C-118CB52DAFD4}" presName="parTx" presStyleLbl="revTx" presStyleIdx="2" presStyleCnt="3">
        <dgm:presLayoutVars>
          <dgm:chMax val="0"/>
          <dgm:chPref val="0"/>
        </dgm:presLayoutVars>
      </dgm:prSet>
      <dgm:spPr/>
    </dgm:pt>
  </dgm:ptLst>
  <dgm:cxnLst>
    <dgm:cxn modelId="{D5360B06-7ACD-4A0D-8DC0-D5D3907FD5DE}" type="presOf" srcId="{E52C9F3D-9333-411E-A3DB-E28A37AB0A38}" destId="{8CC74B4E-31AF-4F5F-8147-1D57405A7E68}" srcOrd="0" destOrd="0" presId="urn:microsoft.com/office/officeart/2018/2/layout/IconVerticalSolidList"/>
    <dgm:cxn modelId="{430F7012-2DA7-42CC-9204-7F3322BADF7A}" type="presOf" srcId="{37A67B4C-C89E-4908-9B06-1F47665E743C}" destId="{ED334680-B59F-4C26-B61A-B0E7941595B5}" srcOrd="0" destOrd="0" presId="urn:microsoft.com/office/officeart/2018/2/layout/IconVerticalSolidList"/>
    <dgm:cxn modelId="{2F2E9038-777B-4C08-B300-505621030D97}" srcId="{16AF04F7-9F1F-4D1E-B2B7-785CFABC885F}" destId="{85D7A272-7704-4F15-8A2C-118CB52DAFD4}" srcOrd="2" destOrd="0" parTransId="{0EF0699C-5B62-4830-BD1F-660A782531B7}" sibTransId="{FE0521DC-C82C-4C41-B56B-E2A5800872B6}"/>
    <dgm:cxn modelId="{D55A4848-5798-4297-815F-8A406A3C4782}" srcId="{16AF04F7-9F1F-4D1E-B2B7-785CFABC885F}" destId="{E52C9F3D-9333-411E-A3DB-E28A37AB0A38}" srcOrd="1" destOrd="0" parTransId="{D62B1236-7493-427E-A0EB-D3F360D76BAB}" sibTransId="{3CB60539-924C-40ED-BA91-C86390909750}"/>
    <dgm:cxn modelId="{28C6B899-8DCF-49D2-BDF2-C75B49224274}" type="presOf" srcId="{85D7A272-7704-4F15-8A2C-118CB52DAFD4}" destId="{DADA67C0-9069-478D-A6FF-713BD94819E3}" srcOrd="0" destOrd="0" presId="urn:microsoft.com/office/officeart/2018/2/layout/IconVerticalSolidList"/>
    <dgm:cxn modelId="{F24BC7CF-F19F-4E75-A377-5CD3F2251ADF}" srcId="{16AF04F7-9F1F-4D1E-B2B7-785CFABC885F}" destId="{37A67B4C-C89E-4908-9B06-1F47665E743C}" srcOrd="0" destOrd="0" parTransId="{26E84917-B3D8-49BC-A3E3-3CF20D00B145}" sibTransId="{434431F4-DE23-4A96-B002-C7C0CEBC4363}"/>
    <dgm:cxn modelId="{64A531ED-4227-451F-8C6E-D420914E3D0F}" type="presOf" srcId="{16AF04F7-9F1F-4D1E-B2B7-785CFABC885F}" destId="{458FF73A-F8FE-4C77-8A5D-C19C014CB495}" srcOrd="0" destOrd="0" presId="urn:microsoft.com/office/officeart/2018/2/layout/IconVerticalSolidList"/>
    <dgm:cxn modelId="{00A85CF9-6A8D-4BF4-A658-F311CC42B54B}" type="presParOf" srcId="{458FF73A-F8FE-4C77-8A5D-C19C014CB495}" destId="{F8C141BA-3C2A-4FE0-9619-162931275C05}" srcOrd="0" destOrd="0" presId="urn:microsoft.com/office/officeart/2018/2/layout/IconVerticalSolidList"/>
    <dgm:cxn modelId="{AA63F887-B9CD-4108-BCE7-9D5ECED0E8C8}" type="presParOf" srcId="{F8C141BA-3C2A-4FE0-9619-162931275C05}" destId="{E413F872-0156-4A76-9377-1112F4ABCD9C}" srcOrd="0" destOrd="0" presId="urn:microsoft.com/office/officeart/2018/2/layout/IconVerticalSolidList"/>
    <dgm:cxn modelId="{4AD7B6E9-DD1E-4A12-9991-C7669D8DAEFE}" type="presParOf" srcId="{F8C141BA-3C2A-4FE0-9619-162931275C05}" destId="{7C727D05-8E9B-4A97-8635-300DBF54A703}" srcOrd="1" destOrd="0" presId="urn:microsoft.com/office/officeart/2018/2/layout/IconVerticalSolidList"/>
    <dgm:cxn modelId="{94BFE5E5-B39D-47CB-95EC-57916304242F}" type="presParOf" srcId="{F8C141BA-3C2A-4FE0-9619-162931275C05}" destId="{17A37ACB-09CC-431E-A41A-FD8350AB78AE}" srcOrd="2" destOrd="0" presId="urn:microsoft.com/office/officeart/2018/2/layout/IconVerticalSolidList"/>
    <dgm:cxn modelId="{03B8C38D-177A-4D10-B9F2-64CE8E56D624}" type="presParOf" srcId="{F8C141BA-3C2A-4FE0-9619-162931275C05}" destId="{ED334680-B59F-4C26-B61A-B0E7941595B5}" srcOrd="3" destOrd="0" presId="urn:microsoft.com/office/officeart/2018/2/layout/IconVerticalSolidList"/>
    <dgm:cxn modelId="{62E9305E-8EEF-4E0C-9D7B-59AB6F49150C}" type="presParOf" srcId="{458FF73A-F8FE-4C77-8A5D-C19C014CB495}" destId="{795A5DC2-59A4-4B70-962B-5807BDE1019B}" srcOrd="1" destOrd="0" presId="urn:microsoft.com/office/officeart/2018/2/layout/IconVerticalSolidList"/>
    <dgm:cxn modelId="{FB35C301-18C7-4FFC-A26A-BF9BF39BD2D7}" type="presParOf" srcId="{458FF73A-F8FE-4C77-8A5D-C19C014CB495}" destId="{B6E73967-4472-4CF0-93EA-AE6D5E2C9BE5}" srcOrd="2" destOrd="0" presId="urn:microsoft.com/office/officeart/2018/2/layout/IconVerticalSolidList"/>
    <dgm:cxn modelId="{D75EAB8B-9EF6-43F0-B04F-5C280B5D701A}" type="presParOf" srcId="{B6E73967-4472-4CF0-93EA-AE6D5E2C9BE5}" destId="{B224146E-AE49-48C9-A926-CED9C3676D84}" srcOrd="0" destOrd="0" presId="urn:microsoft.com/office/officeart/2018/2/layout/IconVerticalSolidList"/>
    <dgm:cxn modelId="{9C4524E8-9D5D-4FE4-9E8C-10217687C968}" type="presParOf" srcId="{B6E73967-4472-4CF0-93EA-AE6D5E2C9BE5}" destId="{7EC5705F-994D-4BA9-ABE6-91811E6A47C5}" srcOrd="1" destOrd="0" presId="urn:microsoft.com/office/officeart/2018/2/layout/IconVerticalSolidList"/>
    <dgm:cxn modelId="{220C77C9-97AD-4063-9972-AF57A813D148}" type="presParOf" srcId="{B6E73967-4472-4CF0-93EA-AE6D5E2C9BE5}" destId="{3A53569F-7CBD-485C-96C8-17E0228FEE81}" srcOrd="2" destOrd="0" presId="urn:microsoft.com/office/officeart/2018/2/layout/IconVerticalSolidList"/>
    <dgm:cxn modelId="{642F2BBD-B824-467F-9F13-9E88E57B5E33}" type="presParOf" srcId="{B6E73967-4472-4CF0-93EA-AE6D5E2C9BE5}" destId="{8CC74B4E-31AF-4F5F-8147-1D57405A7E68}" srcOrd="3" destOrd="0" presId="urn:microsoft.com/office/officeart/2018/2/layout/IconVerticalSolidList"/>
    <dgm:cxn modelId="{CDB5BB2B-A55C-42A0-B4B2-9F2FA97EA6C8}" type="presParOf" srcId="{458FF73A-F8FE-4C77-8A5D-C19C014CB495}" destId="{C117B163-A5B4-46B6-AD35-D9687DFB0923}" srcOrd="3" destOrd="0" presId="urn:microsoft.com/office/officeart/2018/2/layout/IconVerticalSolidList"/>
    <dgm:cxn modelId="{360155F6-28C5-4F12-A556-F1CE7C8CDE7F}" type="presParOf" srcId="{458FF73A-F8FE-4C77-8A5D-C19C014CB495}" destId="{26EA1AFE-EC05-454E-98D6-E2EA0686D000}" srcOrd="4" destOrd="0" presId="urn:microsoft.com/office/officeart/2018/2/layout/IconVerticalSolidList"/>
    <dgm:cxn modelId="{D6186E3E-E399-4607-A80A-C2EC6D502EFC}" type="presParOf" srcId="{26EA1AFE-EC05-454E-98D6-E2EA0686D000}" destId="{051AC3B1-8E75-4CE6-962E-018F953326EC}" srcOrd="0" destOrd="0" presId="urn:microsoft.com/office/officeart/2018/2/layout/IconVerticalSolidList"/>
    <dgm:cxn modelId="{EFD75025-6359-4BCC-A222-5C3EF914010F}" type="presParOf" srcId="{26EA1AFE-EC05-454E-98D6-E2EA0686D000}" destId="{C4543E4C-2657-4317-BB63-D0E4BC13C4F7}" srcOrd="1" destOrd="0" presId="urn:microsoft.com/office/officeart/2018/2/layout/IconVerticalSolidList"/>
    <dgm:cxn modelId="{5D0AA4E9-8986-43AB-82AF-1D9214949F91}" type="presParOf" srcId="{26EA1AFE-EC05-454E-98D6-E2EA0686D000}" destId="{91F011A8-FC1A-4C75-9313-0F7CF106432B}" srcOrd="2" destOrd="0" presId="urn:microsoft.com/office/officeart/2018/2/layout/IconVerticalSolidList"/>
    <dgm:cxn modelId="{9FBD58F4-66CC-4651-8FA6-9C067DEE47E7}" type="presParOf" srcId="{26EA1AFE-EC05-454E-98D6-E2EA0686D000}" destId="{DADA67C0-9069-478D-A6FF-713BD94819E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3F872-0156-4A76-9377-1112F4ABCD9C}">
      <dsp:nvSpPr>
        <dsp:cNvPr id="0" name=""/>
        <dsp:cNvSpPr/>
      </dsp:nvSpPr>
      <dsp:spPr>
        <a:xfrm>
          <a:off x="0" y="5001"/>
          <a:ext cx="11708781" cy="17132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27D05-8E9B-4A97-8635-300DBF54A703}">
      <dsp:nvSpPr>
        <dsp:cNvPr id="0" name=""/>
        <dsp:cNvSpPr/>
      </dsp:nvSpPr>
      <dsp:spPr>
        <a:xfrm>
          <a:off x="518249" y="390475"/>
          <a:ext cx="943192" cy="9422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334680-B59F-4C26-B61A-B0E7941595B5}">
      <dsp:nvSpPr>
        <dsp:cNvPr id="0" name=""/>
        <dsp:cNvSpPr/>
      </dsp:nvSpPr>
      <dsp:spPr>
        <a:xfrm>
          <a:off x="1979690" y="5001"/>
          <a:ext cx="9625096" cy="1714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493" tIns="181493" rIns="181493" bIns="181493" numCol="1" spcCol="1270" anchor="ctr" anchorCtr="0">
          <a:noAutofit/>
        </a:bodyPr>
        <a:lstStyle/>
        <a:p>
          <a:pPr marL="0" lvl="0" indent="0" algn="l" defTabSz="889000">
            <a:lnSpc>
              <a:spcPct val="100000"/>
            </a:lnSpc>
            <a:spcBef>
              <a:spcPct val="0"/>
            </a:spcBef>
            <a:spcAft>
              <a:spcPct val="35000"/>
            </a:spcAft>
            <a:buNone/>
          </a:pPr>
          <a:r>
            <a:rPr lang="en-GB" sz="2000" b="1" kern="1200">
              <a:latin typeface="Arial" panose="020B0604020202020204" pitchFamily="34" charset="0"/>
              <a:cs typeface="Arial" panose="020B0604020202020204" pitchFamily="34" charset="0"/>
            </a:rPr>
            <a:t>Slide 8 – Conclusion</a:t>
          </a:r>
          <a:endParaRPr lang="en-US" sz="2000" kern="1200">
            <a:latin typeface="Arial" panose="020B0604020202020204" pitchFamily="34" charset="0"/>
            <a:cs typeface="Arial" panose="020B0604020202020204" pitchFamily="34" charset="0"/>
          </a:endParaRPr>
        </a:p>
      </dsp:txBody>
      <dsp:txXfrm>
        <a:off x="1979690" y="5001"/>
        <a:ext cx="9625096" cy="1714895"/>
      </dsp:txXfrm>
    </dsp:sp>
    <dsp:sp modelId="{B224146E-AE49-48C9-A926-CED9C3676D84}">
      <dsp:nvSpPr>
        <dsp:cNvPr id="0" name=""/>
        <dsp:cNvSpPr/>
      </dsp:nvSpPr>
      <dsp:spPr>
        <a:xfrm>
          <a:off x="0" y="2123400"/>
          <a:ext cx="11708781" cy="17132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C5705F-994D-4BA9-ABE6-91811E6A47C5}">
      <dsp:nvSpPr>
        <dsp:cNvPr id="0" name=""/>
        <dsp:cNvSpPr/>
      </dsp:nvSpPr>
      <dsp:spPr>
        <a:xfrm>
          <a:off x="518249" y="2508875"/>
          <a:ext cx="943192" cy="9422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C74B4E-31AF-4F5F-8147-1D57405A7E68}">
      <dsp:nvSpPr>
        <dsp:cNvPr id="0" name=""/>
        <dsp:cNvSpPr/>
      </dsp:nvSpPr>
      <dsp:spPr>
        <a:xfrm>
          <a:off x="1979690" y="2123400"/>
          <a:ext cx="9625096" cy="1714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493" tIns="181493" rIns="181493" bIns="181493" numCol="1" spcCol="1270" anchor="ctr" anchorCtr="0">
          <a:noAutofit/>
        </a:bodyPr>
        <a:lstStyle/>
        <a:p>
          <a:pPr marL="0" lvl="0" indent="0" algn="l" defTabSz="622300">
            <a:lnSpc>
              <a:spcPct val="150000"/>
            </a:lnSpc>
            <a:spcBef>
              <a:spcPct val="0"/>
            </a:spcBef>
            <a:spcAft>
              <a:spcPct val="35000"/>
            </a:spcAft>
            <a:buNone/>
          </a:pPr>
          <a:r>
            <a:rPr lang="en-GB" sz="1400" b="1" kern="1200">
              <a:latin typeface="Arial" panose="020B0604020202020204" pitchFamily="34" charset="0"/>
              <a:cs typeface="Arial" panose="020B0604020202020204" pitchFamily="34" charset="0"/>
            </a:rPr>
            <a:t>In conclusion, </a:t>
          </a:r>
          <a:r>
            <a:rPr lang="en-GB" sz="1400" kern="1200">
              <a:latin typeface="Arial" panose="020B0604020202020204" pitchFamily="34" charset="0"/>
              <a:cs typeface="Arial" panose="020B0604020202020204" pitchFamily="34" charset="0"/>
            </a:rPr>
            <a:t>communication is a fundamental skill within health and social care because it directly impacts patient safety, teamwork, emotional wellbeing and the quality of care provided. Effective communication enables healthcare professionals to build trust, reduce misunderstandings and deliver person-centred care. The Shannon and Weaver model demonstrates how communication can be affected by barriers and highlights the importance of feedback and clarity in professional practice.</a:t>
          </a:r>
          <a:endParaRPr lang="en-US" sz="1400" kern="1200">
            <a:latin typeface="Arial" panose="020B0604020202020204" pitchFamily="34" charset="0"/>
            <a:cs typeface="Arial" panose="020B0604020202020204" pitchFamily="34" charset="0"/>
          </a:endParaRPr>
        </a:p>
      </dsp:txBody>
      <dsp:txXfrm>
        <a:off x="1979690" y="2123400"/>
        <a:ext cx="9625096" cy="1714895"/>
      </dsp:txXfrm>
    </dsp:sp>
    <dsp:sp modelId="{051AC3B1-8E75-4CE6-962E-018F953326EC}">
      <dsp:nvSpPr>
        <dsp:cNvPr id="0" name=""/>
        <dsp:cNvSpPr/>
      </dsp:nvSpPr>
      <dsp:spPr>
        <a:xfrm>
          <a:off x="0" y="4241800"/>
          <a:ext cx="11708781" cy="17132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43E4C-2657-4317-BB63-D0E4BC13C4F7}">
      <dsp:nvSpPr>
        <dsp:cNvPr id="0" name=""/>
        <dsp:cNvSpPr/>
      </dsp:nvSpPr>
      <dsp:spPr>
        <a:xfrm>
          <a:off x="518249" y="4627275"/>
          <a:ext cx="943192" cy="9422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A67C0-9069-478D-A6FF-713BD94819E3}">
      <dsp:nvSpPr>
        <dsp:cNvPr id="0" name=""/>
        <dsp:cNvSpPr/>
      </dsp:nvSpPr>
      <dsp:spPr>
        <a:xfrm>
          <a:off x="1979690" y="4241800"/>
          <a:ext cx="9625096" cy="1714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493" tIns="181493" rIns="181493" bIns="181493" numCol="1" spcCol="1270" anchor="ctr" anchorCtr="0">
          <a:noAutofit/>
        </a:bodyPr>
        <a:lstStyle/>
        <a:p>
          <a:pPr marL="0" lvl="0" indent="0" algn="l" defTabSz="622300">
            <a:lnSpc>
              <a:spcPct val="150000"/>
            </a:lnSpc>
            <a:spcBef>
              <a:spcPct val="0"/>
            </a:spcBef>
            <a:spcAft>
              <a:spcPct val="35000"/>
            </a:spcAft>
            <a:buNone/>
          </a:pPr>
          <a:r>
            <a:rPr lang="en-GB" sz="1400" b="1" kern="1200">
              <a:latin typeface="Arial" panose="020B0604020202020204" pitchFamily="34" charset="0"/>
              <a:cs typeface="Arial" panose="020B0604020202020204" pitchFamily="34" charset="0"/>
            </a:rPr>
            <a:t>The practical example </a:t>
          </a:r>
          <a:r>
            <a:rPr lang="en-GB" sz="1400" kern="1200">
              <a:latin typeface="Arial" panose="020B0604020202020204" pitchFamily="34" charset="0"/>
              <a:cs typeface="Arial" panose="020B0604020202020204" pitchFamily="34" charset="0"/>
            </a:rPr>
            <a:t>discussed illustrates how effective communication can positively influence patient experiences and healthcare outcomes. Furthermore, reflecting on personal communication strengths and areas for development is important for professional growth and employability within the health and social care sector. Overall, developing advanced communication skills is essential for providing safe, compassionate and effective care in professional healthcare environments.</a:t>
          </a:r>
          <a:endParaRPr lang="en-US" sz="1400" kern="1200">
            <a:latin typeface="Arial" panose="020B0604020202020204" pitchFamily="34" charset="0"/>
            <a:cs typeface="Arial" panose="020B0604020202020204" pitchFamily="34" charset="0"/>
          </a:endParaRPr>
        </a:p>
      </dsp:txBody>
      <dsp:txXfrm>
        <a:off x="1979690" y="4241800"/>
        <a:ext cx="9625096" cy="17148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8B9BC-BF50-2D49-7470-3C1508ED131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5D2606E-9282-3F89-8D9E-ACCDE7B2EC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EFFF0E4-E213-6E59-FBC1-8BD2FE54ABB2}"/>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5" name="Footer Placeholder 4">
            <a:extLst>
              <a:ext uri="{FF2B5EF4-FFF2-40B4-BE49-F238E27FC236}">
                <a16:creationId xmlns:a16="http://schemas.microsoft.com/office/drawing/2014/main" id="{A08B4E58-7D41-9BC0-8922-EBD39BDF1B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DDF568-5850-53C8-769C-3689BEEAEE95}"/>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4031639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57B5-0006-6D77-C5A9-44ADD9CD61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8CAC49-9F28-B828-D249-C2E4B1903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52C7D8-97C7-AF8B-084F-283AC923A254}"/>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5" name="Footer Placeholder 4">
            <a:extLst>
              <a:ext uri="{FF2B5EF4-FFF2-40B4-BE49-F238E27FC236}">
                <a16:creationId xmlns:a16="http://schemas.microsoft.com/office/drawing/2014/main" id="{38430A86-1919-7CF8-D108-1BD9A03215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159FA5-9BE5-2CDB-0538-2B840CD79F7D}"/>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2925928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C7BF1-E05E-F94D-273A-1C2C169F3A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A736C5-848F-A3C4-D942-1885AC1FBF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AC1E41-4A0F-985C-A844-AAFF2B2BEC3F}"/>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5" name="Footer Placeholder 4">
            <a:extLst>
              <a:ext uri="{FF2B5EF4-FFF2-40B4-BE49-F238E27FC236}">
                <a16:creationId xmlns:a16="http://schemas.microsoft.com/office/drawing/2014/main" id="{7DDF46F8-A864-B07E-6E7B-1D83F526AF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F74082-E994-AF91-BA97-1BEE5DDB396C}"/>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1046625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427C7-5CF6-CB0F-1655-882E29DA6E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754EFC-9A13-00A8-1A13-74DFAB1642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A915FA2-EABC-A38A-B1F0-D0953727D9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5103D4A-DD21-C08C-1611-F0962E3ADC39}"/>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6" name="Footer Placeholder 5">
            <a:extLst>
              <a:ext uri="{FF2B5EF4-FFF2-40B4-BE49-F238E27FC236}">
                <a16:creationId xmlns:a16="http://schemas.microsoft.com/office/drawing/2014/main" id="{289FAA00-0A09-6B04-5E50-91C02F3B1A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3D5DC7-518C-7332-59A6-39077A871442}"/>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3293025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C101B-C722-8E45-BFFF-1AD935C83F4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02A1B7-ECD2-9F5B-9CF8-42D6B39060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69EC0A7-00F9-734E-3C94-5492308CD9F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8FF4F51-E985-0C15-B373-19F5D2DACF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EDE50F-31E9-8BF4-C15D-0FF039973A1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BA00955-4B95-F8A8-A186-DDA84E39CFC8}"/>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8" name="Footer Placeholder 7">
            <a:extLst>
              <a:ext uri="{FF2B5EF4-FFF2-40B4-BE49-F238E27FC236}">
                <a16:creationId xmlns:a16="http://schemas.microsoft.com/office/drawing/2014/main" id="{BA0CB5A4-65B8-F5CC-8592-95D835BEC8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B04F35-AB75-07B3-D24D-247C315B5BF4}"/>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3345236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9C2A3-C9B0-344D-BBA9-02AF841038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99D59D-3EF3-AC37-0334-A67C621E867E}"/>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4" name="Footer Placeholder 3">
            <a:extLst>
              <a:ext uri="{FF2B5EF4-FFF2-40B4-BE49-F238E27FC236}">
                <a16:creationId xmlns:a16="http://schemas.microsoft.com/office/drawing/2014/main" id="{651F8727-CA6C-2AA3-442F-AB472018D5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21A489C-EEAC-A001-429F-14848BB3AF71}"/>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3468549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375BB9-5605-AA96-73B7-C195ACD5CAD2}"/>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3" name="Footer Placeholder 2">
            <a:extLst>
              <a:ext uri="{FF2B5EF4-FFF2-40B4-BE49-F238E27FC236}">
                <a16:creationId xmlns:a16="http://schemas.microsoft.com/office/drawing/2014/main" id="{DEF935FE-0104-A8DE-5956-DF295AAAA0C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55ECA5-06E8-240F-BFFA-6DB4F9C3BD38}"/>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1322633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6581C-CE82-026B-F8CF-0391A61875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7BB6DC-B2FC-12D7-7D36-0C1E7A68C6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62892FD-2DD4-17B7-2B98-EB8530D902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CBE99C-3159-86CB-B1E4-0860967A0688}"/>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6" name="Footer Placeholder 5">
            <a:extLst>
              <a:ext uri="{FF2B5EF4-FFF2-40B4-BE49-F238E27FC236}">
                <a16:creationId xmlns:a16="http://schemas.microsoft.com/office/drawing/2014/main" id="{532692A4-13F7-9931-39E7-E1DE4B4555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DDB0AC-A66E-EAA1-DA99-F283F0D27822}"/>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1727955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C12AB-80E6-02C2-CAA9-27718FD38B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9CDA598-A7B8-EFD2-B0E8-FC7C96FC33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E6BABFC-5E5B-0EC3-780D-804E0FF859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DE001D-ACA6-0B58-E656-19B8A0A32F0A}"/>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6" name="Footer Placeholder 5">
            <a:extLst>
              <a:ext uri="{FF2B5EF4-FFF2-40B4-BE49-F238E27FC236}">
                <a16:creationId xmlns:a16="http://schemas.microsoft.com/office/drawing/2014/main" id="{43B17865-76A9-9628-C726-B818BD5610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2EF2D6-6870-81F7-7CAA-94213730E668}"/>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2525687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2842F-DCB2-C8A9-8800-1D389F0CA6B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8F20C0-2CA5-6613-7195-26D8BFAB533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EC4103-CFB7-E202-1CBA-6780077831F8}"/>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5" name="Footer Placeholder 4">
            <a:extLst>
              <a:ext uri="{FF2B5EF4-FFF2-40B4-BE49-F238E27FC236}">
                <a16:creationId xmlns:a16="http://schemas.microsoft.com/office/drawing/2014/main" id="{E35AEFEA-52AB-04F2-8A18-FDE5D7A38A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988863-09EF-727B-8E68-9A65D64FC9CF}"/>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4035022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E88D73-B55E-60D5-48C9-6D013DCAC7E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F13760-75F4-9F3A-0622-332E25C317A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BF9F04-7DE3-D101-71C9-D4AE4ABCF30A}"/>
              </a:ext>
            </a:extLst>
          </p:cNvPr>
          <p:cNvSpPr>
            <a:spLocks noGrp="1"/>
          </p:cNvSpPr>
          <p:nvPr>
            <p:ph type="dt" sz="half" idx="10"/>
          </p:nvPr>
        </p:nvSpPr>
        <p:spPr/>
        <p:txBody>
          <a:bodyPr/>
          <a:lstStyle/>
          <a:p>
            <a:fld id="{4AC38BF1-8282-774C-999D-42716B7721F8}" type="datetimeFigureOut">
              <a:rPr lang="en-US" smtClean="0"/>
              <a:t>6/16/2026</a:t>
            </a:fld>
            <a:endParaRPr lang="en-US"/>
          </a:p>
        </p:txBody>
      </p:sp>
      <p:sp>
        <p:nvSpPr>
          <p:cNvPr id="5" name="Footer Placeholder 4">
            <a:extLst>
              <a:ext uri="{FF2B5EF4-FFF2-40B4-BE49-F238E27FC236}">
                <a16:creationId xmlns:a16="http://schemas.microsoft.com/office/drawing/2014/main" id="{A1F579E5-B265-9F82-806B-8C2E54378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5C1E1D-74A9-03CC-AECA-E44493E1DF69}"/>
              </a:ext>
            </a:extLst>
          </p:cNvPr>
          <p:cNvSpPr>
            <a:spLocks noGrp="1"/>
          </p:cNvSpPr>
          <p:nvPr>
            <p:ph type="sldNum" sz="quarter" idx="12"/>
          </p:nvPr>
        </p:nvSpPr>
        <p:spPr/>
        <p:txBody>
          <a:bodyPr/>
          <a:lstStyle/>
          <a:p>
            <a:fld id="{AA35210C-BA36-9642-BF83-0CC683B47968}" type="slidenum">
              <a:rPr lang="en-US" smtClean="0"/>
              <a:t>‹#›</a:t>
            </a:fld>
            <a:endParaRPr lang="en-US"/>
          </a:p>
        </p:txBody>
      </p:sp>
    </p:spTree>
    <p:extLst>
      <p:ext uri="{BB962C8B-B14F-4D97-AF65-F5344CB8AC3E}">
        <p14:creationId xmlns:p14="http://schemas.microsoft.com/office/powerpoint/2010/main" val="816547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36BF9A-C3FB-CBFE-EC57-7D9E24F4AC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590AEA8-9F5D-E9B4-345C-839788D29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18E491-F157-71F1-5F1D-7A7EFD412C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C38BF1-8282-774C-999D-42716B7721F8}" type="datetimeFigureOut">
              <a:rPr lang="en-US" smtClean="0"/>
              <a:t>6/16/2026</a:t>
            </a:fld>
            <a:endParaRPr lang="en-US"/>
          </a:p>
        </p:txBody>
      </p:sp>
      <p:sp>
        <p:nvSpPr>
          <p:cNvPr id="5" name="Footer Placeholder 4">
            <a:extLst>
              <a:ext uri="{FF2B5EF4-FFF2-40B4-BE49-F238E27FC236}">
                <a16:creationId xmlns:a16="http://schemas.microsoft.com/office/drawing/2014/main" id="{55721FBA-C749-B114-8C1A-9D7703EBA2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4659037-2DF8-7D7E-1D91-516AE79A5A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35210C-BA36-9642-BF83-0CC683B47968}" type="slidenum">
              <a:rPr lang="en-US" smtClean="0"/>
              <a:t>‹#›</a:t>
            </a:fld>
            <a:endParaRPr lang="en-US"/>
          </a:p>
        </p:txBody>
      </p:sp>
    </p:spTree>
    <p:extLst>
      <p:ext uri="{BB962C8B-B14F-4D97-AF65-F5344CB8AC3E}">
        <p14:creationId xmlns:p14="http://schemas.microsoft.com/office/powerpoint/2010/main" val="3647364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E4796A-DC34-4ECF-9350-349ABDF5D110}"/>
              </a:ext>
            </a:extLst>
          </p:cNvPr>
          <p:cNvSpPr txBox="1"/>
          <p:nvPr/>
        </p:nvSpPr>
        <p:spPr>
          <a:xfrm>
            <a:off x="0" y="612844"/>
            <a:ext cx="11832683" cy="4688463"/>
          </a:xfrm>
          <a:prstGeom prst="rect">
            <a:avLst/>
          </a:prstGeom>
          <a:noFill/>
        </p:spPr>
        <p:txBody>
          <a:bodyPr wrap="square">
            <a:spAutoFit/>
          </a:bodyPr>
          <a:lstStyle/>
          <a:p>
            <a:pPr>
              <a:lnSpc>
                <a:spcPct val="150000"/>
              </a:lnSpc>
              <a:buNone/>
            </a:pPr>
            <a:r>
              <a:rPr lang="en-GB" sz="2400" b="1" dirty="0">
                <a:latin typeface="Arial" panose="020B0604020202020204" pitchFamily="34" charset="0"/>
                <a:cs typeface="Arial" panose="020B0604020202020204" pitchFamily="34" charset="0"/>
              </a:rPr>
              <a:t>Slide 1 – Title Slide: Communication Skills in Health and Social Care</a:t>
            </a:r>
          </a:p>
          <a:p>
            <a:pPr>
              <a:buNone/>
            </a:pPr>
            <a:endParaRPr lang="en-GB" dirty="0"/>
          </a:p>
          <a:p>
            <a:pPr>
              <a:buNone/>
            </a:pPr>
            <a:r>
              <a:rPr lang="en-GB" sz="2000" b="1" dirty="0">
                <a:latin typeface="Arial" panose="020B0604020202020204" pitchFamily="34" charset="0"/>
                <a:cs typeface="Arial" panose="020B0604020202020204" pitchFamily="34" charset="0"/>
              </a:rPr>
              <a:t>Module : </a:t>
            </a:r>
          </a:p>
          <a:p>
            <a:pPr>
              <a:buNone/>
            </a:pPr>
            <a:r>
              <a:rPr lang="en-GB" sz="2000" b="1" dirty="0">
                <a:latin typeface="Arial" panose="020B0604020202020204" pitchFamily="34" charset="0"/>
                <a:cs typeface="Arial" panose="020B0604020202020204" pitchFamily="34" charset="0"/>
              </a:rPr>
              <a:t>Module Code :</a:t>
            </a:r>
          </a:p>
          <a:p>
            <a:pPr>
              <a:buNone/>
            </a:pPr>
            <a:r>
              <a:rPr lang="en-GB" sz="2000" b="1" dirty="0">
                <a:latin typeface="Arial" panose="020B0604020202020204" pitchFamily="34" charset="0"/>
                <a:cs typeface="Arial" panose="020B0604020202020204" pitchFamily="34" charset="0"/>
              </a:rPr>
              <a:t>Student Name : </a:t>
            </a:r>
            <a:r>
              <a:rPr lang="en-GB" sz="2000" b="1" dirty="0" err="1">
                <a:latin typeface="Arial" panose="020B0604020202020204" pitchFamily="34" charset="0"/>
                <a:cs typeface="Arial" panose="020B0604020202020204" pitchFamily="34" charset="0"/>
              </a:rPr>
              <a:t>jermaine</a:t>
            </a:r>
            <a:r>
              <a:rPr lang="en-GB" sz="2000" b="1" dirty="0">
                <a:latin typeface="Arial" panose="020B0604020202020204" pitchFamily="34" charset="0"/>
                <a:cs typeface="Arial" panose="020B0604020202020204" pitchFamily="34" charset="0"/>
              </a:rPr>
              <a:t> gamble</a:t>
            </a:r>
          </a:p>
          <a:p>
            <a:pPr>
              <a:buNone/>
            </a:pPr>
            <a:r>
              <a:rPr lang="en-GB" sz="2000" b="1" dirty="0">
                <a:latin typeface="Arial" panose="020B0604020202020204" pitchFamily="34" charset="0"/>
                <a:cs typeface="Arial" panose="020B0604020202020204" pitchFamily="34" charset="0"/>
              </a:rPr>
              <a:t>Student ID : 2504604</a:t>
            </a:r>
          </a:p>
          <a:p>
            <a:pPr>
              <a:buNone/>
            </a:pPr>
            <a:r>
              <a:rPr lang="en-GB" sz="2000" b="1" dirty="0">
                <a:latin typeface="Arial" panose="020B0604020202020204" pitchFamily="34" charset="0"/>
                <a:cs typeface="Arial" panose="020B0604020202020204" pitchFamily="34" charset="0"/>
              </a:rPr>
              <a:t>Assignment Title :professional development in health and social care </a:t>
            </a:r>
          </a:p>
          <a:p>
            <a:pPr>
              <a:buNone/>
            </a:pPr>
            <a:r>
              <a:rPr lang="en-GB" sz="2000" b="1" dirty="0">
                <a:latin typeface="Arial" panose="020B0604020202020204" pitchFamily="34" charset="0"/>
                <a:cs typeface="Arial" panose="020B0604020202020204" pitchFamily="34" charset="0"/>
              </a:rPr>
              <a:t>Lecture :</a:t>
            </a:r>
            <a:r>
              <a:rPr lang="en-GB" sz="2000" b="1" dirty="0" err="1">
                <a:latin typeface="Arial" panose="020B0604020202020204" pitchFamily="34" charset="0"/>
                <a:cs typeface="Arial" panose="020B0604020202020204" pitchFamily="34" charset="0"/>
              </a:rPr>
              <a:t>besty</a:t>
            </a:r>
            <a:r>
              <a:rPr lang="en-GB" sz="2000" b="1">
                <a:latin typeface="Arial" panose="020B0604020202020204" pitchFamily="34" charset="0"/>
                <a:cs typeface="Arial" panose="020B0604020202020204" pitchFamily="34" charset="0"/>
              </a:rPr>
              <a:t> </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a:p>
            <a:pPr>
              <a:lnSpc>
                <a:spcPct val="150000"/>
              </a:lnSpc>
              <a:buNone/>
            </a:pPr>
            <a:r>
              <a:rPr lang="en-GB" b="1" dirty="0">
                <a:latin typeface="Arial" panose="020B0604020202020204" pitchFamily="34" charset="0"/>
                <a:cs typeface="Arial" panose="020B0604020202020204" pitchFamily="34" charset="0"/>
              </a:rPr>
              <a:t>Notes</a:t>
            </a:r>
            <a:endParaRPr lang="en-GB" dirty="0">
              <a:latin typeface="Arial" panose="020B0604020202020204" pitchFamily="34" charset="0"/>
              <a:cs typeface="Arial" panose="020B0604020202020204" pitchFamily="34" charset="0"/>
            </a:endParaRPr>
          </a:p>
          <a:p>
            <a:pPr>
              <a:lnSpc>
                <a:spcPct val="150000"/>
              </a:lnSpc>
              <a:buNone/>
            </a:pPr>
            <a:r>
              <a:rPr lang="en-GB" dirty="0">
                <a:latin typeface="Arial" panose="020B0604020202020204" pitchFamily="34" charset="0"/>
                <a:cs typeface="Arial" panose="020B0604020202020204" pitchFamily="34" charset="0"/>
              </a:rPr>
              <a:t>Today I will discuss communication as a key skill in health and social care. I will explain why communication is important in professional practice, discuss a relevant communication model, and provide a practical example from a health and social care setting.</a:t>
            </a:r>
          </a:p>
        </p:txBody>
      </p:sp>
    </p:spTree>
    <p:extLst>
      <p:ext uri="{BB962C8B-B14F-4D97-AF65-F5344CB8AC3E}">
        <p14:creationId xmlns:p14="http://schemas.microsoft.com/office/powerpoint/2010/main" val="1839476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CB9A72-E826-5164-1A29-A76B9FF7D6CC}"/>
              </a:ext>
            </a:extLst>
          </p:cNvPr>
          <p:cNvSpPr txBox="1"/>
          <p:nvPr/>
        </p:nvSpPr>
        <p:spPr>
          <a:xfrm>
            <a:off x="130629" y="58846"/>
            <a:ext cx="11778342" cy="6498639"/>
          </a:xfrm>
          <a:prstGeom prst="rect">
            <a:avLst/>
          </a:prstGeom>
          <a:noFill/>
        </p:spPr>
        <p:txBody>
          <a:bodyPr wrap="square">
            <a:spAutoFit/>
          </a:bodyPr>
          <a:lstStyle/>
          <a:p>
            <a:pPr algn="l">
              <a:lnSpc>
                <a:spcPct val="150000"/>
              </a:lnSpc>
              <a:buNone/>
            </a:pPr>
            <a:r>
              <a:rPr lang="en-GB" sz="2000" b="1" i="0" u="none" strike="noStrike">
                <a:solidFill>
                  <a:srgbClr val="C00000"/>
                </a:solidFill>
                <a:effectLst/>
                <a:latin typeface="Arial" panose="020B0604020202020204" pitchFamily="34" charset="0"/>
                <a:cs typeface="Arial" panose="020B0604020202020204" pitchFamily="34" charset="0"/>
              </a:rPr>
              <a:t>Slide 2 – Introduction</a:t>
            </a:r>
          </a:p>
          <a:p>
            <a:pPr algn="l">
              <a:lnSpc>
                <a:spcPct val="150000"/>
              </a:lnSpc>
              <a:buNone/>
            </a:pPr>
            <a:r>
              <a:rPr lang="en-GB" sz="2000" b="0" i="0" u="none" strike="noStrike">
                <a:solidFill>
                  <a:srgbClr val="000000"/>
                </a:solidFill>
                <a:effectLst/>
                <a:latin typeface="Arial" panose="020B0604020202020204" pitchFamily="34" charset="0"/>
                <a:cs typeface="Arial" panose="020B0604020202020204" pitchFamily="34" charset="0"/>
              </a:rPr>
              <a:t>Communication is widely recognised as one of the most essential skills within health and social care practice because it directly influences patient safety, professional relationships and the overall quality of care delivery. Health and social care professionals are required to communicate effectively with patients, families, multidisciplinary teams and other professionals in complex and often emotionally challenging environments. Effective communication supports person-centred care by ensuring that patients’ needs, feelings and preferences are understood and respected. Furthermore, strong communication skills contribute to trust, empathy and collaborative working, all of which are fundamental to professional practice. According to Arnold and Boggs (2020), effective communication is central to developing therapeutic relationships and promoting positive healthcare outcomes. Similarly, NHS England (2023) emphasises that clear and compassionate communication is essential for delivering safe, high-quality and person-centred care. This presentation will critically discuss the importance of communication in health and social care, examine a relevant communication model and analyse a practical example of communication within a healthcare setting.</a:t>
            </a:r>
          </a:p>
        </p:txBody>
      </p:sp>
    </p:spTree>
    <p:extLst>
      <p:ext uri="{BB962C8B-B14F-4D97-AF65-F5344CB8AC3E}">
        <p14:creationId xmlns:p14="http://schemas.microsoft.com/office/powerpoint/2010/main" val="2404336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8D4988-9CDF-8351-8DA9-7B7850F56CF2}"/>
              </a:ext>
            </a:extLst>
          </p:cNvPr>
          <p:cNvSpPr txBox="1"/>
          <p:nvPr/>
        </p:nvSpPr>
        <p:spPr>
          <a:xfrm>
            <a:off x="0" y="97971"/>
            <a:ext cx="12192000" cy="5765681"/>
          </a:xfrm>
          <a:prstGeom prst="rect">
            <a:avLst/>
          </a:prstGeom>
          <a:noFill/>
        </p:spPr>
        <p:txBody>
          <a:bodyPr wrap="square">
            <a:spAutoFit/>
          </a:bodyPr>
          <a:lstStyle/>
          <a:p>
            <a:pPr>
              <a:lnSpc>
                <a:spcPct val="150000"/>
              </a:lnSpc>
              <a:buNone/>
            </a:pPr>
            <a:r>
              <a:rPr lang="en-GB" sz="2000" b="1">
                <a:solidFill>
                  <a:srgbClr val="FF0000"/>
                </a:solidFill>
                <a:latin typeface="Arial" panose="020B0604020202020204" pitchFamily="34" charset="0"/>
                <a:cs typeface="Arial" panose="020B0604020202020204" pitchFamily="34" charset="0"/>
              </a:rPr>
              <a:t>Slide 3– Understanding Communication in Health and Social Care</a:t>
            </a:r>
          </a:p>
          <a:p>
            <a:pPr>
              <a:buNone/>
            </a:pPr>
            <a:endParaRPr lang="en-GB"/>
          </a:p>
          <a:p>
            <a:pPr>
              <a:lnSpc>
                <a:spcPct val="150000"/>
              </a:lnSpc>
              <a:buNone/>
            </a:pPr>
            <a:r>
              <a:rPr lang="en-GB">
                <a:latin typeface="Arial" panose="020B0604020202020204" pitchFamily="34" charset="0"/>
                <a:cs typeface="Arial" panose="020B0604020202020204" pitchFamily="34" charset="0"/>
              </a:rPr>
              <a:t>Communication can be defined as the process through which information, emotions, thoughts and meanings are exchanged between individuals using verbal, non-verbal and written methods. Within health and social care, communication extends beyond simply speaking and listening; it also involves interpreting body language, demonstrating empathy, active listening and adapting communication according to individual patient needs. Effective communication is particularly important when supporting vulnerable individuals who may experience anxiety, confusion, disability or emotional distress.</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Arnold and Boggs (2020) argue that communication is central to the development of therapeutic and professional relationships in healthcare environments. This highlights that communication is not only a practical skill but also a professional responsibility. Inadequate communication may lead to misunderstandings, reduced patient satisfaction and serious risks to patient wellbeing. Therefore, healthcare professionals must continuously develop communication skills to ensure care is safe, ethical and person-centred.</a:t>
            </a:r>
          </a:p>
        </p:txBody>
      </p:sp>
    </p:spTree>
    <p:extLst>
      <p:ext uri="{BB962C8B-B14F-4D97-AF65-F5344CB8AC3E}">
        <p14:creationId xmlns:p14="http://schemas.microsoft.com/office/powerpoint/2010/main" val="192405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145051B-22B1-8E80-E279-28795F9014C1}"/>
              </a:ext>
            </a:extLst>
          </p:cNvPr>
          <p:cNvSpPr txBox="1"/>
          <p:nvPr/>
        </p:nvSpPr>
        <p:spPr>
          <a:xfrm>
            <a:off x="0" y="0"/>
            <a:ext cx="12192000" cy="5484643"/>
          </a:xfrm>
          <a:prstGeom prst="rect">
            <a:avLst/>
          </a:prstGeom>
          <a:noFill/>
        </p:spPr>
        <p:txBody>
          <a:bodyPr wrap="square">
            <a:spAutoFit/>
          </a:bodyPr>
          <a:lstStyle/>
          <a:p>
            <a:pPr>
              <a:buNone/>
            </a:pPr>
            <a:r>
              <a:rPr lang="en-GB" sz="2000" b="1">
                <a:solidFill>
                  <a:srgbClr val="92D050"/>
                </a:solidFill>
                <a:latin typeface="Arial" panose="020B0604020202020204" pitchFamily="34" charset="0"/>
                <a:cs typeface="Arial" panose="020B0604020202020204" pitchFamily="34" charset="0"/>
              </a:rPr>
              <a:t>Slide 4 – The Importance of Communication in Professional Practice</a:t>
            </a:r>
          </a:p>
          <a:p>
            <a:pPr>
              <a:buNone/>
            </a:pPr>
            <a:endParaRPr lang="en-GB"/>
          </a:p>
          <a:p>
            <a:pPr>
              <a:lnSpc>
                <a:spcPct val="150000"/>
              </a:lnSpc>
              <a:buNone/>
            </a:pPr>
            <a:r>
              <a:rPr lang="en-GB" sz="1400">
                <a:latin typeface="Arial" panose="020B0604020202020204" pitchFamily="34" charset="0"/>
                <a:cs typeface="Arial" panose="020B0604020202020204" pitchFamily="34" charset="0"/>
              </a:rPr>
              <a:t>Effective communication plays a significant role in promoting safe and effective health and social care practice. One of the main reasons communication is important is because it reduces the likelihood of clinical errors and misunderstandings. For example, inaccurate communication regarding medication, patient symptoms or treatment plans can negatively affect patient outcomes and compromise safety. Clear communication ensures that information is transferred accurately between professionals, patients and carers.</a:t>
            </a:r>
          </a:p>
          <a:p>
            <a:pPr>
              <a:lnSpc>
                <a:spcPct val="150000"/>
              </a:lnSpc>
              <a:buNone/>
            </a:pPr>
            <a:endParaRPr lang="en-GB" sz="1400">
              <a:latin typeface="Arial" panose="020B0604020202020204" pitchFamily="34" charset="0"/>
              <a:cs typeface="Arial" panose="020B0604020202020204" pitchFamily="34" charset="0"/>
            </a:endParaRPr>
          </a:p>
          <a:p>
            <a:pPr>
              <a:lnSpc>
                <a:spcPct val="150000"/>
              </a:lnSpc>
              <a:buNone/>
            </a:pPr>
            <a:r>
              <a:rPr lang="en-GB" sz="1400" b="1">
                <a:solidFill>
                  <a:srgbClr val="FF0000"/>
                </a:solidFill>
                <a:latin typeface="Arial" panose="020B0604020202020204" pitchFamily="34" charset="0"/>
                <a:cs typeface="Arial" panose="020B0604020202020204" pitchFamily="34" charset="0"/>
              </a:rPr>
              <a:t>In addition, </a:t>
            </a:r>
            <a:r>
              <a:rPr lang="en-GB" sz="1400">
                <a:latin typeface="Arial" panose="020B0604020202020204" pitchFamily="34" charset="0"/>
                <a:cs typeface="Arial" panose="020B0604020202020204" pitchFamily="34" charset="0"/>
              </a:rPr>
              <a:t>communication contributes to emotional wellbeing by helping patients feel valued, listened to and respected. Patients who experience effective communication are more likely to trust healthcare professionals and actively engage in their care and treatment decisions. Communication is also essential for teamwork and multidisciplinary collaboration, as healthcare professionals must work together to deliver coordinated and effective care.</a:t>
            </a:r>
          </a:p>
          <a:p>
            <a:pPr>
              <a:lnSpc>
                <a:spcPct val="150000"/>
              </a:lnSpc>
              <a:buNone/>
            </a:pPr>
            <a:endParaRPr lang="en-GB" sz="1400">
              <a:latin typeface="Arial" panose="020B0604020202020204" pitchFamily="34" charset="0"/>
              <a:cs typeface="Arial" panose="020B0604020202020204" pitchFamily="34" charset="0"/>
            </a:endParaRPr>
          </a:p>
          <a:p>
            <a:pPr>
              <a:lnSpc>
                <a:spcPct val="150000"/>
              </a:lnSpc>
              <a:buNone/>
            </a:pPr>
            <a:r>
              <a:rPr lang="en-GB" sz="1400" b="1">
                <a:solidFill>
                  <a:srgbClr val="00B050"/>
                </a:solidFill>
                <a:latin typeface="Arial" panose="020B0604020202020204" pitchFamily="34" charset="0"/>
                <a:cs typeface="Arial" panose="020B0604020202020204" pitchFamily="34" charset="0"/>
              </a:rPr>
              <a:t>NHS England (2023)</a:t>
            </a:r>
            <a:r>
              <a:rPr lang="en-GB" sz="1400" b="1">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emphasises that effective communication is fundamental to delivering safe, compassionate and person-centred healthcare services. This demonstrates that communication is not simply an interpersonal skill but a core component of professional competence and ethical healthcare practice.</a:t>
            </a:r>
          </a:p>
          <a:p>
            <a:pPr>
              <a:lnSpc>
                <a:spcPct val="150000"/>
              </a:lnSpc>
              <a:buNone/>
            </a:pPr>
            <a:r>
              <a:rPr lang="en-GB" sz="1400" b="1">
                <a:solidFill>
                  <a:srgbClr val="FFC000"/>
                </a:solidFill>
                <a:latin typeface="Arial" panose="020B0604020202020204" pitchFamily="34" charset="0"/>
                <a:cs typeface="Arial" panose="020B0604020202020204" pitchFamily="34" charset="0"/>
              </a:rPr>
              <a:t>However,</a:t>
            </a:r>
            <a:r>
              <a:rPr lang="en-GB" sz="1400">
                <a:latin typeface="Arial" panose="020B0604020202020204" pitchFamily="34" charset="0"/>
                <a:cs typeface="Arial" panose="020B0604020202020204" pitchFamily="34" charset="0"/>
              </a:rPr>
              <a:t> communication barriers such as language differences, cultural misunderstandings, stress, hearing impairments and time pressures can negatively impact healthcare interactions. Healthcare professionals must therefore adapt their communication approaches to meet diverse patient needs and reduce barriers to understanding.</a:t>
            </a:r>
          </a:p>
        </p:txBody>
      </p:sp>
    </p:spTree>
    <p:extLst>
      <p:ext uri="{BB962C8B-B14F-4D97-AF65-F5344CB8AC3E}">
        <p14:creationId xmlns:p14="http://schemas.microsoft.com/office/powerpoint/2010/main" val="171067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303C739-A1CA-BA2A-A0AB-1C7EFBB61FB0}"/>
              </a:ext>
            </a:extLst>
          </p:cNvPr>
          <p:cNvPicPr>
            <a:picLocks noChangeAspect="1"/>
          </p:cNvPicPr>
          <p:nvPr/>
        </p:nvPicPr>
        <p:blipFill>
          <a:blip r:embed="rId2"/>
          <a:stretch>
            <a:fillRect/>
          </a:stretch>
        </p:blipFill>
        <p:spPr>
          <a:xfrm>
            <a:off x="0" y="75235"/>
            <a:ext cx="5222489" cy="3353765"/>
          </a:xfrm>
          <a:prstGeom prst="rect">
            <a:avLst/>
          </a:prstGeom>
        </p:spPr>
      </p:pic>
      <p:sp>
        <p:nvSpPr>
          <p:cNvPr id="5" name="TextBox 4">
            <a:extLst>
              <a:ext uri="{FF2B5EF4-FFF2-40B4-BE49-F238E27FC236}">
                <a16:creationId xmlns:a16="http://schemas.microsoft.com/office/drawing/2014/main" id="{01310687-B8BE-44A8-769A-9F4FA9B1E90D}"/>
              </a:ext>
            </a:extLst>
          </p:cNvPr>
          <p:cNvSpPr txBox="1"/>
          <p:nvPr/>
        </p:nvSpPr>
        <p:spPr>
          <a:xfrm>
            <a:off x="5116287" y="75236"/>
            <a:ext cx="7075714" cy="6662482"/>
          </a:xfrm>
          <a:prstGeom prst="rect">
            <a:avLst/>
          </a:prstGeom>
        </p:spPr>
        <p:txBody>
          <a:bodyPr vert="horz" lIns="91440" tIns="45720" rIns="91440" bIns="45720" rtlCol="0" anchor="t">
            <a:normAutofit fontScale="92500" lnSpcReduction="10000"/>
          </a:bodyPr>
          <a:lstStyle/>
          <a:p>
            <a:pPr>
              <a:lnSpc>
                <a:spcPct val="150000"/>
              </a:lnSpc>
              <a:spcAft>
                <a:spcPts val="600"/>
              </a:spcAft>
            </a:pPr>
            <a:r>
              <a:rPr lang="en-US" sz="2000" b="1">
                <a:solidFill>
                  <a:srgbClr val="FF0000"/>
                </a:solidFill>
                <a:latin typeface="Arial" panose="020B0604020202020204" pitchFamily="34" charset="0"/>
                <a:cs typeface="Arial" panose="020B0604020202020204" pitchFamily="34" charset="0"/>
              </a:rPr>
              <a:t>Slide 5 – Communication Model: Shannon and Weaver Model</a:t>
            </a:r>
          </a:p>
          <a:p>
            <a:pPr>
              <a:lnSpc>
                <a:spcPct val="150000"/>
              </a:lnSpc>
              <a:spcAft>
                <a:spcPts val="600"/>
              </a:spcAft>
            </a:pPr>
            <a:r>
              <a:rPr lang="en-US" sz="1300">
                <a:latin typeface="Arial" panose="020B0604020202020204" pitchFamily="34" charset="0"/>
                <a:cs typeface="Arial" panose="020B0604020202020204" pitchFamily="34" charset="0"/>
              </a:rPr>
              <a:t>The Shannon and Weaver Communication Model is one of the most influential theories of communication and is highly relevant within health and social care practice. The model explains communication as a process involving several key stages: the sender, message, channel, receiver and feedback. It also identifies the concept of “noise,” which refers to anything that disrupts or interferes with communication.</a:t>
            </a:r>
            <a:r>
              <a:rPr lang="en-GB" sz="1300">
                <a:latin typeface="Arial" panose="020B0604020202020204" pitchFamily="34" charset="0"/>
                <a:cs typeface="Arial" panose="020B0604020202020204" pitchFamily="34" charset="0"/>
              </a:rPr>
              <a:t> </a:t>
            </a:r>
            <a:r>
              <a:rPr lang="en-US" sz="1300">
                <a:latin typeface="Arial" panose="020B0604020202020204" pitchFamily="34" charset="0"/>
                <a:cs typeface="Arial" panose="020B0604020202020204" pitchFamily="34" charset="0"/>
              </a:rPr>
              <a:t>noise may include environmental distractions, emotional stress, language barriers, medical terminology or poor listening skills. These barriers can prevent patients from fully understanding information related to their treatment or care. For example, a patient experiencing anxiety may misunderstand medical advice if communication is not delivered clearly and sensitively.</a:t>
            </a:r>
          </a:p>
          <a:p>
            <a:pPr>
              <a:lnSpc>
                <a:spcPct val="150000"/>
              </a:lnSpc>
              <a:spcAft>
                <a:spcPts val="600"/>
              </a:spcAft>
            </a:pPr>
            <a:endParaRPr lang="en-US" sz="1300">
              <a:latin typeface="Arial" panose="020B0604020202020204" pitchFamily="34" charset="0"/>
              <a:cs typeface="Arial" panose="020B0604020202020204" pitchFamily="34" charset="0"/>
            </a:endParaRPr>
          </a:p>
          <a:p>
            <a:pPr>
              <a:lnSpc>
                <a:spcPct val="150000"/>
              </a:lnSpc>
              <a:spcAft>
                <a:spcPts val="600"/>
              </a:spcAft>
            </a:pPr>
            <a:r>
              <a:rPr lang="en-US" sz="1300">
                <a:latin typeface="Arial" panose="020B0604020202020204" pitchFamily="34" charset="0"/>
                <a:cs typeface="Arial" panose="020B0604020202020204" pitchFamily="34" charset="0"/>
              </a:rPr>
              <a:t>According to Shannon and Weaver (1949), communication involves the transmission of  information through a channel affected by noise.  model is that it highlights the importance of feedback in confirming understanding. In professional healthcare practice, feedback allows professionals to check that patients have correctly understood important instructions or information. However, a limitation of the model is that it focuses mainly on the transmission of information and does not fully consider emotional or relational aspects of communication, which are highly significant in health and social care environments.</a:t>
            </a:r>
          </a:p>
          <a:p>
            <a:pPr indent="-228600">
              <a:lnSpc>
                <a:spcPct val="150000"/>
              </a:lnSpc>
              <a:spcAft>
                <a:spcPts val="600"/>
              </a:spcAft>
              <a:buFont typeface="Arial" panose="020B0604020202020204" pitchFamily="34" charset="0"/>
              <a:buChar char="•"/>
            </a:pPr>
            <a:endParaRPr lang="en-US" sz="1300">
              <a:latin typeface="Arial" panose="020B0604020202020204" pitchFamily="34" charset="0"/>
              <a:cs typeface="Arial" panose="020B0604020202020204" pitchFamily="34" charset="0"/>
            </a:endParaRPr>
          </a:p>
          <a:p>
            <a:pPr>
              <a:lnSpc>
                <a:spcPct val="150000"/>
              </a:lnSpc>
              <a:spcAft>
                <a:spcPts val="600"/>
              </a:spcAft>
            </a:pPr>
            <a:r>
              <a:rPr lang="en-US" sz="1300">
                <a:latin typeface="Arial" panose="020B0604020202020204" pitchFamily="34" charset="0"/>
                <a:cs typeface="Arial" panose="020B0604020202020204" pitchFamily="34" charset="0"/>
              </a:rPr>
              <a:t>Despite this limitation, the model remains valuable because it demonstrates the importance of clarity, active listening and reducing communication barriers in healthcare settings.</a:t>
            </a:r>
          </a:p>
        </p:txBody>
      </p:sp>
      <p:grpSp>
        <p:nvGrpSpPr>
          <p:cNvPr id="12" name="Group 11">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3" name="Rectangle 12">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TextBox 14">
            <a:extLst>
              <a:ext uri="{FF2B5EF4-FFF2-40B4-BE49-F238E27FC236}">
                <a16:creationId xmlns:a16="http://schemas.microsoft.com/office/drawing/2014/main" id="{789F38A3-0330-EB99-C76D-65E1E1C494A1}"/>
              </a:ext>
            </a:extLst>
          </p:cNvPr>
          <p:cNvSpPr txBox="1"/>
          <p:nvPr/>
        </p:nvSpPr>
        <p:spPr>
          <a:xfrm>
            <a:off x="536249" y="3429000"/>
            <a:ext cx="3933355" cy="369332"/>
          </a:xfrm>
          <a:prstGeom prst="rect">
            <a:avLst/>
          </a:prstGeom>
          <a:noFill/>
        </p:spPr>
        <p:txBody>
          <a:bodyPr wrap="square">
            <a:spAutoFit/>
          </a:bodyPr>
          <a:lstStyle/>
          <a:p>
            <a:r>
              <a:rPr lang="en-GB"/>
              <a:t>Figure 1: (Shannon and Weaver, 1949).</a:t>
            </a:r>
          </a:p>
        </p:txBody>
      </p:sp>
    </p:spTree>
    <p:extLst>
      <p:ext uri="{BB962C8B-B14F-4D97-AF65-F5344CB8AC3E}">
        <p14:creationId xmlns:p14="http://schemas.microsoft.com/office/powerpoint/2010/main" val="3907555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712A8F-C7B0-9CF3-F955-FD27D7F2DB1C}"/>
              </a:ext>
            </a:extLst>
          </p:cNvPr>
          <p:cNvPicPr>
            <a:picLocks noChangeAspect="1"/>
          </p:cNvPicPr>
          <p:nvPr/>
        </p:nvPicPr>
        <p:blipFill>
          <a:blip r:embed="rId2"/>
          <a:srcRect t="8139" b="33890"/>
          <a:stretch>
            <a:fillRect/>
          </a:stretch>
        </p:blipFill>
        <p:spPr>
          <a:xfrm>
            <a:off x="20" y="1"/>
            <a:ext cx="12191980" cy="327581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TextBox 4">
            <a:extLst>
              <a:ext uri="{FF2B5EF4-FFF2-40B4-BE49-F238E27FC236}">
                <a16:creationId xmlns:a16="http://schemas.microsoft.com/office/drawing/2014/main" id="{7F2E1729-91FD-C620-77D6-4F0C943C4832}"/>
              </a:ext>
            </a:extLst>
          </p:cNvPr>
          <p:cNvSpPr txBox="1"/>
          <p:nvPr/>
        </p:nvSpPr>
        <p:spPr>
          <a:xfrm>
            <a:off x="0" y="3471760"/>
            <a:ext cx="12191980" cy="3386240"/>
          </a:xfrm>
          <a:prstGeom prst="rect">
            <a:avLst/>
          </a:prstGeom>
        </p:spPr>
        <p:txBody>
          <a:bodyPr vert="horz" lIns="91440" tIns="45720" rIns="91440" bIns="45720" rtlCol="0" anchor="ctr">
            <a:normAutofit/>
          </a:bodyPr>
          <a:lstStyle/>
          <a:p>
            <a:pPr>
              <a:lnSpc>
                <a:spcPct val="90000"/>
              </a:lnSpc>
              <a:spcAft>
                <a:spcPts val="600"/>
              </a:spcAft>
            </a:pPr>
            <a:r>
              <a:rPr lang="en-US" sz="2000" b="1">
                <a:solidFill>
                  <a:srgbClr val="C00000"/>
                </a:solidFill>
                <a:latin typeface="Arial" panose="020B0604020202020204" pitchFamily="34" charset="0"/>
                <a:cs typeface="Arial" panose="020B0604020202020204" pitchFamily="34" charset="0"/>
              </a:rPr>
              <a:t>S</a:t>
            </a:r>
            <a:r>
              <a:rPr lang="en-US" sz="2000" b="1" i="0" u="none" strike="noStrike">
                <a:solidFill>
                  <a:srgbClr val="C00000"/>
                </a:solidFill>
                <a:effectLst/>
                <a:latin typeface="Arial" panose="020B0604020202020204" pitchFamily="34" charset="0"/>
                <a:cs typeface="Arial" panose="020B0604020202020204" pitchFamily="34" charset="0"/>
              </a:rPr>
              <a:t>lide </a:t>
            </a:r>
            <a:r>
              <a:rPr lang="en-US" sz="2000" b="1">
                <a:solidFill>
                  <a:srgbClr val="C00000"/>
                </a:solidFill>
                <a:latin typeface="Arial" panose="020B0604020202020204" pitchFamily="34" charset="0"/>
                <a:cs typeface="Arial" panose="020B0604020202020204" pitchFamily="34" charset="0"/>
              </a:rPr>
              <a:t>6</a:t>
            </a:r>
            <a:r>
              <a:rPr lang="en-US" sz="2000" b="1" i="0" u="none" strike="noStrike">
                <a:solidFill>
                  <a:srgbClr val="C00000"/>
                </a:solidFill>
                <a:effectLst/>
                <a:latin typeface="Arial" panose="020B0604020202020204" pitchFamily="34" charset="0"/>
                <a:cs typeface="Arial" panose="020B0604020202020204" pitchFamily="34" charset="0"/>
              </a:rPr>
              <a:t>– Practical Example of Communication in Health and Social Care</a:t>
            </a:r>
          </a:p>
          <a:p>
            <a:pPr>
              <a:lnSpc>
                <a:spcPct val="150000"/>
              </a:lnSpc>
              <a:spcAft>
                <a:spcPts val="600"/>
              </a:spcAft>
            </a:pPr>
            <a:r>
              <a:rPr lang="en-US" sz="1050" b="0" i="0" u="none" strike="noStrike">
                <a:effectLst/>
                <a:latin typeface="Arial" panose="020B0604020202020204" pitchFamily="34" charset="0"/>
                <a:cs typeface="Arial" panose="020B0604020202020204" pitchFamily="34" charset="0"/>
              </a:rPr>
              <a:t>A practical example of effective communication can be observed in a hospital environment where a nurse is caring for an elderly patient experiencing confusion and anxiety before a medical procedure. In this situation, the nurse demonstrates effective communication by speaking calmly, maintaining eye contact, actively listening and using simple, non-technical language to explain the procedure clearly.</a:t>
            </a:r>
          </a:p>
          <a:p>
            <a:pPr indent="-228600">
              <a:lnSpc>
                <a:spcPct val="150000"/>
              </a:lnSpc>
              <a:spcAft>
                <a:spcPts val="600"/>
              </a:spcAft>
              <a:buFont typeface="Arial" panose="020B0604020202020204" pitchFamily="34" charset="0"/>
              <a:buChar char="•"/>
            </a:pPr>
            <a:endParaRPr lang="en-US" sz="1050" b="0" i="0" u="none" strike="noStrike">
              <a:effectLst/>
              <a:latin typeface="Arial" panose="020B0604020202020204" pitchFamily="34" charset="0"/>
              <a:cs typeface="Arial" panose="020B0604020202020204" pitchFamily="34" charset="0"/>
            </a:endParaRPr>
          </a:p>
          <a:p>
            <a:pPr>
              <a:lnSpc>
                <a:spcPct val="150000"/>
              </a:lnSpc>
              <a:spcAft>
                <a:spcPts val="600"/>
              </a:spcAft>
            </a:pPr>
            <a:r>
              <a:rPr lang="en-US" sz="1050" b="1" i="0" u="none" strike="noStrike">
                <a:effectLst/>
                <a:latin typeface="Arial" panose="020B0604020202020204" pitchFamily="34" charset="0"/>
                <a:cs typeface="Arial" panose="020B0604020202020204" pitchFamily="34" charset="0"/>
              </a:rPr>
              <a:t>The nurse also uses non-verbal communication, </a:t>
            </a:r>
            <a:r>
              <a:rPr lang="en-US" sz="1050" b="0" i="0" u="none" strike="noStrike">
                <a:effectLst/>
                <a:latin typeface="Arial" panose="020B0604020202020204" pitchFamily="34" charset="0"/>
                <a:cs typeface="Arial" panose="020B0604020202020204" pitchFamily="34" charset="0"/>
              </a:rPr>
              <a:t>such as reassuring facial expressions and supportive body language, to reduce the patient’s anxiety and build trust. By encouraging the patient to ask questions and repeating key information, the nurse ensures that the patient understands the procedure and feels emotionally supported.</a:t>
            </a:r>
          </a:p>
          <a:p>
            <a:pPr>
              <a:lnSpc>
                <a:spcPct val="150000"/>
              </a:lnSpc>
              <a:spcAft>
                <a:spcPts val="600"/>
              </a:spcAft>
            </a:pPr>
            <a:r>
              <a:rPr lang="en-US" sz="1050" b="0" i="0" u="none" strike="noStrike">
                <a:effectLst/>
                <a:latin typeface="Arial" panose="020B0604020202020204" pitchFamily="34" charset="0"/>
                <a:cs typeface="Arial" panose="020B0604020202020204" pitchFamily="34" charset="0"/>
              </a:rPr>
              <a:t>This example demonstrates how communication directly influences patient experience, emotional wellbeing and cooperation with treatment. It also reflects the principles of person-</a:t>
            </a:r>
            <a:r>
              <a:rPr lang="en-US" sz="1050" b="0" i="0" u="none" strike="noStrike" err="1">
                <a:effectLst/>
                <a:latin typeface="Arial" panose="020B0604020202020204" pitchFamily="34" charset="0"/>
                <a:cs typeface="Arial" panose="020B0604020202020204" pitchFamily="34" charset="0"/>
              </a:rPr>
              <a:t>centred</a:t>
            </a:r>
            <a:r>
              <a:rPr lang="en-US" sz="1050" b="0" i="0" u="none" strike="noStrike">
                <a:effectLst/>
                <a:latin typeface="Arial" panose="020B0604020202020204" pitchFamily="34" charset="0"/>
                <a:cs typeface="Arial" panose="020B0604020202020204" pitchFamily="34" charset="0"/>
              </a:rPr>
              <a:t> care, where the patient’s emotional and psychological needs are considered alongside physical care needs.</a:t>
            </a:r>
          </a:p>
          <a:p>
            <a:pPr indent="-228600">
              <a:lnSpc>
                <a:spcPct val="150000"/>
              </a:lnSpc>
              <a:spcAft>
                <a:spcPts val="600"/>
              </a:spcAft>
              <a:buFont typeface="Arial" panose="020B0604020202020204" pitchFamily="34" charset="0"/>
              <a:buChar char="•"/>
            </a:pPr>
            <a:endParaRPr lang="en-US" sz="1050" b="0" i="0" u="none" strike="noStrike">
              <a:effectLst/>
              <a:latin typeface="Arial" panose="020B0604020202020204" pitchFamily="34" charset="0"/>
              <a:cs typeface="Arial" panose="020B0604020202020204" pitchFamily="34" charset="0"/>
            </a:endParaRPr>
          </a:p>
          <a:p>
            <a:pPr>
              <a:lnSpc>
                <a:spcPct val="150000"/>
              </a:lnSpc>
              <a:spcAft>
                <a:spcPts val="600"/>
              </a:spcAft>
            </a:pPr>
            <a:r>
              <a:rPr lang="en-US" sz="1050" b="1" i="0" u="none" strike="noStrike">
                <a:effectLst/>
                <a:latin typeface="Arial" panose="020B0604020202020204" pitchFamily="34" charset="0"/>
                <a:cs typeface="Arial" panose="020B0604020202020204" pitchFamily="34" charset="0"/>
              </a:rPr>
              <a:t>Skills for Care (2022) explains that effective communication </a:t>
            </a:r>
            <a:r>
              <a:rPr lang="en-US" sz="1050" b="0" i="0" u="none" strike="noStrike">
                <a:effectLst/>
                <a:latin typeface="Arial" panose="020B0604020202020204" pitchFamily="34" charset="0"/>
                <a:cs typeface="Arial" panose="020B0604020202020204" pitchFamily="34" charset="0"/>
              </a:rPr>
              <a:t>is essential for delivering compassionate, dignified and high-quality care. Therefore, healthcare professionals must adapt communication methods according to individual patient circumstances to improve both healthcare outcomes and patient satisfaction.</a:t>
            </a:r>
          </a:p>
        </p:txBody>
      </p:sp>
      <p:sp>
        <p:nvSpPr>
          <p:cNvPr id="3" name="TextBox 2">
            <a:extLst>
              <a:ext uri="{FF2B5EF4-FFF2-40B4-BE49-F238E27FC236}">
                <a16:creationId xmlns:a16="http://schemas.microsoft.com/office/drawing/2014/main" id="{954F123E-BC60-7B42-43C6-133015ED69F9}"/>
              </a:ext>
            </a:extLst>
          </p:cNvPr>
          <p:cNvSpPr txBox="1"/>
          <p:nvPr/>
        </p:nvSpPr>
        <p:spPr>
          <a:xfrm>
            <a:off x="2895600" y="3102428"/>
            <a:ext cx="4506686" cy="369332"/>
          </a:xfrm>
          <a:prstGeom prst="rect">
            <a:avLst/>
          </a:prstGeom>
          <a:noFill/>
        </p:spPr>
        <p:txBody>
          <a:bodyPr wrap="square">
            <a:spAutoFit/>
          </a:bodyPr>
          <a:lstStyle/>
          <a:p>
            <a:r>
              <a:rPr lang="en-GB"/>
              <a:t>Figure 2 : (‘Healthcare professionals’, 2024).</a:t>
            </a:r>
          </a:p>
        </p:txBody>
      </p:sp>
    </p:spTree>
    <p:extLst>
      <p:ext uri="{BB962C8B-B14F-4D97-AF65-F5344CB8AC3E}">
        <p14:creationId xmlns:p14="http://schemas.microsoft.com/office/powerpoint/2010/main" val="390923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5686BFA-1C57-FCC4-470C-E92F515CB14E}"/>
              </a:ext>
            </a:extLst>
          </p:cNvPr>
          <p:cNvSpPr txBox="1"/>
          <p:nvPr/>
        </p:nvSpPr>
        <p:spPr>
          <a:xfrm>
            <a:off x="0" y="197345"/>
            <a:ext cx="11925609" cy="6069418"/>
          </a:xfrm>
          <a:prstGeom prst="rect">
            <a:avLst/>
          </a:prstGeom>
          <a:noFill/>
        </p:spPr>
        <p:txBody>
          <a:bodyPr wrap="square">
            <a:spAutoFit/>
          </a:bodyPr>
          <a:lstStyle/>
          <a:p>
            <a:pPr algn="l">
              <a:buNone/>
            </a:pPr>
            <a:r>
              <a:rPr lang="en-GB" sz="2000" b="1" i="0" u="none" strike="noStrike">
                <a:solidFill>
                  <a:srgbClr val="FF0000"/>
                </a:solidFill>
                <a:effectLst/>
                <a:latin typeface="Arial" panose="020B0604020202020204" pitchFamily="34" charset="0"/>
                <a:cs typeface="Arial" panose="020B0604020202020204" pitchFamily="34" charset="0"/>
              </a:rPr>
              <a:t>Slide 7 – Reflection on My Communication Performance</a:t>
            </a:r>
          </a:p>
          <a:p>
            <a:pPr algn="l">
              <a:buNone/>
            </a:pPr>
            <a:endParaRPr lang="en-GB" sz="2000" b="1" i="0" u="none" strike="noStrike">
              <a:solidFill>
                <a:srgbClr val="FF0000"/>
              </a:solidFill>
              <a:effectLst/>
              <a:latin typeface="Arial" panose="020B0604020202020204" pitchFamily="34" charset="0"/>
              <a:cs typeface="Arial" panose="020B0604020202020204" pitchFamily="34" charset="0"/>
            </a:endParaRPr>
          </a:p>
          <a:p>
            <a:pPr algn="l">
              <a:lnSpc>
                <a:spcPct val="150000"/>
              </a:lnSpc>
              <a:buNone/>
            </a:pPr>
            <a:r>
              <a:rPr lang="en-GB" b="1" i="0" u="none" strike="noStrike">
                <a:solidFill>
                  <a:srgbClr val="7030A0"/>
                </a:solidFill>
                <a:effectLst/>
                <a:latin typeface="Arial" panose="020B0604020202020204" pitchFamily="34" charset="0"/>
                <a:cs typeface="Arial" panose="020B0604020202020204" pitchFamily="34" charset="0"/>
              </a:rPr>
              <a:t>Reflecting on my own communication performance, </a:t>
            </a:r>
            <a:r>
              <a:rPr lang="en-GB" b="0" i="0" u="none" strike="noStrike">
                <a:solidFill>
                  <a:srgbClr val="000000"/>
                </a:solidFill>
                <a:effectLst/>
                <a:latin typeface="Arial" panose="020B0604020202020204" pitchFamily="34" charset="0"/>
                <a:cs typeface="Arial" panose="020B0604020202020204" pitchFamily="34" charset="0"/>
              </a:rPr>
              <a:t>I believe that one of my strengths is active listening. I try to listen carefully to others, show respect during conversations and respond appropriately to different situations. I also work effectively within groups and use positive body language to demonstrate attentiveness and professionalism.</a:t>
            </a:r>
          </a:p>
          <a:p>
            <a:pPr algn="l">
              <a:lnSpc>
                <a:spcPct val="150000"/>
              </a:lnSpc>
              <a:buNone/>
            </a:pPr>
            <a:r>
              <a:rPr lang="en-GB" b="0" i="0" u="none" strike="noStrike">
                <a:solidFill>
                  <a:srgbClr val="000000"/>
                </a:solidFill>
                <a:effectLst/>
                <a:latin typeface="Arial" panose="020B0604020202020204" pitchFamily="34" charset="0"/>
                <a:cs typeface="Arial" panose="020B0604020202020204" pitchFamily="34" charset="0"/>
              </a:rPr>
              <a:t>However, I recognise that I need to further develop my confidence when speaking in front of large groups or delivering presentations. At times, nervousness can affect my ability to communicate confidently and fluently. This is an important area for improvement because healthcare professionals are often required to communicate clearly in meetings, presentations and multidisciplinary discussions.</a:t>
            </a:r>
          </a:p>
          <a:p>
            <a:pPr algn="l">
              <a:lnSpc>
                <a:spcPct val="150000"/>
              </a:lnSpc>
              <a:buNone/>
            </a:pPr>
            <a:endParaRPr lang="en-GB"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b="1" i="0" u="none" strike="noStrike">
                <a:solidFill>
                  <a:srgbClr val="FFC000"/>
                </a:solidFill>
                <a:effectLst/>
                <a:latin typeface="Arial" panose="020B0604020202020204" pitchFamily="34" charset="0"/>
                <a:cs typeface="Arial" panose="020B0604020202020204" pitchFamily="34" charset="0"/>
              </a:rPr>
              <a:t>To improve my communication skills, </a:t>
            </a:r>
            <a:r>
              <a:rPr lang="en-GB" b="0" i="0" u="none" strike="noStrike">
                <a:solidFill>
                  <a:srgbClr val="000000"/>
                </a:solidFill>
                <a:effectLst/>
                <a:latin typeface="Arial" panose="020B0604020202020204" pitchFamily="34" charset="0"/>
                <a:cs typeface="Arial" panose="020B0604020202020204" pitchFamily="34" charset="0"/>
              </a:rPr>
              <a:t>I intend to practise public speaking more frequently, engage in teamwork opportunities and observe professional communication during placement experiences. I also plan to improve my professional vocabulary and develop greater confidence in expressing ideas clearly and professionally. Continuous self-reflection and professional development are essential for becoming an effective and competent health and social care practitioner.</a:t>
            </a:r>
          </a:p>
        </p:txBody>
      </p:sp>
    </p:spTree>
    <p:extLst>
      <p:ext uri="{BB962C8B-B14F-4D97-AF65-F5344CB8AC3E}">
        <p14:creationId xmlns:p14="http://schemas.microsoft.com/office/powerpoint/2010/main" val="4275315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4">
            <a:extLst>
              <a:ext uri="{FF2B5EF4-FFF2-40B4-BE49-F238E27FC236}">
                <a16:creationId xmlns:a16="http://schemas.microsoft.com/office/drawing/2014/main" id="{DB20E125-B395-CC30-FDE0-95F4EBD2BE2F}"/>
              </a:ext>
            </a:extLst>
          </p:cNvPr>
          <p:cNvGraphicFramePr/>
          <p:nvPr>
            <p:extLst>
              <p:ext uri="{D42A27DB-BD31-4B8C-83A1-F6EECF244321}">
                <p14:modId xmlns:p14="http://schemas.microsoft.com/office/powerpoint/2010/main" val="3390899790"/>
              </p:ext>
            </p:extLst>
          </p:nvPr>
        </p:nvGraphicFramePr>
        <p:xfrm>
          <a:off x="216828" y="197346"/>
          <a:ext cx="11708782" cy="59616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7243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B0D8FD-CCBC-E0BC-6B96-DC526A286C78}"/>
              </a:ext>
            </a:extLst>
          </p:cNvPr>
          <p:cNvSpPr txBox="1"/>
          <p:nvPr/>
        </p:nvSpPr>
        <p:spPr>
          <a:xfrm>
            <a:off x="0" y="474344"/>
            <a:ext cx="11832683" cy="6540765"/>
          </a:xfrm>
          <a:prstGeom prst="rect">
            <a:avLst/>
          </a:prstGeom>
          <a:noFill/>
        </p:spPr>
        <p:txBody>
          <a:bodyPr wrap="square">
            <a:spAutoFit/>
          </a:bodyPr>
          <a:lstStyle/>
          <a:p>
            <a:pPr>
              <a:buNone/>
            </a:pPr>
            <a:r>
              <a:rPr lang="en-GB" b="1"/>
              <a:t>  </a:t>
            </a:r>
            <a:r>
              <a:rPr lang="en-GB" sz="2000" b="1">
                <a:solidFill>
                  <a:srgbClr val="00B050"/>
                </a:solidFill>
                <a:latin typeface="Arial" panose="020B0604020202020204" pitchFamily="34" charset="0"/>
                <a:cs typeface="Arial" panose="020B0604020202020204" pitchFamily="34" charset="0"/>
              </a:rPr>
              <a:t>Slide 9- References </a:t>
            </a:r>
          </a:p>
          <a:p>
            <a:pPr>
              <a:buNone/>
            </a:pPr>
            <a:endParaRPr lang="en-GB"/>
          </a:p>
          <a:p>
            <a:pPr>
              <a:lnSpc>
                <a:spcPct val="150000"/>
              </a:lnSpc>
              <a:buNone/>
            </a:pPr>
            <a:r>
              <a:rPr lang="en-GB" sz="1600">
                <a:latin typeface="Arial" panose="020B0604020202020204" pitchFamily="34" charset="0"/>
                <a:cs typeface="Arial" panose="020B0604020202020204" pitchFamily="34" charset="0"/>
              </a:rPr>
              <a:t>Arnold, E.C. and Boggs, K.U. (2020) </a:t>
            </a:r>
            <a:r>
              <a:rPr lang="en-GB" sz="1600" i="1">
                <a:latin typeface="Arial" panose="020B0604020202020204" pitchFamily="34" charset="0"/>
                <a:cs typeface="Arial" panose="020B0604020202020204" pitchFamily="34" charset="0"/>
              </a:rPr>
              <a:t>Interpersonal Relationships: Professional Communication Skills for Nurses. </a:t>
            </a:r>
            <a:r>
              <a:rPr lang="en-GB" sz="1600">
                <a:latin typeface="Arial" panose="020B0604020202020204" pitchFamily="34" charset="0"/>
                <a:cs typeface="Arial" panose="020B0604020202020204" pitchFamily="34" charset="0"/>
              </a:rPr>
              <a:t>8th </a:t>
            </a:r>
            <a:r>
              <a:rPr lang="en-GB" sz="1600" err="1">
                <a:latin typeface="Arial" panose="020B0604020202020204" pitchFamily="34" charset="0"/>
                <a:cs typeface="Arial" panose="020B0604020202020204" pitchFamily="34" charset="0"/>
              </a:rPr>
              <a:t>edn</a:t>
            </a:r>
            <a:r>
              <a:rPr lang="en-GB" sz="1600">
                <a:latin typeface="Arial" panose="020B0604020202020204" pitchFamily="34" charset="0"/>
                <a:cs typeface="Arial" panose="020B0604020202020204" pitchFamily="34" charset="0"/>
              </a:rPr>
              <a:t>. St. Louis: Elsevier.</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NHS England (2023) </a:t>
            </a:r>
            <a:r>
              <a:rPr lang="en-GB" sz="1600" i="1">
                <a:latin typeface="Arial" panose="020B0604020202020204" pitchFamily="34" charset="0"/>
                <a:cs typeface="Arial" panose="020B0604020202020204" pitchFamily="34" charset="0"/>
              </a:rPr>
              <a:t>Effective communication in healthcare. </a:t>
            </a:r>
            <a:r>
              <a:rPr lang="en-GB" sz="1600">
                <a:latin typeface="Arial" panose="020B0604020202020204" pitchFamily="34" charset="0"/>
                <a:cs typeface="Arial" panose="020B0604020202020204" pitchFamily="34" charset="0"/>
              </a:rPr>
              <a:t>Available at: https://www.england.nhs.uk/ (Accessed: 10 June 2026).</a:t>
            </a: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Shannon, C.E. and Weaver, W. (1949) </a:t>
            </a:r>
            <a:r>
              <a:rPr lang="en-GB" sz="1600" i="1">
                <a:latin typeface="Arial" panose="020B0604020202020204" pitchFamily="34" charset="0"/>
                <a:cs typeface="Arial" panose="020B0604020202020204" pitchFamily="34" charset="0"/>
              </a:rPr>
              <a:t>The Mathematical Theory of Communication. </a:t>
            </a:r>
            <a:r>
              <a:rPr lang="en-GB" sz="1600">
                <a:latin typeface="Arial" panose="020B0604020202020204" pitchFamily="34" charset="0"/>
                <a:cs typeface="Arial" panose="020B0604020202020204" pitchFamily="34" charset="0"/>
              </a:rPr>
              <a:t>Urbana: University of Illinois Press.</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Skills for Care (2022) </a:t>
            </a:r>
            <a:r>
              <a:rPr lang="en-GB" sz="1600" i="1">
                <a:latin typeface="Arial" panose="020B0604020202020204" pitchFamily="34" charset="0"/>
                <a:cs typeface="Arial" panose="020B0604020202020204" pitchFamily="34" charset="0"/>
              </a:rPr>
              <a:t>Communication skills in health and social care.</a:t>
            </a:r>
            <a:r>
              <a:rPr lang="en-GB" sz="1600">
                <a:latin typeface="Arial" panose="020B0604020202020204" pitchFamily="34" charset="0"/>
                <a:cs typeface="Arial" panose="020B0604020202020204" pitchFamily="34" charset="0"/>
              </a:rPr>
              <a:t> Available at: https://www.skillsforcare.org.uk/ (Accessed: 10 June 2026).</a:t>
            </a:r>
          </a:p>
          <a:p>
            <a:pPr>
              <a:lnSpc>
                <a:spcPct val="150000"/>
              </a:lnSpc>
            </a:pPr>
            <a:r>
              <a:rPr lang="en-GB" sz="1600" i="1">
                <a:latin typeface="Arial" panose="020B0604020202020204" pitchFamily="34" charset="0"/>
                <a:cs typeface="Arial" panose="020B0604020202020204" pitchFamily="34" charset="0"/>
              </a:rPr>
              <a:t>Healthcare professionals collaborating in hospital </a:t>
            </a:r>
            <a:r>
              <a:rPr lang="en-GB" sz="1600">
                <a:latin typeface="Arial" panose="020B0604020202020204" pitchFamily="34" charset="0"/>
                <a:cs typeface="Arial" panose="020B0604020202020204" pitchFamily="34" charset="0"/>
              </a:rPr>
              <a:t>(2024). Available at: URL (Accessed: 24 August 2025).</a:t>
            </a:r>
          </a:p>
          <a:p>
            <a:pPr>
              <a:lnSpc>
                <a:spcPct val="150000"/>
              </a:lnSpc>
            </a:pP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Chandler, D. (1994) </a:t>
            </a:r>
            <a:r>
              <a:rPr lang="en-GB" sz="1600" i="1">
                <a:latin typeface="Arial" panose="020B0604020202020204" pitchFamily="34" charset="0"/>
                <a:cs typeface="Arial" panose="020B0604020202020204" pitchFamily="34" charset="0"/>
              </a:rPr>
              <a:t>The Transmission Model of Communication.</a:t>
            </a:r>
            <a:r>
              <a:rPr lang="en-GB" sz="1600">
                <a:latin typeface="Arial" panose="020B0604020202020204" pitchFamily="34" charset="0"/>
                <a:cs typeface="Arial" panose="020B0604020202020204" pitchFamily="34" charset="0"/>
              </a:rPr>
              <a:t> Available at: https://</a:t>
            </a:r>
            <a:r>
              <a:rPr lang="en-GB" sz="1600" err="1">
                <a:latin typeface="Arial" panose="020B0604020202020204" pitchFamily="34" charset="0"/>
                <a:cs typeface="Arial" panose="020B0604020202020204" pitchFamily="34" charset="0"/>
              </a:rPr>
              <a:t>www.aber.ac.uk</a:t>
            </a:r>
            <a:r>
              <a:rPr lang="en-GB" sz="1600">
                <a:latin typeface="Arial" panose="020B0604020202020204" pitchFamily="34" charset="0"/>
                <a:cs typeface="Arial" panose="020B0604020202020204" pitchFamily="34" charset="0"/>
              </a:rPr>
              <a:t>/media/Documents/short/trans.html.</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889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coloured question marks">
            <a:extLst>
              <a:ext uri="{FF2B5EF4-FFF2-40B4-BE49-F238E27FC236}">
                <a16:creationId xmlns:a16="http://schemas.microsoft.com/office/drawing/2014/main" id="{0E878F6C-CCE1-51B8-7568-62ADBACECA55}"/>
              </a:ext>
            </a:extLst>
          </p:cNvPr>
          <p:cNvPicPr>
            <a:picLocks noChangeAspect="1"/>
          </p:cNvPicPr>
          <p:nvPr/>
        </p:nvPicPr>
        <p:blipFill>
          <a:blip r:embed="rId2"/>
          <a:srcRect l="23307" r="26693"/>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A2BE4ED2-9CB5-6234-3E43-1F6C66F1B7C6}"/>
              </a:ext>
            </a:extLst>
          </p:cNvPr>
          <p:cNvSpPr txBox="1"/>
          <p:nvPr/>
        </p:nvSpPr>
        <p:spPr>
          <a:xfrm>
            <a:off x="6096000" y="174171"/>
            <a:ext cx="5972618" cy="66838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a:t>Final Slide – Thank You</a:t>
            </a:r>
          </a:p>
          <a:p>
            <a:pPr>
              <a:lnSpc>
                <a:spcPct val="90000"/>
              </a:lnSpc>
              <a:spcAft>
                <a:spcPts val="600"/>
              </a:spcAft>
            </a:pPr>
            <a:endParaRPr lang="en-US" sz="1700"/>
          </a:p>
          <a:p>
            <a:pPr>
              <a:lnSpc>
                <a:spcPct val="150000"/>
              </a:lnSpc>
              <a:spcAft>
                <a:spcPts val="600"/>
              </a:spcAft>
            </a:pPr>
            <a:r>
              <a:rPr lang="en-US" sz="2000">
                <a:latin typeface="Arial" panose="020B0604020202020204" pitchFamily="34" charset="0"/>
                <a:cs typeface="Arial" panose="020B0604020202020204" pitchFamily="34" charset="0"/>
              </a:rPr>
              <a:t>Thank you for listening to my presentation.</a:t>
            </a:r>
          </a:p>
          <a:p>
            <a:pPr indent="-228600">
              <a:lnSpc>
                <a:spcPct val="15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a:lnSpc>
                <a:spcPct val="150000"/>
              </a:lnSpc>
              <a:spcAft>
                <a:spcPts val="600"/>
              </a:spcAft>
            </a:pPr>
            <a:r>
              <a:rPr lang="en-US" sz="2000">
                <a:latin typeface="Arial" panose="020B0604020202020204" pitchFamily="34" charset="0"/>
                <a:cs typeface="Arial" panose="020B0604020202020204" pitchFamily="34" charset="0"/>
              </a:rPr>
              <a:t>I hope this presentation has demonstrated the importance of communication skills within health and social care practice and how effective communication contributes to safe, compassionate and person-centered care.</a:t>
            </a:r>
          </a:p>
          <a:p>
            <a:pPr indent="-228600">
              <a:lnSpc>
                <a:spcPct val="15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a:lnSpc>
                <a:spcPct val="150000"/>
              </a:lnSpc>
              <a:spcAft>
                <a:spcPts val="600"/>
              </a:spcAft>
            </a:pPr>
            <a:r>
              <a:rPr lang="en-US" sz="2000">
                <a:latin typeface="Arial" panose="020B0604020202020204" pitchFamily="34" charset="0"/>
                <a:cs typeface="Arial" panose="020B0604020202020204" pitchFamily="34" charset="0"/>
              </a:rPr>
              <a:t>Are there any questions?</a:t>
            </a:r>
          </a:p>
        </p:txBody>
      </p:sp>
    </p:spTree>
    <p:extLst>
      <p:ext uri="{BB962C8B-B14F-4D97-AF65-F5344CB8AC3E}">
        <p14:creationId xmlns:p14="http://schemas.microsoft.com/office/powerpoint/2010/main" val="21012490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Shamaila Sakhawat (2309140)</dc:creator>
  <cp:lastModifiedBy>Jermaine Gamble</cp:lastModifiedBy>
  <cp:revision>4</cp:revision>
  <dcterms:created xsi:type="dcterms:W3CDTF">2026-06-06T21:04:11Z</dcterms:created>
  <dcterms:modified xsi:type="dcterms:W3CDTF">2026-06-16T10:23:38Z</dcterms:modified>
</cp:coreProperties>
</file>