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Open Sauce Bold" charset="1" panose="00000800000000000000"/>
      <p:regular r:id="rId16"/>
    </p:embeddedFont>
    <p:embeddedFont>
      <p:font typeface="Open Sauce" charset="1" panose="00000500000000000000"/>
      <p:regular r:id="rId17"/>
    </p:embeddedFont>
    <p:embeddedFont>
      <p:font typeface="Beautifully Delicious Script" charset="1" panose="00000500000000000000"/>
      <p:regular r:id="rId18"/>
    </p:embeddedFont>
    <p:embeddedFont>
      <p:font typeface="Arimo Bold" charset="1" panose="020B07040202020202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png" Type="http://schemas.openxmlformats.org/officeDocument/2006/relationships/image"/><Relationship Id="rId4" Target="../media/image7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639246" y="5982008"/>
            <a:ext cx="9496469" cy="3276292"/>
            <a:chOff x="0" y="0"/>
            <a:chExt cx="12661958" cy="4368389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27684" t="22236" r="14106" b="3580"/>
            <a:stretch>
              <a:fillRect/>
            </a:stretch>
          </p:blipFill>
          <p:spPr>
            <a:xfrm flipH="false" flipV="false">
              <a:off x="0" y="0"/>
              <a:ext cx="4135986" cy="4368389"/>
            </a:xfrm>
            <a:prstGeom prst="rect">
              <a:avLst/>
            </a:prstGeom>
          </p:spPr>
        </p:pic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3"/>
            <a:srcRect l="0" t="7752" r="0" b="7752"/>
            <a:stretch>
              <a:fillRect/>
            </a:stretch>
          </p:blipFill>
          <p:spPr>
            <a:xfrm flipH="false" flipV="false">
              <a:off x="4262986" y="0"/>
              <a:ext cx="4135986" cy="4368389"/>
            </a:xfrm>
            <a:prstGeom prst="rect">
              <a:avLst/>
            </a:prstGeom>
          </p:spPr>
        </p:pic>
        <p:pic>
          <p:nvPicPr>
            <p:cNvPr name="Picture 5" id="5"/>
            <p:cNvPicPr>
              <a:picLocks noChangeAspect="true"/>
            </p:cNvPicPr>
            <p:nvPr/>
          </p:nvPicPr>
          <p:blipFill>
            <a:blip r:embed="rId4"/>
            <a:srcRect l="0" t="14815" r="0" b="14815"/>
            <a:stretch>
              <a:fillRect/>
            </a:stretch>
          </p:blipFill>
          <p:spPr>
            <a:xfrm flipH="false" flipV="false">
              <a:off x="8525972" y="0"/>
              <a:ext cx="4135986" cy="4368389"/>
            </a:xfrm>
            <a:prstGeom prst="rect">
              <a:avLst/>
            </a:prstGeom>
          </p:spPr>
        </p:pic>
      </p:grpSp>
      <p:grpSp>
        <p:nvGrpSpPr>
          <p:cNvPr name="Group 6" id="6"/>
          <p:cNvGrpSpPr/>
          <p:nvPr/>
        </p:nvGrpSpPr>
        <p:grpSpPr>
          <a:xfrm rot="0">
            <a:off x="3550100" y="1580307"/>
            <a:ext cx="1347569" cy="7350955"/>
            <a:chOff x="0" y="0"/>
            <a:chExt cx="354915" cy="193605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354915" cy="1936054"/>
            </a:xfrm>
            <a:custGeom>
              <a:avLst/>
              <a:gdLst/>
              <a:ahLst/>
              <a:cxnLst/>
              <a:rect r="r" b="b" t="t" l="l"/>
              <a:pathLst>
                <a:path h="1936054" w="354915">
                  <a:moveTo>
                    <a:pt x="0" y="0"/>
                  </a:moveTo>
                  <a:lnTo>
                    <a:pt x="354915" y="0"/>
                  </a:lnTo>
                  <a:lnTo>
                    <a:pt x="354915" y="1936054"/>
                  </a:lnTo>
                  <a:lnTo>
                    <a:pt x="0" y="1936054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0"/>
              <a:ext cx="354915" cy="19360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7259300" y="-374472"/>
            <a:ext cx="1366664" cy="1403172"/>
            <a:chOff x="0" y="0"/>
            <a:chExt cx="359944" cy="36956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568124" y="1751757"/>
            <a:ext cx="13592312" cy="4590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994"/>
              </a:lnSpc>
            </a:pPr>
            <a:r>
              <a:rPr lang="en-US" sz="8994" spc="-539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Aetiology of Narcissistic Personality Disorder (NPD)</a:t>
            </a:r>
          </a:p>
          <a:p>
            <a:pPr algn="l">
              <a:lnSpc>
                <a:spcPts val="8994"/>
              </a:lnSpc>
            </a:pPr>
          </a:p>
          <a:p>
            <a:pPr algn="l">
              <a:lnSpc>
                <a:spcPts val="8994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-232738"/>
            <a:ext cx="15826154" cy="10287000"/>
          </a:xfrm>
          <a:custGeom>
            <a:avLst/>
            <a:gdLst/>
            <a:ahLst/>
            <a:cxnLst/>
            <a:rect r="r" b="b" t="t" l="l"/>
            <a:pathLst>
              <a:path h="10287000" w="15826154">
                <a:moveTo>
                  <a:pt x="0" y="0"/>
                </a:moveTo>
                <a:lnTo>
                  <a:pt x="15826154" y="0"/>
                </a:lnTo>
                <a:lnTo>
                  <a:pt x="158261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859039" y="0"/>
            <a:ext cx="8578535" cy="10287000"/>
            <a:chOff x="0" y="0"/>
            <a:chExt cx="1329039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32904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329040">
                  <a:moveTo>
                    <a:pt x="0" y="0"/>
                  </a:moveTo>
                  <a:lnTo>
                    <a:pt x="1329040" y="0"/>
                  </a:lnTo>
                  <a:lnTo>
                    <a:pt x="132904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7335" t="-32728" r="-9997" b="-25727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626260" y="6920172"/>
            <a:ext cx="47625" cy="3262920"/>
            <a:chOff x="0" y="0"/>
            <a:chExt cx="12543" cy="85937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2543" cy="859370"/>
            </a:xfrm>
            <a:custGeom>
              <a:avLst/>
              <a:gdLst/>
              <a:ahLst/>
              <a:cxnLst/>
              <a:rect r="r" b="b" t="t" l="l"/>
              <a:pathLst>
                <a:path h="859370" w="12543">
                  <a:moveTo>
                    <a:pt x="0" y="0"/>
                  </a:moveTo>
                  <a:lnTo>
                    <a:pt x="12543" y="0"/>
                  </a:lnTo>
                  <a:lnTo>
                    <a:pt x="12543" y="859370"/>
                  </a:lnTo>
                  <a:lnTo>
                    <a:pt x="0" y="85937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2543" cy="85937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387985" y="2119200"/>
            <a:ext cx="9036364" cy="2161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286"/>
              </a:lnSpc>
            </a:pPr>
            <a:r>
              <a:rPr lang="en-US" sz="8286" spc="-4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develops through:</a:t>
            </a:r>
          </a:p>
          <a:p>
            <a:pPr algn="l">
              <a:lnSpc>
                <a:spcPts val="8286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1044047"/>
            <a:ext cx="5963343" cy="20796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000"/>
              </a:lnSpc>
            </a:pPr>
            <a:r>
              <a:rPr lang="en-US" sz="8000" spc="-480">
                <a:solidFill>
                  <a:srgbClr val="FBD900"/>
                </a:solidFill>
                <a:latin typeface="Open Sauce"/>
                <a:ea typeface="Open Sauce"/>
                <a:cs typeface="Open Sauce"/>
                <a:sym typeface="Open Sauce"/>
              </a:rPr>
              <a:t>NPD </a:t>
            </a:r>
          </a:p>
          <a:p>
            <a:pPr algn="l">
              <a:lnSpc>
                <a:spcPts val="800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833098" y="3871928"/>
            <a:ext cx="7310902" cy="27414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69507" indent="-534754" lvl="1">
              <a:lnSpc>
                <a:spcPts val="5449"/>
              </a:lnSpc>
              <a:buFont typeface="Arial"/>
              <a:buChar char="•"/>
            </a:pPr>
            <a:r>
              <a:rPr lang="en-US" sz="4953" spc="-2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genetic factors</a:t>
            </a:r>
          </a:p>
          <a:p>
            <a:pPr algn="l" marL="1069507" indent="-534754" lvl="1">
              <a:lnSpc>
                <a:spcPts val="5449"/>
              </a:lnSpc>
              <a:buFont typeface="Arial"/>
              <a:buChar char="•"/>
            </a:pPr>
            <a:r>
              <a:rPr lang="en-US" sz="4953" spc="-29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environmental influences</a:t>
            </a:r>
          </a:p>
          <a:p>
            <a:pPr algn="l">
              <a:lnSpc>
                <a:spcPts val="5449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5753609" y="9340226"/>
            <a:ext cx="4343907" cy="8428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28"/>
              </a:lnSpc>
            </a:pPr>
            <a:r>
              <a:rPr lang="en-US" sz="2025" spc="-121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(Coleman, n.d.; American Psychiatric Association, 2013)</a:t>
            </a:r>
          </a:p>
          <a:p>
            <a:pPr algn="l">
              <a:lnSpc>
                <a:spcPts val="2228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55803" y="6939222"/>
            <a:ext cx="8483800" cy="23167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65"/>
              </a:lnSpc>
            </a:pPr>
            <a:r>
              <a:rPr lang="en-US" sz="2786" spc="-167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idea:</a:t>
            </a:r>
          </a:p>
          <a:p>
            <a:pPr algn="l">
              <a:lnSpc>
                <a:spcPts val="3065"/>
              </a:lnSpc>
            </a:pPr>
          </a:p>
          <a:p>
            <a:pPr algn="l">
              <a:lnSpc>
                <a:spcPts val="3065"/>
              </a:lnSpc>
            </a:pPr>
            <a:r>
              <a:rPr lang="en-US" sz="2786" spc="-167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Narcissism is not simply a personality trait, but the result of the interaction between nature and life experience.</a:t>
            </a:r>
          </a:p>
          <a:p>
            <a:pPr algn="l">
              <a:lnSpc>
                <a:spcPts val="3065"/>
              </a:lnSpc>
            </a:pPr>
          </a:p>
        </p:txBody>
      </p:sp>
      <p:grpSp>
        <p:nvGrpSpPr>
          <p:cNvPr name="Group 13" id="13"/>
          <p:cNvGrpSpPr/>
          <p:nvPr/>
        </p:nvGrpSpPr>
        <p:grpSpPr>
          <a:xfrm rot="0">
            <a:off x="14008555" y="9258300"/>
            <a:ext cx="4617409" cy="1403172"/>
            <a:chOff x="0" y="0"/>
            <a:chExt cx="1216108" cy="36956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16108" cy="369560"/>
            </a:xfrm>
            <a:custGeom>
              <a:avLst/>
              <a:gdLst/>
              <a:ahLst/>
              <a:cxnLst/>
              <a:rect r="r" b="b" t="t" l="l"/>
              <a:pathLst>
                <a:path h="369560" w="1216108">
                  <a:moveTo>
                    <a:pt x="0" y="0"/>
                  </a:moveTo>
                  <a:lnTo>
                    <a:pt x="1216108" y="0"/>
                  </a:lnTo>
                  <a:lnTo>
                    <a:pt x="1216108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1216108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16" id="16"/>
          <p:cNvSpPr/>
          <p:nvPr/>
        </p:nvSpPr>
        <p:spPr>
          <a:xfrm>
            <a:off x="4143571" y="5747397"/>
            <a:ext cx="3100025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4406814" y="194186"/>
            <a:ext cx="693163" cy="10092814"/>
            <a:chOff x="0" y="0"/>
            <a:chExt cx="182562" cy="265819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82562" cy="2658190"/>
            </a:xfrm>
            <a:custGeom>
              <a:avLst/>
              <a:gdLst/>
              <a:ahLst/>
              <a:cxnLst/>
              <a:rect r="r" b="b" t="t" l="l"/>
              <a:pathLst>
                <a:path h="2658190" w="182562">
                  <a:moveTo>
                    <a:pt x="0" y="0"/>
                  </a:moveTo>
                  <a:lnTo>
                    <a:pt x="182562" y="0"/>
                  </a:lnTo>
                  <a:lnTo>
                    <a:pt x="182562" y="2658190"/>
                  </a:lnTo>
                  <a:lnTo>
                    <a:pt x="0" y="265819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182562" cy="26581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631451" y="529392"/>
            <a:ext cx="13775362" cy="3457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305"/>
              </a:lnSpc>
            </a:pP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Genetic</a:t>
            </a:r>
            <a:r>
              <a:rPr lang="en-US" sz="13305" spc="-79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Factors</a:t>
            </a:r>
          </a:p>
          <a:p>
            <a:pPr algn="l">
              <a:lnSpc>
                <a:spcPts val="13305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7230672" y="2565633"/>
            <a:ext cx="9545406" cy="28729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420"/>
              </a:lnSpc>
            </a:pPr>
            <a:r>
              <a:rPr lang="en-US" sz="7420" spc="-44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Personality</a:t>
            </a:r>
            <a:r>
              <a:rPr lang="en-US" sz="7420" spc="-44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traits linked to narcissism:</a:t>
            </a:r>
          </a:p>
          <a:p>
            <a:pPr algn="l">
              <a:lnSpc>
                <a:spcPts val="742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7713974" y="4949343"/>
            <a:ext cx="4917186" cy="29389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emotional regulation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sensitivity to criticism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dominance</a:t>
            </a:r>
          </a:p>
          <a:p>
            <a:pPr algn="l" marL="759617" indent="-379809" lvl="1">
              <a:lnSpc>
                <a:spcPts val="3870"/>
              </a:lnSpc>
              <a:buFont typeface="Arial"/>
              <a:buChar char="•"/>
            </a:pPr>
            <a:r>
              <a:rPr lang="en-US" sz="3518" spc="-21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self-esteem regulation</a:t>
            </a:r>
          </a:p>
          <a:p>
            <a:pPr algn="l">
              <a:lnSpc>
                <a:spcPts val="387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1754850" y="6892282"/>
            <a:ext cx="6098424" cy="26833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63"/>
              </a:lnSpc>
            </a:pPr>
            <a:r>
              <a:rPr lang="en-US" sz="2784" spc="-167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</a:t>
            </a:r>
            <a:r>
              <a:rPr lang="en-US" sz="2784" spc="-167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eritability</a:t>
            </a:r>
          </a:p>
          <a:p>
            <a:pPr algn="l">
              <a:lnSpc>
                <a:spcPts val="3063"/>
              </a:lnSpc>
            </a:pPr>
          </a:p>
          <a:p>
            <a:pPr algn="l" marL="601218" indent="-300609" lvl="1">
              <a:lnSpc>
                <a:spcPts val="3063"/>
              </a:lnSpc>
              <a:buFont typeface="Arial"/>
              <a:buChar char="•"/>
            </a:pPr>
            <a:r>
              <a:rPr lang="en-US" sz="2784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high heritability = stronger genetic role</a:t>
            </a:r>
          </a:p>
          <a:p>
            <a:pPr algn="l" marL="601218" indent="-300609" lvl="1">
              <a:lnSpc>
                <a:spcPts val="3063"/>
              </a:lnSpc>
              <a:buFont typeface="Arial"/>
              <a:buChar char="•"/>
            </a:pPr>
            <a:r>
              <a:rPr lang="en-US" sz="2784" spc="-1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low heritability = stronger environmental influence</a:t>
            </a:r>
          </a:p>
          <a:p>
            <a:pPr algn="l">
              <a:lnSpc>
                <a:spcPts val="3063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7713974" y="8840267"/>
            <a:ext cx="3549783" cy="12420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  <a:r>
              <a:rPr lang="en-US" sz="1800" spc="-10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(Coleman, n.d.; Reimann, 1997)</a:t>
            </a: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</p:txBody>
      </p:sp>
      <p:grpSp>
        <p:nvGrpSpPr>
          <p:cNvPr name="Group 11" id="11"/>
          <p:cNvGrpSpPr/>
          <p:nvPr/>
        </p:nvGrpSpPr>
        <p:grpSpPr>
          <a:xfrm rot="5400000">
            <a:off x="13270613" y="8986670"/>
            <a:ext cx="115478" cy="427782"/>
            <a:chOff x="0" y="0"/>
            <a:chExt cx="30414" cy="11266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0414" cy="112667"/>
            </a:xfrm>
            <a:custGeom>
              <a:avLst/>
              <a:gdLst/>
              <a:ahLst/>
              <a:cxnLst/>
              <a:rect r="r" b="b" t="t" l="l"/>
              <a:pathLst>
                <a:path h="112667" w="30414">
                  <a:moveTo>
                    <a:pt x="0" y="0"/>
                  </a:moveTo>
                  <a:lnTo>
                    <a:pt x="30414" y="0"/>
                  </a:lnTo>
                  <a:lnTo>
                    <a:pt x="30414" y="112667"/>
                  </a:lnTo>
                  <a:lnTo>
                    <a:pt x="0" y="112667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0"/>
              <a:ext cx="30414" cy="11266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14" id="14"/>
          <p:cNvSpPr/>
          <p:nvPr/>
        </p:nvSpPr>
        <p:spPr>
          <a:xfrm flipV="true">
            <a:off x="13114461" y="7888282"/>
            <a:ext cx="414483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15" id="15"/>
          <p:cNvGrpSpPr/>
          <p:nvPr/>
        </p:nvGrpSpPr>
        <p:grpSpPr>
          <a:xfrm rot="0">
            <a:off x="0" y="2422758"/>
            <a:ext cx="5999414" cy="8325921"/>
            <a:chOff x="0" y="0"/>
            <a:chExt cx="2226090" cy="3089343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226090" cy="3089343"/>
            </a:xfrm>
            <a:custGeom>
              <a:avLst/>
              <a:gdLst/>
              <a:ahLst/>
              <a:cxnLst/>
              <a:rect r="r" b="b" t="t" l="l"/>
              <a:pathLst>
                <a:path h="3089343" w="2226090">
                  <a:moveTo>
                    <a:pt x="0" y="0"/>
                  </a:moveTo>
                  <a:lnTo>
                    <a:pt x="2226090" y="0"/>
                  </a:lnTo>
                  <a:lnTo>
                    <a:pt x="2226090" y="3089343"/>
                  </a:lnTo>
                  <a:lnTo>
                    <a:pt x="0" y="3089343"/>
                  </a:lnTo>
                  <a:close/>
                </a:path>
              </a:pathLst>
            </a:custGeom>
            <a:blipFill>
              <a:blip r:embed="rId4"/>
              <a:stretch>
                <a:fillRect l="0" t="-4076" r="0" b="-4076"/>
              </a:stretch>
            </a:blipFill>
          </p:spPr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050724" y="0"/>
            <a:ext cx="8237276" cy="10287000"/>
            <a:chOff x="0" y="0"/>
            <a:chExt cx="1276170" cy="159372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276170" cy="1593725"/>
            </a:xfrm>
            <a:custGeom>
              <a:avLst/>
              <a:gdLst/>
              <a:ahLst/>
              <a:cxnLst/>
              <a:rect r="r" b="b" t="t" l="l"/>
              <a:pathLst>
                <a:path h="1593725" w="1276170">
                  <a:moveTo>
                    <a:pt x="0" y="0"/>
                  </a:moveTo>
                  <a:lnTo>
                    <a:pt x="1276170" y="0"/>
                  </a:lnTo>
                  <a:lnTo>
                    <a:pt x="1276170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51186" t="0" r="-36256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805505" y="580490"/>
            <a:ext cx="11060154" cy="18400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067"/>
              </a:lnSpc>
            </a:pPr>
            <a:r>
              <a:rPr lang="en-US" sz="7067" spc="-42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Evidence from Twin Studies</a:t>
            </a:r>
          </a:p>
          <a:p>
            <a:pPr algn="l">
              <a:lnSpc>
                <a:spcPts val="7067"/>
              </a:lnSpc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2098311" y="2109574"/>
            <a:ext cx="6415720" cy="1320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226"/>
              </a:lnSpc>
            </a:pPr>
            <a:r>
              <a:rPr lang="en-US" sz="4751" spc="-285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Psychologists use:</a:t>
            </a:r>
          </a:p>
          <a:p>
            <a:pPr algn="l">
              <a:lnSpc>
                <a:spcPts val="5226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3253176" y="3486890"/>
            <a:ext cx="7476978" cy="20492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59062" indent="-529531" lvl="1">
              <a:lnSpc>
                <a:spcPts val="5395"/>
              </a:lnSpc>
              <a:buFont typeface="Arial"/>
              <a:buChar char="•"/>
            </a:pPr>
            <a:r>
              <a:rPr lang="en-US" sz="4905" spc="-29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twin studies</a:t>
            </a:r>
          </a:p>
          <a:p>
            <a:pPr algn="l" marL="1059062" indent="-529531" lvl="1">
              <a:lnSpc>
                <a:spcPts val="5395"/>
              </a:lnSpc>
              <a:buFont typeface="Arial"/>
              <a:buChar char="•"/>
            </a:pPr>
            <a:r>
              <a:rPr lang="en-US" sz="4905" spc="-29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adoption studies</a:t>
            </a:r>
          </a:p>
          <a:p>
            <a:pPr algn="l">
              <a:lnSpc>
                <a:spcPts val="5395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805505" y="5574283"/>
            <a:ext cx="3009287" cy="10766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59"/>
              </a:lnSpc>
            </a:pPr>
            <a:r>
              <a:rPr lang="en-US" sz="3872" spc="-232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Example:</a:t>
            </a:r>
          </a:p>
          <a:p>
            <a:pPr algn="l">
              <a:lnSpc>
                <a:spcPts val="4259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573636" y="5930282"/>
            <a:ext cx="5553416" cy="22033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1358" indent="-340679" lvl="1">
              <a:lnSpc>
                <a:spcPts val="3471"/>
              </a:lnSpc>
              <a:buFont typeface="Arial"/>
              <a:buChar char="•"/>
            </a:pPr>
            <a:r>
              <a:rPr lang="en-US" sz="3155" spc="-18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identical twins = 100% shared genes</a:t>
            </a:r>
          </a:p>
          <a:p>
            <a:pPr algn="l" marL="681358" indent="-340679" lvl="1">
              <a:lnSpc>
                <a:spcPts val="3471"/>
              </a:lnSpc>
              <a:buFont typeface="Arial"/>
              <a:buChar char="•"/>
            </a:pPr>
            <a:r>
              <a:rPr lang="en-US" sz="3155" spc="-18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fraternal twins = around 50% shared genes</a:t>
            </a:r>
          </a:p>
          <a:p>
            <a:pPr algn="l">
              <a:lnSpc>
                <a:spcPts val="3471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561617" y="7918132"/>
            <a:ext cx="3497064" cy="1247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50"/>
              </a:lnSpc>
            </a:pPr>
            <a:r>
              <a:rPr lang="en-US" sz="4500" spc="-270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Conclusion:</a:t>
            </a:r>
          </a:p>
          <a:p>
            <a:pPr algn="l">
              <a:lnSpc>
                <a:spcPts val="4950"/>
              </a:lnSpc>
            </a:pPr>
          </a:p>
        </p:txBody>
      </p:sp>
      <p:sp>
        <p:nvSpPr>
          <p:cNvPr name="AutoShape 10" id="10"/>
          <p:cNvSpPr/>
          <p:nvPr/>
        </p:nvSpPr>
        <p:spPr>
          <a:xfrm>
            <a:off x="2098311" y="6460295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11" id="11"/>
          <p:cNvSpPr/>
          <p:nvPr/>
        </p:nvSpPr>
        <p:spPr>
          <a:xfrm>
            <a:off x="2098311" y="7870507"/>
            <a:ext cx="601634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2" id="12"/>
          <p:cNvSpPr txBox="true"/>
          <p:nvPr/>
        </p:nvSpPr>
        <p:spPr>
          <a:xfrm rot="0">
            <a:off x="1136923" y="8909685"/>
            <a:ext cx="8338495" cy="850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3054" spc="-183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Greater similarity = stronger genetic influence</a:t>
            </a:r>
          </a:p>
          <a:p>
            <a:pPr algn="l">
              <a:lnSpc>
                <a:spcPts val="3360"/>
              </a:lnSpc>
            </a:pPr>
          </a:p>
        </p:txBody>
      </p:sp>
      <p:grpSp>
        <p:nvGrpSpPr>
          <p:cNvPr name="Group 13" id="13"/>
          <p:cNvGrpSpPr/>
          <p:nvPr/>
        </p:nvGrpSpPr>
        <p:grpSpPr>
          <a:xfrm rot="0">
            <a:off x="14921675" y="8498205"/>
            <a:ext cx="206727" cy="765810"/>
            <a:chOff x="0" y="0"/>
            <a:chExt cx="54447" cy="201695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54447" cy="201695"/>
            </a:xfrm>
            <a:custGeom>
              <a:avLst/>
              <a:gdLst/>
              <a:ahLst/>
              <a:cxnLst/>
              <a:rect r="r" b="b" t="t" l="l"/>
              <a:pathLst>
                <a:path h="201695" w="54447">
                  <a:moveTo>
                    <a:pt x="0" y="0"/>
                  </a:moveTo>
                  <a:lnTo>
                    <a:pt x="54447" y="0"/>
                  </a:lnTo>
                  <a:lnTo>
                    <a:pt x="54447" y="201695"/>
                  </a:lnTo>
                  <a:lnTo>
                    <a:pt x="0" y="20169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0"/>
              <a:ext cx="54447" cy="20169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-720973">
            <a:off x="9585101" y="6401110"/>
            <a:ext cx="3463536" cy="14196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11"/>
              </a:lnSpc>
              <a:spcBef>
                <a:spcPct val="0"/>
              </a:spcBef>
            </a:pPr>
            <a:r>
              <a:rPr lang="en-US" sz="4200">
                <a:solidFill>
                  <a:srgbClr val="FBD9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Every d</a:t>
            </a:r>
            <a:r>
              <a:rPr lang="en-US" sz="4200" strike="noStrike" u="none">
                <a:solidFill>
                  <a:srgbClr val="FBD900"/>
                </a:solidFill>
                <a:latin typeface="Beautifully Delicious Script"/>
                <a:ea typeface="Beautifully Delicious Script"/>
                <a:cs typeface="Beautifully Delicious Script"/>
                <a:sym typeface="Beautifully Delicious Script"/>
              </a:rPr>
              <a:t>istorted thought hides a voice that wants to be heard.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127051" y="9133547"/>
            <a:ext cx="8863191" cy="11534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1"/>
              </a:lnSpc>
            </a:pPr>
          </a:p>
          <a:p>
            <a:pPr algn="l">
              <a:lnSpc>
                <a:spcPts val="3031"/>
              </a:lnSpc>
            </a:pPr>
            <a:r>
              <a:rPr lang="en-US" sz="2755" spc="-165" b="true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(Coleman, n.d.)</a:t>
            </a:r>
          </a:p>
          <a:p>
            <a:pPr algn="l">
              <a:lnSpc>
                <a:spcPts val="3031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12994203" y="8882646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>
            <a:off x="1028700" y="8602980"/>
            <a:ext cx="4442971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5" id="5"/>
          <p:cNvGrpSpPr/>
          <p:nvPr/>
        </p:nvGrpSpPr>
        <p:grpSpPr>
          <a:xfrm rot="0">
            <a:off x="1028700" y="8890000"/>
            <a:ext cx="358718" cy="368300"/>
            <a:chOff x="0" y="0"/>
            <a:chExt cx="94477" cy="9700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94477" cy="97001"/>
            </a:xfrm>
            <a:custGeom>
              <a:avLst/>
              <a:gdLst/>
              <a:ahLst/>
              <a:cxnLst/>
              <a:rect r="r" b="b" t="t" l="l"/>
              <a:pathLst>
                <a:path h="97001" w="94477">
                  <a:moveTo>
                    <a:pt x="0" y="0"/>
                  </a:moveTo>
                  <a:lnTo>
                    <a:pt x="94477" y="0"/>
                  </a:lnTo>
                  <a:lnTo>
                    <a:pt x="94477" y="97001"/>
                  </a:lnTo>
                  <a:lnTo>
                    <a:pt x="0" y="97001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94477" cy="970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8" id="8"/>
          <p:cNvSpPr/>
          <p:nvPr/>
        </p:nvSpPr>
        <p:spPr>
          <a:xfrm>
            <a:off x="13488091" y="7074472"/>
            <a:ext cx="3771209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9" id="9"/>
          <p:cNvGrpSpPr/>
          <p:nvPr/>
        </p:nvGrpSpPr>
        <p:grpSpPr>
          <a:xfrm rot="0">
            <a:off x="7041422" y="4585844"/>
            <a:ext cx="4876918" cy="5701156"/>
            <a:chOff x="0" y="0"/>
            <a:chExt cx="1809586" cy="211542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809586" cy="2115421"/>
            </a:xfrm>
            <a:custGeom>
              <a:avLst/>
              <a:gdLst/>
              <a:ahLst/>
              <a:cxnLst/>
              <a:rect r="r" b="b" t="t" l="l"/>
              <a:pathLst>
                <a:path h="2115421" w="1809586">
                  <a:moveTo>
                    <a:pt x="0" y="0"/>
                  </a:moveTo>
                  <a:lnTo>
                    <a:pt x="1809586" y="0"/>
                  </a:lnTo>
                  <a:lnTo>
                    <a:pt x="1809586" y="2115421"/>
                  </a:lnTo>
                  <a:lnTo>
                    <a:pt x="0" y="2115421"/>
                  </a:lnTo>
                  <a:close/>
                </a:path>
              </a:pathLst>
            </a:custGeom>
            <a:blipFill>
              <a:blip r:embed="rId4"/>
              <a:stretch>
                <a:fillRect l="-37628" t="-48706" r="-36210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12949478" y="9277350"/>
            <a:ext cx="3980359" cy="4216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99"/>
              </a:lnSpc>
            </a:pPr>
            <a:r>
              <a:rPr lang="en-US" b="true" sz="1599" spc="-47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(COLEMAN, N.D.)</a:t>
            </a:r>
          </a:p>
          <a:p>
            <a:pPr algn="l">
              <a:lnSpc>
                <a:spcPts val="1599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1012149"/>
            <a:ext cx="13027139" cy="22904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99"/>
              </a:lnSpc>
            </a:pPr>
            <a:r>
              <a:rPr lang="en-US" sz="8799" spc="-52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Environmental Factors</a:t>
            </a:r>
          </a:p>
          <a:p>
            <a:pPr algn="l">
              <a:lnSpc>
                <a:spcPts val="8799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387418" y="4929549"/>
            <a:ext cx="8603729" cy="3848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parenting style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excessive praise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constant criticism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emotional neglect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unstable validation</a:t>
            </a:r>
          </a:p>
          <a:p>
            <a:pPr algn="l" marL="854010" indent="-427005" lvl="1">
              <a:lnSpc>
                <a:spcPts val="4351"/>
              </a:lnSpc>
              <a:buFont typeface="Arial"/>
              <a:buChar char="•"/>
            </a:pPr>
            <a:r>
              <a:rPr lang="en-US" sz="3955" spc="-237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family dynamics</a:t>
            </a:r>
          </a:p>
          <a:p>
            <a:pPr algn="l">
              <a:lnSpc>
                <a:spcPts val="4351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483169" y="2985488"/>
            <a:ext cx="7807870" cy="14860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896"/>
              </a:lnSpc>
            </a:pPr>
            <a:r>
              <a:rPr lang="en-US" sz="5360" spc="-321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Important influences:</a:t>
            </a:r>
          </a:p>
          <a:p>
            <a:pPr algn="l">
              <a:lnSpc>
                <a:spcPts val="5896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2361172" y="4369393"/>
            <a:ext cx="11853657" cy="15555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162"/>
              </a:lnSpc>
            </a:pPr>
            <a:r>
              <a:rPr lang="en-US" sz="5602" spc="-336" b="true">
                <a:solidFill>
                  <a:srgbClr val="FBD9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Social influences:</a:t>
            </a:r>
          </a:p>
          <a:p>
            <a:pPr algn="l">
              <a:lnSpc>
                <a:spcPts val="6162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2023027" y="6200775"/>
            <a:ext cx="7995232" cy="2448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social media</a:t>
            </a:r>
          </a:p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external validation</a:t>
            </a:r>
          </a:p>
          <a:p>
            <a:pPr algn="l" marL="950668" indent="-475334" lvl="1">
              <a:lnSpc>
                <a:spcPts val="4843"/>
              </a:lnSpc>
              <a:buFont typeface="Arial"/>
              <a:buChar char="•"/>
            </a:pPr>
            <a:r>
              <a:rPr lang="en-US" sz="4403" spc="-264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status and success</a:t>
            </a:r>
          </a:p>
          <a:p>
            <a:pPr algn="l">
              <a:lnSpc>
                <a:spcPts val="4843"/>
              </a:lnSpc>
            </a:pPr>
          </a:p>
        </p:txBody>
      </p:sp>
      <p:grpSp>
        <p:nvGrpSpPr>
          <p:cNvPr name="Group 17" id="17"/>
          <p:cNvGrpSpPr/>
          <p:nvPr/>
        </p:nvGrpSpPr>
        <p:grpSpPr>
          <a:xfrm rot="5400000">
            <a:off x="17101353" y="-442988"/>
            <a:ext cx="671641" cy="6385323"/>
            <a:chOff x="0" y="0"/>
            <a:chExt cx="176893" cy="1681731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76893" cy="1681731"/>
            </a:xfrm>
            <a:custGeom>
              <a:avLst/>
              <a:gdLst/>
              <a:ahLst/>
              <a:cxnLst/>
              <a:rect r="r" b="b" t="t" l="l"/>
              <a:pathLst>
                <a:path h="1681731" w="176893">
                  <a:moveTo>
                    <a:pt x="0" y="0"/>
                  </a:moveTo>
                  <a:lnTo>
                    <a:pt x="176893" y="0"/>
                  </a:lnTo>
                  <a:lnTo>
                    <a:pt x="176893" y="1681731"/>
                  </a:lnTo>
                  <a:lnTo>
                    <a:pt x="0" y="1681731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0"/>
              <a:ext cx="176893" cy="16817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-1894405"/>
            <a:ext cx="2397303" cy="6578423"/>
            <a:chOff x="0" y="0"/>
            <a:chExt cx="631389" cy="173258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1389" cy="1732589"/>
            </a:xfrm>
            <a:custGeom>
              <a:avLst/>
              <a:gdLst/>
              <a:ahLst/>
              <a:cxnLst/>
              <a:rect r="r" b="b" t="t" l="l"/>
              <a:pathLst>
                <a:path h="1732589" w="631389">
                  <a:moveTo>
                    <a:pt x="0" y="0"/>
                  </a:moveTo>
                  <a:lnTo>
                    <a:pt x="631389" y="0"/>
                  </a:lnTo>
                  <a:lnTo>
                    <a:pt x="631389" y="1732589"/>
                  </a:lnTo>
                  <a:lnTo>
                    <a:pt x="0" y="1732589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631389" cy="173258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733378" y="0"/>
            <a:ext cx="3525922" cy="7466583"/>
            <a:chOff x="0" y="0"/>
            <a:chExt cx="1451518" cy="307377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451518" cy="3073773"/>
            </a:xfrm>
            <a:custGeom>
              <a:avLst/>
              <a:gdLst/>
              <a:ahLst/>
              <a:cxnLst/>
              <a:rect r="r" b="b" t="t" l="l"/>
              <a:pathLst>
                <a:path h="3073773" w="1451518">
                  <a:moveTo>
                    <a:pt x="0" y="0"/>
                  </a:moveTo>
                  <a:lnTo>
                    <a:pt x="1451518" y="0"/>
                  </a:lnTo>
                  <a:lnTo>
                    <a:pt x="1451518" y="3073773"/>
                  </a:lnTo>
                  <a:lnTo>
                    <a:pt x="0" y="3073773"/>
                  </a:lnTo>
                  <a:close/>
                </a:path>
              </a:pathLst>
            </a:custGeom>
            <a:blipFill>
              <a:blip r:embed="rId2"/>
              <a:stretch>
                <a:fillRect l="-20543" t="0" r="-20543" b="0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17259300" y="4646166"/>
            <a:ext cx="1028700" cy="5640834"/>
            <a:chOff x="0" y="0"/>
            <a:chExt cx="270933" cy="148565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70933" cy="1485652"/>
            </a:xfrm>
            <a:custGeom>
              <a:avLst/>
              <a:gdLst/>
              <a:ahLst/>
              <a:cxnLst/>
              <a:rect r="r" b="b" t="t" l="l"/>
              <a:pathLst>
                <a:path h="1485652" w="270933">
                  <a:moveTo>
                    <a:pt x="0" y="0"/>
                  </a:moveTo>
                  <a:lnTo>
                    <a:pt x="270933" y="0"/>
                  </a:lnTo>
                  <a:lnTo>
                    <a:pt x="270933" y="1485652"/>
                  </a:lnTo>
                  <a:lnTo>
                    <a:pt x="0" y="1485652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0"/>
              <a:ext cx="270933" cy="14856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560087" y="476132"/>
            <a:ext cx="9971147" cy="2227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58"/>
              </a:lnSpc>
            </a:pPr>
            <a:r>
              <a:rPr lang="en-US" sz="8558" spc="-51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Empathy</a:t>
            </a:r>
          </a:p>
          <a:p>
            <a:pPr algn="l">
              <a:lnSpc>
                <a:spcPts val="8558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701616" y="1623416"/>
            <a:ext cx="11259567" cy="15813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72"/>
              </a:lnSpc>
            </a:pPr>
            <a:r>
              <a:rPr lang="en-US" sz="6072" spc="-36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One of the key features of NPD</a:t>
            </a:r>
          </a:p>
          <a:p>
            <a:pPr algn="l">
              <a:lnSpc>
                <a:spcPts val="6072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3326860" y="2871074"/>
            <a:ext cx="8009079" cy="3654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difficulty r</a:t>
            </a: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ecognising others’ emotions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reduced emotional responsiveness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relationship difficulties</a:t>
            </a:r>
          </a:p>
          <a:p>
            <a:pPr algn="l" marL="807241" indent="-403621" lvl="1">
              <a:lnSpc>
                <a:spcPts val="4112"/>
              </a:lnSpc>
              <a:buFont typeface="Arial"/>
              <a:buChar char="•"/>
            </a:pPr>
            <a:r>
              <a:rPr lang="en-US" sz="3738" spc="-22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impaired social functioning</a:t>
            </a:r>
          </a:p>
          <a:p>
            <a:pPr algn="l">
              <a:lnSpc>
                <a:spcPts val="4112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5184096" y="6247662"/>
            <a:ext cx="3397108" cy="12189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3"/>
              </a:lnSpc>
            </a:pPr>
            <a:r>
              <a:rPr lang="en-US" sz="4366" spc="-26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Why?</a:t>
            </a:r>
          </a:p>
          <a:p>
            <a:pPr algn="l">
              <a:lnSpc>
                <a:spcPts val="4803"/>
              </a:lnSpc>
            </a:pPr>
          </a:p>
        </p:txBody>
      </p:sp>
      <p:sp>
        <p:nvSpPr>
          <p:cNvPr name="AutoShape 14" id="14"/>
          <p:cNvSpPr/>
          <p:nvPr/>
        </p:nvSpPr>
        <p:spPr>
          <a:xfrm>
            <a:off x="5545660" y="5548577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5" id="15"/>
          <p:cNvSpPr txBox="true"/>
          <p:nvPr/>
        </p:nvSpPr>
        <p:spPr>
          <a:xfrm rot="0">
            <a:off x="5319370" y="7044980"/>
            <a:ext cx="8091712" cy="26430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15570" indent="-407785" lvl="1">
              <a:lnSpc>
                <a:spcPts val="4155"/>
              </a:lnSpc>
              <a:buFont typeface="Arial"/>
              <a:buChar char="•"/>
            </a:pP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prot</a:t>
            </a: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ecting self-esteem becomes priority</a:t>
            </a:r>
          </a:p>
          <a:p>
            <a:pPr algn="l" marL="815570" indent="-407785" lvl="1">
              <a:lnSpc>
                <a:spcPts val="4155"/>
              </a:lnSpc>
              <a:buFont typeface="Arial"/>
              <a:buChar char="•"/>
            </a:pPr>
            <a:r>
              <a:rPr lang="en-US" sz="3777" spc="-22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self-image becomes more important than others’ feelings</a:t>
            </a:r>
          </a:p>
          <a:p>
            <a:pPr algn="l">
              <a:lnSpc>
                <a:spcPts val="4155"/>
              </a:lnSpc>
            </a:pPr>
          </a:p>
        </p:txBody>
      </p:sp>
      <p:sp>
        <p:nvSpPr>
          <p:cNvPr name="AutoShape 16" id="16"/>
          <p:cNvSpPr/>
          <p:nvPr/>
        </p:nvSpPr>
        <p:spPr>
          <a:xfrm>
            <a:off x="5700764" y="9312276"/>
            <a:ext cx="6754632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17" id="17"/>
          <p:cNvSpPr txBox="true"/>
          <p:nvPr/>
        </p:nvSpPr>
        <p:spPr>
          <a:xfrm rot="0">
            <a:off x="8606739" y="9478963"/>
            <a:ext cx="8708888" cy="746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800" spc="-10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(American Psychiatric Association, 2013; Coleman, n.d.; Moshagen et al., 2018)</a:t>
            </a:r>
          </a:p>
          <a:p>
            <a:pPr algn="l">
              <a:lnSpc>
                <a:spcPts val="1980"/>
              </a:lnSpc>
            </a:pPr>
          </a:p>
          <a:p>
            <a:pPr algn="l">
              <a:lnSpc>
                <a:spcPts val="198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80" y="0"/>
                </a:lnTo>
                <a:lnTo>
                  <a:pt x="371180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5400000">
            <a:off x="5426135" y="-3756160"/>
            <a:ext cx="829752" cy="11682021"/>
            <a:chOff x="0" y="0"/>
            <a:chExt cx="218535" cy="307674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18535" cy="3076746"/>
            </a:xfrm>
            <a:custGeom>
              <a:avLst/>
              <a:gdLst/>
              <a:ahLst/>
              <a:cxnLst/>
              <a:rect r="r" b="b" t="t" l="l"/>
              <a:pathLst>
                <a:path h="3076746" w="218535">
                  <a:moveTo>
                    <a:pt x="0" y="0"/>
                  </a:moveTo>
                  <a:lnTo>
                    <a:pt x="218535" y="0"/>
                  </a:lnTo>
                  <a:lnTo>
                    <a:pt x="218535" y="3076746"/>
                  </a:lnTo>
                  <a:lnTo>
                    <a:pt x="0" y="3076746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218535" cy="30767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AutoShape 6" id="6"/>
          <p:cNvSpPr/>
          <p:nvPr/>
        </p:nvSpPr>
        <p:spPr>
          <a:xfrm>
            <a:off x="5244251" y="7050016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7" id="7"/>
          <p:cNvSpPr/>
          <p:nvPr/>
        </p:nvSpPr>
        <p:spPr>
          <a:xfrm>
            <a:off x="5244251" y="8881781"/>
            <a:ext cx="7799497" cy="0"/>
          </a:xfrm>
          <a:prstGeom prst="line">
            <a:avLst/>
          </a:prstGeom>
          <a:ln cap="flat" w="9525">
            <a:solidFill>
              <a:srgbClr val="7B7B7B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8" id="8"/>
          <p:cNvGrpSpPr/>
          <p:nvPr/>
        </p:nvGrpSpPr>
        <p:grpSpPr>
          <a:xfrm rot="0">
            <a:off x="-337964" y="9258300"/>
            <a:ext cx="1366664" cy="1403172"/>
            <a:chOff x="0" y="0"/>
            <a:chExt cx="359944" cy="36956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359944" cy="369560"/>
            </a:xfrm>
            <a:custGeom>
              <a:avLst/>
              <a:gdLst/>
              <a:ahLst/>
              <a:cxnLst/>
              <a:rect r="r" b="b" t="t" l="l"/>
              <a:pathLst>
                <a:path h="369560" w="359944">
                  <a:moveTo>
                    <a:pt x="0" y="0"/>
                  </a:moveTo>
                  <a:lnTo>
                    <a:pt x="359944" y="0"/>
                  </a:lnTo>
                  <a:lnTo>
                    <a:pt x="359944" y="369560"/>
                  </a:lnTo>
                  <a:lnTo>
                    <a:pt x="0" y="369560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359944" cy="3695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7142936" y="892501"/>
            <a:ext cx="14959659" cy="41098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810"/>
              </a:lnSpc>
            </a:pPr>
            <a:r>
              <a:rPr lang="en-US" sz="15810" spc="-9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Conclusion</a:t>
            </a:r>
          </a:p>
          <a:p>
            <a:pPr algn="l">
              <a:lnSpc>
                <a:spcPts val="1581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579737" y="2937876"/>
            <a:ext cx="7884808" cy="1952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03"/>
              </a:lnSpc>
            </a:pPr>
            <a:r>
              <a:rPr lang="en-US" sz="7503" spc="-450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NPD is shaped by:</a:t>
            </a:r>
          </a:p>
          <a:p>
            <a:pPr algn="l">
              <a:lnSpc>
                <a:spcPts val="7503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4897242" y="4549692"/>
            <a:ext cx="7134605" cy="25050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bio</a:t>
            </a: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logy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childhood experiences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emotional development</a:t>
            </a:r>
          </a:p>
          <a:p>
            <a:pPr algn="l" marL="773463" indent="-386732" lvl="1">
              <a:lnSpc>
                <a:spcPts val="3940"/>
              </a:lnSpc>
              <a:buFont typeface="Arial"/>
              <a:buChar char="•"/>
            </a:pPr>
            <a:r>
              <a:rPr lang="en-US" sz="3582" spc="-21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</a:t>
            </a:r>
          </a:p>
          <a:p>
            <a:pPr algn="l">
              <a:lnSpc>
                <a:spcPts val="394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214290" y="6840080"/>
            <a:ext cx="5007917" cy="16606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64"/>
              </a:lnSpc>
            </a:pP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</a:t>
            </a:r>
            <a:r>
              <a:rPr lang="en-US" sz="5967" spc="-358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al idea:</a:t>
            </a:r>
          </a:p>
          <a:p>
            <a:pPr algn="l">
              <a:lnSpc>
                <a:spcPts val="6564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871470" y="9343034"/>
            <a:ext cx="7005937" cy="678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sz="2400" spc="-14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(Moshagen</a:t>
            </a:r>
            <a:r>
              <a:rPr lang="en-US" sz="2400" spc="-144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et al., 2018; Moshagen et al., 2020)</a:t>
            </a:r>
          </a:p>
          <a:p>
            <a:pPr algn="l">
              <a:lnSpc>
                <a:spcPts val="2640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4897242" y="7463002"/>
            <a:ext cx="9205499" cy="14813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3"/>
              </a:lnSpc>
            </a:pP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Narcissism is often less about confidence and more ab</a:t>
            </a:r>
            <a:r>
              <a:rPr lang="en-US" sz="3548" spc="-212" b="true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 psychological protection.</a:t>
            </a:r>
          </a:p>
          <a:p>
            <a:pPr algn="l">
              <a:lnSpc>
                <a:spcPts val="3903"/>
              </a:lnSpc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818117" y="1057648"/>
            <a:ext cx="371180" cy="320564"/>
          </a:xfrm>
          <a:custGeom>
            <a:avLst/>
            <a:gdLst/>
            <a:ahLst/>
            <a:cxnLst/>
            <a:rect r="r" b="b" t="t" l="l"/>
            <a:pathLst>
              <a:path h="320564" w="371180">
                <a:moveTo>
                  <a:pt x="0" y="0"/>
                </a:moveTo>
                <a:lnTo>
                  <a:pt x="371179" y="0"/>
                </a:lnTo>
                <a:lnTo>
                  <a:pt x="371179" y="320564"/>
                </a:lnTo>
                <a:lnTo>
                  <a:pt x="0" y="3205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57574" y="7002972"/>
            <a:ext cx="185029" cy="3185641"/>
            <a:chOff x="0" y="0"/>
            <a:chExt cx="48732" cy="83901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48732" cy="839017"/>
            </a:xfrm>
            <a:custGeom>
              <a:avLst/>
              <a:gdLst/>
              <a:ahLst/>
              <a:cxnLst/>
              <a:rect r="r" b="b" t="t" l="l"/>
              <a:pathLst>
                <a:path h="839017" w="48732">
                  <a:moveTo>
                    <a:pt x="0" y="0"/>
                  </a:moveTo>
                  <a:lnTo>
                    <a:pt x="48732" y="0"/>
                  </a:lnTo>
                  <a:lnTo>
                    <a:pt x="48732" y="839017"/>
                  </a:lnTo>
                  <a:lnTo>
                    <a:pt x="0" y="839017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0"/>
              <a:ext cx="48732" cy="83901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725144" y="4162192"/>
            <a:ext cx="14534156" cy="2286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7168"/>
              </a:lnSpc>
            </a:pPr>
            <a:r>
              <a:rPr lang="en-US" sz="17168" spc="-103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THANK YOU!</a:t>
            </a:r>
          </a:p>
        </p:txBody>
      </p:sp>
      <p:grpSp>
        <p:nvGrpSpPr>
          <p:cNvPr name="Group 7" id="7"/>
          <p:cNvGrpSpPr/>
          <p:nvPr/>
        </p:nvGrpSpPr>
        <p:grpSpPr>
          <a:xfrm rot="5400000">
            <a:off x="12997331" y="-3681267"/>
            <a:ext cx="231190" cy="10350148"/>
            <a:chOff x="0" y="0"/>
            <a:chExt cx="60889" cy="272596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0889" cy="2725965"/>
            </a:xfrm>
            <a:custGeom>
              <a:avLst/>
              <a:gdLst/>
              <a:ahLst/>
              <a:cxnLst/>
              <a:rect r="r" b="b" t="t" l="l"/>
              <a:pathLst>
                <a:path h="2725965" w="60889">
                  <a:moveTo>
                    <a:pt x="0" y="0"/>
                  </a:moveTo>
                  <a:lnTo>
                    <a:pt x="60889" y="0"/>
                  </a:lnTo>
                  <a:lnTo>
                    <a:pt x="60889" y="2725965"/>
                  </a:lnTo>
                  <a:lnTo>
                    <a:pt x="0" y="2725965"/>
                  </a:lnTo>
                  <a:close/>
                </a:path>
              </a:pathLst>
            </a:custGeom>
            <a:solidFill>
              <a:srgbClr val="FBD9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0"/>
              <a:ext cx="60889" cy="272596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680"/>
                </a:lnSpc>
              </a:pPr>
            </a:p>
          </p:txBody>
        </p:sp>
      </p:grp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74297" y="-364950"/>
            <a:ext cx="16460902" cy="10432097"/>
          </a:xfrm>
          <a:custGeom>
            <a:avLst/>
            <a:gdLst/>
            <a:ahLst/>
            <a:cxnLst/>
            <a:rect r="r" b="b" t="t" l="l"/>
            <a:pathLst>
              <a:path h="10432097" w="16460902">
                <a:moveTo>
                  <a:pt x="0" y="0"/>
                </a:moveTo>
                <a:lnTo>
                  <a:pt x="16460903" y="0"/>
                </a:lnTo>
                <a:lnTo>
                  <a:pt x="16460903" y="10432097"/>
                </a:lnTo>
                <a:lnTo>
                  <a:pt x="0" y="104320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DAHIKvEZAew</dc:identifier>
  <dcterms:modified xsi:type="dcterms:W3CDTF">2011-08-01T06:04:30Z</dcterms:modified>
  <cp:revision>1</cp:revision>
  <dc:title>Inside the Mind</dc:title>
</cp:coreProperties>
</file>