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slides/slide81.xml" ContentType="application/vnd.openxmlformats-officedocument.presentationml.slide+xml"/>
  <Override PartName="/ppt/slides/slide82.xml" ContentType="application/vnd.openxmlformats-officedocument.presentationml.slide+xml"/>
  <Override PartName="/ppt/slides/slide83.xml" ContentType="application/vnd.openxmlformats-officedocument.presentationml.slide+xml"/>
  <Override PartName="/ppt/slides/slide84.xml" ContentType="application/vnd.openxmlformats-officedocument.presentationml.slide+xml"/>
  <Override PartName="/ppt/slides/slide85.xml" ContentType="application/vnd.openxmlformats-officedocument.presentationml.slide+xml"/>
  <Override PartName="/ppt/slides/slide86.xml" ContentType="application/vnd.openxmlformats-officedocument.presentationml.slide+xml"/>
  <Override PartName="/ppt/slides/slide87.xml" ContentType="application/vnd.openxmlformats-officedocument.presentationml.slide+xml"/>
  <Override PartName="/ppt/slides/slide88.xml" ContentType="application/vnd.openxmlformats-officedocument.presentationml.slide+xml"/>
  <Override PartName="/ppt/slides/slide89.xml" ContentType="application/vnd.openxmlformats-officedocument.presentationml.slide+xml"/>
  <Override PartName="/ppt/slides/slide90.xml" ContentType="application/vnd.openxmlformats-officedocument.presentationml.slide+xml"/>
  <Override PartName="/ppt/slides/slide91.xml" ContentType="application/vnd.openxmlformats-officedocument.presentationml.slide+xml"/>
  <Override PartName="/ppt/slides/slide92.xml" ContentType="application/vnd.openxmlformats-officedocument.presentationml.slide+xml"/>
  <Override PartName="/ppt/slides/slide93.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96" r:id="rId1"/>
  </p:sldMasterIdLst>
  <p:notesMasterIdLst>
    <p:notesMasterId r:id="rId95"/>
  </p:notesMasterIdLst>
  <p:handoutMasterIdLst>
    <p:handoutMasterId r:id="rId96"/>
  </p:handoutMasterIdLst>
  <p:sldIdLst>
    <p:sldId id="261" r:id="rId2"/>
    <p:sldId id="438" r:id="rId3"/>
    <p:sldId id="262" r:id="rId4"/>
    <p:sldId id="442" r:id="rId5"/>
    <p:sldId id="263" r:id="rId6"/>
    <p:sldId id="397" r:id="rId7"/>
    <p:sldId id="264" r:id="rId8"/>
    <p:sldId id="265" r:id="rId9"/>
    <p:sldId id="266" r:id="rId10"/>
    <p:sldId id="445" r:id="rId11"/>
    <p:sldId id="446" r:id="rId12"/>
    <p:sldId id="409" r:id="rId13"/>
    <p:sldId id="399" r:id="rId14"/>
    <p:sldId id="400" r:id="rId15"/>
    <p:sldId id="401" r:id="rId16"/>
    <p:sldId id="402" r:id="rId17"/>
    <p:sldId id="403" r:id="rId18"/>
    <p:sldId id="404" r:id="rId19"/>
    <p:sldId id="268" r:id="rId20"/>
    <p:sldId id="269" r:id="rId21"/>
    <p:sldId id="270" r:id="rId22"/>
    <p:sldId id="271" r:id="rId23"/>
    <p:sldId id="275" r:id="rId24"/>
    <p:sldId id="279" r:id="rId25"/>
    <p:sldId id="280" r:id="rId26"/>
    <p:sldId id="281" r:id="rId27"/>
    <p:sldId id="282" r:id="rId28"/>
    <p:sldId id="405" r:id="rId29"/>
    <p:sldId id="413" r:id="rId30"/>
    <p:sldId id="285" r:id="rId31"/>
    <p:sldId id="406" r:id="rId32"/>
    <p:sldId id="289" r:id="rId33"/>
    <p:sldId id="417" r:id="rId34"/>
    <p:sldId id="418" r:id="rId35"/>
    <p:sldId id="419" r:id="rId36"/>
    <p:sldId id="420" r:id="rId37"/>
    <p:sldId id="421" r:id="rId38"/>
    <p:sldId id="422" r:id="rId39"/>
    <p:sldId id="423" r:id="rId40"/>
    <p:sldId id="424" r:id="rId41"/>
    <p:sldId id="427" r:id="rId42"/>
    <p:sldId id="428" r:id="rId43"/>
    <p:sldId id="429" r:id="rId44"/>
    <p:sldId id="430" r:id="rId45"/>
    <p:sldId id="436" r:id="rId46"/>
    <p:sldId id="433" r:id="rId47"/>
    <p:sldId id="434" r:id="rId48"/>
    <p:sldId id="435" r:id="rId49"/>
    <p:sldId id="290" r:id="rId50"/>
    <p:sldId id="291" r:id="rId51"/>
    <p:sldId id="408" r:id="rId52"/>
    <p:sldId id="292" r:id="rId53"/>
    <p:sldId id="294" r:id="rId54"/>
    <p:sldId id="295" r:id="rId55"/>
    <p:sldId id="296" r:id="rId56"/>
    <p:sldId id="297" r:id="rId57"/>
    <p:sldId id="298" r:id="rId58"/>
    <p:sldId id="302" r:id="rId59"/>
    <p:sldId id="305" r:id="rId60"/>
    <p:sldId id="306" r:id="rId61"/>
    <p:sldId id="307" r:id="rId62"/>
    <p:sldId id="310" r:id="rId63"/>
    <p:sldId id="311" r:id="rId64"/>
    <p:sldId id="313" r:id="rId65"/>
    <p:sldId id="323" r:id="rId66"/>
    <p:sldId id="327" r:id="rId67"/>
    <p:sldId id="451" r:id="rId68"/>
    <p:sldId id="449" r:id="rId69"/>
    <p:sldId id="450" r:id="rId70"/>
    <p:sldId id="448" r:id="rId71"/>
    <p:sldId id="410" r:id="rId72"/>
    <p:sldId id="452" r:id="rId73"/>
    <p:sldId id="328" r:id="rId74"/>
    <p:sldId id="329" r:id="rId75"/>
    <p:sldId id="330" r:id="rId76"/>
    <p:sldId id="331" r:id="rId77"/>
    <p:sldId id="332" r:id="rId78"/>
    <p:sldId id="333" r:id="rId79"/>
    <p:sldId id="334" r:id="rId80"/>
    <p:sldId id="335" r:id="rId81"/>
    <p:sldId id="336" r:id="rId82"/>
    <p:sldId id="337" r:id="rId83"/>
    <p:sldId id="338" r:id="rId84"/>
    <p:sldId id="339" r:id="rId85"/>
    <p:sldId id="340" r:id="rId86"/>
    <p:sldId id="341" r:id="rId87"/>
    <p:sldId id="342" r:id="rId88"/>
    <p:sldId id="447" r:id="rId89"/>
    <p:sldId id="343" r:id="rId90"/>
    <p:sldId id="439" r:id="rId91"/>
    <p:sldId id="411" r:id="rId92"/>
    <p:sldId id="443" r:id="rId93"/>
    <p:sldId id="444" r:id="rId94"/>
  </p:sldIdLst>
  <p:sldSz cx="12192000" cy="6858000"/>
  <p:notesSz cx="6669088" cy="97536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7005" autoAdjust="0"/>
    <p:restoredTop sz="94660"/>
  </p:normalViewPr>
  <p:slideViewPr>
    <p:cSldViewPr snapToGrid="0">
      <p:cViewPr varScale="1">
        <p:scale>
          <a:sx n="99" d="100"/>
          <a:sy n="99" d="100"/>
        </p:scale>
        <p:origin x="72" y="18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26" Type="http://schemas.openxmlformats.org/officeDocument/2006/relationships/slide" Target="slides/slide25.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slide" Target="slides/slide49.xml"/><Relationship Id="rId55" Type="http://schemas.openxmlformats.org/officeDocument/2006/relationships/slide" Target="slides/slide54.xml"/><Relationship Id="rId63" Type="http://schemas.openxmlformats.org/officeDocument/2006/relationships/slide" Target="slides/slide62.xml"/><Relationship Id="rId68" Type="http://schemas.openxmlformats.org/officeDocument/2006/relationships/slide" Target="slides/slide67.xml"/><Relationship Id="rId76" Type="http://schemas.openxmlformats.org/officeDocument/2006/relationships/slide" Target="slides/slide75.xml"/><Relationship Id="rId84" Type="http://schemas.openxmlformats.org/officeDocument/2006/relationships/slide" Target="slides/slide83.xml"/><Relationship Id="rId89" Type="http://schemas.openxmlformats.org/officeDocument/2006/relationships/slide" Target="slides/slide88.xml"/><Relationship Id="rId97" Type="http://schemas.openxmlformats.org/officeDocument/2006/relationships/presProps" Target="presProps.xml"/><Relationship Id="rId7" Type="http://schemas.openxmlformats.org/officeDocument/2006/relationships/slide" Target="slides/slide6.xml"/><Relationship Id="rId71" Type="http://schemas.openxmlformats.org/officeDocument/2006/relationships/slide" Target="slides/slide70.xml"/><Relationship Id="rId92" Type="http://schemas.openxmlformats.org/officeDocument/2006/relationships/slide" Target="slides/slide91.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slide" Target="slides/slide52.xml"/><Relationship Id="rId58" Type="http://schemas.openxmlformats.org/officeDocument/2006/relationships/slide" Target="slides/slide57.xml"/><Relationship Id="rId66" Type="http://schemas.openxmlformats.org/officeDocument/2006/relationships/slide" Target="slides/slide65.xml"/><Relationship Id="rId74" Type="http://schemas.openxmlformats.org/officeDocument/2006/relationships/slide" Target="slides/slide73.xml"/><Relationship Id="rId79" Type="http://schemas.openxmlformats.org/officeDocument/2006/relationships/slide" Target="slides/slide78.xml"/><Relationship Id="rId87" Type="http://schemas.openxmlformats.org/officeDocument/2006/relationships/slide" Target="slides/slide86.xml"/><Relationship Id="rId5" Type="http://schemas.openxmlformats.org/officeDocument/2006/relationships/slide" Target="slides/slide4.xml"/><Relationship Id="rId61" Type="http://schemas.openxmlformats.org/officeDocument/2006/relationships/slide" Target="slides/slide60.xml"/><Relationship Id="rId82" Type="http://schemas.openxmlformats.org/officeDocument/2006/relationships/slide" Target="slides/slide81.xml"/><Relationship Id="rId90" Type="http://schemas.openxmlformats.org/officeDocument/2006/relationships/slide" Target="slides/slide89.xml"/><Relationship Id="rId95" Type="http://schemas.openxmlformats.org/officeDocument/2006/relationships/notesMaster" Target="notesMasters/notesMaster1.xml"/><Relationship Id="rId19" Type="http://schemas.openxmlformats.org/officeDocument/2006/relationships/slide" Target="slides/slide1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56" Type="http://schemas.openxmlformats.org/officeDocument/2006/relationships/slide" Target="slides/slide55.xml"/><Relationship Id="rId64" Type="http://schemas.openxmlformats.org/officeDocument/2006/relationships/slide" Target="slides/slide63.xml"/><Relationship Id="rId69" Type="http://schemas.openxmlformats.org/officeDocument/2006/relationships/slide" Target="slides/slide68.xml"/><Relationship Id="rId77" Type="http://schemas.openxmlformats.org/officeDocument/2006/relationships/slide" Target="slides/slide76.xml"/><Relationship Id="rId100" Type="http://schemas.openxmlformats.org/officeDocument/2006/relationships/tableStyles" Target="tableStyles.xml"/><Relationship Id="rId8" Type="http://schemas.openxmlformats.org/officeDocument/2006/relationships/slide" Target="slides/slide7.xml"/><Relationship Id="rId51" Type="http://schemas.openxmlformats.org/officeDocument/2006/relationships/slide" Target="slides/slide50.xml"/><Relationship Id="rId72" Type="http://schemas.openxmlformats.org/officeDocument/2006/relationships/slide" Target="slides/slide71.xml"/><Relationship Id="rId80" Type="http://schemas.openxmlformats.org/officeDocument/2006/relationships/slide" Target="slides/slide79.xml"/><Relationship Id="rId85" Type="http://schemas.openxmlformats.org/officeDocument/2006/relationships/slide" Target="slides/slide84.xml"/><Relationship Id="rId93" Type="http://schemas.openxmlformats.org/officeDocument/2006/relationships/slide" Target="slides/slide92.xml"/><Relationship Id="rId98" Type="http://schemas.openxmlformats.org/officeDocument/2006/relationships/viewProps" Target="viewProps.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59" Type="http://schemas.openxmlformats.org/officeDocument/2006/relationships/slide" Target="slides/slide58.xml"/><Relationship Id="rId67" Type="http://schemas.openxmlformats.org/officeDocument/2006/relationships/slide" Target="slides/slide66.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slide" Target="slides/slide53.xml"/><Relationship Id="rId62" Type="http://schemas.openxmlformats.org/officeDocument/2006/relationships/slide" Target="slides/slide61.xml"/><Relationship Id="rId70" Type="http://schemas.openxmlformats.org/officeDocument/2006/relationships/slide" Target="slides/slide69.xml"/><Relationship Id="rId75" Type="http://schemas.openxmlformats.org/officeDocument/2006/relationships/slide" Target="slides/slide74.xml"/><Relationship Id="rId83" Type="http://schemas.openxmlformats.org/officeDocument/2006/relationships/slide" Target="slides/slide82.xml"/><Relationship Id="rId88" Type="http://schemas.openxmlformats.org/officeDocument/2006/relationships/slide" Target="slides/slide87.xml"/><Relationship Id="rId91" Type="http://schemas.openxmlformats.org/officeDocument/2006/relationships/slide" Target="slides/slide90.xml"/><Relationship Id="rId96" Type="http://schemas.openxmlformats.org/officeDocument/2006/relationships/handoutMaster" Target="handoutMasters/handoutMaster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 Id="rId57" Type="http://schemas.openxmlformats.org/officeDocument/2006/relationships/slide" Target="slides/slide56.xml"/><Relationship Id="rId10" Type="http://schemas.openxmlformats.org/officeDocument/2006/relationships/slide" Target="slides/slide9.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slide" Target="slides/slide51.xml"/><Relationship Id="rId60" Type="http://schemas.openxmlformats.org/officeDocument/2006/relationships/slide" Target="slides/slide59.xml"/><Relationship Id="rId65" Type="http://schemas.openxmlformats.org/officeDocument/2006/relationships/slide" Target="slides/slide64.xml"/><Relationship Id="rId73" Type="http://schemas.openxmlformats.org/officeDocument/2006/relationships/slide" Target="slides/slide72.xml"/><Relationship Id="rId78" Type="http://schemas.openxmlformats.org/officeDocument/2006/relationships/slide" Target="slides/slide77.xml"/><Relationship Id="rId81" Type="http://schemas.openxmlformats.org/officeDocument/2006/relationships/slide" Target="slides/slide80.xml"/><Relationship Id="rId86" Type="http://schemas.openxmlformats.org/officeDocument/2006/relationships/slide" Target="slides/slide85.xml"/><Relationship Id="rId94" Type="http://schemas.openxmlformats.org/officeDocument/2006/relationships/slide" Target="slides/slide93.xml"/><Relationship Id="rId99"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3" Type="http://schemas.openxmlformats.org/officeDocument/2006/relationships/slide" Target="slides/slide12.xml"/><Relationship Id="rId18" Type="http://schemas.openxmlformats.org/officeDocument/2006/relationships/slide" Target="slides/slide17.xml"/><Relationship Id="rId39" Type="http://schemas.openxmlformats.org/officeDocument/2006/relationships/slide" Target="slides/slide38.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337D60EB-DFE8-4DD8-B433-3A49DD04ED8A}" type="doc">
      <dgm:prSet loTypeId="urn:microsoft.com/office/officeart/2005/8/layout/process1" loCatId="process" qsTypeId="urn:microsoft.com/office/officeart/2005/8/quickstyle/simple1" qsCatId="simple" csTypeId="urn:microsoft.com/office/officeart/2005/8/colors/accent1_2" csCatId="accent1" phldr="1"/>
      <dgm:spPr/>
    </dgm:pt>
    <dgm:pt modelId="{1D86D6DF-CD9F-42A4-83FD-0D38A8212988}">
      <dgm:prSet phldrT="[Text]" custT="1"/>
      <dgm:spPr/>
      <dgm:t>
        <a:bodyPr/>
        <a:lstStyle/>
        <a:p>
          <a:r>
            <a:rPr lang="en-GB" sz="1400" b="1" dirty="0">
              <a:solidFill>
                <a:schemeClr val="tx2"/>
              </a:solidFill>
            </a:rPr>
            <a:t>Chapter 1</a:t>
          </a:r>
        </a:p>
        <a:p>
          <a:r>
            <a:rPr lang="en-GB" sz="1400" b="1" dirty="0">
              <a:solidFill>
                <a:schemeClr val="tx2"/>
              </a:solidFill>
            </a:rPr>
            <a:t>Introduction Background Research question</a:t>
          </a:r>
        </a:p>
      </dgm:t>
    </dgm:pt>
    <dgm:pt modelId="{A4DB24EB-B677-426E-B01B-1B064C70C402}" type="parTrans" cxnId="{DF0E9A89-8D8F-4A56-98F4-7C7BFA206693}">
      <dgm:prSet/>
      <dgm:spPr/>
      <dgm:t>
        <a:bodyPr/>
        <a:lstStyle/>
        <a:p>
          <a:endParaRPr lang="en-GB"/>
        </a:p>
      </dgm:t>
    </dgm:pt>
    <dgm:pt modelId="{6B7C929A-199B-460C-8D4C-D7562475B66A}" type="sibTrans" cxnId="{DF0E9A89-8D8F-4A56-98F4-7C7BFA206693}">
      <dgm:prSet/>
      <dgm:spPr/>
      <dgm:t>
        <a:bodyPr/>
        <a:lstStyle/>
        <a:p>
          <a:endParaRPr lang="en-GB"/>
        </a:p>
      </dgm:t>
    </dgm:pt>
    <dgm:pt modelId="{8A96B63C-6549-4E6B-8310-705936528941}">
      <dgm:prSet phldrT="[Text]" custT="1"/>
      <dgm:spPr/>
      <dgm:t>
        <a:bodyPr/>
        <a:lstStyle/>
        <a:p>
          <a:r>
            <a:rPr lang="en-GB" sz="1600" b="1" dirty="0">
              <a:solidFill>
                <a:schemeClr val="tx2"/>
              </a:solidFill>
            </a:rPr>
            <a:t>Chapter </a:t>
          </a:r>
          <a:r>
            <a:rPr lang="en-GB" sz="1600" b="1">
              <a:solidFill>
                <a:schemeClr val="tx2"/>
              </a:solidFill>
            </a:rPr>
            <a:t>2 Models/</a:t>
          </a:r>
          <a:endParaRPr lang="en-GB" sz="1600" b="1" dirty="0">
            <a:solidFill>
              <a:schemeClr val="tx2"/>
            </a:solidFill>
          </a:endParaRPr>
        </a:p>
        <a:p>
          <a:r>
            <a:rPr lang="en-GB" sz="1600" b="1" dirty="0">
              <a:solidFill>
                <a:schemeClr val="tx2"/>
              </a:solidFill>
            </a:rPr>
            <a:t>Theories/</a:t>
          </a:r>
        </a:p>
        <a:p>
          <a:r>
            <a:rPr lang="en-GB" sz="1600" b="1" dirty="0">
              <a:solidFill>
                <a:schemeClr val="tx2"/>
              </a:solidFill>
            </a:rPr>
            <a:t>concepts</a:t>
          </a:r>
        </a:p>
        <a:p>
          <a:r>
            <a:rPr lang="en-GB" sz="1600" b="1" dirty="0">
              <a:solidFill>
                <a:schemeClr val="tx2"/>
              </a:solidFill>
            </a:rPr>
            <a:t>What explains X?</a:t>
          </a:r>
        </a:p>
        <a:p>
          <a:r>
            <a:rPr lang="en-GB" sz="1600" b="1" dirty="0">
              <a:solidFill>
                <a:schemeClr val="tx2"/>
              </a:solidFill>
            </a:rPr>
            <a:t>Relevant research</a:t>
          </a:r>
        </a:p>
      </dgm:t>
    </dgm:pt>
    <dgm:pt modelId="{03819F48-96C8-4369-B0FA-A8C1F9B0B0A0}" type="parTrans" cxnId="{ABA5664F-DD33-4E5D-94AE-E9A1E42E0E55}">
      <dgm:prSet/>
      <dgm:spPr/>
      <dgm:t>
        <a:bodyPr/>
        <a:lstStyle/>
        <a:p>
          <a:endParaRPr lang="en-GB"/>
        </a:p>
      </dgm:t>
    </dgm:pt>
    <dgm:pt modelId="{56EB989A-EB42-4715-A13E-BAA83F4F7F8D}" type="sibTrans" cxnId="{ABA5664F-DD33-4E5D-94AE-E9A1E42E0E55}">
      <dgm:prSet/>
      <dgm:spPr/>
      <dgm:t>
        <a:bodyPr/>
        <a:lstStyle/>
        <a:p>
          <a:endParaRPr lang="en-GB"/>
        </a:p>
      </dgm:t>
    </dgm:pt>
    <dgm:pt modelId="{E43E6D1E-5C58-49A1-9577-A4573A1A72E7}">
      <dgm:prSet phldrT="[Text]" custT="1"/>
      <dgm:spPr/>
      <dgm:t>
        <a:bodyPr/>
        <a:lstStyle/>
        <a:p>
          <a:r>
            <a:rPr lang="en-GB" sz="1600" b="1" dirty="0">
              <a:solidFill>
                <a:schemeClr val="tx2"/>
              </a:solidFill>
            </a:rPr>
            <a:t>Chapter 3 </a:t>
          </a:r>
          <a:r>
            <a:rPr lang="en-GB" sz="1400" b="1" dirty="0">
              <a:solidFill>
                <a:schemeClr val="tx2"/>
              </a:solidFill>
            </a:rPr>
            <a:t>Methodology </a:t>
          </a:r>
        </a:p>
        <a:p>
          <a:r>
            <a:rPr lang="en-GB" sz="1600" b="1" dirty="0">
              <a:solidFill>
                <a:schemeClr val="tx2"/>
              </a:solidFill>
            </a:rPr>
            <a:t>of data collection</a:t>
          </a:r>
        </a:p>
      </dgm:t>
    </dgm:pt>
    <dgm:pt modelId="{5D4439C0-167C-4FDC-82B5-65EF0233FBAA}" type="parTrans" cxnId="{1A5A0A1B-50EB-4ED9-9CB6-47904219CB3A}">
      <dgm:prSet/>
      <dgm:spPr/>
      <dgm:t>
        <a:bodyPr/>
        <a:lstStyle/>
        <a:p>
          <a:endParaRPr lang="en-GB"/>
        </a:p>
      </dgm:t>
    </dgm:pt>
    <dgm:pt modelId="{7015E850-2316-4BFF-81CC-0A0A8A089283}" type="sibTrans" cxnId="{1A5A0A1B-50EB-4ED9-9CB6-47904219CB3A}">
      <dgm:prSet/>
      <dgm:spPr/>
      <dgm:t>
        <a:bodyPr/>
        <a:lstStyle/>
        <a:p>
          <a:endParaRPr lang="en-GB"/>
        </a:p>
      </dgm:t>
    </dgm:pt>
    <dgm:pt modelId="{7ABF21C1-075F-4F9F-82A0-251DEA2D7FBB}">
      <dgm:prSet/>
      <dgm:spPr/>
      <dgm:t>
        <a:bodyPr/>
        <a:lstStyle/>
        <a:p>
          <a:endParaRPr lang="en-GB" dirty="0"/>
        </a:p>
        <a:p>
          <a:r>
            <a:rPr lang="en-GB" b="1" dirty="0">
              <a:solidFill>
                <a:schemeClr val="tx2"/>
              </a:solidFill>
            </a:rPr>
            <a:t>Chapter 5</a:t>
          </a:r>
        </a:p>
        <a:p>
          <a:r>
            <a:rPr lang="en-GB" b="1" dirty="0">
              <a:solidFill>
                <a:schemeClr val="tx2"/>
              </a:solidFill>
            </a:rPr>
            <a:t>Implications of findings Contribution to body of knowledge</a:t>
          </a:r>
        </a:p>
      </dgm:t>
    </dgm:pt>
    <dgm:pt modelId="{2739CFBD-1A51-4A1E-BCB6-D8DDF43E8316}" type="parTrans" cxnId="{377B4FFF-09A1-4F80-8881-FED0D67F2C9E}">
      <dgm:prSet/>
      <dgm:spPr/>
      <dgm:t>
        <a:bodyPr/>
        <a:lstStyle/>
        <a:p>
          <a:endParaRPr lang="en-GB"/>
        </a:p>
      </dgm:t>
    </dgm:pt>
    <dgm:pt modelId="{8AF0E8BB-B9BB-4C0F-9396-765F405D4917}" type="sibTrans" cxnId="{377B4FFF-09A1-4F80-8881-FED0D67F2C9E}">
      <dgm:prSet/>
      <dgm:spPr/>
      <dgm:t>
        <a:bodyPr/>
        <a:lstStyle/>
        <a:p>
          <a:endParaRPr lang="en-GB"/>
        </a:p>
      </dgm:t>
    </dgm:pt>
    <dgm:pt modelId="{0FE78E5A-E807-4123-8B86-A55B2165898A}">
      <dgm:prSet/>
      <dgm:spPr/>
      <dgm:t>
        <a:bodyPr/>
        <a:lstStyle/>
        <a:p>
          <a:r>
            <a:rPr lang="en-GB" b="1" dirty="0">
              <a:solidFill>
                <a:schemeClr val="tx2"/>
              </a:solidFill>
            </a:rPr>
            <a:t>Chapter 4</a:t>
          </a:r>
        </a:p>
        <a:p>
          <a:r>
            <a:rPr lang="en-GB" b="1" dirty="0">
              <a:solidFill>
                <a:schemeClr val="tx2"/>
              </a:solidFill>
            </a:rPr>
            <a:t>Analysis of data</a:t>
          </a:r>
        </a:p>
        <a:p>
          <a:r>
            <a:rPr lang="en-GB" b="1" dirty="0">
              <a:solidFill>
                <a:schemeClr val="tx2"/>
              </a:solidFill>
            </a:rPr>
            <a:t>Findings</a:t>
          </a:r>
        </a:p>
      </dgm:t>
    </dgm:pt>
    <dgm:pt modelId="{1C552E80-F120-4BB3-B6F6-335FE09B70F6}" type="parTrans" cxnId="{7668D9C9-B424-43D1-BDDD-7F33074E03DD}">
      <dgm:prSet/>
      <dgm:spPr/>
      <dgm:t>
        <a:bodyPr/>
        <a:lstStyle/>
        <a:p>
          <a:endParaRPr lang="en-GB"/>
        </a:p>
      </dgm:t>
    </dgm:pt>
    <dgm:pt modelId="{6CAF4798-C6A2-4295-BDDC-5DDDDDA65965}" type="sibTrans" cxnId="{7668D9C9-B424-43D1-BDDD-7F33074E03DD}">
      <dgm:prSet/>
      <dgm:spPr/>
      <dgm:t>
        <a:bodyPr/>
        <a:lstStyle/>
        <a:p>
          <a:endParaRPr lang="en-GB"/>
        </a:p>
      </dgm:t>
    </dgm:pt>
    <dgm:pt modelId="{39458F31-F832-4869-A793-BC45EC9B99D4}" type="pres">
      <dgm:prSet presAssocID="{337D60EB-DFE8-4DD8-B433-3A49DD04ED8A}" presName="Name0" presStyleCnt="0">
        <dgm:presLayoutVars>
          <dgm:dir/>
          <dgm:resizeHandles val="exact"/>
        </dgm:presLayoutVars>
      </dgm:prSet>
      <dgm:spPr/>
    </dgm:pt>
    <dgm:pt modelId="{290C66C4-6CA2-4AC3-95C2-8CDCA5E7774F}" type="pres">
      <dgm:prSet presAssocID="{1D86D6DF-CD9F-42A4-83FD-0D38A8212988}" presName="node" presStyleLbl="node1" presStyleIdx="0" presStyleCnt="5" custScaleY="269247" custLinFactNeighborX="401" custLinFactNeighborY="-1794">
        <dgm:presLayoutVars>
          <dgm:bulletEnabled val="1"/>
        </dgm:presLayoutVars>
      </dgm:prSet>
      <dgm:spPr/>
      <dgm:t>
        <a:bodyPr/>
        <a:lstStyle/>
        <a:p>
          <a:endParaRPr lang="en-GB"/>
        </a:p>
      </dgm:t>
    </dgm:pt>
    <dgm:pt modelId="{3470D0F7-5628-401F-9A40-9D9ABEFDA730}" type="pres">
      <dgm:prSet presAssocID="{6B7C929A-199B-460C-8D4C-D7562475B66A}" presName="sibTrans" presStyleLbl="sibTrans2D1" presStyleIdx="0" presStyleCnt="4"/>
      <dgm:spPr/>
      <dgm:t>
        <a:bodyPr/>
        <a:lstStyle/>
        <a:p>
          <a:endParaRPr lang="en-GB"/>
        </a:p>
      </dgm:t>
    </dgm:pt>
    <dgm:pt modelId="{7E09837C-7D29-4F68-A748-F27340D4CE2B}" type="pres">
      <dgm:prSet presAssocID="{6B7C929A-199B-460C-8D4C-D7562475B66A}" presName="connectorText" presStyleLbl="sibTrans2D1" presStyleIdx="0" presStyleCnt="4"/>
      <dgm:spPr/>
      <dgm:t>
        <a:bodyPr/>
        <a:lstStyle/>
        <a:p>
          <a:endParaRPr lang="en-GB"/>
        </a:p>
      </dgm:t>
    </dgm:pt>
    <dgm:pt modelId="{70AC2DA4-25AD-44B0-B46E-F1A9FEEF679B}" type="pres">
      <dgm:prSet presAssocID="{8A96B63C-6549-4E6B-8310-705936528941}" presName="node" presStyleLbl="node1" presStyleIdx="1" presStyleCnt="5" custScaleY="267453">
        <dgm:presLayoutVars>
          <dgm:bulletEnabled val="1"/>
        </dgm:presLayoutVars>
      </dgm:prSet>
      <dgm:spPr/>
      <dgm:t>
        <a:bodyPr/>
        <a:lstStyle/>
        <a:p>
          <a:endParaRPr lang="en-GB"/>
        </a:p>
      </dgm:t>
    </dgm:pt>
    <dgm:pt modelId="{2B768F89-BA7D-4FFF-92B0-7F898D86A5FF}" type="pres">
      <dgm:prSet presAssocID="{56EB989A-EB42-4715-A13E-BAA83F4F7F8D}" presName="sibTrans" presStyleLbl="sibTrans2D1" presStyleIdx="1" presStyleCnt="4"/>
      <dgm:spPr/>
      <dgm:t>
        <a:bodyPr/>
        <a:lstStyle/>
        <a:p>
          <a:endParaRPr lang="en-GB"/>
        </a:p>
      </dgm:t>
    </dgm:pt>
    <dgm:pt modelId="{E65D49F9-29B0-483E-AE77-1295155F77B0}" type="pres">
      <dgm:prSet presAssocID="{56EB989A-EB42-4715-A13E-BAA83F4F7F8D}" presName="connectorText" presStyleLbl="sibTrans2D1" presStyleIdx="1" presStyleCnt="4"/>
      <dgm:spPr/>
      <dgm:t>
        <a:bodyPr/>
        <a:lstStyle/>
        <a:p>
          <a:endParaRPr lang="en-GB"/>
        </a:p>
      </dgm:t>
    </dgm:pt>
    <dgm:pt modelId="{F658B2FD-BF4E-4177-B42B-51B81C8955C8}" type="pres">
      <dgm:prSet presAssocID="{E43E6D1E-5C58-49A1-9577-A4573A1A72E7}" presName="node" presStyleLbl="node1" presStyleIdx="2" presStyleCnt="5" custScaleY="267453">
        <dgm:presLayoutVars>
          <dgm:bulletEnabled val="1"/>
        </dgm:presLayoutVars>
      </dgm:prSet>
      <dgm:spPr/>
      <dgm:t>
        <a:bodyPr/>
        <a:lstStyle/>
        <a:p>
          <a:endParaRPr lang="en-GB"/>
        </a:p>
      </dgm:t>
    </dgm:pt>
    <dgm:pt modelId="{0A1B7B23-DCFA-486E-BE5E-B53F23C1552E}" type="pres">
      <dgm:prSet presAssocID="{7015E850-2316-4BFF-81CC-0A0A8A089283}" presName="sibTrans" presStyleLbl="sibTrans2D1" presStyleIdx="2" presStyleCnt="4"/>
      <dgm:spPr/>
      <dgm:t>
        <a:bodyPr/>
        <a:lstStyle/>
        <a:p>
          <a:endParaRPr lang="en-GB"/>
        </a:p>
      </dgm:t>
    </dgm:pt>
    <dgm:pt modelId="{7B1B47B5-0F77-45F2-9085-5789BE427A2A}" type="pres">
      <dgm:prSet presAssocID="{7015E850-2316-4BFF-81CC-0A0A8A089283}" presName="connectorText" presStyleLbl="sibTrans2D1" presStyleIdx="2" presStyleCnt="4"/>
      <dgm:spPr/>
      <dgm:t>
        <a:bodyPr/>
        <a:lstStyle/>
        <a:p>
          <a:endParaRPr lang="en-GB"/>
        </a:p>
      </dgm:t>
    </dgm:pt>
    <dgm:pt modelId="{F54A6E03-1D0F-4B5C-BD1D-C66B373EEBD6}" type="pres">
      <dgm:prSet presAssocID="{0FE78E5A-E807-4123-8B86-A55B2165898A}" presName="node" presStyleLbl="node1" presStyleIdx="3" presStyleCnt="5" custScaleY="263864">
        <dgm:presLayoutVars>
          <dgm:bulletEnabled val="1"/>
        </dgm:presLayoutVars>
      </dgm:prSet>
      <dgm:spPr/>
      <dgm:t>
        <a:bodyPr/>
        <a:lstStyle/>
        <a:p>
          <a:endParaRPr lang="en-GB"/>
        </a:p>
      </dgm:t>
    </dgm:pt>
    <dgm:pt modelId="{D179D487-C426-4525-9C13-2BEE29926E05}" type="pres">
      <dgm:prSet presAssocID="{6CAF4798-C6A2-4295-BDDC-5DDDDDA65965}" presName="sibTrans" presStyleLbl="sibTrans2D1" presStyleIdx="3" presStyleCnt="4"/>
      <dgm:spPr/>
      <dgm:t>
        <a:bodyPr/>
        <a:lstStyle/>
        <a:p>
          <a:endParaRPr lang="en-GB"/>
        </a:p>
      </dgm:t>
    </dgm:pt>
    <dgm:pt modelId="{7A20F605-ECEB-46A2-AABD-7EC0BE1781D2}" type="pres">
      <dgm:prSet presAssocID="{6CAF4798-C6A2-4295-BDDC-5DDDDDA65965}" presName="connectorText" presStyleLbl="sibTrans2D1" presStyleIdx="3" presStyleCnt="4"/>
      <dgm:spPr/>
      <dgm:t>
        <a:bodyPr/>
        <a:lstStyle/>
        <a:p>
          <a:endParaRPr lang="en-GB"/>
        </a:p>
      </dgm:t>
    </dgm:pt>
    <dgm:pt modelId="{7D20082B-F77D-4AE0-9D7A-BCD69924BC4C}" type="pres">
      <dgm:prSet presAssocID="{7ABF21C1-075F-4F9F-82A0-251DEA2D7FBB}" presName="node" presStyleLbl="node1" presStyleIdx="4" presStyleCnt="5" custScaleY="263864">
        <dgm:presLayoutVars>
          <dgm:bulletEnabled val="1"/>
        </dgm:presLayoutVars>
      </dgm:prSet>
      <dgm:spPr/>
      <dgm:t>
        <a:bodyPr/>
        <a:lstStyle/>
        <a:p>
          <a:endParaRPr lang="en-GB"/>
        </a:p>
      </dgm:t>
    </dgm:pt>
  </dgm:ptLst>
  <dgm:cxnLst>
    <dgm:cxn modelId="{B150E0AE-A9E9-4814-98B7-0D1B8E94E319}" type="presOf" srcId="{1D86D6DF-CD9F-42A4-83FD-0D38A8212988}" destId="{290C66C4-6CA2-4AC3-95C2-8CDCA5E7774F}" srcOrd="0" destOrd="0" presId="urn:microsoft.com/office/officeart/2005/8/layout/process1"/>
    <dgm:cxn modelId="{3D61D76C-C55E-47B9-BC28-0686E65901C2}" type="presOf" srcId="{6B7C929A-199B-460C-8D4C-D7562475B66A}" destId="{3470D0F7-5628-401F-9A40-9D9ABEFDA730}" srcOrd="0" destOrd="0" presId="urn:microsoft.com/office/officeart/2005/8/layout/process1"/>
    <dgm:cxn modelId="{286B78E3-7CA3-4450-AE2E-510EC2F52A9F}" type="presOf" srcId="{7015E850-2316-4BFF-81CC-0A0A8A089283}" destId="{0A1B7B23-DCFA-486E-BE5E-B53F23C1552E}" srcOrd="0" destOrd="0" presId="urn:microsoft.com/office/officeart/2005/8/layout/process1"/>
    <dgm:cxn modelId="{7668D9C9-B424-43D1-BDDD-7F33074E03DD}" srcId="{337D60EB-DFE8-4DD8-B433-3A49DD04ED8A}" destId="{0FE78E5A-E807-4123-8B86-A55B2165898A}" srcOrd="3" destOrd="0" parTransId="{1C552E80-F120-4BB3-B6F6-335FE09B70F6}" sibTransId="{6CAF4798-C6A2-4295-BDDC-5DDDDDA65965}"/>
    <dgm:cxn modelId="{42C97E4E-7F7E-40D8-A87B-592E7CA5F44B}" type="presOf" srcId="{7015E850-2316-4BFF-81CC-0A0A8A089283}" destId="{7B1B47B5-0F77-45F2-9085-5789BE427A2A}" srcOrd="1" destOrd="0" presId="urn:microsoft.com/office/officeart/2005/8/layout/process1"/>
    <dgm:cxn modelId="{370775C0-E267-407F-8FD6-6D21D1608BB6}" type="presOf" srcId="{6CAF4798-C6A2-4295-BDDC-5DDDDDA65965}" destId="{7A20F605-ECEB-46A2-AABD-7EC0BE1781D2}" srcOrd="1" destOrd="0" presId="urn:microsoft.com/office/officeart/2005/8/layout/process1"/>
    <dgm:cxn modelId="{377B4FFF-09A1-4F80-8881-FED0D67F2C9E}" srcId="{337D60EB-DFE8-4DD8-B433-3A49DD04ED8A}" destId="{7ABF21C1-075F-4F9F-82A0-251DEA2D7FBB}" srcOrd="4" destOrd="0" parTransId="{2739CFBD-1A51-4A1E-BCB6-D8DDF43E8316}" sibTransId="{8AF0E8BB-B9BB-4C0F-9396-765F405D4917}"/>
    <dgm:cxn modelId="{002130F6-332C-44B5-8052-64C95E467B58}" type="presOf" srcId="{6B7C929A-199B-460C-8D4C-D7562475B66A}" destId="{7E09837C-7D29-4F68-A748-F27340D4CE2B}" srcOrd="1" destOrd="0" presId="urn:microsoft.com/office/officeart/2005/8/layout/process1"/>
    <dgm:cxn modelId="{F8DE1889-EE20-4535-9257-C6C9BAAD6FED}" type="presOf" srcId="{8A96B63C-6549-4E6B-8310-705936528941}" destId="{70AC2DA4-25AD-44B0-B46E-F1A9FEEF679B}" srcOrd="0" destOrd="0" presId="urn:microsoft.com/office/officeart/2005/8/layout/process1"/>
    <dgm:cxn modelId="{6A9EA5B9-5113-4349-8A76-F1B7F1FBE387}" type="presOf" srcId="{337D60EB-DFE8-4DD8-B433-3A49DD04ED8A}" destId="{39458F31-F832-4869-A793-BC45EC9B99D4}" srcOrd="0" destOrd="0" presId="urn:microsoft.com/office/officeart/2005/8/layout/process1"/>
    <dgm:cxn modelId="{ABA5664F-DD33-4E5D-94AE-E9A1E42E0E55}" srcId="{337D60EB-DFE8-4DD8-B433-3A49DD04ED8A}" destId="{8A96B63C-6549-4E6B-8310-705936528941}" srcOrd="1" destOrd="0" parTransId="{03819F48-96C8-4369-B0FA-A8C1F9B0B0A0}" sibTransId="{56EB989A-EB42-4715-A13E-BAA83F4F7F8D}"/>
    <dgm:cxn modelId="{184BC996-DC4E-474C-A13A-7576F302F10A}" type="presOf" srcId="{E43E6D1E-5C58-49A1-9577-A4573A1A72E7}" destId="{F658B2FD-BF4E-4177-B42B-51B81C8955C8}" srcOrd="0" destOrd="0" presId="urn:microsoft.com/office/officeart/2005/8/layout/process1"/>
    <dgm:cxn modelId="{1A5A0A1B-50EB-4ED9-9CB6-47904219CB3A}" srcId="{337D60EB-DFE8-4DD8-B433-3A49DD04ED8A}" destId="{E43E6D1E-5C58-49A1-9577-A4573A1A72E7}" srcOrd="2" destOrd="0" parTransId="{5D4439C0-167C-4FDC-82B5-65EF0233FBAA}" sibTransId="{7015E850-2316-4BFF-81CC-0A0A8A089283}"/>
    <dgm:cxn modelId="{F24B4E11-B4B7-449B-8E0D-4CB165EF81BF}" type="presOf" srcId="{6CAF4798-C6A2-4295-BDDC-5DDDDDA65965}" destId="{D179D487-C426-4525-9C13-2BEE29926E05}" srcOrd="0" destOrd="0" presId="urn:microsoft.com/office/officeart/2005/8/layout/process1"/>
    <dgm:cxn modelId="{DF0E9A89-8D8F-4A56-98F4-7C7BFA206693}" srcId="{337D60EB-DFE8-4DD8-B433-3A49DD04ED8A}" destId="{1D86D6DF-CD9F-42A4-83FD-0D38A8212988}" srcOrd="0" destOrd="0" parTransId="{A4DB24EB-B677-426E-B01B-1B064C70C402}" sibTransId="{6B7C929A-199B-460C-8D4C-D7562475B66A}"/>
    <dgm:cxn modelId="{C577B7A9-0D41-4CAE-9447-A8669AE91445}" type="presOf" srcId="{0FE78E5A-E807-4123-8B86-A55B2165898A}" destId="{F54A6E03-1D0F-4B5C-BD1D-C66B373EEBD6}" srcOrd="0" destOrd="0" presId="urn:microsoft.com/office/officeart/2005/8/layout/process1"/>
    <dgm:cxn modelId="{17C64CE1-3F23-481F-A29E-ACACE6B019EC}" type="presOf" srcId="{7ABF21C1-075F-4F9F-82A0-251DEA2D7FBB}" destId="{7D20082B-F77D-4AE0-9D7A-BCD69924BC4C}" srcOrd="0" destOrd="0" presId="urn:microsoft.com/office/officeart/2005/8/layout/process1"/>
    <dgm:cxn modelId="{C874C7EE-4A4F-4320-85A6-75A5488D9F97}" type="presOf" srcId="{56EB989A-EB42-4715-A13E-BAA83F4F7F8D}" destId="{2B768F89-BA7D-4FFF-92B0-7F898D86A5FF}" srcOrd="0" destOrd="0" presId="urn:microsoft.com/office/officeart/2005/8/layout/process1"/>
    <dgm:cxn modelId="{302CA76F-5D9E-4B97-B1BA-5F0F502E6B95}" type="presOf" srcId="{56EB989A-EB42-4715-A13E-BAA83F4F7F8D}" destId="{E65D49F9-29B0-483E-AE77-1295155F77B0}" srcOrd="1" destOrd="0" presId="urn:microsoft.com/office/officeart/2005/8/layout/process1"/>
    <dgm:cxn modelId="{C4041556-BA76-4F35-9848-D3D9CAB4AC90}" type="presParOf" srcId="{39458F31-F832-4869-A793-BC45EC9B99D4}" destId="{290C66C4-6CA2-4AC3-95C2-8CDCA5E7774F}" srcOrd="0" destOrd="0" presId="urn:microsoft.com/office/officeart/2005/8/layout/process1"/>
    <dgm:cxn modelId="{80A99305-17ED-4756-823C-B4C49735B920}" type="presParOf" srcId="{39458F31-F832-4869-A793-BC45EC9B99D4}" destId="{3470D0F7-5628-401F-9A40-9D9ABEFDA730}" srcOrd="1" destOrd="0" presId="urn:microsoft.com/office/officeart/2005/8/layout/process1"/>
    <dgm:cxn modelId="{03A263E6-F6E3-414F-A249-4CCE6F93FA14}" type="presParOf" srcId="{3470D0F7-5628-401F-9A40-9D9ABEFDA730}" destId="{7E09837C-7D29-4F68-A748-F27340D4CE2B}" srcOrd="0" destOrd="0" presId="urn:microsoft.com/office/officeart/2005/8/layout/process1"/>
    <dgm:cxn modelId="{359D6CE1-7724-45A2-B456-D4A9B009A491}" type="presParOf" srcId="{39458F31-F832-4869-A793-BC45EC9B99D4}" destId="{70AC2DA4-25AD-44B0-B46E-F1A9FEEF679B}" srcOrd="2" destOrd="0" presId="urn:microsoft.com/office/officeart/2005/8/layout/process1"/>
    <dgm:cxn modelId="{C840DB48-3B82-470F-9F1A-45CF3EC985F5}" type="presParOf" srcId="{39458F31-F832-4869-A793-BC45EC9B99D4}" destId="{2B768F89-BA7D-4FFF-92B0-7F898D86A5FF}" srcOrd="3" destOrd="0" presId="urn:microsoft.com/office/officeart/2005/8/layout/process1"/>
    <dgm:cxn modelId="{253EC36D-3402-4619-B57D-33DFDDEE5584}" type="presParOf" srcId="{2B768F89-BA7D-4FFF-92B0-7F898D86A5FF}" destId="{E65D49F9-29B0-483E-AE77-1295155F77B0}" srcOrd="0" destOrd="0" presId="urn:microsoft.com/office/officeart/2005/8/layout/process1"/>
    <dgm:cxn modelId="{D38C82A3-A970-4CBC-8BBC-C06882180192}" type="presParOf" srcId="{39458F31-F832-4869-A793-BC45EC9B99D4}" destId="{F658B2FD-BF4E-4177-B42B-51B81C8955C8}" srcOrd="4" destOrd="0" presId="urn:microsoft.com/office/officeart/2005/8/layout/process1"/>
    <dgm:cxn modelId="{0BF99A6A-F946-4E74-A290-5D3FA6413FA5}" type="presParOf" srcId="{39458F31-F832-4869-A793-BC45EC9B99D4}" destId="{0A1B7B23-DCFA-486E-BE5E-B53F23C1552E}" srcOrd="5" destOrd="0" presId="urn:microsoft.com/office/officeart/2005/8/layout/process1"/>
    <dgm:cxn modelId="{BE5DC232-EBDB-4AAC-9543-3A612A08598D}" type="presParOf" srcId="{0A1B7B23-DCFA-486E-BE5E-B53F23C1552E}" destId="{7B1B47B5-0F77-45F2-9085-5789BE427A2A}" srcOrd="0" destOrd="0" presId="urn:microsoft.com/office/officeart/2005/8/layout/process1"/>
    <dgm:cxn modelId="{5FF8FBFB-D9D5-4A71-B172-60A802633710}" type="presParOf" srcId="{39458F31-F832-4869-A793-BC45EC9B99D4}" destId="{F54A6E03-1D0F-4B5C-BD1D-C66B373EEBD6}" srcOrd="6" destOrd="0" presId="urn:microsoft.com/office/officeart/2005/8/layout/process1"/>
    <dgm:cxn modelId="{0270A112-24E4-4FC5-9B7F-07C141EACF7D}" type="presParOf" srcId="{39458F31-F832-4869-A793-BC45EC9B99D4}" destId="{D179D487-C426-4525-9C13-2BEE29926E05}" srcOrd="7" destOrd="0" presId="urn:microsoft.com/office/officeart/2005/8/layout/process1"/>
    <dgm:cxn modelId="{01C05C92-4A9C-44BA-BCE8-C7B8BEE285B7}" type="presParOf" srcId="{D179D487-C426-4525-9C13-2BEE29926E05}" destId="{7A20F605-ECEB-46A2-AABD-7EC0BE1781D2}" srcOrd="0" destOrd="0" presId="urn:microsoft.com/office/officeart/2005/8/layout/process1"/>
    <dgm:cxn modelId="{23A608B6-3F8A-441F-9612-A37F1CCE42AC}" type="presParOf" srcId="{39458F31-F832-4869-A793-BC45EC9B99D4}" destId="{7D20082B-F77D-4AE0-9D7A-BCD69924BC4C}" srcOrd="8" destOrd="0" presId="urn:microsoft.com/office/officeart/2005/8/layout/process1"/>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90C66C4-6CA2-4AC3-95C2-8CDCA5E7774F}">
      <dsp:nvSpPr>
        <dsp:cNvPr id="0" name=""/>
        <dsp:cNvSpPr/>
      </dsp:nvSpPr>
      <dsp:spPr>
        <a:xfrm>
          <a:off x="6658" y="0"/>
          <a:ext cx="1378728" cy="4941168"/>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53340" tIns="53340" rIns="53340" bIns="53340" numCol="1" spcCol="1270" anchor="ctr" anchorCtr="0">
          <a:noAutofit/>
        </a:bodyPr>
        <a:lstStyle/>
        <a:p>
          <a:pPr lvl="0" algn="ctr" defTabSz="622300">
            <a:lnSpc>
              <a:spcPct val="90000"/>
            </a:lnSpc>
            <a:spcBef>
              <a:spcPct val="0"/>
            </a:spcBef>
            <a:spcAft>
              <a:spcPct val="35000"/>
            </a:spcAft>
          </a:pPr>
          <a:r>
            <a:rPr lang="en-GB" sz="1400" b="1" kern="1200" dirty="0">
              <a:solidFill>
                <a:schemeClr val="tx2"/>
              </a:solidFill>
            </a:rPr>
            <a:t>Chapter 1</a:t>
          </a:r>
        </a:p>
        <a:p>
          <a:pPr lvl="0" algn="ctr" defTabSz="622300">
            <a:lnSpc>
              <a:spcPct val="90000"/>
            </a:lnSpc>
            <a:spcBef>
              <a:spcPct val="0"/>
            </a:spcBef>
            <a:spcAft>
              <a:spcPct val="35000"/>
            </a:spcAft>
          </a:pPr>
          <a:r>
            <a:rPr lang="en-GB" sz="1400" b="1" kern="1200" dirty="0">
              <a:solidFill>
                <a:schemeClr val="tx2"/>
              </a:solidFill>
            </a:rPr>
            <a:t>Introduction Background Research question</a:t>
          </a:r>
        </a:p>
      </dsp:txBody>
      <dsp:txXfrm>
        <a:off x="47040" y="40382"/>
        <a:ext cx="1297964" cy="4860404"/>
      </dsp:txXfrm>
    </dsp:sp>
    <dsp:sp modelId="{3470D0F7-5628-401F-9A40-9D9ABEFDA730}">
      <dsp:nvSpPr>
        <dsp:cNvPr id="0" name=""/>
        <dsp:cNvSpPr/>
      </dsp:nvSpPr>
      <dsp:spPr>
        <a:xfrm>
          <a:off x="1522707" y="2299621"/>
          <a:ext cx="291118"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1522707" y="2368006"/>
        <a:ext cx="203783" cy="205154"/>
      </dsp:txXfrm>
    </dsp:sp>
    <dsp:sp modelId="{70AC2DA4-25AD-44B0-B46E-F1A9FEEF679B}">
      <dsp:nvSpPr>
        <dsp:cNvPr id="0" name=""/>
        <dsp:cNvSpPr/>
      </dsp:nvSpPr>
      <dsp:spPr>
        <a:xfrm>
          <a:off x="1934667" y="16461"/>
          <a:ext cx="1378728" cy="4908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b="1" kern="1200" dirty="0">
              <a:solidFill>
                <a:schemeClr val="tx2"/>
              </a:solidFill>
            </a:rPr>
            <a:t>Chapter </a:t>
          </a:r>
          <a:r>
            <a:rPr lang="en-GB" sz="1600" b="1" kern="1200">
              <a:solidFill>
                <a:schemeClr val="tx2"/>
              </a:solidFill>
            </a:rPr>
            <a:t>2 Models/</a:t>
          </a:r>
          <a:endParaRPr lang="en-GB" sz="1600" b="1" kern="1200" dirty="0">
            <a:solidFill>
              <a:schemeClr val="tx2"/>
            </a:solidFill>
          </a:endParaRPr>
        </a:p>
        <a:p>
          <a:pPr lvl="0" algn="ctr" defTabSz="711200">
            <a:lnSpc>
              <a:spcPct val="90000"/>
            </a:lnSpc>
            <a:spcBef>
              <a:spcPct val="0"/>
            </a:spcBef>
            <a:spcAft>
              <a:spcPct val="35000"/>
            </a:spcAft>
          </a:pPr>
          <a:r>
            <a:rPr lang="en-GB" sz="1600" b="1" kern="1200" dirty="0">
              <a:solidFill>
                <a:schemeClr val="tx2"/>
              </a:solidFill>
            </a:rPr>
            <a:t>Theories/</a:t>
          </a:r>
        </a:p>
        <a:p>
          <a:pPr lvl="0" algn="ctr" defTabSz="711200">
            <a:lnSpc>
              <a:spcPct val="90000"/>
            </a:lnSpc>
            <a:spcBef>
              <a:spcPct val="0"/>
            </a:spcBef>
            <a:spcAft>
              <a:spcPct val="35000"/>
            </a:spcAft>
          </a:pPr>
          <a:r>
            <a:rPr lang="en-GB" sz="1600" b="1" kern="1200" dirty="0">
              <a:solidFill>
                <a:schemeClr val="tx2"/>
              </a:solidFill>
            </a:rPr>
            <a:t>concepts</a:t>
          </a:r>
        </a:p>
        <a:p>
          <a:pPr lvl="0" algn="ctr" defTabSz="711200">
            <a:lnSpc>
              <a:spcPct val="90000"/>
            </a:lnSpc>
            <a:spcBef>
              <a:spcPct val="0"/>
            </a:spcBef>
            <a:spcAft>
              <a:spcPct val="35000"/>
            </a:spcAft>
          </a:pPr>
          <a:r>
            <a:rPr lang="en-GB" sz="1600" b="1" kern="1200" dirty="0">
              <a:solidFill>
                <a:schemeClr val="tx2"/>
              </a:solidFill>
            </a:rPr>
            <a:t>What explains X?</a:t>
          </a:r>
        </a:p>
        <a:p>
          <a:pPr lvl="0" algn="ctr" defTabSz="711200">
            <a:lnSpc>
              <a:spcPct val="90000"/>
            </a:lnSpc>
            <a:spcBef>
              <a:spcPct val="0"/>
            </a:spcBef>
            <a:spcAft>
              <a:spcPct val="35000"/>
            </a:spcAft>
          </a:pPr>
          <a:r>
            <a:rPr lang="en-GB" sz="1600" b="1" kern="1200" dirty="0">
              <a:solidFill>
                <a:schemeClr val="tx2"/>
              </a:solidFill>
            </a:rPr>
            <a:t>Relevant research</a:t>
          </a:r>
        </a:p>
      </dsp:txBody>
      <dsp:txXfrm>
        <a:off x="1975049" y="56843"/>
        <a:ext cx="1297964" cy="4827480"/>
      </dsp:txXfrm>
    </dsp:sp>
    <dsp:sp modelId="{2B768F89-BA7D-4FFF-92B0-7F898D86A5FF}">
      <dsp:nvSpPr>
        <dsp:cNvPr id="0" name=""/>
        <dsp:cNvSpPr/>
      </dsp:nvSpPr>
      <dsp:spPr>
        <a:xfrm>
          <a:off x="345126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3451269" y="2368006"/>
        <a:ext cx="204603" cy="205154"/>
      </dsp:txXfrm>
    </dsp:sp>
    <dsp:sp modelId="{F658B2FD-BF4E-4177-B42B-51B81C8955C8}">
      <dsp:nvSpPr>
        <dsp:cNvPr id="0" name=""/>
        <dsp:cNvSpPr/>
      </dsp:nvSpPr>
      <dsp:spPr>
        <a:xfrm>
          <a:off x="3864887" y="16461"/>
          <a:ext cx="1378728" cy="4908244"/>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b="1" kern="1200" dirty="0">
              <a:solidFill>
                <a:schemeClr val="tx2"/>
              </a:solidFill>
            </a:rPr>
            <a:t>Chapter 3 </a:t>
          </a:r>
          <a:r>
            <a:rPr lang="en-GB" sz="1400" b="1" kern="1200" dirty="0">
              <a:solidFill>
                <a:schemeClr val="tx2"/>
              </a:solidFill>
            </a:rPr>
            <a:t>Methodology </a:t>
          </a:r>
        </a:p>
        <a:p>
          <a:pPr lvl="0" algn="ctr" defTabSz="711200">
            <a:lnSpc>
              <a:spcPct val="90000"/>
            </a:lnSpc>
            <a:spcBef>
              <a:spcPct val="0"/>
            </a:spcBef>
            <a:spcAft>
              <a:spcPct val="35000"/>
            </a:spcAft>
          </a:pPr>
          <a:r>
            <a:rPr lang="en-GB" sz="1600" b="1" kern="1200" dirty="0">
              <a:solidFill>
                <a:schemeClr val="tx2"/>
              </a:solidFill>
            </a:rPr>
            <a:t>of data collection</a:t>
          </a:r>
        </a:p>
      </dsp:txBody>
      <dsp:txXfrm>
        <a:off x="3905269" y="56843"/>
        <a:ext cx="1297964" cy="4827480"/>
      </dsp:txXfrm>
    </dsp:sp>
    <dsp:sp modelId="{0A1B7B23-DCFA-486E-BE5E-B53F23C1552E}">
      <dsp:nvSpPr>
        <dsp:cNvPr id="0" name=""/>
        <dsp:cNvSpPr/>
      </dsp:nvSpPr>
      <dsp:spPr>
        <a:xfrm>
          <a:off x="538148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5381489" y="2368006"/>
        <a:ext cx="204603" cy="205154"/>
      </dsp:txXfrm>
    </dsp:sp>
    <dsp:sp modelId="{F54A6E03-1D0F-4B5C-BD1D-C66B373EEBD6}">
      <dsp:nvSpPr>
        <dsp:cNvPr id="0" name=""/>
        <dsp:cNvSpPr/>
      </dsp:nvSpPr>
      <dsp:spPr>
        <a:xfrm>
          <a:off x="5795107" y="49393"/>
          <a:ext cx="1378728" cy="48423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r>
            <a:rPr lang="en-GB" sz="1600" b="1" kern="1200" dirty="0">
              <a:solidFill>
                <a:schemeClr val="tx2"/>
              </a:solidFill>
            </a:rPr>
            <a:t>Chapter 4</a:t>
          </a:r>
        </a:p>
        <a:p>
          <a:pPr lvl="0" algn="ctr" defTabSz="711200">
            <a:lnSpc>
              <a:spcPct val="90000"/>
            </a:lnSpc>
            <a:spcBef>
              <a:spcPct val="0"/>
            </a:spcBef>
            <a:spcAft>
              <a:spcPct val="35000"/>
            </a:spcAft>
          </a:pPr>
          <a:r>
            <a:rPr lang="en-GB" sz="1600" b="1" kern="1200" dirty="0">
              <a:solidFill>
                <a:schemeClr val="tx2"/>
              </a:solidFill>
            </a:rPr>
            <a:t>Analysis of data</a:t>
          </a:r>
        </a:p>
        <a:p>
          <a:pPr lvl="0" algn="ctr" defTabSz="711200">
            <a:lnSpc>
              <a:spcPct val="90000"/>
            </a:lnSpc>
            <a:spcBef>
              <a:spcPct val="0"/>
            </a:spcBef>
            <a:spcAft>
              <a:spcPct val="35000"/>
            </a:spcAft>
          </a:pPr>
          <a:r>
            <a:rPr lang="en-GB" sz="1600" b="1" kern="1200" dirty="0">
              <a:solidFill>
                <a:schemeClr val="tx2"/>
              </a:solidFill>
            </a:rPr>
            <a:t>Findings</a:t>
          </a:r>
        </a:p>
      </dsp:txBody>
      <dsp:txXfrm>
        <a:off x="5835489" y="89775"/>
        <a:ext cx="1297964" cy="4761616"/>
      </dsp:txXfrm>
    </dsp:sp>
    <dsp:sp modelId="{D179D487-C426-4525-9C13-2BEE29926E05}">
      <dsp:nvSpPr>
        <dsp:cNvPr id="0" name=""/>
        <dsp:cNvSpPr/>
      </dsp:nvSpPr>
      <dsp:spPr>
        <a:xfrm>
          <a:off x="7311709" y="2299621"/>
          <a:ext cx="292290" cy="341924"/>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lvl="0" algn="ctr" defTabSz="577850">
            <a:lnSpc>
              <a:spcPct val="90000"/>
            </a:lnSpc>
            <a:spcBef>
              <a:spcPct val="0"/>
            </a:spcBef>
            <a:spcAft>
              <a:spcPct val="35000"/>
            </a:spcAft>
          </a:pPr>
          <a:endParaRPr lang="en-GB" sz="1300" kern="1200"/>
        </a:p>
      </dsp:txBody>
      <dsp:txXfrm>
        <a:off x="7311709" y="2368006"/>
        <a:ext cx="204603" cy="205154"/>
      </dsp:txXfrm>
    </dsp:sp>
    <dsp:sp modelId="{7D20082B-F77D-4AE0-9D7A-BCD69924BC4C}">
      <dsp:nvSpPr>
        <dsp:cNvPr id="0" name=""/>
        <dsp:cNvSpPr/>
      </dsp:nvSpPr>
      <dsp:spPr>
        <a:xfrm>
          <a:off x="7725327" y="49393"/>
          <a:ext cx="1378728" cy="4842380"/>
        </a:xfrm>
        <a:prstGeom prst="roundRect">
          <a:avLst>
            <a:gd name="adj" fmla="val 10000"/>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60960" tIns="60960" rIns="60960" bIns="60960" numCol="1" spcCol="1270" anchor="ctr" anchorCtr="0">
          <a:noAutofit/>
        </a:bodyPr>
        <a:lstStyle/>
        <a:p>
          <a:pPr lvl="0" algn="ctr" defTabSz="711200">
            <a:lnSpc>
              <a:spcPct val="90000"/>
            </a:lnSpc>
            <a:spcBef>
              <a:spcPct val="0"/>
            </a:spcBef>
            <a:spcAft>
              <a:spcPct val="35000"/>
            </a:spcAft>
          </a:pPr>
          <a:endParaRPr lang="en-GB" sz="1600" kern="1200" dirty="0"/>
        </a:p>
        <a:p>
          <a:pPr lvl="0" algn="ctr" defTabSz="711200">
            <a:lnSpc>
              <a:spcPct val="90000"/>
            </a:lnSpc>
            <a:spcBef>
              <a:spcPct val="0"/>
            </a:spcBef>
            <a:spcAft>
              <a:spcPct val="35000"/>
            </a:spcAft>
          </a:pPr>
          <a:r>
            <a:rPr lang="en-GB" sz="1600" b="1" kern="1200" dirty="0">
              <a:solidFill>
                <a:schemeClr val="tx2"/>
              </a:solidFill>
            </a:rPr>
            <a:t>Chapter 5</a:t>
          </a:r>
        </a:p>
        <a:p>
          <a:pPr lvl="0" algn="ctr" defTabSz="711200">
            <a:lnSpc>
              <a:spcPct val="90000"/>
            </a:lnSpc>
            <a:spcBef>
              <a:spcPct val="0"/>
            </a:spcBef>
            <a:spcAft>
              <a:spcPct val="35000"/>
            </a:spcAft>
          </a:pPr>
          <a:r>
            <a:rPr lang="en-GB" sz="1600" b="1" kern="1200" dirty="0">
              <a:solidFill>
                <a:schemeClr val="tx2"/>
              </a:solidFill>
            </a:rPr>
            <a:t>Implications of findings Contribution to body of knowledge</a:t>
          </a:r>
        </a:p>
      </dsp:txBody>
      <dsp:txXfrm>
        <a:off x="7765709" y="89775"/>
        <a:ext cx="1297964" cy="4761616"/>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rawings/_rels/vmlDrawing1.vml.rels><?xml version="1.0" encoding="UTF-8" standalone="yes"?>
<Relationships xmlns="http://schemas.openxmlformats.org/package/2006/relationships"><Relationship Id="rId3" Type="http://schemas.openxmlformats.org/officeDocument/2006/relationships/image" Target="../media/image10.emf"/><Relationship Id="rId2" Type="http://schemas.openxmlformats.org/officeDocument/2006/relationships/image" Target="../media/image9.wmf"/><Relationship Id="rId1" Type="http://schemas.openxmlformats.org/officeDocument/2006/relationships/image" Target="../media/image8.w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sz="quarter" idx="1"/>
          </p:nvPr>
        </p:nvSpPr>
        <p:spPr>
          <a:xfrm>
            <a:off x="3777607" y="0"/>
            <a:ext cx="2889938" cy="489374"/>
          </a:xfrm>
          <a:prstGeom prst="rect">
            <a:avLst/>
          </a:prstGeom>
        </p:spPr>
        <p:txBody>
          <a:bodyPr vert="horz" lIns="91440" tIns="45720" rIns="91440" bIns="45720" rtlCol="0"/>
          <a:lstStyle>
            <a:lvl1pPr algn="r">
              <a:defRPr sz="1200"/>
            </a:lvl1pPr>
          </a:lstStyle>
          <a:p>
            <a:fld id="{59FA2A4C-4473-4041-96BE-A9FC5F0C64CD}" type="datetimeFigureOut">
              <a:rPr lang="en-GB" smtClean="0"/>
              <a:t>28/02/2020</a:t>
            </a:fld>
            <a:endParaRPr lang="en-GB"/>
          </a:p>
        </p:txBody>
      </p:sp>
      <p:sp>
        <p:nvSpPr>
          <p:cNvPr id="4" name="Footer Placeholder 3"/>
          <p:cNvSpPr>
            <a:spLocks noGrp="1"/>
          </p:cNvSpPr>
          <p:nvPr>
            <p:ph type="ftr" sz="quarter" idx="2"/>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5" name="Slide Number Placeholder 4"/>
          <p:cNvSpPr>
            <a:spLocks noGrp="1"/>
          </p:cNvSpPr>
          <p:nvPr>
            <p:ph type="sldNum" sz="quarter" idx="3"/>
          </p:nvPr>
        </p:nvSpPr>
        <p:spPr>
          <a:xfrm>
            <a:off x="3777607" y="9264228"/>
            <a:ext cx="2889938" cy="489373"/>
          </a:xfrm>
          <a:prstGeom prst="rect">
            <a:avLst/>
          </a:prstGeom>
        </p:spPr>
        <p:txBody>
          <a:bodyPr vert="horz" lIns="91440" tIns="45720" rIns="91440" bIns="45720" rtlCol="0" anchor="b"/>
          <a:lstStyle>
            <a:lvl1pPr algn="r">
              <a:defRPr sz="1200"/>
            </a:lvl1pPr>
          </a:lstStyle>
          <a:p>
            <a:fld id="{930F6139-0AB8-44E1-B0BD-13EEFA406CEB}" type="slidenum">
              <a:rPr lang="en-GB" smtClean="0"/>
              <a:t>‹#›</a:t>
            </a:fld>
            <a:endParaRPr lang="en-GB"/>
          </a:p>
        </p:txBody>
      </p:sp>
    </p:spTree>
    <p:extLst>
      <p:ext uri="{BB962C8B-B14F-4D97-AF65-F5344CB8AC3E}">
        <p14:creationId xmlns:p14="http://schemas.microsoft.com/office/powerpoint/2010/main" val="2663350180"/>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889938" cy="489374"/>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777607" y="0"/>
            <a:ext cx="2889938" cy="489374"/>
          </a:xfrm>
          <a:prstGeom prst="rect">
            <a:avLst/>
          </a:prstGeom>
        </p:spPr>
        <p:txBody>
          <a:bodyPr vert="horz" lIns="91440" tIns="45720" rIns="91440" bIns="45720" rtlCol="0"/>
          <a:lstStyle>
            <a:lvl1pPr algn="r">
              <a:defRPr sz="1200"/>
            </a:lvl1pPr>
          </a:lstStyle>
          <a:p>
            <a:fld id="{12CFD835-048C-44F4-9533-A3340374BD75}" type="datetimeFigureOut">
              <a:rPr lang="en-GB" smtClean="0"/>
              <a:t>28/02/2020</a:t>
            </a:fld>
            <a:endParaRPr lang="en-GB"/>
          </a:p>
        </p:txBody>
      </p:sp>
      <p:sp>
        <p:nvSpPr>
          <p:cNvPr id="4" name="Slide Image Placeholder 3"/>
          <p:cNvSpPr>
            <a:spLocks noGrp="1" noRot="1" noChangeAspect="1"/>
          </p:cNvSpPr>
          <p:nvPr>
            <p:ph type="sldImg" idx="2"/>
          </p:nvPr>
        </p:nvSpPr>
        <p:spPr>
          <a:xfrm>
            <a:off x="407988" y="1219200"/>
            <a:ext cx="5853112" cy="3292475"/>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66909" y="4693920"/>
            <a:ext cx="5335270" cy="384048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9264228"/>
            <a:ext cx="2889938" cy="489373"/>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777607" y="9264228"/>
            <a:ext cx="2889938" cy="489373"/>
          </a:xfrm>
          <a:prstGeom prst="rect">
            <a:avLst/>
          </a:prstGeom>
        </p:spPr>
        <p:txBody>
          <a:bodyPr vert="horz" lIns="91440" tIns="45720" rIns="91440" bIns="45720" rtlCol="0" anchor="b"/>
          <a:lstStyle>
            <a:lvl1pPr algn="r">
              <a:defRPr sz="1200"/>
            </a:lvl1pPr>
          </a:lstStyle>
          <a:p>
            <a:fld id="{E808E70D-812C-425E-93BE-67226B994AD2}" type="slidenum">
              <a:rPr lang="en-GB" smtClean="0"/>
              <a:t>‹#›</a:t>
            </a:fld>
            <a:endParaRPr lang="en-GB"/>
          </a:p>
        </p:txBody>
      </p:sp>
    </p:spTree>
    <p:extLst>
      <p:ext uri="{BB962C8B-B14F-4D97-AF65-F5344CB8AC3E}">
        <p14:creationId xmlns:p14="http://schemas.microsoft.com/office/powerpoint/2010/main" val="43011640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53.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63.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93.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9"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3797EF58-7593-4D45-AAF8-9ECB9D5E8E79}" type="slidenum">
              <a:rPr lang="en-US" altLang="en-US" sz="1300"/>
              <a:pPr>
                <a:spcBef>
                  <a:spcPct val="0"/>
                </a:spcBef>
              </a:pPr>
              <a:t>1</a:t>
            </a:fld>
            <a:endParaRPr lang="en-US" altLang="en-US" sz="1300"/>
          </a:p>
        </p:txBody>
      </p:sp>
      <p:sp>
        <p:nvSpPr>
          <p:cNvPr id="7170" name="Rectangle 2"/>
          <p:cNvSpPr>
            <a:spLocks noGrp="1" noRot="1" noChangeAspect="1" noChangeArrowheads="1" noTextEdit="1"/>
          </p:cNvSpPr>
          <p:nvPr>
            <p:ph type="sldImg"/>
          </p:nvPr>
        </p:nvSpPr>
        <p:spPr>
          <a:xfrm>
            <a:off x="407988" y="1219200"/>
            <a:ext cx="5853112" cy="3292475"/>
          </a:xfrm>
          <a:ln/>
        </p:spPr>
      </p:sp>
      <p:sp>
        <p:nvSpPr>
          <p:cNvPr id="7171"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07679953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26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21047EB-2D29-2F4B-B290-068DC7B6F360}" type="slidenum">
              <a:rPr lang="en-US" altLang="en-US" sz="1300"/>
              <a:pPr>
                <a:spcBef>
                  <a:spcPct val="0"/>
                </a:spcBef>
              </a:pPr>
              <a:t>2</a:t>
            </a:fld>
            <a:endParaRPr lang="en-US" altLang="en-US" sz="1300"/>
          </a:p>
        </p:txBody>
      </p:sp>
      <p:sp>
        <p:nvSpPr>
          <p:cNvPr id="11266" name="Rectangle 2"/>
          <p:cNvSpPr>
            <a:spLocks noGrp="1" noRot="1" noChangeAspect="1" noChangeArrowheads="1" noTextEdit="1"/>
          </p:cNvSpPr>
          <p:nvPr>
            <p:ph type="sldImg"/>
          </p:nvPr>
        </p:nvSpPr>
        <p:spPr>
          <a:xfrm>
            <a:off x="407988" y="1219200"/>
            <a:ext cx="5853112" cy="3292475"/>
          </a:xfrm>
          <a:ln/>
        </p:spPr>
      </p:sp>
      <p:sp>
        <p:nvSpPr>
          <p:cNvPr id="1126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476749111"/>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1"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D1D06E2B-D02C-3543-8371-14BB28D675AF}" type="slidenum">
              <a:rPr lang="en-US" altLang="en-US" sz="1300"/>
              <a:pPr>
                <a:spcBef>
                  <a:spcPct val="0"/>
                </a:spcBef>
              </a:pPr>
              <a:t>4</a:t>
            </a:fld>
            <a:endParaRPr lang="en-US" altLang="en-US" sz="1300"/>
          </a:p>
        </p:txBody>
      </p:sp>
      <p:sp>
        <p:nvSpPr>
          <p:cNvPr id="15362" name="Rectangle 2"/>
          <p:cNvSpPr>
            <a:spLocks noGrp="1" noRot="1" noChangeAspect="1" noChangeArrowheads="1" noTextEdit="1"/>
          </p:cNvSpPr>
          <p:nvPr>
            <p:ph type="sldImg"/>
          </p:nvPr>
        </p:nvSpPr>
        <p:spPr>
          <a:xfrm>
            <a:off x="407988" y="1219200"/>
            <a:ext cx="5853112" cy="3292475"/>
          </a:xfrm>
          <a:ln/>
        </p:spPr>
      </p:sp>
      <p:sp>
        <p:nvSpPr>
          <p:cNvPr id="15363" name="Rectangle 3"/>
          <p:cNvSpPr>
            <a:spLocks noGrp="1" noChangeArrowheads="1"/>
          </p:cNvSpPr>
          <p:nvPr>
            <p:ph type="body" idx="1"/>
          </p:nvPr>
        </p:nvSpPr>
        <p:spPr>
          <a:xfrm>
            <a:off x="881493" y="5029203"/>
            <a:ext cx="4847439" cy="4765040"/>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4292176249"/>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http://onlineqda.hud.ac.uk/methodologies.php#Comparative_Analysis</a:t>
            </a:r>
          </a:p>
        </p:txBody>
      </p:sp>
      <p:sp>
        <p:nvSpPr>
          <p:cNvPr id="4" name="Slide Number Placeholder 3"/>
          <p:cNvSpPr>
            <a:spLocks noGrp="1"/>
          </p:cNvSpPr>
          <p:nvPr>
            <p:ph type="sldNum" sz="quarter" idx="10"/>
          </p:nvPr>
        </p:nvSpPr>
        <p:spPr/>
        <p:txBody>
          <a:bodyPr/>
          <a:lstStyle/>
          <a:p>
            <a:fld id="{F9E48E11-E22C-4D5A-B24C-D2CB4121EBF8}" type="slidenum">
              <a:rPr lang="en-GB" smtClean="0"/>
              <a:t>8</a:t>
            </a:fld>
            <a:endParaRPr lang="en-GB"/>
          </a:p>
        </p:txBody>
      </p:sp>
    </p:spTree>
    <p:extLst>
      <p:ext uri="{BB962C8B-B14F-4D97-AF65-F5344CB8AC3E}">
        <p14:creationId xmlns:p14="http://schemas.microsoft.com/office/powerpoint/2010/main" val="2283929372"/>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6625"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97788906-6D23-914E-BA2C-78D8993E44C9}" type="slidenum">
              <a:rPr lang="en-US" altLang="en-US" sz="1300"/>
              <a:pPr>
                <a:spcBef>
                  <a:spcPct val="0"/>
                </a:spcBef>
              </a:pPr>
              <a:t>10</a:t>
            </a:fld>
            <a:endParaRPr lang="en-US" altLang="en-US" sz="1300"/>
          </a:p>
        </p:txBody>
      </p:sp>
      <p:sp>
        <p:nvSpPr>
          <p:cNvPr id="26626" name="Rectangle 2"/>
          <p:cNvSpPr>
            <a:spLocks noGrp="1" noRot="1" noChangeAspect="1" noChangeArrowheads="1" noTextEdit="1"/>
          </p:cNvSpPr>
          <p:nvPr>
            <p:ph type="sldImg"/>
          </p:nvPr>
        </p:nvSpPr>
        <p:spPr>
          <a:xfrm>
            <a:off x="407988" y="1219200"/>
            <a:ext cx="5853112" cy="3292475"/>
          </a:xfrm>
          <a:ln/>
        </p:spPr>
      </p:sp>
      <p:sp>
        <p:nvSpPr>
          <p:cNvPr id="26627"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230000144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5602"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9360B11-9167-4FB6-8B81-E37882EAA047}" type="slidenum">
              <a:rPr lang="en-US" altLang="en-US" sz="1300"/>
              <a:pPr>
                <a:spcBef>
                  <a:spcPct val="0"/>
                </a:spcBef>
              </a:pPr>
              <a:t>26</a:t>
            </a:fld>
            <a:endParaRPr lang="en-US" altLang="en-US" sz="1300"/>
          </a:p>
        </p:txBody>
      </p:sp>
      <p:sp>
        <p:nvSpPr>
          <p:cNvPr id="25603" name="Rectangle 2"/>
          <p:cNvSpPr>
            <a:spLocks noGrp="1" noRot="1" noChangeAspect="1" noChangeArrowheads="1" noTextEdit="1"/>
          </p:cNvSpPr>
          <p:nvPr>
            <p:ph type="sldImg"/>
          </p:nvPr>
        </p:nvSpPr>
        <p:spPr>
          <a:ln/>
        </p:spPr>
      </p:sp>
      <p:sp>
        <p:nvSpPr>
          <p:cNvPr id="25604"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4208955179"/>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dirty="0"/>
              <a:t>The song serves is a social commentary on alcohol abuse, and it features a Caribbean beat and notable flute solo by Jackson.</a:t>
            </a:r>
          </a:p>
        </p:txBody>
      </p:sp>
      <p:sp>
        <p:nvSpPr>
          <p:cNvPr id="4" name="Slide Number Placeholder 3"/>
          <p:cNvSpPr>
            <a:spLocks noGrp="1"/>
          </p:cNvSpPr>
          <p:nvPr>
            <p:ph type="sldNum" sz="quarter" idx="10"/>
          </p:nvPr>
        </p:nvSpPr>
        <p:spPr/>
        <p:txBody>
          <a:bodyPr/>
          <a:lstStyle/>
          <a:p>
            <a:fld id="{F9E48E11-E22C-4D5A-B24C-D2CB4121EBF8}" type="slidenum">
              <a:rPr lang="en-GB" smtClean="0"/>
              <a:t>53</a:t>
            </a:fld>
            <a:endParaRPr lang="en-GB"/>
          </a:p>
        </p:txBody>
      </p:sp>
    </p:spTree>
    <p:extLst>
      <p:ext uri="{BB962C8B-B14F-4D97-AF65-F5344CB8AC3E}">
        <p14:creationId xmlns:p14="http://schemas.microsoft.com/office/powerpoint/2010/main" val="3639863652"/>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4818"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77F7F9BD-4673-4EA4-96BD-5AE494F42B9D}" type="slidenum">
              <a:rPr lang="en-US" altLang="en-US" sz="1300"/>
              <a:pPr>
                <a:spcBef>
                  <a:spcPct val="0"/>
                </a:spcBef>
              </a:pPr>
              <a:t>63</a:t>
            </a:fld>
            <a:endParaRPr lang="en-US" altLang="en-US" sz="1300"/>
          </a:p>
        </p:txBody>
      </p:sp>
      <p:sp>
        <p:nvSpPr>
          <p:cNvPr id="34819" name="Rectangle 2"/>
          <p:cNvSpPr>
            <a:spLocks noGrp="1" noRot="1" noChangeAspect="1" noChangeArrowheads="1" noTextEdit="1"/>
          </p:cNvSpPr>
          <p:nvPr>
            <p:ph type="sldImg"/>
          </p:nvPr>
        </p:nvSpPr>
        <p:spPr>
          <a:ln/>
        </p:spPr>
      </p:sp>
      <p:sp>
        <p:nvSpPr>
          <p:cNvPr id="34820"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3925421495"/>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7890"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Arial" panose="020B0604020202020204" pitchFamily="34" charset="0"/>
                <a:ea typeface="ＭＳ Ｐゴシック" panose="020B0600070205080204" pitchFamily="34" charset="-128"/>
              </a:defRPr>
            </a:lvl1pPr>
            <a:lvl2pPr marL="37931725" indent="-37474525" defTabSz="965200">
              <a:spcBef>
                <a:spcPct val="30000"/>
              </a:spcBef>
              <a:defRPr sz="1200">
                <a:solidFill>
                  <a:schemeClr val="tx1"/>
                </a:solidFill>
                <a:latin typeface="Arial" panose="020B0604020202020204" pitchFamily="34" charset="0"/>
                <a:ea typeface="ＭＳ Ｐゴシック" panose="020B0600070205080204" pitchFamily="34" charset="-128"/>
              </a:defRPr>
            </a:lvl2pPr>
            <a:lvl3pPr marL="11430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3pPr>
            <a:lvl4pPr marL="16002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4pPr>
            <a:lvl5pPr marL="2057400" indent="-228600" defTabSz="965200">
              <a:spcBef>
                <a:spcPct val="30000"/>
              </a:spcBef>
              <a:defRPr sz="1200">
                <a:solidFill>
                  <a:schemeClr val="tx1"/>
                </a:solidFill>
                <a:latin typeface="Arial" panose="020B0604020202020204" pitchFamily="34" charset="0"/>
                <a:ea typeface="ＭＳ Ｐゴシック" panose="020B0600070205080204" pitchFamily="34" charset="-128"/>
              </a:defRPr>
            </a:lvl5pPr>
            <a:lvl6pPr marL="25146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6pPr>
            <a:lvl7pPr marL="29718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7pPr>
            <a:lvl8pPr marL="34290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8pPr>
            <a:lvl9pPr marL="3886200" indent="-228600" defTabSz="965200" eaLnBrk="0" fontAlgn="base" hangingPunct="0">
              <a:spcBef>
                <a:spcPct val="30000"/>
              </a:spcBef>
              <a:spcAft>
                <a:spcPct val="0"/>
              </a:spcAft>
              <a:defRPr sz="1200">
                <a:solidFill>
                  <a:schemeClr val="tx1"/>
                </a:solidFill>
                <a:latin typeface="Arial" panose="020B0604020202020204" pitchFamily="34" charset="0"/>
                <a:ea typeface="ＭＳ Ｐゴシック" panose="020B0600070205080204" pitchFamily="34" charset="-128"/>
              </a:defRPr>
            </a:lvl9pPr>
          </a:lstStyle>
          <a:p>
            <a:pPr>
              <a:spcBef>
                <a:spcPct val="0"/>
              </a:spcBef>
            </a:pPr>
            <a:fld id="{E6FB99CC-46B8-4376-A926-6A4CF7142C3B}" type="slidenum">
              <a:rPr lang="en-US" altLang="en-US" sz="1300"/>
              <a:pPr>
                <a:spcBef>
                  <a:spcPct val="0"/>
                </a:spcBef>
              </a:pPr>
              <a:t>64</a:t>
            </a:fld>
            <a:endParaRPr lang="en-US" altLang="en-US" sz="1300"/>
          </a:p>
        </p:txBody>
      </p:sp>
      <p:sp>
        <p:nvSpPr>
          <p:cNvPr id="37891" name="Rectangle 2"/>
          <p:cNvSpPr>
            <a:spLocks noGrp="1" noRot="1" noChangeAspect="1" noChangeArrowheads="1" noTextEdit="1"/>
          </p:cNvSpPr>
          <p:nvPr>
            <p:ph type="sldImg"/>
          </p:nvPr>
        </p:nvSpPr>
        <p:spPr>
          <a:ln/>
        </p:spPr>
      </p:sp>
      <p:sp>
        <p:nvSpPr>
          <p:cNvPr id="37892" name="Rectangle 3"/>
          <p:cNvSpPr>
            <a:spLocks noGrp="1" noChangeArrowheads="1"/>
          </p:cNvSpPr>
          <p:nvPr>
            <p:ph type="body" idx="1"/>
          </p:nvPr>
        </p:nvSpPr>
        <p:spPr>
          <a:xfrm>
            <a:off x="947875" y="4864950"/>
            <a:ext cx="5217944" cy="4607559"/>
          </a:xfrm>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p>
            <a:pPr eaLnBrk="1" hangingPunct="1"/>
            <a:endParaRPr lang="en-US" altLang="en-US">
              <a:ea typeface="ＭＳ Ｐゴシック" panose="020B0600070205080204" pitchFamily="34" charset="-128"/>
            </a:endParaRPr>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7458624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4577" name="Rectangle 7"/>
          <p:cNvSpPr>
            <a:spLocks noGrp="1" noChangeArrowheads="1"/>
          </p:cNvSpPr>
          <p:nvPr>
            <p:ph type="sldNum" sz="quarter" idx="5"/>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lstStyle>
            <a:lvl1pPr defTabSz="965200">
              <a:spcBef>
                <a:spcPct val="30000"/>
              </a:spcBef>
              <a:defRPr sz="1200">
                <a:solidFill>
                  <a:schemeClr val="tx1"/>
                </a:solidFill>
                <a:latin typeface="Calibri Regular" charset="0"/>
                <a:ea typeface="Calibri Regular" charset="0"/>
                <a:cs typeface="Calibri Regular" charset="0"/>
              </a:defRPr>
            </a:lvl1pPr>
            <a:lvl2pPr marL="37931725" indent="-37474525" defTabSz="965200">
              <a:spcBef>
                <a:spcPct val="30000"/>
              </a:spcBef>
              <a:defRPr sz="1200">
                <a:solidFill>
                  <a:schemeClr val="tx1"/>
                </a:solidFill>
                <a:latin typeface="Calibri Regular" charset="0"/>
                <a:ea typeface="Calibri Regular" charset="0"/>
                <a:cs typeface="Calibri Regular" charset="0"/>
              </a:defRPr>
            </a:lvl2pPr>
            <a:lvl3pPr marL="1143000" indent="-228600" defTabSz="965200">
              <a:spcBef>
                <a:spcPct val="30000"/>
              </a:spcBef>
              <a:defRPr sz="1200">
                <a:solidFill>
                  <a:schemeClr val="tx1"/>
                </a:solidFill>
                <a:latin typeface="Calibri Regular" charset="0"/>
                <a:ea typeface="Calibri Regular" charset="0"/>
                <a:cs typeface="Calibri Regular" charset="0"/>
              </a:defRPr>
            </a:lvl3pPr>
            <a:lvl4pPr marL="1600200" indent="-228600" defTabSz="965200">
              <a:spcBef>
                <a:spcPct val="30000"/>
              </a:spcBef>
              <a:defRPr sz="1200">
                <a:solidFill>
                  <a:schemeClr val="tx1"/>
                </a:solidFill>
                <a:latin typeface="Calibri Regular" charset="0"/>
                <a:ea typeface="Calibri Regular" charset="0"/>
                <a:cs typeface="Calibri Regular" charset="0"/>
              </a:defRPr>
            </a:lvl4pPr>
            <a:lvl5pPr marL="2057400" indent="-228600" defTabSz="965200">
              <a:spcBef>
                <a:spcPct val="30000"/>
              </a:spcBef>
              <a:defRPr sz="1200">
                <a:solidFill>
                  <a:schemeClr val="tx1"/>
                </a:solidFill>
                <a:latin typeface="Calibri Regular" charset="0"/>
                <a:ea typeface="Calibri Regular" charset="0"/>
                <a:cs typeface="Calibri Regular" charset="0"/>
              </a:defRPr>
            </a:lvl5pPr>
            <a:lvl6pPr marL="25146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6pPr>
            <a:lvl7pPr marL="29718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7pPr>
            <a:lvl8pPr marL="34290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8pPr>
            <a:lvl9pPr marL="3886200" indent="-228600" defTabSz="965200" eaLnBrk="0" fontAlgn="base" hangingPunct="0">
              <a:spcBef>
                <a:spcPct val="30000"/>
              </a:spcBef>
              <a:spcAft>
                <a:spcPct val="0"/>
              </a:spcAft>
              <a:defRPr sz="1200">
                <a:solidFill>
                  <a:schemeClr val="tx1"/>
                </a:solidFill>
                <a:latin typeface="Calibri Regular" charset="0"/>
                <a:ea typeface="Calibri Regular" charset="0"/>
                <a:cs typeface="Calibri Regular" charset="0"/>
              </a:defRPr>
            </a:lvl9pPr>
          </a:lstStyle>
          <a:p>
            <a:pPr>
              <a:spcBef>
                <a:spcPct val="0"/>
              </a:spcBef>
            </a:pPr>
            <a:fld id="{C36C9CD4-ED69-6044-841F-C1930720B602}" type="slidenum">
              <a:rPr lang="en-US" altLang="en-US" sz="1300"/>
              <a:pPr>
                <a:spcBef>
                  <a:spcPct val="0"/>
                </a:spcBef>
              </a:pPr>
              <a:t>93</a:t>
            </a:fld>
            <a:endParaRPr lang="en-US" altLang="en-US" sz="1300"/>
          </a:p>
        </p:txBody>
      </p:sp>
      <p:sp>
        <p:nvSpPr>
          <p:cNvPr id="24578" name="Rectangle 2"/>
          <p:cNvSpPr>
            <a:spLocks noGrp="1" noRot="1" noChangeAspect="1" noChangeArrowheads="1" noTextEdit="1"/>
          </p:cNvSpPr>
          <p:nvPr>
            <p:ph type="sldImg"/>
          </p:nvPr>
        </p:nvSpPr>
        <p:spPr>
          <a:xfrm>
            <a:off x="407988" y="1219200"/>
            <a:ext cx="5853112" cy="3292475"/>
          </a:xfrm>
          <a:ln/>
        </p:spPr>
      </p:sp>
      <p:sp>
        <p:nvSpPr>
          <p:cNvPr id="24579" name="Rectangle 3"/>
          <p:cNvSpPr>
            <a:spLocks noGrp="1" noChangeArrowheads="1"/>
          </p:cNvSpPr>
          <p:nvPr>
            <p:ph type="body" idx="1"/>
          </p:nvPr>
        </p:nvSpPr>
        <p:spPr>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FAA26D3D-D897-4be2-8F04-BA451C77F1D7}">
              <ma14:placeholderFlag xmlns:ma14="http://schemas.microsoft.com/office/mac/drawingml/2011/main" xmlns="" val="1"/>
            </a:ext>
          </a:extLst>
        </p:spPr>
        <p:txBody>
          <a:bodyPr/>
          <a:lstStyle/>
          <a:p>
            <a:pPr eaLnBrk="1" hangingPunct="1"/>
            <a:endParaRPr lang="en-US" altLang="en-US"/>
          </a:p>
        </p:txBody>
      </p:sp>
      <p:sp>
        <p:nvSpPr>
          <p:cNvPr id="2" name="Footer Placeholder 1"/>
          <p:cNvSpPr>
            <a:spLocks noGrp="1"/>
          </p:cNvSpPr>
          <p:nvPr>
            <p:ph type="ftr" sz="quarter" idx="4"/>
          </p:nvPr>
        </p:nvSpPr>
        <p:spPr/>
        <p:txBody>
          <a:bodyPr/>
          <a:lstStyle/>
          <a:p>
            <a:pPr>
              <a:defRPr/>
            </a:pPr>
            <a:endParaRPr lang="en-US"/>
          </a:p>
        </p:txBody>
      </p:sp>
      <p:sp>
        <p:nvSpPr>
          <p:cNvPr id="3" name="Header Placeholder 2"/>
          <p:cNvSpPr>
            <a:spLocks noGrp="1"/>
          </p:cNvSpPr>
          <p:nvPr>
            <p:ph type="hdr" sz="quarter"/>
          </p:nvPr>
        </p:nvSpPr>
        <p:spPr/>
        <p:txBody>
          <a:bodyPr/>
          <a:lstStyle/>
          <a:p>
            <a:pPr>
              <a:defRPr/>
            </a:pPr>
            <a:endParaRPr lang="en-US"/>
          </a:p>
        </p:txBody>
      </p:sp>
    </p:spTree>
    <p:extLst>
      <p:ext uri="{BB962C8B-B14F-4D97-AF65-F5344CB8AC3E}">
        <p14:creationId xmlns:p14="http://schemas.microsoft.com/office/powerpoint/2010/main" val="1806936076"/>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solidFill>
          <a:schemeClr val="accent1"/>
        </a:solidFill>
        <a:effectLst/>
      </p:bgPr>
    </p:bg>
    <p:spTree>
      <p:nvGrpSpPr>
        <p:cNvPr id="1" name=""/>
        <p:cNvGrpSpPr/>
        <p:nvPr/>
      </p:nvGrpSpPr>
      <p:grpSpPr>
        <a:xfrm>
          <a:off x="0" y="0"/>
          <a:ext cx="0" cy="0"/>
          <a:chOff x="0" y="0"/>
          <a:chExt cx="0" cy="0"/>
        </a:xfrm>
      </p:grpSpPr>
      <p:sp>
        <p:nvSpPr>
          <p:cNvPr id="4" name="Rectangle 3"/>
          <p:cNvSpPr/>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2" name="Title 1"/>
          <p:cNvSpPr>
            <a:spLocks noGrp="1"/>
          </p:cNvSpPr>
          <p:nvPr>
            <p:ph type="ctrTitle"/>
          </p:nvPr>
        </p:nvSpPr>
        <p:spPr>
          <a:xfrm>
            <a:off x="603504" y="770467"/>
            <a:ext cx="10782300" cy="3352800"/>
          </a:xfrm>
        </p:spPr>
        <p:txBody>
          <a:bodyPr anchor="b">
            <a:noAutofit/>
          </a:bodyPr>
          <a:lstStyle>
            <a:lvl1pPr algn="l">
              <a:lnSpc>
                <a:spcPct val="80000"/>
              </a:lnSpc>
              <a:defRPr sz="8800" spc="-120" baseline="0">
                <a:solidFill>
                  <a:srgbClr val="FFFFFF"/>
                </a:solidFill>
              </a:defRPr>
            </a:lvl1pPr>
          </a:lstStyle>
          <a:p>
            <a:r>
              <a:rPr lang="en-US"/>
              <a:t>Click to edit Master title style</a:t>
            </a:r>
            <a:endParaRPr lang="en-US" dirty="0"/>
          </a:p>
        </p:txBody>
      </p:sp>
      <p:sp>
        <p:nvSpPr>
          <p:cNvPr id="3" name="Subtitle 2"/>
          <p:cNvSpPr>
            <a:spLocks noGrp="1"/>
          </p:cNvSpPr>
          <p:nvPr>
            <p:ph type="subTitle" idx="1"/>
          </p:nvPr>
        </p:nvSpPr>
        <p:spPr>
          <a:xfrm>
            <a:off x="667512" y="4206876"/>
            <a:ext cx="9228201" cy="1645920"/>
          </a:xfrm>
        </p:spPr>
        <p:txBody>
          <a:bodyPr>
            <a:normAutofit/>
          </a:bodyPr>
          <a:lstStyle>
            <a:lvl1pPr marL="0" indent="0" algn="l">
              <a:buNone/>
              <a:defRPr sz="3200">
                <a:solidFill>
                  <a:schemeClr val="bg1"/>
                </a:solidFill>
                <a:latin typeface="+mj-lt"/>
              </a:defRPr>
            </a:lvl1pPr>
            <a:lvl2pPr marL="457200" indent="0" algn="ctr">
              <a:buNone/>
              <a:defRPr sz="2800"/>
            </a:lvl2pPr>
            <a:lvl3pPr marL="914400" indent="0" algn="ctr">
              <a:buNone/>
              <a:defRPr sz="2400"/>
            </a:lvl3pPr>
            <a:lvl4pPr marL="1371600" indent="0" algn="ctr">
              <a:buNone/>
              <a:defRPr sz="2000"/>
            </a:lvl4pPr>
            <a:lvl5pPr marL="1828800" indent="0" algn="ctr">
              <a:buNone/>
              <a:defRPr sz="2000"/>
            </a:lvl5pPr>
            <a:lvl6pPr marL="2286000" indent="0" algn="ctr">
              <a:buNone/>
              <a:defRPr sz="2000"/>
            </a:lvl6pPr>
            <a:lvl7pPr marL="2743200" indent="0" algn="ctr">
              <a:buNone/>
              <a:defRPr sz="2000"/>
            </a:lvl7pPr>
            <a:lvl8pPr marL="3200400" indent="0" algn="ctr">
              <a:buNone/>
              <a:defRPr sz="2000"/>
            </a:lvl8pPr>
            <a:lvl9pPr marL="3657600" indent="0" algn="ctr">
              <a:buNone/>
              <a:defRPr sz="2000"/>
            </a:lvl9pPr>
          </a:lstStyle>
          <a:p>
            <a:r>
              <a:rPr lang="en-US"/>
              <a:t>Click to edit Master subtitle style</a:t>
            </a:r>
            <a:endParaRPr lang="en-US" dirty="0"/>
          </a:p>
        </p:txBody>
      </p:sp>
      <p:sp>
        <p:nvSpPr>
          <p:cNvPr id="7" name="Date Placeholder 6"/>
          <p:cNvSpPr>
            <a:spLocks noGrp="1"/>
          </p:cNvSpPr>
          <p:nvPr>
            <p:ph type="dt" sz="half" idx="10"/>
          </p:nvPr>
        </p:nvSpPr>
        <p:spPr/>
        <p:txBody>
          <a:bodyPr/>
          <a:lstStyle>
            <a:lvl1pPr>
              <a:defRPr>
                <a:solidFill>
                  <a:srgbClr val="FFFFFF">
                    <a:alpha val="80000"/>
                  </a:srgbClr>
                </a:solidFill>
              </a:defRPr>
            </a:lvl1pPr>
          </a:lstStyle>
          <a:p>
            <a:fld id="{495BF2E4-303A-46AD-A5A8-C467372C21EB}" type="datetimeFigureOut">
              <a:rPr lang="en-GB" smtClean="0"/>
              <a:t>28/02/2020</a:t>
            </a:fld>
            <a:endParaRPr lang="en-GB"/>
          </a:p>
        </p:txBody>
      </p:sp>
      <p:sp>
        <p:nvSpPr>
          <p:cNvPr id="8" name="Footer Placeholder 7"/>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9" name="Slide Number Placeholder 8"/>
          <p:cNvSpPr>
            <a:spLocks noGrp="1"/>
          </p:cNvSpPr>
          <p:nvPr>
            <p:ph type="sldNum" sz="quarter" idx="12"/>
          </p:nvPr>
        </p:nvSpPr>
        <p:spPr/>
        <p:txBody>
          <a:bodyPr/>
          <a:lstStyle>
            <a:lvl1pPr>
              <a:defRPr>
                <a:solidFill>
                  <a:srgbClr val="FFFFFF">
                    <a:alpha val="25000"/>
                  </a:srgbClr>
                </a:solidFill>
              </a:defRPr>
            </a:lvl1pPr>
          </a:lstStyle>
          <a:p>
            <a:fld id="{B30198ED-7762-4C70-979D-12FB16980B54}" type="slidenum">
              <a:rPr lang="en-GB" smtClean="0"/>
              <a:t>‹#›</a:t>
            </a:fld>
            <a:endParaRPr lang="en-GB"/>
          </a:p>
        </p:txBody>
      </p:sp>
    </p:spTree>
    <p:extLst>
      <p:ext uri="{BB962C8B-B14F-4D97-AF65-F5344CB8AC3E}">
        <p14:creationId xmlns:p14="http://schemas.microsoft.com/office/powerpoint/2010/main" val="383715290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5BF2E4-303A-46AD-A5A8-C467372C21EB}"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0198ED-7762-4C70-979D-12FB16980B54}" type="slidenum">
              <a:rPr lang="en-GB" smtClean="0"/>
              <a:t>‹#›</a:t>
            </a:fld>
            <a:endParaRPr lang="en-GB"/>
          </a:p>
        </p:txBody>
      </p:sp>
    </p:spTree>
    <p:extLst>
      <p:ext uri="{BB962C8B-B14F-4D97-AF65-F5344CB8AC3E}">
        <p14:creationId xmlns:p14="http://schemas.microsoft.com/office/powerpoint/2010/main" val="288245608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03504" y="767419"/>
            <a:ext cx="10780776" cy="3355848"/>
          </a:xfrm>
        </p:spPr>
        <p:txBody>
          <a:bodyPr anchor="b">
            <a:normAutofit/>
          </a:bodyPr>
          <a:lstStyle>
            <a:lvl1pPr>
              <a:lnSpc>
                <a:spcPct val="80000"/>
              </a:lnSpc>
              <a:defRPr sz="8800" b="0" baseline="0">
                <a:solidFill>
                  <a:schemeClr val="accent1"/>
                </a:solidFill>
              </a:defRPr>
            </a:lvl1pPr>
          </a:lstStyle>
          <a:p>
            <a:r>
              <a:rPr lang="en-US"/>
              <a:t>Click to edit Master title style</a:t>
            </a:r>
            <a:endParaRPr lang="en-US" dirty="0"/>
          </a:p>
        </p:txBody>
      </p:sp>
      <p:sp>
        <p:nvSpPr>
          <p:cNvPr id="3" name="Text Placeholder 2"/>
          <p:cNvSpPr>
            <a:spLocks noGrp="1"/>
          </p:cNvSpPr>
          <p:nvPr>
            <p:ph type="body" idx="1"/>
          </p:nvPr>
        </p:nvSpPr>
        <p:spPr>
          <a:xfrm>
            <a:off x="667512" y="4204209"/>
            <a:ext cx="9226296" cy="1645920"/>
          </a:xfrm>
        </p:spPr>
        <p:txBody>
          <a:bodyPr anchor="t">
            <a:normAutofit/>
          </a:bodyPr>
          <a:lstStyle>
            <a:lvl1pPr marL="0" indent="0">
              <a:buNone/>
              <a:defRPr sz="3200">
                <a:solidFill>
                  <a:schemeClr val="tx1"/>
                </a:solidFill>
                <a:latin typeface="+mj-lt"/>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495BF2E4-303A-46AD-A5A8-C467372C21EB}"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0198ED-7762-4C70-979D-12FB16980B54}" type="slidenum">
              <a:rPr lang="en-GB" smtClean="0"/>
              <a:t>‹#›</a:t>
            </a:fld>
            <a:endParaRPr lang="en-GB"/>
          </a:p>
        </p:txBody>
      </p:sp>
    </p:spTree>
    <p:extLst>
      <p:ext uri="{BB962C8B-B14F-4D97-AF65-F5344CB8AC3E}">
        <p14:creationId xmlns:p14="http://schemas.microsoft.com/office/powerpoint/2010/main" val="414087792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6656"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011330" y="1998134"/>
            <a:ext cx="4663440" cy="376732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495BF2E4-303A-46AD-A5A8-C467372C21EB}"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p>
            <a:fld id="{B30198ED-7762-4C70-979D-12FB16980B54}" type="slidenum">
              <a:rPr lang="en-GB" smtClean="0"/>
              <a:t>‹#›</a:t>
            </a:fld>
            <a:endParaRPr lang="en-GB"/>
          </a:p>
        </p:txBody>
      </p:sp>
    </p:spTree>
    <p:extLst>
      <p:ext uri="{BB962C8B-B14F-4D97-AF65-F5344CB8AC3E}">
        <p14:creationId xmlns:p14="http://schemas.microsoft.com/office/powerpoint/2010/main" val="201956393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10" name="Title 9"/>
          <p:cNvSpPr>
            <a:spLocks noGrp="1"/>
          </p:cNvSpPr>
          <p:nvPr>
            <p:ph type="title"/>
          </p:nvPr>
        </p:nvSpPr>
        <p:spPr/>
        <p:txBody>
          <a:bodyPr/>
          <a:lstStyle/>
          <a:p>
            <a:r>
              <a:rPr lang="en-US"/>
              <a:t>Click to edit Master title style</a:t>
            </a:r>
            <a:endParaRPr lang="en-US" dirty="0"/>
          </a:p>
        </p:txBody>
      </p:sp>
      <p:sp>
        <p:nvSpPr>
          <p:cNvPr id="3" name="Text Placeholder 2"/>
          <p:cNvSpPr>
            <a:spLocks noGrp="1"/>
          </p:cNvSpPr>
          <p:nvPr>
            <p:ph type="body" idx="1"/>
          </p:nvPr>
        </p:nvSpPr>
        <p:spPr>
          <a:xfrm>
            <a:off x="676656" y="2040467"/>
            <a:ext cx="4663440" cy="723400"/>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6656" y="2753084"/>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007608" y="2038435"/>
            <a:ext cx="4663440" cy="722376"/>
          </a:xfrm>
        </p:spPr>
        <p:txBody>
          <a:bodyPr anchor="ctr">
            <a:normAutofit/>
          </a:bodyPr>
          <a:lstStyle>
            <a:lvl1pPr marL="0" indent="0">
              <a:buNone/>
              <a:defRPr sz="2200" b="0" cap="all" baseline="0">
                <a:solidFill>
                  <a:schemeClr val="tx1">
                    <a:lumMod val="85000"/>
                    <a:lumOff val="15000"/>
                  </a:schemeClr>
                </a:solidFill>
                <a:latin typeface="+mj-lt"/>
              </a:defRPr>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007608" y="2750990"/>
            <a:ext cx="4663440" cy="3200400"/>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495BF2E4-303A-46AD-A5A8-C467372C21EB}" type="datetimeFigureOut">
              <a:rPr lang="en-GB" smtClean="0"/>
              <a:t>28/02/2020</a:t>
            </a:fld>
            <a:endParaRPr lang="en-GB"/>
          </a:p>
        </p:txBody>
      </p:sp>
      <p:sp>
        <p:nvSpPr>
          <p:cNvPr id="8" name="Footer Placeholder 7"/>
          <p:cNvSpPr>
            <a:spLocks noGrp="1"/>
          </p:cNvSpPr>
          <p:nvPr>
            <p:ph type="ftr" sz="quarter" idx="11"/>
          </p:nvPr>
        </p:nvSpPr>
        <p:spPr/>
        <p:txBody>
          <a:bodyPr/>
          <a:lstStyle/>
          <a:p>
            <a:endParaRPr lang="en-GB"/>
          </a:p>
        </p:txBody>
      </p:sp>
      <p:sp>
        <p:nvSpPr>
          <p:cNvPr id="9" name="Slide Number Placeholder 8"/>
          <p:cNvSpPr>
            <a:spLocks noGrp="1"/>
          </p:cNvSpPr>
          <p:nvPr>
            <p:ph type="sldNum" sz="quarter" idx="12"/>
          </p:nvPr>
        </p:nvSpPr>
        <p:spPr/>
        <p:txBody>
          <a:bodyPr/>
          <a:lstStyle/>
          <a:p>
            <a:fld id="{B30198ED-7762-4C70-979D-12FB16980B54}" type="slidenum">
              <a:rPr lang="en-GB" smtClean="0"/>
              <a:t>‹#›</a:t>
            </a:fld>
            <a:endParaRPr lang="en-GB"/>
          </a:p>
        </p:txBody>
      </p:sp>
    </p:spTree>
    <p:extLst>
      <p:ext uri="{BB962C8B-B14F-4D97-AF65-F5344CB8AC3E}">
        <p14:creationId xmlns:p14="http://schemas.microsoft.com/office/powerpoint/2010/main" val="580260825"/>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6" name="Title 5"/>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495BF2E4-303A-46AD-A5A8-C467372C21EB}" type="datetimeFigureOut">
              <a:rPr lang="en-GB" smtClean="0"/>
              <a:t>28/02/2020</a:t>
            </a:fld>
            <a:endParaRPr lang="en-GB"/>
          </a:p>
        </p:txBody>
      </p:sp>
      <p:sp>
        <p:nvSpPr>
          <p:cNvPr id="4" name="Footer Placeholder 3"/>
          <p:cNvSpPr>
            <a:spLocks noGrp="1"/>
          </p:cNvSpPr>
          <p:nvPr>
            <p:ph type="ftr" sz="quarter" idx="11"/>
          </p:nvPr>
        </p:nvSpPr>
        <p:spPr/>
        <p:txBody>
          <a:bodyPr/>
          <a:lstStyle/>
          <a:p>
            <a:endParaRPr lang="en-GB"/>
          </a:p>
        </p:txBody>
      </p:sp>
      <p:sp>
        <p:nvSpPr>
          <p:cNvPr id="5" name="Slide Number Placeholder 4"/>
          <p:cNvSpPr>
            <a:spLocks noGrp="1"/>
          </p:cNvSpPr>
          <p:nvPr>
            <p:ph type="sldNum" sz="quarter" idx="12"/>
          </p:nvPr>
        </p:nvSpPr>
        <p:spPr/>
        <p:txBody>
          <a:bodyPr/>
          <a:lstStyle/>
          <a:p>
            <a:fld id="{B30198ED-7762-4C70-979D-12FB16980B54}" type="slidenum">
              <a:rPr lang="en-GB" smtClean="0"/>
              <a:t>‹#›</a:t>
            </a:fld>
            <a:endParaRPr lang="en-GB"/>
          </a:p>
        </p:txBody>
      </p:sp>
    </p:spTree>
    <p:extLst>
      <p:ext uri="{BB962C8B-B14F-4D97-AF65-F5344CB8AC3E}">
        <p14:creationId xmlns:p14="http://schemas.microsoft.com/office/powerpoint/2010/main" val="409860760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495BF2E4-303A-46AD-A5A8-C467372C21EB}" type="datetimeFigureOut">
              <a:rPr lang="en-GB" smtClean="0"/>
              <a:t>28/02/2020</a:t>
            </a:fld>
            <a:endParaRPr lang="en-GB"/>
          </a:p>
        </p:txBody>
      </p:sp>
      <p:sp>
        <p:nvSpPr>
          <p:cNvPr id="3" name="Footer Placeholder 2"/>
          <p:cNvSpPr>
            <a:spLocks noGrp="1"/>
          </p:cNvSpPr>
          <p:nvPr>
            <p:ph type="ftr" sz="quarter" idx="11"/>
          </p:nvPr>
        </p:nvSpPr>
        <p:spPr/>
        <p:txBody>
          <a:bodyPr/>
          <a:lstStyle/>
          <a:p>
            <a:endParaRPr lang="en-GB"/>
          </a:p>
        </p:txBody>
      </p:sp>
      <p:sp>
        <p:nvSpPr>
          <p:cNvPr id="4" name="Slide Number Placeholder 3"/>
          <p:cNvSpPr>
            <a:spLocks noGrp="1"/>
          </p:cNvSpPr>
          <p:nvPr>
            <p:ph type="sldNum" sz="quarter" idx="12"/>
          </p:nvPr>
        </p:nvSpPr>
        <p:spPr/>
        <p:txBody>
          <a:bodyPr/>
          <a:lstStyle/>
          <a:p>
            <a:fld id="{B30198ED-7762-4C70-979D-12FB16980B54}" type="slidenum">
              <a:rPr lang="en-GB" smtClean="0"/>
              <a:t>‹#›</a:t>
            </a:fld>
            <a:endParaRPr lang="en-GB"/>
          </a:p>
        </p:txBody>
      </p:sp>
    </p:spTree>
    <p:extLst>
      <p:ext uri="{BB962C8B-B14F-4D97-AF65-F5344CB8AC3E}">
        <p14:creationId xmlns:p14="http://schemas.microsoft.com/office/powerpoint/2010/main" val="3443336038"/>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Rectangle 1"/>
          <p:cNvSpPr/>
          <p:nvPr/>
        </p:nvSpPr>
        <p:spPr>
          <a:xfrm>
            <a:off x="7620000" y="0"/>
            <a:ext cx="457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sp>
      <p:sp>
        <p:nvSpPr>
          <p:cNvPr id="9" name="Title 8"/>
          <p:cNvSpPr>
            <a:spLocks noGrp="1"/>
          </p:cNvSpPr>
          <p:nvPr>
            <p:ph type="title"/>
          </p:nvPr>
        </p:nvSpPr>
        <p:spPr>
          <a:xfrm>
            <a:off x="8261404" y="542282"/>
            <a:ext cx="3383280" cy="1920240"/>
          </a:xfrm>
        </p:spPr>
        <p:txBody>
          <a:bodyPr anchor="b">
            <a:noAutofit/>
          </a:bodyPr>
          <a:lstStyle>
            <a:lvl1pPr>
              <a:lnSpc>
                <a:spcPct val="85000"/>
              </a:lnSpc>
              <a:defRPr sz="4000">
                <a:solidFill>
                  <a:srgbClr val="FFFFFF"/>
                </a:solidFill>
              </a:defRPr>
            </a:lvl1pPr>
          </a:lstStyle>
          <a:p>
            <a:r>
              <a:rPr lang="en-US"/>
              <a:t>Click to edit Master title style</a:t>
            </a:r>
            <a:endParaRPr lang="en-US" dirty="0"/>
          </a:p>
        </p:txBody>
      </p:sp>
      <p:sp>
        <p:nvSpPr>
          <p:cNvPr id="3" name="Content Placeholder 2"/>
          <p:cNvSpPr>
            <a:spLocks noGrp="1"/>
          </p:cNvSpPr>
          <p:nvPr>
            <p:ph idx="1"/>
          </p:nvPr>
        </p:nvSpPr>
        <p:spPr>
          <a:xfrm>
            <a:off x="762000" y="762000"/>
            <a:ext cx="6096000" cy="4572000"/>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275982" y="2511813"/>
            <a:ext cx="3398520" cy="3126987"/>
          </a:xfrm>
        </p:spPr>
        <p:txBody>
          <a:bodyPr>
            <a:normAutofit/>
          </a:bodyPr>
          <a:lstStyle>
            <a:lvl1pPr marL="0" marR="0" indent="0" algn="l" defTabSz="914400" rtl="0" eaLnBrk="1" fontAlgn="auto" latinLnBrk="0" hangingPunct="1">
              <a:lnSpc>
                <a:spcPct val="100000"/>
              </a:lnSpc>
              <a:spcBef>
                <a:spcPts val="1200"/>
              </a:spcBef>
              <a:spcAft>
                <a:spcPts val="0"/>
              </a:spcAft>
              <a:buClrTx/>
              <a:buSzTx/>
              <a:buFontTx/>
              <a:buNone/>
              <a:tabLst/>
              <a:defRPr sz="18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marL="0" marR="0" lvl="0" indent="0" algn="l" defTabSz="914400" rtl="0" eaLnBrk="1" fontAlgn="auto" latinLnBrk="0" hangingPunct="1">
              <a:lnSpc>
                <a:spcPct val="100000"/>
              </a:lnSpc>
              <a:spcBef>
                <a:spcPts val="1400"/>
              </a:spcBef>
              <a:spcAft>
                <a:spcPts val="0"/>
              </a:spcAft>
              <a:buClrTx/>
              <a:buSzTx/>
              <a:buFontTx/>
              <a:buNone/>
              <a:tabLst/>
              <a:defRPr/>
            </a:pPr>
            <a:r>
              <a:rPr lang="en-US"/>
              <a:t>Click to edit Master text styles</a:t>
            </a:r>
          </a:p>
        </p:txBody>
      </p:sp>
      <p:sp>
        <p:nvSpPr>
          <p:cNvPr id="5" name="Date Placeholder 4"/>
          <p:cNvSpPr>
            <a:spLocks noGrp="1"/>
          </p:cNvSpPr>
          <p:nvPr>
            <p:ph type="dt" sz="half" idx="10"/>
          </p:nvPr>
        </p:nvSpPr>
        <p:spPr/>
        <p:txBody>
          <a:bodyPr/>
          <a:lstStyle/>
          <a:p>
            <a:fld id="{495BF2E4-303A-46AD-A5A8-C467372C21EB}" type="datetimeFigureOut">
              <a:rPr lang="en-GB" smtClean="0"/>
              <a:t>28/02/2020</a:t>
            </a:fld>
            <a:endParaRPr lang="en-GB"/>
          </a:p>
        </p:txBody>
      </p:sp>
      <p:sp>
        <p:nvSpPr>
          <p:cNvPr id="6" name="Footer Placeholder 5"/>
          <p:cNvSpPr>
            <a:spLocks noGrp="1"/>
          </p:cNvSpPr>
          <p:nvPr>
            <p:ph type="ftr" sz="quarter" idx="11"/>
          </p:nvPr>
        </p:nvSpPr>
        <p:spPr/>
        <p:txBody>
          <a:bodyPr/>
          <a:lstStyle/>
          <a:p>
            <a:endParaRPr lang="en-GB"/>
          </a:p>
        </p:txBody>
      </p:sp>
      <p:sp>
        <p:nvSpPr>
          <p:cNvPr id="7" name="Slide Number Placeholder 6"/>
          <p:cNvSpPr>
            <a:spLocks noGrp="1"/>
          </p:cNvSpPr>
          <p:nvPr>
            <p:ph type="sldNum" sz="quarter" idx="12"/>
          </p:nvPr>
        </p:nvSpPr>
        <p:spPr/>
        <p:txBody>
          <a:bodyPr/>
          <a:lstStyle>
            <a:lvl1pPr>
              <a:defRPr>
                <a:solidFill>
                  <a:srgbClr val="FFFFFF">
                    <a:alpha val="20000"/>
                  </a:srgbClr>
                </a:solidFill>
              </a:defRPr>
            </a:lvl1pPr>
          </a:lstStyle>
          <a:p>
            <a:fld id="{B30198ED-7762-4C70-979D-12FB16980B54}" type="slidenum">
              <a:rPr lang="en-GB" smtClean="0"/>
              <a:t>‹#›</a:t>
            </a:fld>
            <a:endParaRPr lang="en-GB"/>
          </a:p>
        </p:txBody>
      </p:sp>
    </p:spTree>
    <p:extLst>
      <p:ext uri="{BB962C8B-B14F-4D97-AF65-F5344CB8AC3E}">
        <p14:creationId xmlns:p14="http://schemas.microsoft.com/office/powerpoint/2010/main" val="596462127"/>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bg>
      <p:bgPr>
        <a:solidFill>
          <a:schemeClr val="accent1"/>
        </a:solidFill>
        <a:effectLst/>
      </p:bgPr>
    </p:bg>
    <p:spTree>
      <p:nvGrpSpPr>
        <p:cNvPr id="1" name=""/>
        <p:cNvGrpSpPr/>
        <p:nvPr/>
      </p:nvGrpSpPr>
      <p:grpSpPr>
        <a:xfrm>
          <a:off x="0" y="0"/>
          <a:ext cx="0" cy="0"/>
          <a:chOff x="0" y="0"/>
          <a:chExt cx="0" cy="0"/>
        </a:xfrm>
      </p:grpSpPr>
      <p:sp>
        <p:nvSpPr>
          <p:cNvPr id="2" name="Title 1"/>
          <p:cNvSpPr>
            <a:spLocks noGrp="1"/>
          </p:cNvSpPr>
          <p:nvPr>
            <p:ph type="title"/>
          </p:nvPr>
        </p:nvSpPr>
        <p:spPr>
          <a:xfrm>
            <a:off x="649224" y="5418667"/>
            <a:ext cx="10780776" cy="613283"/>
          </a:xfrm>
        </p:spPr>
        <p:txBody>
          <a:bodyPr anchor="b">
            <a:normAutofit/>
          </a:bodyPr>
          <a:lstStyle>
            <a:lvl1pPr>
              <a:defRPr sz="3200" b="0">
                <a:solidFill>
                  <a:srgbClr val="FFFFFF"/>
                </a:solidFill>
              </a:defRPr>
            </a:lvl1pPr>
          </a:lstStyle>
          <a:p>
            <a:r>
              <a:rPr lang="en-US"/>
              <a:t>Click to edit Master title style</a:t>
            </a:r>
            <a:endParaRPr lang="en-US" dirty="0"/>
          </a:p>
        </p:txBody>
      </p:sp>
      <p:sp>
        <p:nvSpPr>
          <p:cNvPr id="3" name="Picture Placeholder 2"/>
          <p:cNvSpPr>
            <a:spLocks noGrp="1" noChangeAspect="1"/>
          </p:cNvSpPr>
          <p:nvPr>
            <p:ph type="pic" idx="1"/>
          </p:nvPr>
        </p:nvSpPr>
        <p:spPr>
          <a:xfrm>
            <a:off x="0" y="0"/>
            <a:ext cx="12192000" cy="5330952"/>
          </a:xfrm>
          <a:solidFill>
            <a:schemeClr val="accent1">
              <a:lumMod val="20000"/>
              <a:lumOff val="80000"/>
            </a:schemeClr>
          </a:solidFill>
        </p:spPr>
        <p:txBody>
          <a:bodyPr anchor="t"/>
          <a:lstStyle>
            <a:lvl1pPr marL="0" indent="0" algn="ctr">
              <a:spcBef>
                <a:spcPts val="800"/>
              </a:spcBef>
              <a:buNone/>
              <a:defRPr sz="3200">
                <a:solidFill>
                  <a:schemeClr val="tx1">
                    <a:lumMod val="75000"/>
                    <a:lumOff val="25000"/>
                  </a:schemeClr>
                </a:solidFill>
              </a:defRPr>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US" dirty="0"/>
          </a:p>
        </p:txBody>
      </p:sp>
      <p:sp>
        <p:nvSpPr>
          <p:cNvPr id="4" name="Text Placeholder 3"/>
          <p:cNvSpPr>
            <a:spLocks noGrp="1"/>
          </p:cNvSpPr>
          <p:nvPr>
            <p:ph type="body" sz="half" idx="2"/>
          </p:nvPr>
        </p:nvSpPr>
        <p:spPr>
          <a:xfrm>
            <a:off x="676656" y="5909735"/>
            <a:ext cx="9229344" cy="533400"/>
          </a:xfrm>
        </p:spPr>
        <p:txBody>
          <a:bodyPr>
            <a:normAutofit/>
          </a:bodyPr>
          <a:lstStyle>
            <a:lvl1pPr marL="0" indent="0">
              <a:lnSpc>
                <a:spcPct val="90000"/>
              </a:lnSpc>
              <a:buNone/>
              <a:defRPr sz="1400">
                <a:solidFill>
                  <a:srgbClr val="262626"/>
                </a:solidFill>
              </a:defRPr>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12" name="Date Placeholder 11"/>
          <p:cNvSpPr>
            <a:spLocks noGrp="1"/>
          </p:cNvSpPr>
          <p:nvPr>
            <p:ph type="dt" sz="half" idx="10"/>
          </p:nvPr>
        </p:nvSpPr>
        <p:spPr/>
        <p:txBody>
          <a:bodyPr/>
          <a:lstStyle>
            <a:lvl1pPr>
              <a:defRPr>
                <a:solidFill>
                  <a:srgbClr val="FFFFFF">
                    <a:alpha val="80000"/>
                  </a:srgbClr>
                </a:solidFill>
              </a:defRPr>
            </a:lvl1pPr>
          </a:lstStyle>
          <a:p>
            <a:fld id="{495BF2E4-303A-46AD-A5A8-C467372C21EB}" type="datetimeFigureOut">
              <a:rPr lang="en-GB" smtClean="0"/>
              <a:t>28/02/2020</a:t>
            </a:fld>
            <a:endParaRPr lang="en-GB"/>
          </a:p>
        </p:txBody>
      </p:sp>
      <p:sp>
        <p:nvSpPr>
          <p:cNvPr id="13" name="Footer Placeholder 12"/>
          <p:cNvSpPr>
            <a:spLocks noGrp="1"/>
          </p:cNvSpPr>
          <p:nvPr>
            <p:ph type="ftr" sz="quarter" idx="11"/>
          </p:nvPr>
        </p:nvSpPr>
        <p:spPr/>
        <p:txBody>
          <a:bodyPr/>
          <a:lstStyle>
            <a:lvl1pPr>
              <a:defRPr>
                <a:solidFill>
                  <a:srgbClr val="FFFFFF">
                    <a:alpha val="80000"/>
                  </a:srgbClr>
                </a:solidFill>
              </a:defRPr>
            </a:lvl1pPr>
          </a:lstStyle>
          <a:p>
            <a:endParaRPr lang="en-GB"/>
          </a:p>
        </p:txBody>
      </p:sp>
      <p:sp>
        <p:nvSpPr>
          <p:cNvPr id="14" name="Slide Number Placeholder 13"/>
          <p:cNvSpPr>
            <a:spLocks noGrp="1"/>
          </p:cNvSpPr>
          <p:nvPr>
            <p:ph type="sldNum" sz="quarter" idx="12"/>
          </p:nvPr>
        </p:nvSpPr>
        <p:spPr/>
        <p:txBody>
          <a:bodyPr/>
          <a:lstStyle>
            <a:lvl1pPr>
              <a:defRPr>
                <a:solidFill>
                  <a:srgbClr val="FFFFFF">
                    <a:alpha val="25000"/>
                  </a:srgbClr>
                </a:solidFill>
              </a:defRPr>
            </a:lvl1pPr>
          </a:lstStyle>
          <a:p>
            <a:fld id="{B30198ED-7762-4C70-979D-12FB16980B54}" type="slidenum">
              <a:rPr lang="en-GB" smtClean="0"/>
              <a:t>‹#›</a:t>
            </a:fld>
            <a:endParaRPr lang="en-GB"/>
          </a:p>
        </p:txBody>
      </p:sp>
    </p:spTree>
    <p:extLst>
      <p:ext uri="{BB962C8B-B14F-4D97-AF65-F5344CB8AC3E}">
        <p14:creationId xmlns:p14="http://schemas.microsoft.com/office/powerpoint/2010/main" val="1791172220"/>
      </p:ext>
    </p:extLst>
  </p:cSld>
  <p:clrMapOvr>
    <a:overrideClrMapping bg1="lt1" tx1="dk1" bg2="lt2" tx2="dk2" accent1="accent1" accent2="accent2" accent3="accent3" accent4="accent4" accent5="accent5" accent6="accent6" hlink="hlink" folHlink="folHlink"/>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5BF2E4-303A-46AD-A5A8-C467372C21EB}"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0198ED-7762-4C70-979D-12FB16980B54}" type="slidenum">
              <a:rPr lang="en-GB" smtClean="0"/>
              <a:t>‹#›</a:t>
            </a:fld>
            <a:endParaRPr lang="en-GB"/>
          </a:p>
        </p:txBody>
      </p:sp>
    </p:spTree>
    <p:extLst>
      <p:ext uri="{BB962C8B-B14F-4D97-AF65-F5344CB8AC3E}">
        <p14:creationId xmlns:p14="http://schemas.microsoft.com/office/powerpoint/2010/main" val="478153535"/>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43950" y="695325"/>
            <a:ext cx="2628900" cy="4800600"/>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771525" y="714375"/>
            <a:ext cx="7734300" cy="5400675"/>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495BF2E4-303A-46AD-A5A8-C467372C21EB}" type="datetimeFigureOut">
              <a:rPr lang="en-GB" smtClean="0"/>
              <a:t>28/02/2020</a:t>
            </a:fld>
            <a:endParaRPr lang="en-GB"/>
          </a:p>
        </p:txBody>
      </p:sp>
      <p:sp>
        <p:nvSpPr>
          <p:cNvPr id="5" name="Footer Placeholder 4"/>
          <p:cNvSpPr>
            <a:spLocks noGrp="1"/>
          </p:cNvSpPr>
          <p:nvPr>
            <p:ph type="ftr" sz="quarter" idx="11"/>
          </p:nvPr>
        </p:nvSpPr>
        <p:spPr/>
        <p:txBody>
          <a:bodyPr/>
          <a:lstStyle/>
          <a:p>
            <a:endParaRPr lang="en-GB"/>
          </a:p>
        </p:txBody>
      </p:sp>
      <p:sp>
        <p:nvSpPr>
          <p:cNvPr id="6" name="Slide Number Placeholder 5"/>
          <p:cNvSpPr>
            <a:spLocks noGrp="1"/>
          </p:cNvSpPr>
          <p:nvPr>
            <p:ph type="sldNum" sz="quarter" idx="12"/>
          </p:nvPr>
        </p:nvSpPr>
        <p:spPr/>
        <p:txBody>
          <a:bodyPr/>
          <a:lstStyle/>
          <a:p>
            <a:fld id="{B30198ED-7762-4C70-979D-12FB16980B54}" type="slidenum">
              <a:rPr lang="en-GB" smtClean="0"/>
              <a:t>‹#›</a:t>
            </a:fld>
            <a:endParaRPr lang="en-GB"/>
          </a:p>
        </p:txBody>
      </p:sp>
    </p:spTree>
    <p:extLst>
      <p:ext uri="{BB962C8B-B14F-4D97-AF65-F5344CB8AC3E}">
        <p14:creationId xmlns:p14="http://schemas.microsoft.com/office/powerpoint/2010/main" val="45668222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657224" y="499533"/>
            <a:ext cx="10772775" cy="1658198"/>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676656" y="2011680"/>
            <a:ext cx="10753725" cy="3766185"/>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685800" y="6412447"/>
            <a:ext cx="4114800" cy="228600"/>
          </a:xfrm>
          <a:prstGeom prst="rect">
            <a:avLst/>
          </a:prstGeom>
        </p:spPr>
        <p:txBody>
          <a:bodyPr vert="horz" lIns="91440" tIns="45720" rIns="91440" bIns="45720" rtlCol="0" anchor="ctr"/>
          <a:lstStyle>
            <a:lvl1pPr algn="l">
              <a:defRPr sz="950">
                <a:solidFill>
                  <a:schemeClr val="tx1">
                    <a:alpha val="80000"/>
                  </a:schemeClr>
                </a:solidFill>
              </a:defRPr>
            </a:lvl1pPr>
          </a:lstStyle>
          <a:p>
            <a:fld id="{495BF2E4-303A-46AD-A5A8-C467372C21EB}" type="datetimeFigureOut">
              <a:rPr lang="en-GB" smtClean="0"/>
              <a:t>28/02/2020</a:t>
            </a:fld>
            <a:endParaRPr lang="en-GB"/>
          </a:p>
        </p:txBody>
      </p:sp>
      <p:sp>
        <p:nvSpPr>
          <p:cNvPr id="5" name="Footer Placeholder 4"/>
          <p:cNvSpPr>
            <a:spLocks noGrp="1"/>
          </p:cNvSpPr>
          <p:nvPr>
            <p:ph type="ftr" sz="quarter" idx="3"/>
          </p:nvPr>
        </p:nvSpPr>
        <p:spPr>
          <a:xfrm>
            <a:off x="685800" y="6554697"/>
            <a:ext cx="5029200" cy="228600"/>
          </a:xfrm>
          <a:prstGeom prst="rect">
            <a:avLst/>
          </a:prstGeom>
        </p:spPr>
        <p:txBody>
          <a:bodyPr vert="horz" lIns="91440" tIns="45720" rIns="91440" bIns="45720" rtlCol="0" anchor="ctr"/>
          <a:lstStyle>
            <a:lvl1pPr algn="l">
              <a:defRPr sz="950" cap="all" baseline="0">
                <a:solidFill>
                  <a:schemeClr val="tx1">
                    <a:alpha val="80000"/>
                  </a:schemeClr>
                </a:solidFill>
              </a:defRPr>
            </a:lvl1pPr>
          </a:lstStyle>
          <a:p>
            <a:endParaRPr lang="en-GB"/>
          </a:p>
        </p:txBody>
      </p:sp>
      <p:sp>
        <p:nvSpPr>
          <p:cNvPr id="6" name="Slide Number Placeholder 5"/>
          <p:cNvSpPr>
            <a:spLocks noGrp="1"/>
          </p:cNvSpPr>
          <p:nvPr>
            <p:ph type="sldNum" sz="quarter" idx="4"/>
          </p:nvPr>
        </p:nvSpPr>
        <p:spPr>
          <a:xfrm>
            <a:off x="8763926" y="5876412"/>
            <a:ext cx="2926080" cy="1397039"/>
          </a:xfrm>
          <a:prstGeom prst="rect">
            <a:avLst/>
          </a:prstGeom>
        </p:spPr>
        <p:txBody>
          <a:bodyPr vert="horz" lIns="91440" tIns="45720" rIns="91440" bIns="45720" rtlCol="0" anchor="b"/>
          <a:lstStyle>
            <a:lvl1pPr algn="r">
              <a:defRPr sz="10300" b="0">
                <a:ln>
                  <a:noFill/>
                </a:ln>
                <a:solidFill>
                  <a:schemeClr val="accent1">
                    <a:alpha val="25000"/>
                  </a:schemeClr>
                </a:solidFill>
                <a:latin typeface="+mj-lt"/>
              </a:defRPr>
            </a:lvl1pPr>
          </a:lstStyle>
          <a:p>
            <a:fld id="{B30198ED-7762-4C70-979D-12FB16980B54}" type="slidenum">
              <a:rPr lang="en-GB" smtClean="0"/>
              <a:t>‹#›</a:t>
            </a:fld>
            <a:endParaRPr lang="en-GB"/>
          </a:p>
        </p:txBody>
      </p:sp>
    </p:spTree>
    <p:extLst>
      <p:ext uri="{BB962C8B-B14F-4D97-AF65-F5344CB8AC3E}">
        <p14:creationId xmlns:p14="http://schemas.microsoft.com/office/powerpoint/2010/main" val="1090095680"/>
      </p:ext>
    </p:extLst>
  </p:cSld>
  <p:clrMap bg1="lt1" tx1="dk1" bg2="lt2" tx2="dk2" accent1="accent1" accent2="accent2" accent3="accent3" accent4="accent4" accent5="accent5" accent6="accent6" hlink="hlink" folHlink="folHlink"/>
  <p:sldLayoutIdLst>
    <p:sldLayoutId id="2147483697" r:id="rId1"/>
    <p:sldLayoutId id="2147483698" r:id="rId2"/>
    <p:sldLayoutId id="2147483699" r:id="rId3"/>
    <p:sldLayoutId id="2147483700" r:id="rId4"/>
    <p:sldLayoutId id="2147483701" r:id="rId5"/>
    <p:sldLayoutId id="2147483702" r:id="rId6"/>
    <p:sldLayoutId id="2147483703" r:id="rId7"/>
    <p:sldLayoutId id="2147483704" r:id="rId8"/>
    <p:sldLayoutId id="2147483705" r:id="rId9"/>
    <p:sldLayoutId id="2147483706" r:id="rId10"/>
    <p:sldLayoutId id="2147483707" r:id="rId11"/>
  </p:sldLayoutIdLst>
  <p:txStyles>
    <p:titleStyle>
      <a:lvl1pPr algn="l" defTabSz="914400" rtl="0" eaLnBrk="1" latinLnBrk="0" hangingPunct="1">
        <a:lnSpc>
          <a:spcPct val="85000"/>
        </a:lnSpc>
        <a:spcBef>
          <a:spcPct val="0"/>
        </a:spcBef>
        <a:buNone/>
        <a:defRPr sz="5400" kern="1200" spc="-120" baseline="0">
          <a:solidFill>
            <a:schemeClr val="accent1"/>
          </a:solidFill>
          <a:latin typeface="+mj-lt"/>
          <a:ea typeface="+mj-ea"/>
          <a:cs typeface="+mj-cs"/>
        </a:defRPr>
      </a:lvl1pPr>
    </p:titleStyle>
    <p:bodyStyle>
      <a:lvl1pPr marL="91440" indent="-91440" algn="l" defTabSz="914400" rtl="0" eaLnBrk="1" latinLnBrk="0" hangingPunct="1">
        <a:lnSpc>
          <a:spcPct val="85000"/>
        </a:lnSpc>
        <a:spcBef>
          <a:spcPts val="1300"/>
        </a:spcBef>
        <a:buFont typeface="Arial" pitchFamily="34" charset="0"/>
        <a:buChar char=" "/>
        <a:defRPr sz="2400" kern="1200">
          <a:solidFill>
            <a:schemeClr val="tx1">
              <a:lumMod val="85000"/>
              <a:lumOff val="15000"/>
            </a:schemeClr>
          </a:solidFill>
          <a:latin typeface="+mn-lt"/>
          <a:ea typeface="+mn-ea"/>
          <a:cs typeface="+mn-cs"/>
        </a:defRPr>
      </a:lvl1pPr>
      <a:lvl2pPr marL="347472" indent="-342900" algn="l" defTabSz="914400" rtl="0" eaLnBrk="1" latinLnBrk="0" hangingPunct="1">
        <a:lnSpc>
          <a:spcPct val="85000"/>
        </a:lnSpc>
        <a:spcBef>
          <a:spcPts val="600"/>
        </a:spcBef>
        <a:buFont typeface="Arial" pitchFamily="34" charset="0"/>
        <a:buChar char=" "/>
        <a:defRPr sz="2400" kern="1200">
          <a:solidFill>
            <a:schemeClr val="tx1">
              <a:lumMod val="85000"/>
              <a:lumOff val="15000"/>
            </a:schemeClr>
          </a:solidFill>
          <a:latin typeface="+mn-lt"/>
          <a:ea typeface="+mn-ea"/>
          <a:cs typeface="+mn-cs"/>
        </a:defRPr>
      </a:lvl2pPr>
      <a:lvl3pPr marL="548640" indent="-548640" algn="l" defTabSz="914400" rtl="0" eaLnBrk="1" latinLnBrk="0" hangingPunct="1">
        <a:lnSpc>
          <a:spcPct val="85000"/>
        </a:lnSpc>
        <a:spcBef>
          <a:spcPts val="600"/>
        </a:spcBef>
        <a:buFont typeface="Arial" pitchFamily="34" charset="0"/>
        <a:buChar char=" "/>
        <a:defRPr sz="2000" i="1" kern="1200">
          <a:solidFill>
            <a:schemeClr val="tx1">
              <a:lumMod val="85000"/>
              <a:lumOff val="15000"/>
            </a:schemeClr>
          </a:solidFill>
          <a:latin typeface="+mn-lt"/>
          <a:ea typeface="+mn-ea"/>
          <a:cs typeface="+mn-cs"/>
        </a:defRPr>
      </a:lvl3pPr>
      <a:lvl4pPr marL="822960" indent="-82296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4pPr>
      <a:lvl5pPr marL="1097280" indent="-109728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5pPr>
      <a:lvl6pPr marL="12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6pPr>
      <a:lvl7pPr marL="14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7pPr>
      <a:lvl8pPr marL="16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8pPr>
      <a:lvl9pPr marL="1800000" indent="-228600" algn="l" defTabSz="914400" rtl="0" eaLnBrk="1" latinLnBrk="0" hangingPunct="1">
        <a:lnSpc>
          <a:spcPct val="85000"/>
        </a:lnSpc>
        <a:spcBef>
          <a:spcPts val="600"/>
        </a:spcBef>
        <a:buFont typeface="Arial" pitchFamily="34" charset="0"/>
        <a:buChar char=" "/>
        <a:defRPr sz="1800" kern="1200">
          <a:solidFill>
            <a:schemeClr val="tx1">
              <a:lumMod val="85000"/>
              <a:lumOff val="15000"/>
            </a:schemeClr>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7.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3" Type="http://schemas.openxmlformats.org/officeDocument/2006/relationships/hyperlink" Target="https://qz.com/work/1087765/how-to-transcribe-audio-fast-and-for-free-using-google-docs-voice-typing/" TargetMode="External"/><Relationship Id="rId2" Type="http://schemas.openxmlformats.org/officeDocument/2006/relationships/hyperlink" Target="http://onlineqda.hud.ac.uk/movies/transcription/index.php" TargetMode="External"/><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7.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hyperlink" Target="http://onlineqda.hud.ac.uk/_REQUALLO/FR/Template_Analysis/Analytic+Descript_coding.php" TargetMode="Externa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2" Type="http://schemas.openxmlformats.org/officeDocument/2006/relationships/image" Target="../media/image5.png"/><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3.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4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4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0.xml.rels><?xml version="1.0" encoding="UTF-8" standalone="yes"?>
<Relationships xmlns="http://schemas.openxmlformats.org/package/2006/relationships"><Relationship Id="rId2" Type="http://schemas.openxmlformats.org/officeDocument/2006/relationships/image" Target="../media/image7.png"/><Relationship Id="rId1" Type="http://schemas.openxmlformats.org/officeDocument/2006/relationships/slideLayout" Target="../slideLayouts/slideLayout7.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8" Type="http://schemas.openxmlformats.org/officeDocument/2006/relationships/image" Target="../media/image10.emf"/><Relationship Id="rId3" Type="http://schemas.openxmlformats.org/officeDocument/2006/relationships/oleObject" Target="../embeddings/oleObject1.bin"/><Relationship Id="rId7" Type="http://schemas.openxmlformats.org/officeDocument/2006/relationships/oleObject" Target="../embeddings/oleObject3.bin"/><Relationship Id="rId2" Type="http://schemas.openxmlformats.org/officeDocument/2006/relationships/slideLayout" Target="../slideLayouts/slideLayout2.xml"/><Relationship Id="rId1" Type="http://schemas.openxmlformats.org/officeDocument/2006/relationships/vmlDrawing" Target="../drawings/vmlDrawing1.vml"/><Relationship Id="rId6" Type="http://schemas.openxmlformats.org/officeDocument/2006/relationships/image" Target="../media/image9.wmf"/><Relationship Id="rId5" Type="http://schemas.openxmlformats.org/officeDocument/2006/relationships/oleObject" Target="../embeddings/oleObject2.bin"/><Relationship Id="rId4" Type="http://schemas.openxmlformats.org/officeDocument/2006/relationships/image" Target="../media/image8.wmf"/></Relationships>
</file>

<file path=ppt/slides/_rels/slide53.xml.rels><?xml version="1.0" encoding="UTF-8" standalone="yes"?>
<Relationships xmlns="http://schemas.openxmlformats.org/package/2006/relationships"><Relationship Id="rId3" Type="http://schemas.openxmlformats.org/officeDocument/2006/relationships/hyperlink" Target="https://www.youtube.com/watch?v=EdhoX1Xu6ZI" TargetMode="External"/><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3.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64.xml.rels><?xml version="1.0" encoding="UTF-8" standalone="yes"?>
<Relationships xmlns="http://schemas.openxmlformats.org/package/2006/relationships"><Relationship Id="rId2" Type="http://schemas.openxmlformats.org/officeDocument/2006/relationships/notesSlide" Target="../notesSlides/notesSlide9.xml"/><Relationship Id="rId1" Type="http://schemas.openxmlformats.org/officeDocument/2006/relationships/slideLayout" Target="../slideLayouts/slideLayout2.xml"/></Relationships>
</file>

<file path=ppt/slides/_rels/slide6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8.xml.rels><?xml version="1.0" encoding="UTF-8" standalone="yes"?>
<Relationships xmlns="http://schemas.openxmlformats.org/package/2006/relationships"><Relationship Id="rId2" Type="http://schemas.openxmlformats.org/officeDocument/2006/relationships/image" Target="../media/image11.png"/><Relationship Id="rId1" Type="http://schemas.openxmlformats.org/officeDocument/2006/relationships/slideLayout" Target="../slideLayouts/slideLayout2.xml"/></Relationships>
</file>

<file path=ppt/slides/_rels/slide69.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70.xml.rels><?xml version="1.0" encoding="UTF-8" standalone="yes"?>
<Relationships xmlns="http://schemas.openxmlformats.org/package/2006/relationships"><Relationship Id="rId2" Type="http://schemas.openxmlformats.org/officeDocument/2006/relationships/hyperlink" Target="http://www.thepowerpointblog.com/word-cloud/" TargetMode="External"/><Relationship Id="rId1" Type="http://schemas.openxmlformats.org/officeDocument/2006/relationships/slideLayout" Target="../slideLayouts/slideLayout2.xml"/></Relationships>
</file>

<file path=ppt/slides/_rels/slide7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7.xml"/></Relationships>
</file>

<file path=ppt/slides/_rels/slide72.xml.rels><?xml version="1.0" encoding="UTF-8" standalone="yes"?>
<Relationships xmlns="http://schemas.openxmlformats.org/package/2006/relationships"><Relationship Id="rId3" Type="http://schemas.openxmlformats.org/officeDocument/2006/relationships/hyperlink" Target="https://uk.pcmag.com/cloud-services/73249/the-best-online-survey-tools" TargetMode="External"/><Relationship Id="rId2" Type="http://schemas.openxmlformats.org/officeDocument/2006/relationships/hyperlink" Target="https://www.wordstream.com/blog/ws/2014/11/10/best-online-survey-tools" TargetMode="External"/><Relationship Id="rId1" Type="http://schemas.openxmlformats.org/officeDocument/2006/relationships/slideLayout" Target="../slideLayouts/slideLayout2.xml"/><Relationship Id="rId4" Type="http://schemas.openxmlformats.org/officeDocument/2006/relationships/hyperlink" Target="https://stats.idre.ucla.edu/other/mult-pkg/whatstat/" TargetMode="External"/></Relationships>
</file>

<file path=ppt/slides/_rels/slide7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6.xml.rels><?xml version="1.0" encoding="UTF-8" standalone="yes"?>
<Relationships xmlns="http://schemas.openxmlformats.org/package/2006/relationships"><Relationship Id="rId2" Type="http://schemas.openxmlformats.org/officeDocument/2006/relationships/hyperlink" Target="http://en.wikipedia.org/wiki/Statistical_power" TargetMode="External"/><Relationship Id="rId1" Type="http://schemas.openxmlformats.org/officeDocument/2006/relationships/slideLayout" Target="../slideLayouts/slideLayout2.xml"/></Relationships>
</file>

<file path=ppt/slides/_rels/slide7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2.xml.rels><?xml version="1.0" encoding="UTF-8" standalone="yes"?>
<Relationships xmlns="http://schemas.openxmlformats.org/package/2006/relationships"><Relationship Id="rId2" Type="http://schemas.openxmlformats.org/officeDocument/2006/relationships/hyperlink" Target="http://blog.minitab.com/blog/understanding-statistics/what-can-you-say-when-your-p-value-is-greater-than-005" TargetMode="External"/><Relationship Id="rId1" Type="http://schemas.openxmlformats.org/officeDocument/2006/relationships/slideLayout" Target="../slideLayouts/slideLayout2.xml"/></Relationships>
</file>

<file path=ppt/slides/_rels/slide8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3.xml.rels><?xml version="1.0" encoding="UTF-8" standalone="yes"?>
<Relationships xmlns="http://schemas.openxmlformats.org/package/2006/relationships"><Relationship Id="rId2" Type="http://schemas.openxmlformats.org/officeDocument/2006/relationships/notesSlide" Target="../notesSlides/notesSlide10.xm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 name="Title 7"/>
          <p:cNvSpPr>
            <a:spLocks noGrp="1"/>
          </p:cNvSpPr>
          <p:nvPr>
            <p:ph type="ctrTitle"/>
          </p:nvPr>
        </p:nvSpPr>
        <p:spPr/>
        <p:txBody>
          <a:bodyPr/>
          <a:lstStyle/>
          <a:p>
            <a:r>
              <a:rPr lang="en-GB" dirty="0"/>
              <a:t>Analysing and interpreting data</a:t>
            </a:r>
            <a:br>
              <a:rPr lang="en-GB" dirty="0"/>
            </a:br>
            <a:endParaRPr lang="en-GB" dirty="0"/>
          </a:p>
        </p:txBody>
      </p:sp>
      <p:sp>
        <p:nvSpPr>
          <p:cNvPr id="9" name="Subtitle 8"/>
          <p:cNvSpPr>
            <a:spLocks noGrp="1"/>
          </p:cNvSpPr>
          <p:nvPr>
            <p:ph type="subTitle" idx="1"/>
          </p:nvPr>
        </p:nvSpPr>
        <p:spPr/>
        <p:txBody>
          <a:bodyPr>
            <a:normAutofit/>
          </a:bodyPr>
          <a:lstStyle/>
          <a:p>
            <a:r>
              <a:rPr lang="en-GB" dirty="0"/>
              <a:t>Dr Caroline Jawad 2019</a:t>
            </a:r>
            <a:br>
              <a:rPr lang="en-GB" dirty="0"/>
            </a:br>
            <a:endParaRPr lang="en-GB" dirty="0"/>
          </a:p>
        </p:txBody>
      </p:sp>
    </p:spTree>
    <p:extLst>
      <p:ext uri="{BB962C8B-B14F-4D97-AF65-F5344CB8AC3E}">
        <p14:creationId xmlns:p14="http://schemas.microsoft.com/office/powerpoint/2010/main" val="244456008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242" name="Rectangle 2"/>
          <p:cNvSpPr>
            <a:spLocks noGrp="1" noChangeArrowheads="1"/>
          </p:cNvSpPr>
          <p:nvPr>
            <p:ph type="title"/>
          </p:nvPr>
        </p:nvSpPr>
        <p:spPr/>
        <p:txBody>
          <a:bodyPr>
            <a:scene3d>
              <a:camera prst="orthographicFront"/>
              <a:lightRig rig="soft" dir="t"/>
            </a:scene3d>
          </a:bodyPr>
          <a:lstStyle/>
          <a:p>
            <a:pPr>
              <a:defRPr/>
            </a:pPr>
            <a:r>
              <a:rPr lang="en-GB" dirty="0">
                <a:solidFill>
                  <a:schemeClr val="tx1">
                    <a:lumMod val="85000"/>
                    <a:lumOff val="15000"/>
                  </a:schemeClr>
                </a:solidFill>
              </a:rPr>
              <a:t>Key point</a:t>
            </a:r>
            <a:endParaRPr dirty="0">
              <a:solidFill>
                <a:schemeClr val="tx1">
                  <a:lumMod val="85000"/>
                  <a:lumOff val="15000"/>
                </a:schemeClr>
              </a:solidFill>
            </a:endParaRPr>
          </a:p>
        </p:txBody>
      </p:sp>
      <p:sp>
        <p:nvSpPr>
          <p:cNvPr id="11267" name="Rectangle 3"/>
          <p:cNvSpPr>
            <a:spLocks noGrp="1" noChangeArrowheads="1"/>
          </p:cNvSpPr>
          <p:nvPr>
            <p:ph idx="1"/>
          </p:nvPr>
        </p:nvSpPr>
        <p:spPr bwMode="auto"/>
        <p:txBody>
          <a:bodyPr wrap="square" numCol="1" anchor="t" anchorCtr="0" compatLnSpc="1">
            <a:prstTxWarp prst="textNoShape">
              <a:avLst/>
            </a:prstTxWarp>
          </a:bodyPr>
          <a:lstStyle/>
          <a:p>
            <a:pPr>
              <a:defRPr/>
            </a:pPr>
            <a:r>
              <a:rPr lang="en-US" altLang="en-US" dirty="0">
                <a:ea typeface="Calibri Regular" charset="0"/>
              </a:rPr>
              <a:t>To make sure you will get the information you want.</a:t>
            </a:r>
          </a:p>
          <a:p>
            <a:pPr>
              <a:defRPr/>
            </a:pPr>
            <a:r>
              <a:rPr lang="en-US" altLang="en-US" dirty="0">
                <a:ea typeface="Calibri Regular" charset="0"/>
              </a:rPr>
              <a:t>Before.</a:t>
            </a:r>
          </a:p>
          <a:p>
            <a:pPr>
              <a:defRPr/>
            </a:pPr>
            <a:r>
              <a:rPr lang="en-US" altLang="en-US" dirty="0">
                <a:ea typeface="Calibri Regular" charset="0"/>
              </a:rPr>
              <a:t>After.</a:t>
            </a:r>
          </a:p>
          <a:p>
            <a:pPr>
              <a:defRPr/>
            </a:pPr>
            <a:endParaRPr lang="en-US" altLang="en-US" dirty="0">
              <a:ea typeface="Calibri Regular" charset="0"/>
            </a:endParaRPr>
          </a:p>
        </p:txBody>
      </p:sp>
    </p:spTree>
    <p:extLst>
      <p:ext uri="{BB962C8B-B14F-4D97-AF65-F5344CB8AC3E}">
        <p14:creationId xmlns:p14="http://schemas.microsoft.com/office/powerpoint/2010/main" val="2905048706"/>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latin typeface="+mn-lt"/>
              </a:rPr>
              <a:t>Sequence of a structured thesis</a:t>
            </a:r>
          </a:p>
        </p:txBody>
      </p:sp>
      <p:graphicFrame>
        <p:nvGraphicFramePr>
          <p:cNvPr id="4" name="Content Placeholder 3"/>
          <p:cNvGraphicFramePr>
            <a:graphicFrameLocks noGrp="1"/>
          </p:cNvGraphicFramePr>
          <p:nvPr>
            <p:ph idx="1"/>
            <p:extLst>
              <p:ext uri="{D42A27DB-BD31-4B8C-83A1-F6EECF244321}">
                <p14:modId xmlns:p14="http://schemas.microsoft.com/office/powerpoint/2010/main" val="186900748"/>
              </p:ext>
            </p:extLst>
          </p:nvPr>
        </p:nvGraphicFramePr>
        <p:xfrm>
          <a:off x="1559496" y="1916832"/>
          <a:ext cx="9108504" cy="494116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813343666"/>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986" name="Rectangle 2"/>
          <p:cNvSpPr>
            <a:spLocks noGrp="1" noChangeArrowheads="1"/>
          </p:cNvSpPr>
          <p:nvPr>
            <p:ph type="title"/>
          </p:nvPr>
        </p:nvSpPr>
        <p:spPr/>
        <p:txBody>
          <a:bodyPr>
            <a:scene3d>
              <a:camera prst="orthographicFront"/>
              <a:lightRig rig="soft" dir="t"/>
            </a:scene3d>
          </a:bodyPr>
          <a:lstStyle/>
          <a:p>
            <a:pPr>
              <a:defRPr/>
            </a:pPr>
            <a:r>
              <a:rPr lang="en-GB">
                <a:solidFill>
                  <a:schemeClr val="tx1">
                    <a:lumMod val="85000"/>
                    <a:lumOff val="15000"/>
                  </a:schemeClr>
                </a:solidFill>
              </a:rPr>
              <a:t>Analysis</a:t>
            </a:r>
          </a:p>
        </p:txBody>
      </p:sp>
      <p:sp>
        <p:nvSpPr>
          <p:cNvPr id="20482" name="Rectangle 3"/>
          <p:cNvSpPr>
            <a:spLocks noGrp="1" noChangeArrowheads="1"/>
          </p:cNvSpPr>
          <p:nvPr>
            <p:ph idx="1"/>
          </p:nvPr>
        </p:nvSpPr>
        <p:spPr/>
        <p:txBody>
          <a:bodyPr>
            <a:normAutofit/>
          </a:bodyPr>
          <a:lstStyle/>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Purpose</a:t>
            </a:r>
            <a:r>
              <a:rPr lang="en-GB" altLang="en-US" sz="2500" dirty="0">
                <a:ea typeface="Calibri Regular" charset="0"/>
              </a:rPr>
              <a:t> - to produce findings. The data collection process is not an end in itself.  The culminating activities of qualitative inquiry are analysis, interpretation, and presentation of findings</a:t>
            </a:r>
          </a:p>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Challenge</a:t>
            </a:r>
            <a:r>
              <a:rPr lang="en-GB" altLang="en-US" sz="2500" dirty="0">
                <a:ea typeface="Calibri Regular" charset="0"/>
              </a:rPr>
              <a:t> - to make sense of massive amounts of data, reduce the volume of information, identify significant patterns and construct a framework for communicating the essence of what the data reveal</a:t>
            </a:r>
          </a:p>
          <a:p>
            <a:pPr marL="182880" indent="-182880">
              <a:lnSpc>
                <a:spcPct val="80000"/>
              </a:lnSpc>
              <a:buClr>
                <a:schemeClr val="tx1">
                  <a:lumMod val="85000"/>
                  <a:lumOff val="15000"/>
                </a:schemeClr>
              </a:buClr>
              <a:defRPr/>
            </a:pPr>
            <a:r>
              <a:rPr lang="en-GB" altLang="en-US" sz="2500" dirty="0">
                <a:solidFill>
                  <a:srgbClr val="FF0000"/>
                </a:solidFill>
                <a:ea typeface="Calibri Regular" charset="0"/>
              </a:rPr>
              <a:t>Problem</a:t>
            </a:r>
            <a:r>
              <a:rPr lang="en-GB" altLang="en-US" sz="2500" dirty="0">
                <a:ea typeface="Calibri Regular" charset="0"/>
              </a:rPr>
              <a:t> – is that there are ‘… few agreed-on canons for … data analysis, in the sense of shared ground rules for drawing conclusions and verifying sturdiness’ Miles and Huberman, 1984)</a:t>
            </a:r>
          </a:p>
          <a:p>
            <a:pPr marL="182880" indent="-182880">
              <a:lnSpc>
                <a:spcPct val="80000"/>
              </a:lnSpc>
              <a:buClr>
                <a:schemeClr val="tx1">
                  <a:lumMod val="85000"/>
                  <a:lumOff val="15000"/>
                </a:schemeClr>
              </a:buClr>
              <a:defRPr/>
            </a:pPr>
            <a:endParaRPr lang="en-GB" altLang="en-US" sz="2500" dirty="0">
              <a:ea typeface="Calibri Regular" charset="0"/>
            </a:endParaRPr>
          </a:p>
          <a:p>
            <a:pPr marL="182880" indent="-182880">
              <a:lnSpc>
                <a:spcPct val="80000"/>
              </a:lnSpc>
              <a:buClr>
                <a:schemeClr val="tx1">
                  <a:lumMod val="85000"/>
                  <a:lumOff val="15000"/>
                </a:schemeClr>
              </a:buClr>
              <a:defRPr/>
            </a:pPr>
            <a:endParaRPr lang="en-GB" altLang="en-US" sz="2500" dirty="0">
              <a:ea typeface="Calibri Regular" charset="0"/>
            </a:endParaRPr>
          </a:p>
        </p:txBody>
      </p:sp>
    </p:spTree>
    <p:extLst>
      <p:ext uri="{BB962C8B-B14F-4D97-AF65-F5344CB8AC3E}">
        <p14:creationId xmlns:p14="http://schemas.microsoft.com/office/powerpoint/2010/main" val="142246318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Basics</a:t>
            </a:r>
          </a:p>
        </p:txBody>
      </p:sp>
    </p:spTree>
    <p:extLst>
      <p:ext uri="{BB962C8B-B14F-4D97-AF65-F5344CB8AC3E}">
        <p14:creationId xmlns:p14="http://schemas.microsoft.com/office/powerpoint/2010/main" val="3867095234"/>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writing of the chapter </a:t>
            </a:r>
          </a:p>
        </p:txBody>
      </p:sp>
      <p:sp>
        <p:nvSpPr>
          <p:cNvPr id="3" name="Content Placeholder 2"/>
          <p:cNvSpPr>
            <a:spLocks noGrp="1"/>
          </p:cNvSpPr>
          <p:nvPr>
            <p:ph idx="1"/>
          </p:nvPr>
        </p:nvSpPr>
        <p:spPr/>
        <p:txBody>
          <a:bodyPr/>
          <a:lstStyle/>
          <a:p>
            <a:r>
              <a:rPr lang="en-GB" dirty="0"/>
              <a:t>Overwhelming. </a:t>
            </a:r>
          </a:p>
          <a:p>
            <a:r>
              <a:rPr lang="en-GB" dirty="0"/>
              <a:t>Start with your objectives.</a:t>
            </a:r>
          </a:p>
          <a:p>
            <a:r>
              <a:rPr lang="en-GB" dirty="0"/>
              <a:t>Explain how you will analyse your data.</a:t>
            </a:r>
          </a:p>
          <a:p>
            <a:r>
              <a:rPr lang="en-GB" dirty="0"/>
              <a:t>Sequential/mono method.</a:t>
            </a:r>
          </a:p>
        </p:txBody>
      </p:sp>
    </p:spTree>
    <p:extLst>
      <p:ext uri="{BB962C8B-B14F-4D97-AF65-F5344CB8AC3E}">
        <p14:creationId xmlns:p14="http://schemas.microsoft.com/office/powerpoint/2010/main" val="89011791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Choice</a:t>
            </a:r>
          </a:p>
        </p:txBody>
      </p:sp>
      <p:sp>
        <p:nvSpPr>
          <p:cNvPr id="3" name="Content Placeholder 2"/>
          <p:cNvSpPr>
            <a:spLocks noGrp="1"/>
          </p:cNvSpPr>
          <p:nvPr>
            <p:ph idx="1"/>
          </p:nvPr>
        </p:nvSpPr>
        <p:spPr/>
        <p:txBody>
          <a:bodyPr/>
          <a:lstStyle/>
          <a:p>
            <a:r>
              <a:rPr lang="en-GB" dirty="0"/>
              <a:t>Present findings</a:t>
            </a:r>
          </a:p>
          <a:p>
            <a:r>
              <a:rPr lang="en-GB" dirty="0"/>
              <a:t>Present and analyse</a:t>
            </a:r>
          </a:p>
          <a:p>
            <a:r>
              <a:rPr lang="en-US" altLang="en-US" dirty="0">
                <a:ea typeface="ＭＳ Ｐゴシック" panose="020B0600070205080204" pitchFamily="34" charset="-128"/>
              </a:rPr>
              <a:t>Chapter 4 and </a:t>
            </a:r>
            <a:r>
              <a:rPr lang="en-US" altLang="en-US" b="1" dirty="0">
                <a:solidFill>
                  <a:srgbClr val="0070C0"/>
                </a:solidFill>
                <a:ea typeface="ＭＳ Ｐゴシック" panose="020B0600070205080204" pitchFamily="34" charset="-128"/>
              </a:rPr>
              <a:t>comparison of findings with previous literature studies </a:t>
            </a:r>
            <a:r>
              <a:rPr lang="en-US" altLang="en-US" dirty="0">
                <a:ea typeface="ＭＳ Ｐゴシック" panose="020B0600070205080204" pitchFamily="34" charset="-128"/>
              </a:rPr>
              <a:t>– (can be in Chapter 5).</a:t>
            </a:r>
          </a:p>
          <a:p>
            <a:r>
              <a:rPr lang="en-US" altLang="en-US" i="1" dirty="0">
                <a:ea typeface="ＭＳ Ｐゴシック" panose="020B0600070205080204" pitchFamily="34" charset="-128"/>
              </a:rPr>
              <a:t>Chapter 4 should present the findings.</a:t>
            </a:r>
            <a:endParaRPr lang="en-US" altLang="en-US" dirty="0">
              <a:ea typeface="ＭＳ Ｐゴシック" panose="020B0600070205080204" pitchFamily="34" charset="-128"/>
            </a:endParaRPr>
          </a:p>
          <a:p>
            <a:r>
              <a:rPr lang="en-US" altLang="en-US" dirty="0">
                <a:ea typeface="ＭＳ Ｐゴシック" panose="020B0600070205080204" pitchFamily="34" charset="-128"/>
              </a:rPr>
              <a:t>Chapter 4 should relate the findings always considering the aim and objectives of the dissertation.</a:t>
            </a:r>
            <a:endParaRPr lang="en-GB" altLang="en-US" dirty="0">
              <a:ea typeface="ＭＳ Ｐゴシック" panose="020B0600070205080204" pitchFamily="34" charset="-128"/>
            </a:endParaRPr>
          </a:p>
          <a:p>
            <a:endParaRPr lang="en-GB" dirty="0"/>
          </a:p>
        </p:txBody>
      </p:sp>
    </p:spTree>
    <p:extLst>
      <p:ext uri="{BB962C8B-B14F-4D97-AF65-F5344CB8AC3E}">
        <p14:creationId xmlns:p14="http://schemas.microsoft.com/office/powerpoint/2010/main" val="38447966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Important</a:t>
            </a:r>
          </a:p>
        </p:txBody>
      </p:sp>
      <p:sp>
        <p:nvSpPr>
          <p:cNvPr id="3" name="Content Placeholder 2"/>
          <p:cNvSpPr>
            <a:spLocks noGrp="1"/>
          </p:cNvSpPr>
          <p:nvPr>
            <p:ph idx="1"/>
          </p:nvPr>
        </p:nvSpPr>
        <p:spPr/>
        <p:txBody>
          <a:bodyPr/>
          <a:lstStyle/>
          <a:p>
            <a:r>
              <a:rPr lang="en-GB" dirty="0"/>
              <a:t>You can only analyse the data you have collected in this chapter.</a:t>
            </a:r>
          </a:p>
        </p:txBody>
      </p:sp>
    </p:spTree>
    <p:extLst>
      <p:ext uri="{BB962C8B-B14F-4D97-AF65-F5344CB8AC3E}">
        <p14:creationId xmlns:p14="http://schemas.microsoft.com/office/powerpoint/2010/main" val="2115785330"/>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Title 3"/>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Data Analysis and Writing Up</a:t>
            </a:r>
          </a:p>
        </p:txBody>
      </p:sp>
      <p:sp>
        <p:nvSpPr>
          <p:cNvPr id="23555" name="Content Placeholder 4"/>
          <p:cNvSpPr>
            <a:spLocks noGrp="1"/>
          </p:cNvSpPr>
          <p:nvPr>
            <p:ph idx="1"/>
          </p:nvPr>
        </p:nvSpPr>
        <p:spPr/>
        <p:txBody>
          <a:bodyPr/>
          <a:lstStyle/>
          <a:p>
            <a:r>
              <a:rPr lang="en-US" altLang="en-US" dirty="0">
                <a:ea typeface="ＭＳ Ｐゴシック" panose="020B0600070205080204" pitchFamily="34" charset="-128"/>
              </a:rPr>
              <a:t>Important to refocus to write </a:t>
            </a:r>
            <a:r>
              <a:rPr lang="en-US" altLang="en-US" b="1" dirty="0">
                <a:solidFill>
                  <a:srgbClr val="FF0000"/>
                </a:solidFill>
                <a:ea typeface="ＭＳ Ｐゴシック" panose="020B0600070205080204" pitchFamily="34" charset="-128"/>
              </a:rPr>
              <a:t>chapters 4</a:t>
            </a:r>
            <a:r>
              <a:rPr lang="en-US" altLang="en-US" dirty="0">
                <a:ea typeface="ＭＳ Ｐゴシック" panose="020B0600070205080204" pitchFamily="34" charset="-128"/>
              </a:rPr>
              <a:t> and 5. </a:t>
            </a:r>
          </a:p>
          <a:p>
            <a:r>
              <a:rPr lang="en-US" altLang="en-US" dirty="0">
                <a:ea typeface="ＭＳ Ｐゴシック" panose="020B0600070205080204" pitchFamily="34" charset="-128"/>
              </a:rPr>
              <a:t>Gathering data can be difficult.</a:t>
            </a:r>
          </a:p>
          <a:p>
            <a:r>
              <a:rPr lang="en-US" altLang="en-US" dirty="0">
                <a:ea typeface="ＭＳ Ｐゴシック" panose="020B0600070205080204" pitchFamily="34" charset="-128"/>
              </a:rPr>
              <a:t>The reality of </a:t>
            </a:r>
            <a:r>
              <a:rPr lang="en-US" altLang="en-US" dirty="0" err="1">
                <a:ea typeface="ＭＳ Ｐゴシック" panose="020B0600070205080204" pitchFamily="34" charset="-128"/>
              </a:rPr>
              <a:t>analysing</a:t>
            </a:r>
            <a:r>
              <a:rPr lang="en-US" altLang="en-US" dirty="0">
                <a:ea typeface="ＭＳ Ｐゴシック" panose="020B0600070205080204" pitchFamily="34" charset="-128"/>
              </a:rPr>
              <a:t> data and presenting findings in chapters 4 </a:t>
            </a:r>
            <a:r>
              <a:rPr lang="en-GB" altLang="en-US" dirty="0">
                <a:ea typeface="ＭＳ Ｐゴシック" panose="020B0600070205080204" pitchFamily="34" charset="-128"/>
              </a:rPr>
              <a:t>requires guidance.</a:t>
            </a: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343198935"/>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Rectangle 2"/>
          <p:cNvSpPr>
            <a:spLocks noGrp="1" noChangeArrowheads="1"/>
          </p:cNvSpPr>
          <p:nvPr>
            <p:ph type="title"/>
          </p:nvPr>
        </p:nvSpPr>
        <p:spPr/>
        <p:txBody>
          <a:bodyPr>
            <a:scene3d>
              <a:camera prst="orthographicFront"/>
              <a:lightRig rig="soft" dir="t"/>
            </a:scene3d>
          </a:bodyPr>
          <a:lstStyle/>
          <a:p>
            <a:pPr>
              <a:defRPr/>
            </a:pPr>
            <a:r>
              <a:rPr lang="en-IE">
                <a:solidFill>
                  <a:schemeClr val="tx1">
                    <a:lumMod val="85000"/>
                    <a:lumOff val="15000"/>
                  </a:schemeClr>
                </a:solidFill>
              </a:rPr>
              <a:t>Common stages of analysis</a:t>
            </a:r>
            <a:endParaRPr>
              <a:solidFill>
                <a:schemeClr val="tx1">
                  <a:lumMod val="85000"/>
                  <a:lumOff val="15000"/>
                </a:schemeClr>
              </a:solidFill>
            </a:endParaRPr>
          </a:p>
        </p:txBody>
      </p:sp>
      <p:sp>
        <p:nvSpPr>
          <p:cNvPr id="26627"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err="1">
                <a:ea typeface="Calibri Regular" charset="0"/>
              </a:rPr>
              <a:t>Familiarisation</a:t>
            </a:r>
            <a:r>
              <a:rPr lang="en-US" altLang="en-US" dirty="0">
                <a:ea typeface="Calibri Regular" charset="0"/>
              </a:rPr>
              <a:t> with the data through review, reading, listening etc. </a:t>
            </a:r>
          </a:p>
          <a:p>
            <a:pPr>
              <a:defRPr/>
            </a:pPr>
            <a:r>
              <a:rPr lang="en-US" altLang="en-US" dirty="0">
                <a:ea typeface="Calibri Regular" charset="0"/>
              </a:rPr>
              <a:t>Transcription of ‘recorded’ material.</a:t>
            </a:r>
          </a:p>
          <a:p>
            <a:pPr>
              <a:defRPr/>
            </a:pPr>
            <a:r>
              <a:rPr lang="en-US" altLang="en-US" dirty="0" err="1">
                <a:ea typeface="Calibri Regular" charset="0"/>
              </a:rPr>
              <a:t>Organisation</a:t>
            </a:r>
            <a:r>
              <a:rPr lang="en-US" altLang="en-US" dirty="0">
                <a:ea typeface="Calibri Regular" charset="0"/>
              </a:rPr>
              <a:t> and indexing of data for easy retrieval and identification.</a:t>
            </a:r>
          </a:p>
          <a:p>
            <a:pPr>
              <a:defRPr/>
            </a:pPr>
            <a:r>
              <a:rPr lang="en-US" altLang="en-US" dirty="0" err="1">
                <a:ea typeface="Calibri Regular" charset="0"/>
              </a:rPr>
              <a:t>Anonymising</a:t>
            </a:r>
            <a:r>
              <a:rPr lang="en-US" altLang="en-US" dirty="0">
                <a:ea typeface="Calibri Regular" charset="0"/>
              </a:rPr>
              <a:t> of sensitive data. </a:t>
            </a:r>
          </a:p>
          <a:p>
            <a:pPr>
              <a:defRPr/>
            </a:pPr>
            <a:r>
              <a:rPr lang="en-US" altLang="en-US" dirty="0">
                <a:ea typeface="Calibri Regular" charset="0"/>
              </a:rPr>
              <a:t>Coding (or indexing).</a:t>
            </a:r>
          </a:p>
          <a:p>
            <a:pPr>
              <a:defRPr/>
            </a:pPr>
            <a:r>
              <a:rPr lang="en-US" altLang="en-US" dirty="0">
                <a:ea typeface="Calibri Regular" charset="0"/>
              </a:rPr>
              <a:t>Identification of themes. </a:t>
            </a:r>
          </a:p>
          <a:p>
            <a:pPr>
              <a:defRPr/>
            </a:pPr>
            <a:r>
              <a:rPr lang="en-US" altLang="en-US" dirty="0">
                <a:ea typeface="Calibri Regular" charset="0"/>
              </a:rPr>
              <a:t>Re-coding.</a:t>
            </a:r>
          </a:p>
        </p:txBody>
      </p:sp>
    </p:spTree>
    <p:extLst>
      <p:ext uri="{BB962C8B-B14F-4D97-AF65-F5344CB8AC3E}">
        <p14:creationId xmlns:p14="http://schemas.microsoft.com/office/powerpoint/2010/main" val="178128588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a:solidFill>
                  <a:schemeClr val="tx1">
                    <a:lumMod val="85000"/>
                    <a:lumOff val="15000"/>
                  </a:schemeClr>
                </a:solidFill>
              </a:rPr>
              <a:t>Continued</a:t>
            </a:r>
          </a:p>
        </p:txBody>
      </p:sp>
      <p:sp>
        <p:nvSpPr>
          <p:cNvPr id="28675" name="Content Placeholder 1"/>
          <p:cNvSpPr>
            <a:spLocks noGrp="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Development of provisional categories. </a:t>
            </a:r>
          </a:p>
          <a:p>
            <a:pPr>
              <a:defRPr/>
            </a:pPr>
            <a:r>
              <a:rPr lang="en-US" altLang="en-US" dirty="0">
                <a:ea typeface="Calibri Regular" charset="0"/>
              </a:rPr>
              <a:t>Exploration of relationships between categories. </a:t>
            </a:r>
          </a:p>
          <a:p>
            <a:pPr>
              <a:defRPr/>
            </a:pPr>
            <a:r>
              <a:rPr lang="en-US" altLang="en-US" dirty="0">
                <a:ea typeface="Calibri Regular" charset="0"/>
              </a:rPr>
              <a:t>Refinement of themes and categories.</a:t>
            </a:r>
          </a:p>
          <a:p>
            <a:pPr>
              <a:defRPr/>
            </a:pPr>
            <a:r>
              <a:rPr lang="en-US" altLang="en-US" dirty="0">
                <a:ea typeface="Calibri Regular" charset="0"/>
              </a:rPr>
              <a:t>Development of theory and incorporation of pre-existing knowledge. </a:t>
            </a:r>
          </a:p>
          <a:p>
            <a:pPr>
              <a:defRPr/>
            </a:pPr>
            <a:r>
              <a:rPr lang="en-US" altLang="en-US" dirty="0">
                <a:ea typeface="Calibri Regular" charset="0"/>
              </a:rPr>
              <a:t>Testing of theory against the data. </a:t>
            </a:r>
          </a:p>
          <a:p>
            <a:pPr>
              <a:defRPr/>
            </a:pPr>
            <a:r>
              <a:rPr lang="en-US" altLang="en-US" dirty="0">
                <a:ea typeface="Calibri Regular" charset="0"/>
              </a:rPr>
              <a:t>Report writing, including excerpts from original data if appropriate (e.g., quotes from interviews). </a:t>
            </a:r>
          </a:p>
          <a:p>
            <a:pPr>
              <a:defRPr/>
            </a:pPr>
            <a:endParaRPr lang="en-US" altLang="en-US" cap="none" dirty="0">
              <a:ea typeface="Calibri Regular" charset="0"/>
            </a:endParaRPr>
          </a:p>
        </p:txBody>
      </p:sp>
    </p:spTree>
    <p:extLst>
      <p:ext uri="{BB962C8B-B14F-4D97-AF65-F5344CB8AC3E}">
        <p14:creationId xmlns:p14="http://schemas.microsoft.com/office/powerpoint/2010/main" val="1046241809"/>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3500" y="366712"/>
            <a:ext cx="9525000" cy="6124575"/>
          </a:xfrm>
          <a:prstGeom prst="rect">
            <a:avLst/>
          </a:prstGeom>
        </p:spPr>
      </p:pic>
    </p:spTree>
    <p:extLst>
      <p:ext uri="{BB962C8B-B14F-4D97-AF65-F5344CB8AC3E}">
        <p14:creationId xmlns:p14="http://schemas.microsoft.com/office/powerpoint/2010/main" val="3424209376"/>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dirty="0">
                <a:solidFill>
                  <a:schemeClr val="tx1">
                    <a:lumMod val="85000"/>
                    <a:lumOff val="15000"/>
                  </a:schemeClr>
                </a:solidFill>
                <a:ea typeface="+mj-ea"/>
                <a:cs typeface="+mj-cs"/>
              </a:rPr>
              <a:t>Chapter 4 Qualitative version</a:t>
            </a:r>
          </a:p>
        </p:txBody>
      </p:sp>
      <p:sp>
        <p:nvSpPr>
          <p:cNvPr id="25602" name="Content Placeholder 1"/>
          <p:cNvSpPr>
            <a:spLocks noGrp="1"/>
          </p:cNvSpPr>
          <p:nvPr>
            <p:ph idx="1"/>
          </p:nvPr>
        </p:nvSpPr>
        <p:spPr/>
        <p:txBody>
          <a:bodyPr rtlCol="0">
            <a:normAutofit/>
          </a:bodyPr>
          <a:lstStyle/>
          <a:p>
            <a:pPr marL="182880" indent="-182880">
              <a:buClr>
                <a:schemeClr val="tx1">
                  <a:lumMod val="85000"/>
                  <a:lumOff val="15000"/>
                </a:schemeClr>
              </a:buClr>
              <a:defRPr/>
            </a:pPr>
            <a:r>
              <a:rPr lang="en-US" altLang="en-US" sz="2500" dirty="0">
                <a:ea typeface="ＭＳ Ｐゴシック" panose="020B0600070205080204" pitchFamily="34" charset="-128"/>
              </a:rPr>
              <a:t>Typically longer than a quantitative chapter 4 (where descriptions are the results of statistical tests in numerical format) </a:t>
            </a:r>
            <a:endParaRPr lang="en-GB" altLang="en-US" sz="2500" dirty="0">
              <a:ea typeface="ＭＳ Ｐゴシック" panose="020B0600070205080204" pitchFamily="34" charset="-128"/>
            </a:endParaRPr>
          </a:p>
          <a:p>
            <a:pPr marL="182880" indent="-182880">
              <a:buClr>
                <a:schemeClr val="tx1">
                  <a:lumMod val="85000"/>
                  <a:lumOff val="15000"/>
                </a:schemeClr>
              </a:buClr>
              <a:defRPr/>
            </a:pPr>
            <a:r>
              <a:rPr lang="en-US" altLang="en-US" sz="2500" dirty="0">
                <a:ea typeface="ＭＳ Ｐゴシック" panose="020B0600070205080204" pitchFamily="34" charset="-128"/>
              </a:rPr>
              <a:t>Introductory paragraph where the researcher reminds the reader of the objectives</a:t>
            </a:r>
          </a:p>
          <a:p>
            <a:pPr marL="182880" indent="-182880">
              <a:buClr>
                <a:schemeClr val="tx1">
                  <a:lumMod val="85000"/>
                  <a:lumOff val="15000"/>
                </a:schemeClr>
              </a:buClr>
              <a:defRPr/>
            </a:pPr>
            <a:r>
              <a:rPr lang="en-US" altLang="en-US" sz="2500" dirty="0">
                <a:ea typeface="ＭＳ Ｐゴシック" panose="020B0600070205080204" pitchFamily="34" charset="-128"/>
              </a:rPr>
              <a:t>Simon (2006) recommends a section on the data demographics explaining the age, gender, or relevant related information on the participants</a:t>
            </a:r>
          </a:p>
          <a:p>
            <a:pPr marL="182880" indent="-182880">
              <a:buClr>
                <a:schemeClr val="tx1">
                  <a:lumMod val="85000"/>
                  <a:lumOff val="15000"/>
                </a:schemeClr>
              </a:buClr>
              <a:defRPr/>
            </a:pPr>
            <a:r>
              <a:rPr lang="en-US" altLang="en-US" sz="2500" dirty="0">
                <a:ea typeface="ＭＳ Ｐゴシック" panose="020B0600070205080204" pitchFamily="34" charset="-128"/>
              </a:rPr>
              <a:t>Can be in an Appendix.</a:t>
            </a:r>
          </a:p>
        </p:txBody>
      </p:sp>
    </p:spTree>
    <p:extLst>
      <p:ext uri="{BB962C8B-B14F-4D97-AF65-F5344CB8AC3E}">
        <p14:creationId xmlns:p14="http://schemas.microsoft.com/office/powerpoint/2010/main" val="249580557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Qualitative Chapter 4 Findings</a:t>
            </a:r>
          </a:p>
        </p:txBody>
      </p:sp>
      <p:sp>
        <p:nvSpPr>
          <p:cNvPr id="26626" name="Content Placeholder 1"/>
          <p:cNvSpPr>
            <a:spLocks noGrp="1"/>
          </p:cNvSpPr>
          <p:nvPr>
            <p:ph idx="1"/>
          </p:nvPr>
        </p:nvSpPr>
        <p:spPr/>
        <p:txBody>
          <a:bodyPr rtlCol="0">
            <a:normAutofit/>
          </a:bodyPr>
          <a:lstStyle/>
          <a:p>
            <a:pPr marL="182880" indent="-182880">
              <a:lnSpc>
                <a:spcPct val="80000"/>
              </a:lnSpc>
              <a:buClr>
                <a:schemeClr val="tx1">
                  <a:lumMod val="85000"/>
                  <a:lumOff val="15000"/>
                </a:schemeClr>
              </a:buClr>
              <a:defRPr/>
            </a:pPr>
            <a:r>
              <a:rPr lang="en-US" altLang="en-US" sz="2300" dirty="0">
                <a:ea typeface="ＭＳ Ｐゴシック" panose="020B0600070205080204" pitchFamily="34" charset="-128"/>
              </a:rPr>
              <a:t>Next section findings in the data .</a:t>
            </a:r>
          </a:p>
          <a:p>
            <a:pPr marL="182880" indent="-182880">
              <a:lnSpc>
                <a:spcPct val="80000"/>
              </a:lnSpc>
              <a:buClr>
                <a:schemeClr val="tx1">
                  <a:lumMod val="85000"/>
                  <a:lumOff val="15000"/>
                </a:schemeClr>
              </a:buClr>
              <a:defRPr/>
            </a:pPr>
            <a:r>
              <a:rPr lang="en-US" altLang="en-US" sz="2300" dirty="0">
                <a:ea typeface="ＭＳ Ｐゴシック" panose="020B0600070205080204" pitchFamily="34" charset="-128"/>
              </a:rPr>
              <a:t>No single way to present the findings.</a:t>
            </a:r>
          </a:p>
          <a:p>
            <a:pPr marL="182880" indent="-182880">
              <a:lnSpc>
                <a:spcPct val="80000"/>
              </a:lnSpc>
              <a:buClr>
                <a:schemeClr val="tx1">
                  <a:lumMod val="85000"/>
                  <a:lumOff val="15000"/>
                </a:schemeClr>
              </a:buClr>
              <a:defRPr/>
            </a:pPr>
            <a:r>
              <a:rPr lang="en-US" altLang="en-US" sz="2300" dirty="0">
                <a:ea typeface="ＭＳ Ｐゴシック" panose="020B0600070205080204" pitchFamily="34" charset="-128"/>
              </a:rPr>
              <a:t>But in general, a qualitative study typically analyses qualitative data for patterns or themes, and is presented based on the major themes found in the data.</a:t>
            </a:r>
          </a:p>
          <a:p>
            <a:pPr marL="182880" indent="-182880">
              <a:lnSpc>
                <a:spcPct val="80000"/>
              </a:lnSpc>
              <a:buClr>
                <a:schemeClr val="tx1">
                  <a:lumMod val="85000"/>
                  <a:lumOff val="15000"/>
                </a:schemeClr>
              </a:buClr>
              <a:defRPr/>
            </a:pPr>
            <a:r>
              <a:rPr lang="en-US" altLang="en-US" sz="2300" dirty="0">
                <a:ea typeface="ＭＳ Ｐゴシック" panose="020B0600070205080204" pitchFamily="34" charset="-128"/>
              </a:rPr>
              <a:t>Common methods to present themes are based on the unit of analysis. </a:t>
            </a:r>
          </a:p>
          <a:p>
            <a:pPr marL="182880" indent="-182880">
              <a:lnSpc>
                <a:spcPct val="80000"/>
              </a:lnSpc>
              <a:buClr>
                <a:schemeClr val="tx1">
                  <a:lumMod val="85000"/>
                  <a:lumOff val="15000"/>
                </a:schemeClr>
              </a:buClr>
              <a:defRPr/>
            </a:pPr>
            <a:r>
              <a:rPr lang="en-US" altLang="en-US" sz="2300" dirty="0">
                <a:ea typeface="ＭＳ Ｐゴシック" panose="020B0600070205080204" pitchFamily="34" charset="-128"/>
              </a:rPr>
              <a:t>For example, a unit of qualitative measurement could be leadership traits and organized into major patterns (Yin, 2004).</a:t>
            </a:r>
          </a:p>
          <a:p>
            <a:pPr marL="182880" indent="-182880">
              <a:lnSpc>
                <a:spcPct val="80000"/>
              </a:lnSpc>
              <a:buClr>
                <a:schemeClr val="tx1">
                  <a:lumMod val="85000"/>
                  <a:lumOff val="15000"/>
                </a:schemeClr>
              </a:buClr>
              <a:defRPr/>
            </a:pPr>
            <a:r>
              <a:rPr lang="en-US" altLang="en-US" sz="2300" dirty="0">
                <a:ea typeface="ＭＳ Ｐゴシック" panose="020B0600070205080204" pitchFamily="34" charset="-128"/>
              </a:rPr>
              <a:t>Findings must relate to aim and objectives.</a:t>
            </a:r>
          </a:p>
        </p:txBody>
      </p:sp>
    </p:spTree>
    <p:extLst>
      <p:ext uri="{BB962C8B-B14F-4D97-AF65-F5344CB8AC3E}">
        <p14:creationId xmlns:p14="http://schemas.microsoft.com/office/powerpoint/2010/main" val="127190095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Headings within this chapter</a:t>
            </a:r>
          </a:p>
        </p:txBody>
      </p:sp>
      <p:sp>
        <p:nvSpPr>
          <p:cNvPr id="41987" name="Content Placeholder 1"/>
          <p:cNvSpPr>
            <a:spLocks noGrp="1"/>
          </p:cNvSpPr>
          <p:nvPr>
            <p:ph idx="1"/>
          </p:nvPr>
        </p:nvSpPr>
        <p:spPr/>
        <p:txBody>
          <a:bodyPr/>
          <a:lstStyle/>
          <a:p>
            <a:r>
              <a:rPr lang="en-US" altLang="en-US" dirty="0">
                <a:ea typeface="ＭＳ Ｐゴシック" panose="020B0600070205080204" pitchFamily="34" charset="-128"/>
              </a:rPr>
              <a:t>Use section titles to guide the reader.</a:t>
            </a:r>
          </a:p>
          <a:p>
            <a:r>
              <a:rPr lang="en-US" altLang="en-US" dirty="0">
                <a:ea typeface="ＭＳ Ｐゴシック" panose="020B0600070205080204" pitchFamily="34" charset="-128"/>
              </a:rPr>
              <a:t>One example is to group the data by major themes found in the data itself, with each section title a theme of significance in the responses.</a:t>
            </a:r>
          </a:p>
          <a:p>
            <a:r>
              <a:rPr lang="en-US" altLang="en-US" dirty="0">
                <a:ea typeface="ＭＳ Ｐゴシック" panose="020B0600070205080204" pitchFamily="34" charset="-128"/>
              </a:rPr>
              <a:t>Significance in the responses means that a major count or percentage of the number of the population participating in the research study gave the same or very close responses.</a:t>
            </a:r>
            <a:endParaRPr lang="en-GB"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150702768"/>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8001" name="Title 2"/>
          <p:cNvSpPr>
            <a:spLocks noGrp="1"/>
          </p:cNvSpPr>
          <p:nvPr>
            <p:ph type="title"/>
          </p:nvPr>
        </p:nvSpPr>
        <p:spPr bwMode="auto"/>
        <p:txBody>
          <a:bodyPr wrap="square" numCol="1" anchorCtr="0" compatLnSpc="1">
            <a:prstTxWarp prst="textNoShape">
              <a:avLst/>
            </a:prstTxWarp>
          </a:bodyPr>
          <a:lstStyle/>
          <a:p>
            <a:r>
              <a:rPr lang="en-US" altLang="x-none" cap="none"/>
              <a:t>What to do with all this data?</a:t>
            </a:r>
          </a:p>
        </p:txBody>
      </p:sp>
      <p:sp>
        <p:nvSpPr>
          <p:cNvPr id="2" name="Content Placeholder 1"/>
          <p:cNvSpPr>
            <a:spLocks noGrp="1"/>
          </p:cNvSpPr>
          <p:nvPr>
            <p:ph idx="1"/>
          </p:nvPr>
        </p:nvSpPr>
        <p:spPr/>
        <p:txBody>
          <a:bodyPr/>
          <a:lstStyle/>
          <a:p>
            <a:pPr>
              <a:defRPr/>
            </a:pPr>
            <a:endParaRPr lang="en-US" dirty="0"/>
          </a:p>
          <a:p>
            <a:pPr>
              <a:defRPr/>
            </a:pPr>
            <a:r>
              <a:rPr lang="en-US" sz="3200" dirty="0">
                <a:ea typeface="Calibri Regular" charset="0"/>
                <a:cs typeface="Calibri Regular" charset="0"/>
              </a:rPr>
              <a:t>Just as there are numerous statistical tests to run for quantitative data, there are just as many options for qualitative data analysis…</a:t>
            </a:r>
          </a:p>
        </p:txBody>
      </p:sp>
    </p:spTree>
    <p:extLst>
      <p:ext uri="{BB962C8B-B14F-4D97-AF65-F5344CB8AC3E}">
        <p14:creationId xmlns:p14="http://schemas.microsoft.com/office/powerpoint/2010/main" val="2371763980"/>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1102" b="8649"/>
          <a:stretch/>
        </p:blipFill>
        <p:spPr>
          <a:xfrm>
            <a:off x="2372499" y="383059"/>
            <a:ext cx="8255725" cy="6264876"/>
          </a:xfrm>
          <a:prstGeom prst="rect">
            <a:avLst/>
          </a:prstGeom>
        </p:spPr>
      </p:pic>
    </p:spTree>
    <p:extLst>
      <p:ext uri="{BB962C8B-B14F-4D97-AF65-F5344CB8AC3E}">
        <p14:creationId xmlns:p14="http://schemas.microsoft.com/office/powerpoint/2010/main" val="305731540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0049" name="Title 2"/>
          <p:cNvSpPr>
            <a:spLocks noGrp="1"/>
          </p:cNvSpPr>
          <p:nvPr>
            <p:ph type="title"/>
          </p:nvPr>
        </p:nvSpPr>
        <p:spPr bwMode="auto"/>
        <p:txBody>
          <a:bodyPr wrap="square" numCol="1" anchorCtr="0" compatLnSpc="1">
            <a:prstTxWarp prst="textNoShape">
              <a:avLst/>
            </a:prstTxWarp>
          </a:bodyPr>
          <a:lstStyle/>
          <a:p>
            <a:r>
              <a:rPr lang="en-US" altLang="x-none" cap="none"/>
              <a:t>It’s the same process…</a:t>
            </a:r>
          </a:p>
        </p:txBody>
      </p:sp>
      <p:sp>
        <p:nvSpPr>
          <p:cNvPr id="5" name="Content Placeholder 4"/>
          <p:cNvSpPr>
            <a:spLocks noGrp="1"/>
          </p:cNvSpPr>
          <p:nvPr>
            <p:ph idx="1"/>
          </p:nvPr>
        </p:nvSpPr>
        <p:spPr/>
        <p:txBody>
          <a:bodyPr>
            <a:normAutofit/>
          </a:bodyPr>
          <a:lstStyle/>
          <a:p>
            <a:pPr>
              <a:defRPr/>
            </a:pPr>
            <a:r>
              <a:rPr lang="en-US" sz="2600" dirty="0">
                <a:ea typeface="Calibri Regular" charset="0"/>
                <a:cs typeface="Calibri Regular" charset="0"/>
              </a:rPr>
              <a:t>Take everything out of the cupboard</a:t>
            </a:r>
          </a:p>
          <a:p>
            <a:pPr>
              <a:defRPr/>
            </a:pPr>
            <a:r>
              <a:rPr lang="en-US" sz="2600" dirty="0">
                <a:ea typeface="Calibri Regular" charset="0"/>
                <a:cs typeface="Calibri Regular" charset="0"/>
              </a:rPr>
              <a:t>Sort everything out – save or toss?</a:t>
            </a:r>
          </a:p>
          <a:p>
            <a:pPr>
              <a:defRPr/>
            </a:pPr>
            <a:r>
              <a:rPr lang="en-US" sz="2600" dirty="0">
                <a:ea typeface="Calibri Regular" charset="0"/>
                <a:cs typeface="Calibri Regular" charset="0"/>
              </a:rPr>
              <a:t>Look at what you have left and organize into sub-groupings (chunking)</a:t>
            </a:r>
          </a:p>
          <a:p>
            <a:pPr>
              <a:defRPr/>
            </a:pPr>
            <a:r>
              <a:rPr lang="en-US" sz="2600" dirty="0">
                <a:ea typeface="Calibri Regular" charset="0"/>
                <a:cs typeface="Calibri Regular" charset="0"/>
              </a:rPr>
              <a:t>Organize sub-groups into clusters of  similar things that belong together (clusters, codes)</a:t>
            </a:r>
          </a:p>
          <a:p>
            <a:pPr>
              <a:defRPr/>
            </a:pPr>
            <a:r>
              <a:rPr lang="en-US" sz="2600" dirty="0">
                <a:ea typeface="Calibri Regular" charset="0"/>
                <a:cs typeface="Calibri Regular" charset="0"/>
              </a:rPr>
              <a:t>As you put things back, how would you group them to maximize functionality? </a:t>
            </a:r>
          </a:p>
          <a:p>
            <a:pPr>
              <a:defRPr/>
            </a:pPr>
            <a:r>
              <a:rPr lang="en-US" sz="2600" dirty="0">
                <a:ea typeface="Calibri Regular" charset="0"/>
                <a:cs typeface="Calibri Regular" charset="0"/>
              </a:rPr>
              <a:t>How do the groups make it work together? (Interpretation, presentation)</a:t>
            </a:r>
          </a:p>
          <a:p>
            <a:pPr>
              <a:defRPr/>
            </a:pPr>
            <a:endParaRPr lang="en-US" dirty="0"/>
          </a:p>
          <a:p>
            <a:pPr>
              <a:defRPr/>
            </a:pPr>
            <a:endParaRPr lang="en-US" dirty="0"/>
          </a:p>
        </p:txBody>
      </p:sp>
    </p:spTree>
    <p:extLst>
      <p:ext uri="{BB962C8B-B14F-4D97-AF65-F5344CB8AC3E}">
        <p14:creationId xmlns:p14="http://schemas.microsoft.com/office/powerpoint/2010/main" val="22011636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Transcription </a:t>
            </a:r>
          </a:p>
        </p:txBody>
      </p:sp>
      <p:sp>
        <p:nvSpPr>
          <p:cNvPr id="3" name="Content Placeholder 2"/>
          <p:cNvSpPr>
            <a:spLocks noGrp="1"/>
          </p:cNvSpPr>
          <p:nvPr>
            <p:ph idx="1"/>
          </p:nvPr>
        </p:nvSpPr>
        <p:spPr/>
        <p:txBody>
          <a:bodyPr/>
          <a:lstStyle/>
          <a:p>
            <a:r>
              <a:rPr lang="en-GB" dirty="0">
                <a:hlinkClick r:id="rId2"/>
              </a:rPr>
              <a:t>http://onlineqda.hud.ac.uk/movies/transcription/index.php</a:t>
            </a:r>
            <a:endParaRPr lang="en-GB" dirty="0"/>
          </a:p>
          <a:p>
            <a:r>
              <a:rPr lang="en-GB" dirty="0"/>
              <a:t>Video 1 Why ?</a:t>
            </a:r>
          </a:p>
          <a:p>
            <a:r>
              <a:rPr lang="en-GB" dirty="0"/>
              <a:t>Video 2 How ?</a:t>
            </a:r>
          </a:p>
          <a:p>
            <a:endParaRPr lang="en-GB" dirty="0"/>
          </a:p>
          <a:p>
            <a:r>
              <a:rPr lang="en-GB" dirty="0"/>
              <a:t>Free audio/video to text</a:t>
            </a:r>
          </a:p>
          <a:p>
            <a:r>
              <a:rPr lang="en-GB" dirty="0">
                <a:hlinkClick r:id="rId3"/>
              </a:rPr>
              <a:t>https://qz.com/work/1087765/how-to-transcribe-audio-fast-and-for-free-using-google-docs-voice-typing/</a:t>
            </a:r>
            <a:endParaRPr lang="en-GB" dirty="0"/>
          </a:p>
          <a:p>
            <a:r>
              <a:rPr lang="en-GB" dirty="0"/>
              <a:t>Google docs</a:t>
            </a:r>
          </a:p>
          <a:p>
            <a:endParaRPr lang="en-GB" dirty="0"/>
          </a:p>
        </p:txBody>
      </p:sp>
    </p:spTree>
    <p:extLst>
      <p:ext uri="{BB962C8B-B14F-4D97-AF65-F5344CB8AC3E}">
        <p14:creationId xmlns:p14="http://schemas.microsoft.com/office/powerpoint/2010/main" val="223739210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rotWithShape="1">
          <a:blip r:embed="rId2"/>
          <a:srcRect l="60362" t="9425" b="11111"/>
          <a:stretch/>
        </p:blipFill>
        <p:spPr>
          <a:xfrm>
            <a:off x="1876541" y="771181"/>
            <a:ext cx="8428111" cy="5430881"/>
          </a:xfrm>
          <a:prstGeom prst="rect">
            <a:avLst/>
          </a:prstGeom>
        </p:spPr>
      </p:pic>
    </p:spTree>
    <p:extLst>
      <p:ext uri="{BB962C8B-B14F-4D97-AF65-F5344CB8AC3E}">
        <p14:creationId xmlns:p14="http://schemas.microsoft.com/office/powerpoint/2010/main" val="787977049"/>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r>
              <a:rPr lang="en-GB" dirty="0"/>
              <a:t>To show line number in MS Word:</a:t>
            </a:r>
            <a:br>
              <a:rPr lang="en-GB" dirty="0"/>
            </a:br>
            <a:endParaRPr lang="en-GB" dirty="0"/>
          </a:p>
        </p:txBody>
      </p:sp>
      <p:sp>
        <p:nvSpPr>
          <p:cNvPr id="3" name="Content Placeholder 2"/>
          <p:cNvSpPr>
            <a:spLocks noGrp="1"/>
          </p:cNvSpPr>
          <p:nvPr>
            <p:ph idx="1"/>
          </p:nvPr>
        </p:nvSpPr>
        <p:spPr/>
        <p:txBody>
          <a:bodyPr>
            <a:normAutofit fontScale="70000" lnSpcReduction="20000"/>
          </a:bodyPr>
          <a:lstStyle/>
          <a:p>
            <a:pPr marL="0" indent="0">
              <a:buNone/>
            </a:pPr>
            <a:endParaRPr lang="en-GB" dirty="0"/>
          </a:p>
          <a:p>
            <a:r>
              <a:rPr lang="en-GB" b="1" dirty="0"/>
              <a:t>On a Windows PC:</a:t>
            </a:r>
          </a:p>
          <a:p>
            <a:r>
              <a:rPr lang="en-GB" dirty="0"/>
              <a:t>Click on File in the top menu and Click Page Setup</a:t>
            </a:r>
          </a:p>
          <a:p>
            <a:r>
              <a:rPr lang="en-GB" dirty="0"/>
              <a:t>The 'Page setup' dialog window appears. Click the Layout tab and then Click the Line numbers... button near the bottom of this dialog.</a:t>
            </a:r>
          </a:p>
          <a:p>
            <a:r>
              <a:rPr lang="en-GB" dirty="0"/>
              <a:t>A small 'Line Numbers' dialog window appears. Click Add line numbering tick box. Select the number you want the line numbering to start at and the number of lines you want to count by (Usually 1 and 1). Finally, select how you want to number the document. Normally this would be Continuous. Click the OK button in the Line Number dialog and then Click the OK button on the Page Set Up window. The line numbering should appear on your document</a:t>
            </a:r>
          </a:p>
          <a:p>
            <a:r>
              <a:rPr lang="en-GB" b="1" dirty="0"/>
              <a:t>On a Mac:</a:t>
            </a:r>
          </a:p>
          <a:p>
            <a:r>
              <a:rPr lang="en-GB" dirty="0"/>
              <a:t>Click Format: Documents then Click Layout tab. Click Line Numbers button then Click the Add line numbering check box and Click Continuous radio button.</a:t>
            </a:r>
          </a:p>
          <a:p>
            <a:r>
              <a:rPr lang="en-GB" dirty="0"/>
              <a:t>N.B. the line numbers are only visible in Page Layout View.</a:t>
            </a:r>
          </a:p>
          <a:p>
            <a:endParaRPr lang="en-GB" dirty="0"/>
          </a:p>
        </p:txBody>
      </p:sp>
    </p:spTree>
    <p:extLst>
      <p:ext uri="{BB962C8B-B14F-4D97-AF65-F5344CB8AC3E}">
        <p14:creationId xmlns:p14="http://schemas.microsoft.com/office/powerpoint/2010/main" val="385298412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869550" y="251928"/>
            <a:ext cx="8411218" cy="6316060"/>
          </a:xfrm>
          <a:prstGeom prst="rect">
            <a:avLst/>
          </a:prstGeom>
        </p:spPr>
      </p:pic>
    </p:spTree>
    <p:extLst>
      <p:ext uri="{BB962C8B-B14F-4D97-AF65-F5344CB8AC3E}">
        <p14:creationId xmlns:p14="http://schemas.microsoft.com/office/powerpoint/2010/main" val="1776732754"/>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First time … only once</a:t>
            </a:r>
          </a:p>
        </p:txBody>
      </p:sp>
      <p:sp>
        <p:nvSpPr>
          <p:cNvPr id="3" name="Content Placeholder 2"/>
          <p:cNvSpPr>
            <a:spLocks noGrp="1"/>
          </p:cNvSpPr>
          <p:nvPr>
            <p:ph idx="1"/>
          </p:nvPr>
        </p:nvSpPr>
        <p:spPr/>
        <p:txBody>
          <a:bodyPr>
            <a:normAutofit/>
          </a:bodyPr>
          <a:lstStyle/>
          <a:p>
            <a:r>
              <a:rPr lang="en-GB" dirty="0"/>
              <a:t>Writing should begin at the start and be ongoing during the research process and not left till the end. </a:t>
            </a:r>
          </a:p>
          <a:p>
            <a:r>
              <a:rPr lang="en-GB" dirty="0"/>
              <a:t>Record ideas, thoughts and further questions (it is easy to forget things that are not written down). </a:t>
            </a:r>
          </a:p>
          <a:p>
            <a:r>
              <a:rPr lang="en-GB" dirty="0"/>
              <a:t>Keeps a record of your research process and why you made decisions.</a:t>
            </a:r>
          </a:p>
          <a:p>
            <a:r>
              <a:rPr lang="en-GB" dirty="0"/>
              <a:t>Put your notes into context so they make sense (the meaning of notes is easy to forget).</a:t>
            </a:r>
          </a:p>
          <a:p>
            <a:endParaRPr lang="en-GB" dirty="0"/>
          </a:p>
        </p:txBody>
      </p:sp>
    </p:spTree>
    <p:extLst>
      <p:ext uri="{BB962C8B-B14F-4D97-AF65-F5344CB8AC3E}">
        <p14:creationId xmlns:p14="http://schemas.microsoft.com/office/powerpoint/2010/main" val="3878524973"/>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Descriptive and interpretative coding</a:t>
            </a:r>
          </a:p>
        </p:txBody>
      </p:sp>
      <p:sp>
        <p:nvSpPr>
          <p:cNvPr id="3" name="Content Placeholder 2"/>
          <p:cNvSpPr>
            <a:spLocks noGrp="1"/>
          </p:cNvSpPr>
          <p:nvPr>
            <p:ph idx="1"/>
          </p:nvPr>
        </p:nvSpPr>
        <p:spPr/>
        <p:txBody>
          <a:bodyPr/>
          <a:lstStyle/>
          <a:p>
            <a:r>
              <a:rPr lang="en-GB" dirty="0">
                <a:hlinkClick r:id="rId2"/>
              </a:rPr>
              <a:t>http://onlineqda.hud.ac.uk/_REQUALLO/FR/Template_Analysis/Analytic+Descript_coding.php</a:t>
            </a:r>
            <a:endParaRPr lang="en-GB" dirty="0"/>
          </a:p>
          <a:p>
            <a:r>
              <a:rPr lang="en-GB" dirty="0"/>
              <a:t>http://onlineqda.hud.ac.uk/resources.php#Template_analysis</a:t>
            </a:r>
          </a:p>
          <a:p>
            <a:endParaRPr lang="en-GB" dirty="0"/>
          </a:p>
        </p:txBody>
      </p:sp>
    </p:spTree>
    <p:extLst>
      <p:ext uri="{BB962C8B-B14F-4D97-AF65-F5344CB8AC3E}">
        <p14:creationId xmlns:p14="http://schemas.microsoft.com/office/powerpoint/2010/main" val="528373209"/>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1073" name="Title 2"/>
          <p:cNvSpPr>
            <a:spLocks noGrp="1"/>
          </p:cNvSpPr>
          <p:nvPr>
            <p:ph type="title"/>
          </p:nvPr>
        </p:nvSpPr>
        <p:spPr bwMode="auto"/>
        <p:txBody>
          <a:bodyPr wrap="square" numCol="1" anchorCtr="0" compatLnSpc="1">
            <a:prstTxWarp prst="textNoShape">
              <a:avLst/>
            </a:prstTxWarp>
          </a:bodyPr>
          <a:lstStyle/>
          <a:p>
            <a:r>
              <a:rPr lang="en-US" altLang="x-none" cap="none"/>
              <a:t>Four basic steps</a:t>
            </a:r>
          </a:p>
        </p:txBody>
      </p:sp>
      <p:sp>
        <p:nvSpPr>
          <p:cNvPr id="131074" name="Content Placeholder 1"/>
          <p:cNvSpPr>
            <a:spLocks noGrp="1"/>
          </p:cNvSpPr>
          <p:nvPr>
            <p:ph idx="1"/>
          </p:nvPr>
        </p:nvSpPr>
        <p:spPr bwMode="auto"/>
        <p:txBody>
          <a:bodyPr wrap="square" numCol="1" anchor="t" anchorCtr="0" compatLnSpc="1">
            <a:prstTxWarp prst="textNoShape">
              <a:avLst/>
            </a:prstTxWarp>
            <a:normAutofit/>
          </a:bodyPr>
          <a:lstStyle/>
          <a:p>
            <a:r>
              <a:rPr lang="en-US" altLang="x-none" dirty="0"/>
              <a:t>All qualitative data analysis involves the same four essential steps:</a:t>
            </a:r>
          </a:p>
          <a:p>
            <a:pPr marL="457200" indent="-457200">
              <a:buFont typeface="+mj-lt"/>
              <a:buAutoNum type="arabicPeriod"/>
            </a:pPr>
            <a:r>
              <a:rPr lang="en-US" altLang="x-none" dirty="0"/>
              <a:t>Raw data management- ‘data cleaning’</a:t>
            </a:r>
          </a:p>
          <a:p>
            <a:pPr marL="457200" indent="-457200">
              <a:buFont typeface="+mj-lt"/>
              <a:buAutoNum type="arabicPeriod"/>
            </a:pPr>
            <a:r>
              <a:rPr lang="en-US" altLang="x-none" dirty="0"/>
              <a:t>Data reduction, I ‘</a:t>
            </a:r>
            <a:r>
              <a:rPr lang="en-US" altLang="x-none" dirty="0">
                <a:solidFill>
                  <a:srgbClr val="FF0000"/>
                </a:solidFill>
              </a:rPr>
              <a:t>chunking</a:t>
            </a:r>
            <a:r>
              <a:rPr lang="en-US" altLang="x-none" dirty="0"/>
              <a:t>’ </a:t>
            </a:r>
            <a:r>
              <a:rPr lang="en-US" altLang="x-none" dirty="0">
                <a:solidFill>
                  <a:srgbClr val="FF0000"/>
                </a:solidFill>
              </a:rPr>
              <a:t>organize into sub-groups</a:t>
            </a:r>
            <a:r>
              <a:rPr lang="en-US" altLang="x-none" dirty="0">
                <a:solidFill>
                  <a:srgbClr val="7030A0"/>
                </a:solidFill>
              </a:rPr>
              <a:t>,</a:t>
            </a:r>
            <a:r>
              <a:rPr lang="en-US" altLang="x-none" dirty="0"/>
              <a:t> II ‘</a:t>
            </a:r>
            <a:r>
              <a:rPr lang="en-US" altLang="x-none" dirty="0">
                <a:solidFill>
                  <a:srgbClr val="00B050"/>
                </a:solidFill>
              </a:rPr>
              <a:t>coding’ </a:t>
            </a:r>
            <a:r>
              <a:rPr lang="en-GB" altLang="x-none" dirty="0">
                <a:solidFill>
                  <a:srgbClr val="00B050"/>
                </a:solidFill>
              </a:rPr>
              <a:t>sub-groups into groups/clusters of  similar things that belong together </a:t>
            </a:r>
            <a:endParaRPr lang="en-US" altLang="x-none" dirty="0">
              <a:solidFill>
                <a:srgbClr val="00B050"/>
              </a:solidFill>
            </a:endParaRPr>
          </a:p>
          <a:p>
            <a:pPr marL="457200" indent="-457200">
              <a:buFont typeface="+mj-lt"/>
              <a:buAutoNum type="arabicPeriod"/>
            </a:pPr>
            <a:r>
              <a:rPr lang="en-US" altLang="x-none" dirty="0"/>
              <a:t>Data interpretation – interpreting the groups</a:t>
            </a:r>
          </a:p>
          <a:p>
            <a:pPr marL="457200" indent="-457200">
              <a:buFont typeface="+mj-lt"/>
              <a:buAutoNum type="arabicPeriod"/>
            </a:pPr>
            <a:r>
              <a:rPr lang="en-US" altLang="x-none" dirty="0"/>
              <a:t>Data representation – ‘telling the story’ ‘making sense of the data for others.’</a:t>
            </a:r>
          </a:p>
        </p:txBody>
      </p:sp>
    </p:spTree>
    <p:extLst>
      <p:ext uri="{BB962C8B-B14F-4D97-AF65-F5344CB8AC3E}">
        <p14:creationId xmlns:p14="http://schemas.microsoft.com/office/powerpoint/2010/main" val="3204926015"/>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290" name="Rectangle 2"/>
          <p:cNvSpPr>
            <a:spLocks noGrp="1" noChangeArrowheads="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Key components of a data analysis plan</a:t>
            </a:r>
          </a:p>
        </p:txBody>
      </p:sp>
      <p:sp>
        <p:nvSpPr>
          <p:cNvPr id="24579" name="Rectangle 3"/>
          <p:cNvSpPr>
            <a:spLocks noGrp="1" noChangeArrowheads="1"/>
          </p:cNvSpPr>
          <p:nvPr>
            <p:ph idx="1"/>
          </p:nvPr>
        </p:nvSpPr>
        <p:spPr/>
        <p:txBody>
          <a:bodyPr/>
          <a:lstStyle/>
          <a:p>
            <a:r>
              <a:rPr lang="en-US" altLang="en-US" dirty="0">
                <a:ea typeface="ＭＳ Ｐゴシック" panose="020B0600070205080204" pitchFamily="34" charset="-128"/>
              </a:rPr>
              <a:t>Purpose of the evaluation.</a:t>
            </a:r>
          </a:p>
          <a:p>
            <a:r>
              <a:rPr lang="en-US" altLang="en-US" b="1" dirty="0">
                <a:ea typeface="ＭＳ Ｐゴシック" panose="020B0600070205080204" pitchFamily="34" charset="-128"/>
              </a:rPr>
              <a:t>Dissertation aim and objectives.</a:t>
            </a:r>
          </a:p>
          <a:p>
            <a:r>
              <a:rPr lang="en-US" altLang="en-US" dirty="0">
                <a:ea typeface="ＭＳ Ｐゴシック" panose="020B0600070205080204" pitchFamily="34" charset="-128"/>
              </a:rPr>
              <a:t>Research question - what you hope to learn from the question.</a:t>
            </a:r>
          </a:p>
          <a:p>
            <a:r>
              <a:rPr lang="en-US" altLang="en-US" dirty="0">
                <a:ea typeface="ＭＳ Ｐゴシック" panose="020B0600070205080204" pitchFamily="34" charset="-128"/>
              </a:rPr>
              <a:t>Analysis technique. </a:t>
            </a:r>
          </a:p>
          <a:p>
            <a:r>
              <a:rPr lang="en-US" altLang="en-US" dirty="0">
                <a:ea typeface="ＭＳ Ｐゴシック" panose="020B0600070205080204" pitchFamily="34" charset="-128"/>
              </a:rPr>
              <a:t>How data will be presented.</a:t>
            </a:r>
          </a:p>
          <a:p>
            <a:r>
              <a:rPr lang="en-US" altLang="en-US" dirty="0">
                <a:ea typeface="ＭＳ Ｐゴシック" panose="020B0600070205080204" pitchFamily="34" charset="-128"/>
              </a:rPr>
              <a:t>See Dissertation Assessment Guidance Handout.</a:t>
            </a:r>
          </a:p>
        </p:txBody>
      </p:sp>
    </p:spTree>
    <p:extLst>
      <p:ext uri="{BB962C8B-B14F-4D97-AF65-F5344CB8AC3E}">
        <p14:creationId xmlns:p14="http://schemas.microsoft.com/office/powerpoint/2010/main" val="751787501"/>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and what to code</a:t>
            </a:r>
          </a:p>
        </p:txBody>
      </p:sp>
      <p:sp>
        <p:nvSpPr>
          <p:cNvPr id="4" name="Content Placeholder 3"/>
          <p:cNvSpPr>
            <a:spLocks noGrp="1"/>
          </p:cNvSpPr>
          <p:nvPr>
            <p:ph idx="1"/>
          </p:nvPr>
        </p:nvSpPr>
        <p:spPr/>
        <p:txBody>
          <a:bodyPr/>
          <a:lstStyle/>
          <a:p>
            <a:r>
              <a:rPr lang="en-GB" dirty="0"/>
              <a:t>http://onlineqda.hud.ac.uk/Tutorials/develop_cs.php</a:t>
            </a:r>
          </a:p>
        </p:txBody>
      </p:sp>
    </p:spTree>
    <p:extLst>
      <p:ext uri="{BB962C8B-B14F-4D97-AF65-F5344CB8AC3E}">
        <p14:creationId xmlns:p14="http://schemas.microsoft.com/office/powerpoint/2010/main" val="3133243982"/>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Coding</a:t>
            </a:r>
          </a:p>
        </p:txBody>
      </p:sp>
      <p:sp>
        <p:nvSpPr>
          <p:cNvPr id="4" name="Content Placeholder 3"/>
          <p:cNvSpPr>
            <a:spLocks noGrp="1"/>
          </p:cNvSpPr>
          <p:nvPr>
            <p:ph idx="1"/>
          </p:nvPr>
        </p:nvSpPr>
        <p:spPr/>
        <p:txBody>
          <a:bodyPr>
            <a:normAutofit/>
          </a:bodyPr>
          <a:lstStyle/>
          <a:p>
            <a:r>
              <a:rPr lang="en-GB" dirty="0"/>
              <a:t>Coding is the process of combing the data for themes, ideas and categories and then marking similar passages of text with a code label so that they can easily be retrieved at a later stage for further comparison and analysis. Coding the data makes it easier to search the data, to make comparisons and to identify any patterns that require further investigation.</a:t>
            </a:r>
          </a:p>
          <a:p>
            <a:r>
              <a:rPr lang="en-GB" dirty="0"/>
              <a:t>Codes can be based on:</a:t>
            </a:r>
          </a:p>
          <a:p>
            <a:r>
              <a:rPr lang="en-GB" dirty="0"/>
              <a:t>Themes, Topics, Ideas, Concepts, Terms, Phrases</a:t>
            </a:r>
          </a:p>
          <a:p>
            <a:r>
              <a:rPr lang="en-GB" dirty="0"/>
              <a:t>Keywords found in the data. </a:t>
            </a:r>
          </a:p>
          <a:p>
            <a:endParaRPr lang="en-GB" dirty="0"/>
          </a:p>
        </p:txBody>
      </p:sp>
    </p:spTree>
    <p:extLst>
      <p:ext uri="{BB962C8B-B14F-4D97-AF65-F5344CB8AC3E}">
        <p14:creationId xmlns:p14="http://schemas.microsoft.com/office/powerpoint/2010/main" val="2988680415"/>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t>A Priori or In Vivo Codes</a:t>
            </a:r>
          </a:p>
        </p:txBody>
      </p:sp>
      <p:sp>
        <p:nvSpPr>
          <p:cNvPr id="2" name="Content Placeholder 1"/>
          <p:cNvSpPr>
            <a:spLocks noGrp="1"/>
          </p:cNvSpPr>
          <p:nvPr>
            <p:ph idx="1"/>
          </p:nvPr>
        </p:nvSpPr>
        <p:spPr/>
        <p:txBody>
          <a:bodyPr>
            <a:normAutofit/>
          </a:bodyPr>
          <a:lstStyle/>
          <a:p>
            <a:pPr>
              <a:defRPr/>
            </a:pPr>
            <a:r>
              <a:rPr lang="en-US" b="1" dirty="0">
                <a:solidFill>
                  <a:schemeClr val="accent6"/>
                </a:solidFill>
              </a:rPr>
              <a:t>A priori</a:t>
            </a:r>
          </a:p>
          <a:p>
            <a:pPr lvl="1">
              <a:defRPr/>
            </a:pPr>
            <a:r>
              <a:rPr lang="en-US" dirty="0"/>
              <a:t>Codes derived from literature, theoretical frames</a:t>
            </a:r>
          </a:p>
          <a:p>
            <a:pPr lvl="1">
              <a:defRPr/>
            </a:pPr>
            <a:r>
              <a:rPr lang="en-GB" dirty="0"/>
              <a:t>Using a priori codes is frequently referred to as a deductive form of analysis.</a:t>
            </a:r>
            <a:endParaRPr lang="en-US" dirty="0"/>
          </a:p>
          <a:p>
            <a:pPr>
              <a:defRPr/>
            </a:pPr>
            <a:r>
              <a:rPr lang="en-US" b="1" dirty="0">
                <a:solidFill>
                  <a:schemeClr val="accent6"/>
                </a:solidFill>
              </a:rPr>
              <a:t>In vivo (inductive or grounded)</a:t>
            </a:r>
          </a:p>
          <a:p>
            <a:pPr lvl="1">
              <a:defRPr/>
            </a:pPr>
            <a:r>
              <a:rPr lang="en-US" dirty="0"/>
              <a:t>Codes derived from the data by using code names drawn from participant quotes or interpretation of the data</a:t>
            </a:r>
          </a:p>
          <a:p>
            <a:pPr lvl="2">
              <a:defRPr/>
            </a:pPr>
            <a:r>
              <a:rPr lang="en-GB" sz="2400" dirty="0"/>
              <a:t>In vivo codes while building the codes during the analysis would be "inductive." </a:t>
            </a:r>
          </a:p>
          <a:p>
            <a:pPr lvl="2">
              <a:defRPr/>
            </a:pPr>
            <a:endParaRPr lang="en-US" sz="2400" dirty="0"/>
          </a:p>
          <a:p>
            <a:pPr marL="393192" lvl="1" indent="0">
              <a:buNone/>
              <a:defRPr/>
            </a:pPr>
            <a:endParaRPr lang="en-US" dirty="0"/>
          </a:p>
        </p:txBody>
      </p:sp>
    </p:spTree>
    <p:extLst>
      <p:ext uri="{BB962C8B-B14F-4D97-AF65-F5344CB8AC3E}">
        <p14:creationId xmlns:p14="http://schemas.microsoft.com/office/powerpoint/2010/main" val="4147349060"/>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2">
                                            <p:txEl>
                                              <p:pRg st="0" end="0"/>
                                            </p:txEl>
                                          </p:spTgt>
                                        </p:tgtEl>
                                        <p:attrNameLst>
                                          <p:attrName>style.visibility</p:attrName>
                                        </p:attrNameLst>
                                      </p:cBhvr>
                                      <p:to>
                                        <p:strVal val="visible"/>
                                      </p:to>
                                    </p:set>
                                    <p:anim calcmode="lin" valueType="num">
                                      <p:cBhvr additive="base">
                                        <p:cTn id="7" dur="500" fill="hold"/>
                                        <p:tgtEl>
                                          <p:spTgt spid="2">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2">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2">
                                            <p:txEl>
                                              <p:pRg st="1" end="1"/>
                                            </p:txEl>
                                          </p:spTgt>
                                        </p:tgtEl>
                                        <p:attrNameLst>
                                          <p:attrName>style.visibility</p:attrName>
                                        </p:attrNameLst>
                                      </p:cBhvr>
                                      <p:to>
                                        <p:strVal val="visible"/>
                                      </p:to>
                                    </p:set>
                                    <p:anim calcmode="lin" valueType="num">
                                      <p:cBhvr additive="base">
                                        <p:cTn id="13" dur="500" fill="hold"/>
                                        <p:tgtEl>
                                          <p:spTgt spid="2">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2">
                                            <p:txEl>
                                              <p:pRg st="1" end="1"/>
                                            </p:txEl>
                                          </p:spTgt>
                                        </p:tgtEl>
                                        <p:attrNameLst>
                                          <p:attrName>ppt_y</p:attrName>
                                        </p:attrNameLst>
                                      </p:cBhvr>
                                      <p:tavLst>
                                        <p:tav tm="0">
                                          <p:val>
                                            <p:strVal val="1+#ppt_h/2"/>
                                          </p:val>
                                        </p:tav>
                                        <p:tav tm="100000">
                                          <p:val>
                                            <p:strVal val="#ppt_y"/>
                                          </p:val>
                                        </p:tav>
                                      </p:tavLst>
                                    </p:anim>
                                  </p:childTnLst>
                                </p:cTn>
                              </p:par>
                            </p:childTnLst>
                          </p:cTn>
                        </p:par>
                      </p:childTnLst>
                    </p:cTn>
                  </p:par>
                  <p:par>
                    <p:cTn id="15" fill="hold">
                      <p:stCondLst>
                        <p:cond delay="indefinite"/>
                      </p:stCondLst>
                      <p:childTnLst>
                        <p:par>
                          <p:cTn id="16" fill="hold">
                            <p:stCondLst>
                              <p:cond delay="0"/>
                            </p:stCondLst>
                            <p:childTnLst>
                              <p:par>
                                <p:cTn id="17" presetID="2" presetClass="entr" presetSubtype="4" fill="hold" nodeType="clickEffect">
                                  <p:stCondLst>
                                    <p:cond delay="0"/>
                                  </p:stCondLst>
                                  <p:childTnLst>
                                    <p:set>
                                      <p:cBhvr>
                                        <p:cTn id="18" dur="1" fill="hold">
                                          <p:stCondLst>
                                            <p:cond delay="0"/>
                                          </p:stCondLst>
                                        </p:cTn>
                                        <p:tgtEl>
                                          <p:spTgt spid="2">
                                            <p:txEl>
                                              <p:pRg st="2" end="2"/>
                                            </p:txEl>
                                          </p:spTgt>
                                        </p:tgtEl>
                                        <p:attrNameLst>
                                          <p:attrName>style.visibility</p:attrName>
                                        </p:attrNameLst>
                                      </p:cBhvr>
                                      <p:to>
                                        <p:strVal val="visible"/>
                                      </p:to>
                                    </p:set>
                                    <p:anim calcmode="lin" valueType="num">
                                      <p:cBhvr additive="base">
                                        <p:cTn id="19" dur="500" fill="hold"/>
                                        <p:tgtEl>
                                          <p:spTgt spid="2">
                                            <p:txEl>
                                              <p:pRg st="2" end="2"/>
                                            </p:txEl>
                                          </p:spTgt>
                                        </p:tgtEl>
                                        <p:attrNameLst>
                                          <p:attrName>ppt_x</p:attrName>
                                        </p:attrNameLst>
                                      </p:cBhvr>
                                      <p:tavLst>
                                        <p:tav tm="0">
                                          <p:val>
                                            <p:strVal val="#ppt_x"/>
                                          </p:val>
                                        </p:tav>
                                        <p:tav tm="100000">
                                          <p:val>
                                            <p:strVal val="#ppt_x"/>
                                          </p:val>
                                        </p:tav>
                                      </p:tavLst>
                                    </p:anim>
                                    <p:anim calcmode="lin" valueType="num">
                                      <p:cBhvr additive="base">
                                        <p:cTn id="20" dur="500" fill="hold"/>
                                        <p:tgtEl>
                                          <p:spTgt spid="2">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21" fill="hold" nodeType="clickPar">
                      <p:stCondLst>
                        <p:cond delay="indefinite"/>
                      </p:stCondLst>
                      <p:childTnLst>
                        <p:par>
                          <p:cTn id="22" fill="hold" nodeType="withGroup">
                            <p:stCondLst>
                              <p:cond delay="0"/>
                            </p:stCondLst>
                            <p:childTnLst>
                              <p:par>
                                <p:cTn id="23" presetID="2" presetClass="entr" presetSubtype="4" fill="hold" nodeType="clickEffect">
                                  <p:stCondLst>
                                    <p:cond delay="0"/>
                                  </p:stCondLst>
                                  <p:childTnLst>
                                    <p:set>
                                      <p:cBhvr>
                                        <p:cTn id="24" dur="1" fill="hold">
                                          <p:stCondLst>
                                            <p:cond delay="0"/>
                                          </p:stCondLst>
                                        </p:cTn>
                                        <p:tgtEl>
                                          <p:spTgt spid="2">
                                            <p:txEl>
                                              <p:pRg st="3" end="3"/>
                                            </p:txEl>
                                          </p:spTgt>
                                        </p:tgtEl>
                                        <p:attrNameLst>
                                          <p:attrName>style.visibility</p:attrName>
                                        </p:attrNameLst>
                                      </p:cBhvr>
                                      <p:to>
                                        <p:strVal val="visible"/>
                                      </p:to>
                                    </p:set>
                                    <p:anim calcmode="lin" valueType="num">
                                      <p:cBhvr additive="base">
                                        <p:cTn id="25" dur="500" fill="hold"/>
                                        <p:tgtEl>
                                          <p:spTgt spid="2">
                                            <p:txEl>
                                              <p:pRg st="3" end="3"/>
                                            </p:txEl>
                                          </p:spTgt>
                                        </p:tgtEl>
                                        <p:attrNameLst>
                                          <p:attrName>ppt_x</p:attrName>
                                        </p:attrNameLst>
                                      </p:cBhvr>
                                      <p:tavLst>
                                        <p:tav tm="0">
                                          <p:val>
                                            <p:strVal val="#ppt_x"/>
                                          </p:val>
                                        </p:tav>
                                        <p:tav tm="100000">
                                          <p:val>
                                            <p:strVal val="#ppt_x"/>
                                          </p:val>
                                        </p:tav>
                                      </p:tavLst>
                                    </p:anim>
                                    <p:anim calcmode="lin" valueType="num">
                                      <p:cBhvr additive="base">
                                        <p:cTn id="26" dur="500" fill="hold"/>
                                        <p:tgtEl>
                                          <p:spTgt spid="2">
                                            <p:txEl>
                                              <p:pRg st="3" end="3"/>
                                            </p:txEl>
                                          </p:spTgt>
                                        </p:tgtEl>
                                        <p:attrNameLst>
                                          <p:attrName>ppt_y</p:attrName>
                                        </p:attrNameLst>
                                      </p:cBhvr>
                                      <p:tavLst>
                                        <p:tav tm="0">
                                          <p:val>
                                            <p:strVal val="1+#ppt_h/2"/>
                                          </p:val>
                                        </p:tav>
                                        <p:tav tm="100000">
                                          <p:val>
                                            <p:strVal val="#ppt_y"/>
                                          </p:val>
                                        </p:tav>
                                      </p:tavLst>
                                    </p:anim>
                                  </p:childTnLst>
                                </p:cTn>
                              </p:par>
                            </p:childTnLst>
                          </p:cTn>
                        </p:par>
                      </p:childTnLst>
                    </p:cTn>
                  </p:par>
                  <p:par>
                    <p:cTn id="27" fill="hold" nodeType="clickPar">
                      <p:stCondLst>
                        <p:cond delay="indefinite"/>
                      </p:stCondLst>
                      <p:childTnLst>
                        <p:par>
                          <p:cTn id="28" fill="hold" nodeType="withGroup">
                            <p:stCondLst>
                              <p:cond delay="0"/>
                            </p:stCondLst>
                            <p:childTnLst>
                              <p:par>
                                <p:cTn id="29" presetID="2" presetClass="entr" presetSubtype="4" fill="hold" nodeType="clickEffect">
                                  <p:stCondLst>
                                    <p:cond delay="0"/>
                                  </p:stCondLst>
                                  <p:childTnLst>
                                    <p:set>
                                      <p:cBhvr>
                                        <p:cTn id="30" dur="1" fill="hold">
                                          <p:stCondLst>
                                            <p:cond delay="0"/>
                                          </p:stCondLst>
                                        </p:cTn>
                                        <p:tgtEl>
                                          <p:spTgt spid="2">
                                            <p:txEl>
                                              <p:pRg st="4" end="4"/>
                                            </p:txEl>
                                          </p:spTgt>
                                        </p:tgtEl>
                                        <p:attrNameLst>
                                          <p:attrName>style.visibility</p:attrName>
                                        </p:attrNameLst>
                                      </p:cBhvr>
                                      <p:to>
                                        <p:strVal val="visible"/>
                                      </p:to>
                                    </p:set>
                                    <p:anim calcmode="lin" valueType="num">
                                      <p:cBhvr additive="base">
                                        <p:cTn id="31" dur="500" fill="hold"/>
                                        <p:tgtEl>
                                          <p:spTgt spid="2">
                                            <p:txEl>
                                              <p:pRg st="4" end="4"/>
                                            </p:txEl>
                                          </p:spTgt>
                                        </p:tgtEl>
                                        <p:attrNameLst>
                                          <p:attrName>ppt_x</p:attrName>
                                        </p:attrNameLst>
                                      </p:cBhvr>
                                      <p:tavLst>
                                        <p:tav tm="0">
                                          <p:val>
                                            <p:strVal val="#ppt_x"/>
                                          </p:val>
                                        </p:tav>
                                        <p:tav tm="100000">
                                          <p:val>
                                            <p:strVal val="#ppt_x"/>
                                          </p:val>
                                        </p:tav>
                                      </p:tavLst>
                                    </p:anim>
                                    <p:anim calcmode="lin" valueType="num">
                                      <p:cBhvr additive="base">
                                        <p:cTn id="32" dur="500" fill="hold"/>
                                        <p:tgtEl>
                                          <p:spTgt spid="2">
                                            <p:txEl>
                                              <p:pRg st="4" end="4"/>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A priori codes</a:t>
            </a:r>
          </a:p>
        </p:txBody>
      </p:sp>
      <p:sp>
        <p:nvSpPr>
          <p:cNvPr id="4" name="Content Placeholder 3"/>
          <p:cNvSpPr>
            <a:spLocks noGrp="1"/>
          </p:cNvSpPr>
          <p:nvPr>
            <p:ph idx="1"/>
          </p:nvPr>
        </p:nvSpPr>
        <p:spPr/>
        <p:txBody>
          <a:bodyPr/>
          <a:lstStyle/>
          <a:p>
            <a:r>
              <a:rPr lang="en-GB" dirty="0"/>
              <a:t>These can be identified from a range of sources:</a:t>
            </a:r>
          </a:p>
          <a:p>
            <a:r>
              <a:rPr lang="en-GB" dirty="0"/>
              <a:t>Previous research or theory</a:t>
            </a:r>
          </a:p>
          <a:p>
            <a:r>
              <a:rPr lang="en-GB" dirty="0"/>
              <a:t>Research or evaluation questions you are addressing</a:t>
            </a:r>
          </a:p>
          <a:p>
            <a:r>
              <a:rPr lang="en-GB" dirty="0"/>
              <a:t>Questions and topics from your interview schedule</a:t>
            </a:r>
          </a:p>
          <a:p>
            <a:r>
              <a:rPr lang="en-GB" dirty="0"/>
              <a:t>Your gut feeling about the data or the setting</a:t>
            </a:r>
          </a:p>
          <a:p>
            <a:r>
              <a:rPr lang="en-GB" b="1" dirty="0">
                <a:solidFill>
                  <a:srgbClr val="FF0000"/>
                </a:solidFill>
              </a:rPr>
              <a:t>How to video </a:t>
            </a:r>
            <a:r>
              <a:rPr lang="en-GB" dirty="0"/>
              <a:t>http://onlineqda.hud.ac.uk/movies/Lect_on_QDA_3/index.php</a:t>
            </a:r>
          </a:p>
          <a:p>
            <a:endParaRPr lang="en-GB" dirty="0"/>
          </a:p>
        </p:txBody>
      </p:sp>
    </p:spTree>
    <p:extLst>
      <p:ext uri="{BB962C8B-B14F-4D97-AF65-F5344CB8AC3E}">
        <p14:creationId xmlns:p14="http://schemas.microsoft.com/office/powerpoint/2010/main" val="2597423341"/>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In vivo codes</a:t>
            </a:r>
          </a:p>
        </p:txBody>
      </p:sp>
      <p:sp>
        <p:nvSpPr>
          <p:cNvPr id="3" name="Content Placeholder 2"/>
          <p:cNvSpPr>
            <a:spLocks noGrp="1"/>
          </p:cNvSpPr>
          <p:nvPr>
            <p:ph idx="1"/>
          </p:nvPr>
        </p:nvSpPr>
        <p:spPr/>
        <p:txBody>
          <a:bodyPr/>
          <a:lstStyle/>
          <a:p>
            <a:r>
              <a:rPr lang="en-GB" dirty="0"/>
              <a:t>When themes, concepts or categories are being identified or developed.</a:t>
            </a:r>
          </a:p>
          <a:p>
            <a:r>
              <a:rPr lang="en-GB" dirty="0"/>
              <a:t>Read everything and make notes of any potential themes that come to mind.</a:t>
            </a:r>
          </a:p>
          <a:p>
            <a:r>
              <a:rPr lang="en-GB" dirty="0"/>
              <a:t>Read until a possible theme appears and then follow it through all of the data.</a:t>
            </a:r>
          </a:p>
          <a:p>
            <a:r>
              <a:rPr lang="en-GB" dirty="0"/>
              <a:t>Code every sentence or piece of sentence and then recode into categories.</a:t>
            </a:r>
          </a:p>
          <a:p>
            <a:endParaRPr lang="en-GB" dirty="0"/>
          </a:p>
        </p:txBody>
      </p:sp>
    </p:spTree>
    <p:extLst>
      <p:ext uri="{BB962C8B-B14F-4D97-AF65-F5344CB8AC3E}">
        <p14:creationId xmlns:p14="http://schemas.microsoft.com/office/powerpoint/2010/main" val="858102927"/>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How to code How to analyse</a:t>
            </a:r>
          </a:p>
        </p:txBody>
      </p:sp>
      <p:sp>
        <p:nvSpPr>
          <p:cNvPr id="4" name="Content Placeholder 3"/>
          <p:cNvSpPr>
            <a:spLocks noGrp="1"/>
          </p:cNvSpPr>
          <p:nvPr>
            <p:ph idx="1"/>
          </p:nvPr>
        </p:nvSpPr>
        <p:spPr/>
        <p:txBody>
          <a:bodyPr/>
          <a:lstStyle/>
          <a:p>
            <a:r>
              <a:rPr lang="en-GB" dirty="0"/>
              <a:t>Qualitative data sets tend to be large, complex and detailed. </a:t>
            </a:r>
          </a:p>
          <a:p>
            <a:r>
              <a:rPr lang="en-GB" dirty="0"/>
              <a:t>The task of keeping on top of such a mountain of data so that each part is given a fair, balanced and equally thorough analysis should not be underestimated. </a:t>
            </a:r>
          </a:p>
          <a:p>
            <a:r>
              <a:rPr lang="en-GB" dirty="0"/>
              <a:t>There are techniques and procedures that can help with that.</a:t>
            </a:r>
          </a:p>
        </p:txBody>
      </p:sp>
    </p:spTree>
    <p:extLst>
      <p:ext uri="{BB962C8B-B14F-4D97-AF65-F5344CB8AC3E}">
        <p14:creationId xmlns:p14="http://schemas.microsoft.com/office/powerpoint/2010/main" val="2212946455"/>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solidFill>
                  <a:schemeClr val="accent1">
                    <a:lumMod val="75000"/>
                  </a:schemeClr>
                </a:solidFill>
              </a:rPr>
              <a:t>Data Analysis Spiral 1</a:t>
            </a:r>
          </a:p>
        </p:txBody>
      </p:sp>
      <p:pic>
        <p:nvPicPr>
          <p:cNvPr id="4" name="Picture 2" descr="C:\Users\fbillups\Documents\conferences &amp; publishing\NERA workshop on qual data analysis 2013\creswell spiral.pn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3390900" y="2340770"/>
            <a:ext cx="5410200" cy="3457575"/>
          </a:xfrm>
          <a:noFill/>
          <a:ln w="28575">
            <a:solidFill>
              <a:schemeClr val="accent1"/>
            </a:solidFill>
            <a:miter lim="800000"/>
            <a:headEnd/>
            <a:tailEnd/>
          </a:ln>
          <a:effectLst>
            <a:outerShdw blurRad="50800" dist="38100" dir="8100000" algn="tr" rotWithShape="0">
              <a:srgbClr val="808080">
                <a:alpha val="39998"/>
              </a:srgbClr>
            </a:outerShdw>
          </a:effectLst>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20694493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solidFill>
                  <a:schemeClr val="accent1">
                    <a:lumMod val="75000"/>
                  </a:schemeClr>
                </a:solidFill>
              </a:rPr>
              <a:t>Data Analysis Spiral 2</a:t>
            </a:r>
          </a:p>
        </p:txBody>
      </p:sp>
      <p:pic>
        <p:nvPicPr>
          <p:cNvPr id="133122" name="Picture 2" descr="C:\Users\fbillups\Documents\conferences &amp; publishing\NERA workshop on qual data analysis 2013\data analysis spiral.png"/>
          <p:cNvPicPr>
            <a:picLocks noGrp="1" noChangeAspect="1" noChangeArrowheads="1"/>
          </p:cNvPicPr>
          <p:nvPr>
            <p:ph idx="1"/>
          </p:nvPr>
        </p:nvPicPr>
        <p:blipFill>
          <a:blip r:embed="rId2">
            <a:extLst>
              <a:ext uri="{28A0092B-C50C-407E-A947-70E740481C1C}">
                <a14:useLocalDpi xmlns:a14="http://schemas.microsoft.com/office/drawing/2010/main" val="0"/>
              </a:ext>
            </a:extLst>
          </a:blip>
          <a:stretch>
            <a:fillRect/>
          </a:stretch>
        </p:blipFill>
        <p:spPr bwMode="auto">
          <a:xfrm>
            <a:off x="2738285" y="1785191"/>
            <a:ext cx="6715431" cy="4676367"/>
          </a:xfrm>
          <a:noFill/>
          <a:ln w="28575">
            <a:solidFill>
              <a:schemeClr val="accent1"/>
            </a:solidFill>
            <a:miter lim="800000"/>
            <a:headEnd/>
            <a:tailEnd/>
          </a:ln>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4883304"/>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4145" name="Title 2"/>
          <p:cNvSpPr>
            <a:spLocks noGrp="1"/>
          </p:cNvSpPr>
          <p:nvPr>
            <p:ph type="title"/>
          </p:nvPr>
        </p:nvSpPr>
        <p:spPr bwMode="auto"/>
        <p:txBody>
          <a:bodyPr wrap="square" numCol="1" anchorCtr="0" compatLnSpc="1">
            <a:prstTxWarp prst="textNoShape">
              <a:avLst/>
            </a:prstTxWarp>
          </a:bodyPr>
          <a:lstStyle/>
          <a:p>
            <a:r>
              <a:rPr lang="en-US" altLang="x-none" cap="none"/>
              <a:t>Step 1: raw data management</a:t>
            </a:r>
          </a:p>
        </p:txBody>
      </p:sp>
      <p:sp>
        <p:nvSpPr>
          <p:cNvPr id="2" name="Content Placeholder 1"/>
          <p:cNvSpPr>
            <a:spLocks noGrp="1"/>
          </p:cNvSpPr>
          <p:nvPr>
            <p:ph idx="1"/>
          </p:nvPr>
        </p:nvSpPr>
        <p:spPr/>
        <p:txBody>
          <a:bodyPr>
            <a:noAutofit/>
          </a:bodyPr>
          <a:lstStyle/>
          <a:p>
            <a:pPr>
              <a:defRPr/>
            </a:pPr>
            <a:r>
              <a:rPr lang="en-US" dirty="0"/>
              <a:t>What is raw data management?</a:t>
            </a:r>
          </a:p>
          <a:p>
            <a:pPr lvl="1">
              <a:defRPr/>
            </a:pPr>
            <a:r>
              <a:rPr lang="en-US" dirty="0"/>
              <a:t>The process of preparing and organizing raw data into meaningful units of analysis:</a:t>
            </a:r>
          </a:p>
          <a:p>
            <a:pPr lvl="2">
              <a:defRPr/>
            </a:pPr>
            <a:r>
              <a:rPr lang="en-US" sz="2400" dirty="0"/>
              <a:t>Text or audio data transformed into transcripts</a:t>
            </a:r>
          </a:p>
          <a:p>
            <a:pPr lvl="2">
              <a:defRPr/>
            </a:pPr>
            <a:r>
              <a:rPr lang="en-US" sz="2400" dirty="0"/>
              <a:t>Data transformed into graphs, charts</a:t>
            </a:r>
          </a:p>
          <a:p>
            <a:pPr marL="630936" lvl="2" indent="0">
              <a:buNone/>
              <a:defRPr/>
            </a:pPr>
            <a:r>
              <a:rPr lang="en-US" sz="2400" dirty="0"/>
              <a:t>As you review your data, you find that some of it is not usable or relevant to your study…</a:t>
            </a:r>
          </a:p>
        </p:txBody>
      </p:sp>
    </p:spTree>
    <p:extLst>
      <p:ext uri="{BB962C8B-B14F-4D97-AF65-F5344CB8AC3E}">
        <p14:creationId xmlns:p14="http://schemas.microsoft.com/office/powerpoint/2010/main" val="4232664849"/>
      </p:ext>
    </p:extLst>
  </p:cSld>
  <p:clrMapOvr>
    <a:masterClrMapping/>
  </p:clrMapOvr>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5169" name="Title 1"/>
          <p:cNvSpPr>
            <a:spLocks noGrp="1"/>
          </p:cNvSpPr>
          <p:nvPr>
            <p:ph type="title"/>
          </p:nvPr>
        </p:nvSpPr>
        <p:spPr bwMode="auto"/>
        <p:txBody>
          <a:bodyPr wrap="square" numCol="1" anchorCtr="0" compatLnSpc="1">
            <a:prstTxWarp prst="textNoShape">
              <a:avLst/>
            </a:prstTxWarp>
          </a:bodyPr>
          <a:lstStyle/>
          <a:p>
            <a:r>
              <a:rPr lang="en-US" altLang="x-none" cap="none" dirty="0"/>
              <a:t>Raw data sample</a:t>
            </a:r>
          </a:p>
        </p:txBody>
      </p:sp>
      <p:sp>
        <p:nvSpPr>
          <p:cNvPr id="3" name="Content Placeholder 2"/>
          <p:cNvSpPr>
            <a:spLocks noGrp="1"/>
          </p:cNvSpPr>
          <p:nvPr>
            <p:ph idx="1"/>
          </p:nvPr>
        </p:nvSpPr>
        <p:spPr>
          <a:xfrm>
            <a:off x="2116567" y="2343772"/>
            <a:ext cx="5195458" cy="3581400"/>
          </a:xfrm>
        </p:spPr>
        <p:txBody>
          <a:bodyPr>
            <a:normAutofit fontScale="40000" lnSpcReduction="20000"/>
          </a:bodyPr>
          <a:lstStyle/>
          <a:p>
            <a:pPr>
              <a:defRPr/>
            </a:pPr>
            <a:r>
              <a:rPr lang="en-US" sz="5000" dirty="0"/>
              <a:t>I always wanted to get to manager but I never felt I had the chance. Then I reached a point in my job where I saw that without the qualifications, I would never get to the types of positions I wanted even though I could do the work.  I wasn’t sure I could go back to studying and I thought about working and a family? These were the things I struggled with as I looked for the right course.</a:t>
            </a:r>
          </a:p>
          <a:p>
            <a:pPr>
              <a:defRPr/>
            </a:pPr>
            <a:r>
              <a:rPr lang="en-US" sz="5000" b="1" dirty="0">
                <a:solidFill>
                  <a:srgbClr val="7030A0"/>
                </a:solidFill>
              </a:rPr>
              <a:t>Um, .</a:t>
            </a:r>
            <a:r>
              <a:rPr lang="en-US" sz="5000" dirty="0">
                <a:solidFill>
                  <a:srgbClr val="7030A0"/>
                </a:solidFill>
              </a:rPr>
              <a:t>.</a:t>
            </a:r>
            <a:r>
              <a:rPr lang="en-US" sz="5000" dirty="0"/>
              <a:t>finally starting the degree with others like me, it felt tidy. Once you go from being a worker to being a student, some people look at you differently. And people at work began to take me more seriously</a:t>
            </a:r>
            <a:r>
              <a:rPr lang="en-US" sz="5000" b="1" dirty="0">
                <a:solidFill>
                  <a:srgbClr val="FF0000"/>
                </a:solidFill>
              </a:rPr>
              <a:t>. Its like magic!</a:t>
            </a:r>
          </a:p>
          <a:p>
            <a:pPr>
              <a:defRPr/>
            </a:pPr>
            <a:r>
              <a:rPr lang="en-US" sz="5000" b="1" dirty="0">
                <a:solidFill>
                  <a:srgbClr val="7030A0"/>
                </a:solidFill>
              </a:rPr>
              <a:t>I can’t think of a particular example right now…</a:t>
            </a:r>
          </a:p>
          <a:p>
            <a:pPr>
              <a:defRPr/>
            </a:pPr>
            <a:endParaRPr lang="en-US" b="1" dirty="0">
              <a:solidFill>
                <a:srgbClr val="7030A0"/>
              </a:solidFill>
            </a:endParaRPr>
          </a:p>
        </p:txBody>
      </p:sp>
      <p:sp>
        <p:nvSpPr>
          <p:cNvPr id="7" name="Content Placeholder 6"/>
          <p:cNvSpPr>
            <a:spLocks noGrp="1"/>
          </p:cNvSpPr>
          <p:nvPr>
            <p:ph sz="quarter" idx="4294967295"/>
          </p:nvPr>
        </p:nvSpPr>
        <p:spPr>
          <a:xfrm>
            <a:off x="7843992" y="2343773"/>
            <a:ext cx="2301916" cy="2740025"/>
          </a:xfrm>
        </p:spPr>
        <p:txBody>
          <a:bodyPr/>
          <a:lstStyle/>
          <a:p>
            <a:pPr>
              <a:defRPr/>
            </a:pPr>
            <a:r>
              <a:rPr lang="en-US" dirty="0"/>
              <a:t>Are some portions of this transcript unusable or irrelevant? (</a:t>
            </a:r>
            <a:r>
              <a:rPr lang="en-US" dirty="0">
                <a:solidFill>
                  <a:srgbClr val="FF0000"/>
                </a:solidFill>
              </a:rPr>
              <a:t>red</a:t>
            </a:r>
            <a:r>
              <a:rPr lang="en-US" dirty="0"/>
              <a:t>/</a:t>
            </a:r>
            <a:r>
              <a:rPr lang="en-US" dirty="0">
                <a:solidFill>
                  <a:srgbClr val="7030A0"/>
                </a:solidFill>
              </a:rPr>
              <a:t>purple)</a:t>
            </a:r>
            <a:endParaRPr lang="en-US" dirty="0"/>
          </a:p>
        </p:txBody>
      </p:sp>
      <p:sp>
        <p:nvSpPr>
          <p:cNvPr id="5" name="Text Placeholder 4"/>
          <p:cNvSpPr>
            <a:spLocks noGrp="1"/>
          </p:cNvSpPr>
          <p:nvPr>
            <p:ph type="body" idx="4294967295"/>
          </p:nvPr>
        </p:nvSpPr>
        <p:spPr>
          <a:xfrm>
            <a:off x="2265353" y="1664322"/>
            <a:ext cx="3654425" cy="679450"/>
          </a:xfrm>
        </p:spPr>
        <p:txBody>
          <a:bodyPr>
            <a:normAutofit/>
          </a:bodyPr>
          <a:lstStyle/>
          <a:p>
            <a:pPr marL="0" indent="0">
              <a:buNone/>
              <a:defRPr/>
            </a:pPr>
            <a:r>
              <a:rPr lang="en-US" dirty="0"/>
              <a:t>Transcript of Interview Data</a:t>
            </a:r>
          </a:p>
        </p:txBody>
      </p:sp>
    </p:spTree>
    <p:extLst>
      <p:ext uri="{BB962C8B-B14F-4D97-AF65-F5344CB8AC3E}">
        <p14:creationId xmlns:p14="http://schemas.microsoft.com/office/powerpoint/2010/main" val="849810891"/>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36193" name="Title 6"/>
          <p:cNvSpPr>
            <a:spLocks noGrp="1"/>
          </p:cNvSpPr>
          <p:nvPr>
            <p:ph type="title"/>
          </p:nvPr>
        </p:nvSpPr>
        <p:spPr bwMode="auto"/>
        <p:txBody>
          <a:bodyPr wrap="square" numCol="1" anchorCtr="0" compatLnSpc="1">
            <a:prstTxWarp prst="textNoShape">
              <a:avLst/>
            </a:prstTxWarp>
          </a:bodyPr>
          <a:lstStyle/>
          <a:p>
            <a:r>
              <a:rPr lang="en-US" altLang="x-none" cap="none"/>
              <a:t>Step II: data reduction I</a:t>
            </a:r>
          </a:p>
        </p:txBody>
      </p:sp>
      <p:sp>
        <p:nvSpPr>
          <p:cNvPr id="8" name="Content Placeholder 7"/>
          <p:cNvSpPr>
            <a:spLocks noGrp="1"/>
          </p:cNvSpPr>
          <p:nvPr>
            <p:ph idx="1"/>
          </p:nvPr>
        </p:nvSpPr>
        <p:spPr/>
        <p:txBody>
          <a:bodyPr>
            <a:normAutofit/>
          </a:bodyPr>
          <a:lstStyle/>
          <a:p>
            <a:pPr>
              <a:defRPr/>
            </a:pPr>
            <a:r>
              <a:rPr lang="en-US" sz="3200" dirty="0"/>
              <a:t>Get a sense of the data holistically, read several times (immersion).</a:t>
            </a:r>
          </a:p>
          <a:p>
            <a:pPr>
              <a:defRPr/>
            </a:pPr>
            <a:r>
              <a:rPr lang="en-US" sz="3200" dirty="0"/>
              <a:t>Classify and categorize repeatedly, allowing for deeper immersion.</a:t>
            </a:r>
          </a:p>
          <a:p>
            <a:pPr>
              <a:defRPr/>
            </a:pPr>
            <a:r>
              <a:rPr lang="en-US" sz="3200" dirty="0"/>
              <a:t>Write notes in the margins (</a:t>
            </a:r>
            <a:r>
              <a:rPr lang="en-US" sz="3200" dirty="0" err="1"/>
              <a:t>memoing</a:t>
            </a:r>
            <a:r>
              <a:rPr lang="en-US" sz="3200" dirty="0"/>
              <a:t>).</a:t>
            </a:r>
          </a:p>
          <a:p>
            <a:pPr>
              <a:defRPr/>
            </a:pPr>
            <a:r>
              <a:rPr lang="en-US" sz="3200" dirty="0"/>
              <a:t>Preliminary classification schemes emerge, categorize raw data into groupings (chunking).</a:t>
            </a:r>
          </a:p>
        </p:txBody>
      </p:sp>
    </p:spTree>
    <p:extLst>
      <p:ext uri="{BB962C8B-B14F-4D97-AF65-F5344CB8AC3E}">
        <p14:creationId xmlns:p14="http://schemas.microsoft.com/office/powerpoint/2010/main" val="1631081117"/>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14" presetClass="entr" presetSubtype="10" fill="hold" nodeType="clickEffect">
                                  <p:stCondLst>
                                    <p:cond delay="0"/>
                                  </p:stCondLst>
                                  <p:childTnLst>
                                    <p:set>
                                      <p:cBhvr>
                                        <p:cTn id="6" dur="1" fill="hold">
                                          <p:stCondLst>
                                            <p:cond delay="0"/>
                                          </p:stCondLst>
                                        </p:cTn>
                                        <p:tgtEl>
                                          <p:spTgt spid="8">
                                            <p:txEl>
                                              <p:pRg st="0" end="0"/>
                                            </p:txEl>
                                          </p:spTgt>
                                        </p:tgtEl>
                                        <p:attrNameLst>
                                          <p:attrName>style.visibility</p:attrName>
                                        </p:attrNameLst>
                                      </p:cBhvr>
                                      <p:to>
                                        <p:strVal val="visible"/>
                                      </p:to>
                                    </p:set>
                                    <p:animEffect transition="in" filter="randombar(horizontal)">
                                      <p:cBhvr>
                                        <p:cTn id="7" dur="500"/>
                                        <p:tgtEl>
                                          <p:spTgt spid="8">
                                            <p:txEl>
                                              <p:pRg st="0" end="0"/>
                                            </p:txEl>
                                          </p:spTgt>
                                        </p:tgtEl>
                                      </p:cBhvr>
                                    </p:animEffect>
                                  </p:childTnLst>
                                </p:cTn>
                              </p:par>
                            </p:childTnLst>
                          </p:cTn>
                        </p:par>
                      </p:childTnLst>
                    </p:cTn>
                  </p:par>
                  <p:par>
                    <p:cTn id="8" fill="hold" nodeType="clickPar">
                      <p:stCondLst>
                        <p:cond delay="indefinite"/>
                      </p:stCondLst>
                      <p:childTnLst>
                        <p:par>
                          <p:cTn id="9" fill="hold" nodeType="withGroup">
                            <p:stCondLst>
                              <p:cond delay="0"/>
                            </p:stCondLst>
                            <p:childTnLst>
                              <p:par>
                                <p:cTn id="10" presetID="14" presetClass="entr" presetSubtype="10" fill="hold" nodeType="clickEffect">
                                  <p:stCondLst>
                                    <p:cond delay="0"/>
                                  </p:stCondLst>
                                  <p:childTnLst>
                                    <p:set>
                                      <p:cBhvr>
                                        <p:cTn id="11" dur="1" fill="hold">
                                          <p:stCondLst>
                                            <p:cond delay="0"/>
                                          </p:stCondLst>
                                        </p:cTn>
                                        <p:tgtEl>
                                          <p:spTgt spid="8">
                                            <p:txEl>
                                              <p:pRg st="1" end="1"/>
                                            </p:txEl>
                                          </p:spTgt>
                                        </p:tgtEl>
                                        <p:attrNameLst>
                                          <p:attrName>style.visibility</p:attrName>
                                        </p:attrNameLst>
                                      </p:cBhvr>
                                      <p:to>
                                        <p:strVal val="visible"/>
                                      </p:to>
                                    </p:set>
                                    <p:animEffect transition="in" filter="randombar(horizontal)">
                                      <p:cBhvr>
                                        <p:cTn id="12" dur="500"/>
                                        <p:tgtEl>
                                          <p:spTgt spid="8">
                                            <p:txEl>
                                              <p:pRg st="1" end="1"/>
                                            </p:txEl>
                                          </p:spTgt>
                                        </p:tgtEl>
                                      </p:cBhvr>
                                    </p:animEffect>
                                  </p:childTnLst>
                                </p:cTn>
                              </p:par>
                            </p:childTnLst>
                          </p:cTn>
                        </p:par>
                      </p:childTnLst>
                    </p:cTn>
                  </p:par>
                  <p:par>
                    <p:cTn id="13" fill="hold" nodeType="clickPar">
                      <p:stCondLst>
                        <p:cond delay="indefinite"/>
                      </p:stCondLst>
                      <p:childTnLst>
                        <p:par>
                          <p:cTn id="14" fill="hold" nodeType="withGroup">
                            <p:stCondLst>
                              <p:cond delay="0"/>
                            </p:stCondLst>
                            <p:childTnLst>
                              <p:par>
                                <p:cTn id="15" presetID="14" presetClass="entr" presetSubtype="10" fill="hold" nodeType="clickEffect">
                                  <p:stCondLst>
                                    <p:cond delay="0"/>
                                  </p:stCondLst>
                                  <p:childTnLst>
                                    <p:set>
                                      <p:cBhvr>
                                        <p:cTn id="16" dur="1" fill="hold">
                                          <p:stCondLst>
                                            <p:cond delay="0"/>
                                          </p:stCondLst>
                                        </p:cTn>
                                        <p:tgtEl>
                                          <p:spTgt spid="8">
                                            <p:txEl>
                                              <p:pRg st="2" end="2"/>
                                            </p:txEl>
                                          </p:spTgt>
                                        </p:tgtEl>
                                        <p:attrNameLst>
                                          <p:attrName>style.visibility</p:attrName>
                                        </p:attrNameLst>
                                      </p:cBhvr>
                                      <p:to>
                                        <p:strVal val="visible"/>
                                      </p:to>
                                    </p:set>
                                    <p:animEffect transition="in" filter="randombar(horizontal)">
                                      <p:cBhvr>
                                        <p:cTn id="17" dur="500"/>
                                        <p:tgtEl>
                                          <p:spTgt spid="8">
                                            <p:txEl>
                                              <p:pRg st="2" end="2"/>
                                            </p:txEl>
                                          </p:spTgt>
                                        </p:tgtEl>
                                      </p:cBhvr>
                                    </p:animEffect>
                                  </p:childTnLst>
                                </p:cTn>
                              </p:par>
                            </p:childTnLst>
                          </p:cTn>
                        </p:par>
                      </p:childTnLst>
                    </p:cTn>
                  </p:par>
                  <p:par>
                    <p:cTn id="18" fill="hold" nodeType="clickPar">
                      <p:stCondLst>
                        <p:cond delay="indefinite"/>
                      </p:stCondLst>
                      <p:childTnLst>
                        <p:par>
                          <p:cTn id="19" fill="hold" nodeType="withGroup">
                            <p:stCondLst>
                              <p:cond delay="0"/>
                            </p:stCondLst>
                            <p:childTnLst>
                              <p:par>
                                <p:cTn id="20" presetID="14" presetClass="entr" presetSubtype="10" fill="hold" nodeType="clickEffect">
                                  <p:stCondLst>
                                    <p:cond delay="0"/>
                                  </p:stCondLst>
                                  <p:childTnLst>
                                    <p:set>
                                      <p:cBhvr>
                                        <p:cTn id="21" dur="1" fill="hold">
                                          <p:stCondLst>
                                            <p:cond delay="0"/>
                                          </p:stCondLst>
                                        </p:cTn>
                                        <p:tgtEl>
                                          <p:spTgt spid="8">
                                            <p:txEl>
                                              <p:pRg st="3" end="3"/>
                                            </p:txEl>
                                          </p:spTgt>
                                        </p:tgtEl>
                                        <p:attrNameLst>
                                          <p:attrName>style.visibility</p:attrName>
                                        </p:attrNameLst>
                                      </p:cBhvr>
                                      <p:to>
                                        <p:strVal val="visible"/>
                                      </p:to>
                                    </p:set>
                                    <p:animEffect transition="in" filter="randombar(horizontal)">
                                      <p:cBhvr>
                                        <p:cTn id="22" dur="500"/>
                                        <p:tgtEl>
                                          <p:spTgt spid="8">
                                            <p:txEl>
                                              <p:pRg st="3" end="3"/>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pPr>
              <a:defRPr/>
            </a:pPr>
            <a:r>
              <a:rPr lang="en-US" dirty="0"/>
              <a:t>Winnowing</a:t>
            </a:r>
          </a:p>
        </p:txBody>
      </p:sp>
      <p:sp>
        <p:nvSpPr>
          <p:cNvPr id="2" name="Content Placeholder 1"/>
          <p:cNvSpPr>
            <a:spLocks noGrp="1"/>
          </p:cNvSpPr>
          <p:nvPr>
            <p:ph idx="1"/>
          </p:nvPr>
        </p:nvSpPr>
        <p:spPr/>
        <p:txBody>
          <a:bodyPr>
            <a:normAutofit/>
          </a:bodyPr>
          <a:lstStyle/>
          <a:p>
            <a:pPr>
              <a:defRPr/>
            </a:pPr>
            <a:endParaRPr lang="en-US" dirty="0"/>
          </a:p>
          <a:p>
            <a:pPr>
              <a:defRPr/>
            </a:pPr>
            <a:r>
              <a:rPr lang="en-US" dirty="0"/>
              <a:t>Develop an initial sense of usable data and the general categories you will create.</a:t>
            </a:r>
          </a:p>
          <a:p>
            <a:pPr>
              <a:defRPr/>
            </a:pPr>
            <a:r>
              <a:rPr lang="en-US" dirty="0"/>
              <a:t>Preliminary set of codes developed, cluster raw data into units that share similar meanings or qualities.</a:t>
            </a:r>
          </a:p>
          <a:p>
            <a:pPr>
              <a:defRPr/>
            </a:pPr>
            <a:r>
              <a:rPr lang="en-US" dirty="0"/>
              <a:t>Create initial code list.</a:t>
            </a:r>
          </a:p>
        </p:txBody>
      </p:sp>
    </p:spTree>
    <p:extLst>
      <p:ext uri="{BB962C8B-B14F-4D97-AF65-F5344CB8AC3E}">
        <p14:creationId xmlns:p14="http://schemas.microsoft.com/office/powerpoint/2010/main" val="91962417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2167030" y="113942"/>
            <a:ext cx="7680960" cy="1371600"/>
          </a:xfrm>
        </p:spPr>
        <p:txBody>
          <a:bodyPr/>
          <a:lstStyle/>
          <a:p>
            <a:pPr>
              <a:defRPr/>
            </a:pPr>
            <a:r>
              <a:rPr lang="en-US" dirty="0"/>
              <a:t>Chunks-Clusters Sample</a:t>
            </a:r>
          </a:p>
        </p:txBody>
      </p:sp>
      <p:sp>
        <p:nvSpPr>
          <p:cNvPr id="3" name="Content Placeholder 2"/>
          <p:cNvSpPr>
            <a:spLocks noGrp="1"/>
          </p:cNvSpPr>
          <p:nvPr>
            <p:ph idx="1"/>
          </p:nvPr>
        </p:nvSpPr>
        <p:spPr>
          <a:xfrm>
            <a:off x="774357" y="1179513"/>
            <a:ext cx="6088559" cy="6292206"/>
          </a:xfrm>
        </p:spPr>
        <p:txBody>
          <a:bodyPr>
            <a:noAutofit/>
          </a:bodyPr>
          <a:lstStyle/>
          <a:p>
            <a:pPr lvl="0">
              <a:defRPr/>
            </a:pPr>
            <a:r>
              <a:rPr lang="en-US" dirty="0">
                <a:solidFill>
                  <a:srgbClr val="FF0000"/>
                </a:solidFill>
              </a:rPr>
              <a:t>I always wanted to get to manager but I never felt I had the chance. Then I reached a point in my job where I saw that without the qualifications</a:t>
            </a:r>
            <a:r>
              <a:rPr lang="en-US" dirty="0">
                <a:solidFill>
                  <a:srgbClr val="191B0E"/>
                </a:solidFill>
              </a:rPr>
              <a:t>, I </a:t>
            </a:r>
            <a:r>
              <a:rPr lang="en-US" dirty="0">
                <a:solidFill>
                  <a:srgbClr val="00B0F0"/>
                </a:solidFill>
              </a:rPr>
              <a:t>would never get to the types of positions I wanted even though I could do the work.  I wasn’t sure I could go back to studying and I thought about working and a family? These were the things I struggled with as I looked for the right course.</a:t>
            </a:r>
          </a:p>
          <a:p>
            <a:pPr lvl="0">
              <a:defRPr/>
            </a:pPr>
            <a:r>
              <a:rPr lang="en-US" b="1" dirty="0">
                <a:solidFill>
                  <a:srgbClr val="00B050"/>
                </a:solidFill>
              </a:rPr>
              <a:t>Um, .</a:t>
            </a:r>
            <a:r>
              <a:rPr lang="en-US" dirty="0">
                <a:solidFill>
                  <a:srgbClr val="00B050"/>
                </a:solidFill>
              </a:rPr>
              <a:t>.finally starting the degree with others like me, it felt tidy. Once you go from being a worker to being a student, some people look at you differently. And people at work began to take me more seriously</a:t>
            </a:r>
            <a:r>
              <a:rPr lang="en-US" b="1" dirty="0">
                <a:solidFill>
                  <a:srgbClr val="00B050"/>
                </a:solidFill>
              </a:rPr>
              <a:t>.</a:t>
            </a:r>
            <a:r>
              <a:rPr lang="en-US" b="1" dirty="0">
                <a:solidFill>
                  <a:srgbClr val="FF0000"/>
                </a:solidFill>
              </a:rPr>
              <a:t> Its like magic!</a:t>
            </a:r>
          </a:p>
          <a:p>
            <a:pPr lvl="0">
              <a:defRPr/>
            </a:pPr>
            <a:r>
              <a:rPr lang="en-US" b="1" dirty="0">
                <a:solidFill>
                  <a:srgbClr val="7030A0"/>
                </a:solidFill>
              </a:rPr>
              <a:t>I can’t think of a particular example right now…</a:t>
            </a:r>
          </a:p>
        </p:txBody>
      </p:sp>
      <p:sp>
        <p:nvSpPr>
          <p:cNvPr id="7" name="Content Placeholder 6"/>
          <p:cNvSpPr>
            <a:spLocks noGrp="1"/>
          </p:cNvSpPr>
          <p:nvPr>
            <p:ph sz="quarter" idx="4294967295"/>
          </p:nvPr>
        </p:nvSpPr>
        <p:spPr>
          <a:xfrm>
            <a:off x="7747819" y="2020889"/>
            <a:ext cx="2920181" cy="3317230"/>
          </a:xfrm>
        </p:spPr>
        <p:txBody>
          <a:bodyPr>
            <a:normAutofit fontScale="92500" lnSpcReduction="20000"/>
          </a:bodyPr>
          <a:lstStyle/>
          <a:p>
            <a:pPr>
              <a:defRPr/>
            </a:pPr>
            <a:r>
              <a:rPr lang="en-US" dirty="0"/>
              <a:t>Which sections of data are broadly similar? (</a:t>
            </a:r>
            <a:r>
              <a:rPr lang="en-US" dirty="0">
                <a:solidFill>
                  <a:srgbClr val="FF0000"/>
                </a:solidFill>
              </a:rPr>
              <a:t>red for credentials, </a:t>
            </a:r>
            <a:r>
              <a:rPr lang="en-US" dirty="0">
                <a:solidFill>
                  <a:srgbClr val="00B0F0"/>
                </a:solidFill>
              </a:rPr>
              <a:t>blue for personal struggles, </a:t>
            </a:r>
            <a:r>
              <a:rPr lang="en-US" dirty="0">
                <a:solidFill>
                  <a:srgbClr val="00B050"/>
                </a:solidFill>
              </a:rPr>
              <a:t>green for shift in identity, </a:t>
            </a:r>
            <a:r>
              <a:rPr lang="en-US" dirty="0">
                <a:solidFill>
                  <a:srgbClr val="7030A0"/>
                </a:solidFill>
              </a:rPr>
              <a:t>purple not relevant</a:t>
            </a:r>
            <a:r>
              <a:rPr lang="en-US" dirty="0">
                <a:solidFill>
                  <a:srgbClr val="00B050"/>
                </a:solidFill>
              </a:rPr>
              <a:t>)</a:t>
            </a:r>
            <a:endParaRPr lang="en-US" dirty="0"/>
          </a:p>
          <a:p>
            <a:pPr>
              <a:defRPr/>
            </a:pPr>
            <a:r>
              <a:rPr lang="en-US" dirty="0"/>
              <a:t>Which ‘chunks’ can be clustered together to relate to a broad coding scheme? </a:t>
            </a:r>
          </a:p>
          <a:p>
            <a:pPr>
              <a:defRPr/>
            </a:pPr>
            <a:r>
              <a:rPr lang="en-US" dirty="0"/>
              <a:t>Chunking? Clusters?</a:t>
            </a:r>
          </a:p>
          <a:p>
            <a:pPr>
              <a:defRPr/>
            </a:pPr>
            <a:endParaRPr lang="en-US" dirty="0"/>
          </a:p>
          <a:p>
            <a:pPr>
              <a:defRPr/>
            </a:pPr>
            <a:endParaRPr lang="en-US" dirty="0"/>
          </a:p>
          <a:p>
            <a:pPr>
              <a:defRPr/>
            </a:pPr>
            <a:endParaRPr lang="en-US" dirty="0"/>
          </a:p>
          <a:p>
            <a:pPr>
              <a:defRPr/>
            </a:pPr>
            <a:endParaRPr lang="en-US" dirty="0"/>
          </a:p>
          <a:p>
            <a:pPr lvl="1">
              <a:defRPr/>
            </a:pPr>
            <a:endParaRPr lang="en-US" dirty="0"/>
          </a:p>
        </p:txBody>
      </p:sp>
    </p:spTree>
    <p:extLst>
      <p:ext uri="{BB962C8B-B14F-4D97-AF65-F5344CB8AC3E}">
        <p14:creationId xmlns:p14="http://schemas.microsoft.com/office/powerpoint/2010/main" val="939043332"/>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Step II: Data Reduction II</a:t>
            </a:r>
          </a:p>
        </p:txBody>
      </p:sp>
      <p:sp>
        <p:nvSpPr>
          <p:cNvPr id="3" name="Content Placeholder 2"/>
          <p:cNvSpPr>
            <a:spLocks noGrp="1"/>
          </p:cNvSpPr>
          <p:nvPr>
            <p:ph idx="1"/>
          </p:nvPr>
        </p:nvSpPr>
        <p:spPr/>
        <p:txBody>
          <a:bodyPr>
            <a:normAutofit/>
          </a:bodyPr>
          <a:lstStyle/>
          <a:p>
            <a:pPr lvl="0"/>
            <a:r>
              <a:rPr lang="en-US" altLang="x-none" sz="3200" dirty="0">
                <a:solidFill>
                  <a:srgbClr val="191B0E"/>
                </a:solidFill>
              </a:rPr>
              <a:t>Initial coding may include many categories.</a:t>
            </a:r>
          </a:p>
          <a:p>
            <a:pPr lvl="0"/>
            <a:r>
              <a:rPr lang="en-US" altLang="x-none" sz="3200" dirty="0">
                <a:solidFill>
                  <a:srgbClr val="191B0E"/>
                </a:solidFill>
              </a:rPr>
              <a:t>Reduce codes once, probably twice.</a:t>
            </a:r>
          </a:p>
          <a:p>
            <a:pPr lvl="0"/>
            <a:r>
              <a:rPr lang="en-US" altLang="x-none" sz="3200" dirty="0">
                <a:solidFill>
                  <a:srgbClr val="191B0E"/>
                </a:solidFill>
              </a:rPr>
              <a:t>Reduce again to and refine to codes that are mutually exclusive and include all raw data that was identified as usable.</a:t>
            </a:r>
          </a:p>
          <a:p>
            <a:pPr lvl="0"/>
            <a:r>
              <a:rPr lang="en-GB" altLang="x-none" sz="3200" dirty="0">
                <a:solidFill>
                  <a:srgbClr val="191B0E"/>
                </a:solidFill>
              </a:rPr>
              <a:t>Descriptive to interpretative to pattern coding - moving from summary to meaning to explanation.</a:t>
            </a:r>
          </a:p>
          <a:p>
            <a:pPr lvl="0"/>
            <a:endParaRPr lang="en-US" altLang="x-none" sz="3200" dirty="0">
              <a:solidFill>
                <a:srgbClr val="191B0E"/>
              </a:solidFill>
            </a:endParaRPr>
          </a:p>
          <a:p>
            <a:pPr marL="109728" indent="0">
              <a:buNone/>
              <a:defRPr/>
            </a:pPr>
            <a:endParaRPr lang="en-US" dirty="0"/>
          </a:p>
        </p:txBody>
      </p:sp>
    </p:spTree>
    <p:extLst>
      <p:ext uri="{BB962C8B-B14F-4D97-AF65-F5344CB8AC3E}">
        <p14:creationId xmlns:p14="http://schemas.microsoft.com/office/powerpoint/2010/main" val="3168980985"/>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a:bodyPr>
          <a:lstStyle/>
          <a:p>
            <a:pPr>
              <a:defRPr/>
            </a:pPr>
            <a:r>
              <a:rPr lang="en-US" dirty="0"/>
              <a:t>Step III: Data Interpretation &amp; Themes</a:t>
            </a:r>
          </a:p>
        </p:txBody>
      </p:sp>
      <p:sp>
        <p:nvSpPr>
          <p:cNvPr id="3" name="Content Placeholder 2"/>
          <p:cNvSpPr>
            <a:spLocks noGrp="1"/>
          </p:cNvSpPr>
          <p:nvPr>
            <p:ph idx="1"/>
          </p:nvPr>
        </p:nvSpPr>
        <p:spPr bwMode="auto"/>
        <p:txBody>
          <a:bodyPr wrap="square" numCol="1" anchor="t" anchorCtr="0" compatLnSpc="1">
            <a:prstTxWarp prst="textNoShape">
              <a:avLst/>
            </a:prstTxWarp>
          </a:bodyPr>
          <a:lstStyle/>
          <a:p>
            <a:r>
              <a:rPr lang="en-US" altLang="x-none" dirty="0"/>
              <a:t>Interpret themes to answer research questions or aim or objectives.</a:t>
            </a:r>
          </a:p>
        </p:txBody>
      </p:sp>
    </p:spTree>
    <p:extLst>
      <p:ext uri="{BB962C8B-B14F-4D97-AF65-F5344CB8AC3E}">
        <p14:creationId xmlns:p14="http://schemas.microsoft.com/office/powerpoint/2010/main" val="179013265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Step IV: Data Representation</a:t>
            </a:r>
          </a:p>
        </p:txBody>
      </p:sp>
      <p:sp>
        <p:nvSpPr>
          <p:cNvPr id="3" name="Content Placeholder 2"/>
          <p:cNvSpPr>
            <a:spLocks noGrp="1"/>
          </p:cNvSpPr>
          <p:nvPr>
            <p:ph idx="1"/>
          </p:nvPr>
        </p:nvSpPr>
        <p:spPr bwMode="auto"/>
        <p:txBody>
          <a:bodyPr wrap="square" numCol="1" anchor="t" anchorCtr="0" compatLnSpc="1">
            <a:prstTxWarp prst="textNoShape">
              <a:avLst/>
            </a:prstTxWarp>
          </a:bodyPr>
          <a:lstStyle/>
          <a:p>
            <a:r>
              <a:rPr lang="en-US" altLang="x-none" dirty="0"/>
              <a:t>Researchers interpret the data as they read and re-read the data, categorize and code the data and inductively develop a thematic analysis.</a:t>
            </a:r>
          </a:p>
          <a:p>
            <a:r>
              <a:rPr lang="en-US" altLang="x-none" dirty="0"/>
              <a:t>Themes.</a:t>
            </a:r>
          </a:p>
        </p:txBody>
      </p:sp>
    </p:spTree>
    <p:extLst>
      <p:ext uri="{BB962C8B-B14F-4D97-AF65-F5344CB8AC3E}">
        <p14:creationId xmlns:p14="http://schemas.microsoft.com/office/powerpoint/2010/main" val="1783005282"/>
      </p:ext>
    </p:extLst>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4"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 calcmode="lin" valueType="num">
                                      <p:cBhvr additive="base">
                                        <p:cTn id="7" dur="500" fill="hold"/>
                                        <p:tgtEl>
                                          <p:spTgt spid="3">
                                            <p:txEl>
                                              <p:pRg st="0" end="0"/>
                                            </p:txEl>
                                          </p:spTgt>
                                        </p:tgtEl>
                                        <p:attrNameLst>
                                          <p:attrName>ppt_x</p:attrName>
                                        </p:attrNameLst>
                                      </p:cBhvr>
                                      <p:tavLst>
                                        <p:tav tm="0">
                                          <p:val>
                                            <p:strVal val="#ppt_x"/>
                                          </p:val>
                                        </p:tav>
                                        <p:tav tm="100000">
                                          <p:val>
                                            <p:strVal val="#ppt_x"/>
                                          </p:val>
                                        </p:tav>
                                      </p:tavLst>
                                    </p:anim>
                                    <p:anim calcmode="lin" valueType="num">
                                      <p:cBhvr additive="base">
                                        <p:cTn id="8" dur="500" fill="hold"/>
                                        <p:tgtEl>
                                          <p:spTgt spid="3">
                                            <p:txEl>
                                              <p:pRg st="0" end="0"/>
                                            </p:txEl>
                                          </p:spTgt>
                                        </p:tgtEl>
                                        <p:attrNameLst>
                                          <p:attrName>ppt_y</p:attrName>
                                        </p:attrNameLst>
                                      </p:cBhvr>
                                      <p:tavLst>
                                        <p:tav tm="0">
                                          <p:val>
                                            <p:strVal val="1+#ppt_h/2"/>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4" fill="hold" nodeType="clickEffect">
                                  <p:stCondLst>
                                    <p:cond delay="0"/>
                                  </p:stCondLst>
                                  <p:childTnLst>
                                    <p:set>
                                      <p:cBhvr>
                                        <p:cTn id="12" dur="1" fill="hold">
                                          <p:stCondLst>
                                            <p:cond delay="0"/>
                                          </p:stCondLst>
                                        </p:cTn>
                                        <p:tgtEl>
                                          <p:spTgt spid="3">
                                            <p:txEl>
                                              <p:pRg st="1" end="1"/>
                                            </p:txEl>
                                          </p:spTgt>
                                        </p:tgtEl>
                                        <p:attrNameLst>
                                          <p:attrName>style.visibility</p:attrName>
                                        </p:attrNameLst>
                                      </p:cBhvr>
                                      <p:to>
                                        <p:strVal val="visible"/>
                                      </p:to>
                                    </p:set>
                                    <p:anim calcmode="lin" valueType="num">
                                      <p:cBhvr additive="base">
                                        <p:cTn id="13" dur="500" fill="hold"/>
                                        <p:tgtEl>
                                          <p:spTgt spid="3">
                                            <p:txEl>
                                              <p:pRg st="1" end="1"/>
                                            </p:txEl>
                                          </p:spTgt>
                                        </p:tgtEl>
                                        <p:attrNameLst>
                                          <p:attrName>ppt_x</p:attrName>
                                        </p:attrNameLst>
                                      </p:cBhvr>
                                      <p:tavLst>
                                        <p:tav tm="0">
                                          <p:val>
                                            <p:strVal val="#ppt_x"/>
                                          </p:val>
                                        </p:tav>
                                        <p:tav tm="100000">
                                          <p:val>
                                            <p:strVal val="#ppt_x"/>
                                          </p:val>
                                        </p:tav>
                                      </p:tavLst>
                                    </p:anim>
                                    <p:anim calcmode="lin" valueType="num">
                                      <p:cBhvr additive="base">
                                        <p:cTn id="14" dur="500" fill="hold"/>
                                        <p:tgtEl>
                                          <p:spTgt spid="3">
                                            <p:txEl>
                                              <p:pRg st="1" end="1"/>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US" dirty="0"/>
              <a:t>How will it look in the end?</a:t>
            </a:r>
          </a:p>
        </p:txBody>
      </p:sp>
    </p:spTree>
    <p:extLst>
      <p:ext uri="{BB962C8B-B14F-4D97-AF65-F5344CB8AC3E}">
        <p14:creationId xmlns:p14="http://schemas.microsoft.com/office/powerpoint/2010/main" val="4154573537"/>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Content Placeholder 2"/>
          <p:cNvSpPr txBox="1">
            <a:spLocks/>
          </p:cNvSpPr>
          <p:nvPr/>
        </p:nvSpPr>
        <p:spPr>
          <a:xfrm>
            <a:off x="1905000" y="152400"/>
            <a:ext cx="8077200" cy="6705600"/>
          </a:xfrm>
          <a:prstGeom prst="rect">
            <a:avLst/>
          </a:prstGeom>
        </p:spPr>
        <p:txBody>
          <a:bodyPr>
            <a:normAutofit/>
          </a:bodyPr>
          <a:lstStyle>
            <a:lvl1pPr marL="228600" indent="-228600" algn="l" defTabSz="914400" rtl="0" eaLnBrk="1" latinLnBrk="0" hangingPunct="1">
              <a:lnSpc>
                <a:spcPct val="120000"/>
              </a:lnSpc>
              <a:spcBef>
                <a:spcPts val="1000"/>
              </a:spcBef>
              <a:buClr>
                <a:schemeClr val="tx1"/>
              </a:buClr>
              <a:buFont typeface="Arial" panose="020B0604020202020204" pitchFamily="34" charset="0"/>
              <a:buChar char="•"/>
              <a:defRPr sz="2000" b="0" i="0" kern="1200" cap="all" baseline="0">
                <a:solidFill>
                  <a:schemeClr val="tx1"/>
                </a:solidFill>
                <a:effectLst/>
                <a:latin typeface="Calibri Regular" charset="0"/>
                <a:ea typeface="+mn-ea"/>
                <a:cs typeface="+mn-cs"/>
              </a:defRPr>
            </a:lvl1pPr>
            <a:lvl2pPr marL="685800" indent="-228600" algn="l" defTabSz="914400" rtl="0" eaLnBrk="1" latinLnBrk="0" hangingPunct="1">
              <a:lnSpc>
                <a:spcPct val="120000"/>
              </a:lnSpc>
              <a:spcBef>
                <a:spcPts val="500"/>
              </a:spcBef>
              <a:buClr>
                <a:schemeClr val="tx1"/>
              </a:buClr>
              <a:buFont typeface="Arial" panose="020B0604020202020204" pitchFamily="34" charset="0"/>
              <a:buChar char="•"/>
              <a:defRPr sz="1800" b="0" i="0" kern="1200" cap="all" baseline="0">
                <a:solidFill>
                  <a:schemeClr val="tx1"/>
                </a:solidFill>
                <a:effectLst/>
                <a:latin typeface="Calibri Regular" charset="0"/>
                <a:ea typeface="+mn-ea"/>
                <a:cs typeface="+mn-cs"/>
              </a:defRPr>
            </a:lvl2pPr>
            <a:lvl3pPr marL="1143000" indent="-228600" algn="l" defTabSz="914400" rtl="0" eaLnBrk="1" latinLnBrk="0" hangingPunct="1">
              <a:lnSpc>
                <a:spcPct val="120000"/>
              </a:lnSpc>
              <a:spcBef>
                <a:spcPts val="500"/>
              </a:spcBef>
              <a:buClr>
                <a:schemeClr val="tx1"/>
              </a:buClr>
              <a:buFont typeface="Arial" panose="020B0604020202020204" pitchFamily="34" charset="0"/>
              <a:buChar char="•"/>
              <a:defRPr sz="1600" b="0" i="0" kern="1200" cap="all" baseline="0">
                <a:solidFill>
                  <a:schemeClr val="tx1"/>
                </a:solidFill>
                <a:effectLst/>
                <a:latin typeface="Calibri Regular" charset="0"/>
                <a:ea typeface="+mn-ea"/>
                <a:cs typeface="+mn-cs"/>
              </a:defRPr>
            </a:lvl3pPr>
            <a:lvl4pPr marL="16002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4pPr>
            <a:lvl5pPr marL="2057400" indent="-228600" algn="l" defTabSz="914400" rtl="0" eaLnBrk="1" latinLnBrk="0" hangingPunct="1">
              <a:lnSpc>
                <a:spcPct val="120000"/>
              </a:lnSpc>
              <a:spcBef>
                <a:spcPts val="500"/>
              </a:spcBef>
              <a:buClr>
                <a:schemeClr val="tx1"/>
              </a:buClr>
              <a:buFont typeface="Arial" panose="020B0604020202020204" pitchFamily="34" charset="0"/>
              <a:buChar char="•"/>
              <a:defRPr sz="1400" b="0" i="0" kern="1200" cap="all" baseline="0">
                <a:solidFill>
                  <a:schemeClr val="tx1"/>
                </a:solidFill>
                <a:effectLst/>
                <a:latin typeface="Calibri Regular" charset="0"/>
                <a:ea typeface="+mn-ea"/>
                <a:cs typeface="+mn-cs"/>
              </a:defRPr>
            </a:lvl5pPr>
            <a:lvl6pPr marL="25146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6pPr>
            <a:lvl7pPr marL="29718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7pPr>
            <a:lvl8pPr marL="34290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8pPr>
            <a:lvl9pPr marL="3886200" indent="-228600" algn="l" defTabSz="914400" rtl="0" eaLnBrk="1" latinLnBrk="0" hangingPunct="1">
              <a:lnSpc>
                <a:spcPct val="120000"/>
              </a:lnSpc>
              <a:spcBef>
                <a:spcPts val="500"/>
              </a:spcBef>
              <a:buClr>
                <a:schemeClr val="tx1"/>
              </a:buClr>
              <a:buFont typeface="Arial" panose="020B0604020202020204" pitchFamily="34" charset="0"/>
              <a:buChar char="•"/>
              <a:defRPr sz="1400" kern="1200" cap="all" baseline="0">
                <a:solidFill>
                  <a:schemeClr val="tx1"/>
                </a:solidFill>
                <a:effectLst/>
                <a:latin typeface="+mn-lt"/>
                <a:ea typeface="+mn-ea"/>
                <a:cs typeface="+mn-cs"/>
              </a:defRPr>
            </a:lvl9pPr>
          </a:lstStyle>
          <a:p>
            <a:pPr marL="0" indent="0">
              <a:buNone/>
              <a:defRPr/>
            </a:pPr>
            <a:r>
              <a:rPr lang="en-US" sz="2400" cap="none" dirty="0"/>
              <a:t>This qualitative study sought to explore degree students’ perceptions of self, identity and purpose in the post-degree phase, seeking graduate perspectives on the phenomena of transition.  Considerable research has been conducted on students (Baird, 2017; David, 2011; Pauley, 2004; ) relative to the issues of 1) overcoming obstacles to completing the degree, 2) managing feelings of isolation and disengagement, 3) successfully searching for positions after degree completion.  Research on graduates has typically been conducted on individuals in employment (</a:t>
            </a:r>
            <a:r>
              <a:rPr lang="en-US" sz="2400" cap="none" dirty="0" err="1"/>
              <a:t>D’andrea</a:t>
            </a:r>
            <a:r>
              <a:rPr lang="en-US" sz="2400" cap="none" dirty="0"/>
              <a:t>, 2012;  Di </a:t>
            </a:r>
            <a:r>
              <a:rPr lang="en-US" sz="2400" cap="none" dirty="0" err="1"/>
              <a:t>pierro</a:t>
            </a:r>
            <a:r>
              <a:rPr lang="en-US" sz="2400" cap="none" dirty="0"/>
              <a:t>, 2017; Johnson and Conyers, 2015; Varney, 2010) but  minimal research has been conducted on graduates who have also balanced work-life challenges while pursuing their degrees. </a:t>
            </a:r>
          </a:p>
          <a:p>
            <a:pPr marL="0" indent="0">
              <a:buNone/>
              <a:defRPr/>
            </a:pPr>
            <a:endParaRPr lang="en-US" sz="1200" dirty="0"/>
          </a:p>
        </p:txBody>
      </p:sp>
    </p:spTree>
    <p:extLst>
      <p:ext uri="{BB962C8B-B14F-4D97-AF65-F5344CB8AC3E}">
        <p14:creationId xmlns:p14="http://schemas.microsoft.com/office/powerpoint/2010/main" val="2922855006"/>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Preparing and managing your data set</a:t>
            </a:r>
          </a:p>
        </p:txBody>
      </p:sp>
      <p:sp>
        <p:nvSpPr>
          <p:cNvPr id="3" name="Content Placeholder 2"/>
          <p:cNvSpPr>
            <a:spLocks noGrp="1"/>
          </p:cNvSpPr>
          <p:nvPr>
            <p:ph idx="1"/>
          </p:nvPr>
        </p:nvSpPr>
        <p:spPr/>
        <p:txBody>
          <a:bodyPr/>
          <a:lstStyle/>
          <a:p>
            <a:r>
              <a:rPr lang="en-GB" dirty="0"/>
              <a:t>Leave large margins for annotations</a:t>
            </a:r>
          </a:p>
          <a:p>
            <a:r>
              <a:rPr lang="en-GB" dirty="0"/>
              <a:t>Do not tidy the language – although it is tempting to correct language and make it more your own style…RESIST!</a:t>
            </a:r>
          </a:p>
          <a:p>
            <a:r>
              <a:rPr lang="en-GB" dirty="0"/>
              <a:t>Keep your field notes to hand when analysing your data set. </a:t>
            </a:r>
          </a:p>
          <a:p>
            <a:endParaRPr lang="en-GB" dirty="0"/>
          </a:p>
        </p:txBody>
      </p:sp>
    </p:spTree>
    <p:extLst>
      <p:ext uri="{BB962C8B-B14F-4D97-AF65-F5344CB8AC3E}">
        <p14:creationId xmlns:p14="http://schemas.microsoft.com/office/powerpoint/2010/main" val="1102731431"/>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9458" name="Title 1">
            <a:extLst>
              <a:ext uri="{FF2B5EF4-FFF2-40B4-BE49-F238E27FC236}">
                <a16:creationId xmlns:a16="http://schemas.microsoft.com/office/drawing/2014/main" xmlns="" id="{38D5DB9C-E317-2844-A555-9ED814FF6AB4}"/>
              </a:ext>
            </a:extLst>
          </p:cNvPr>
          <p:cNvSpPr txBox="1">
            <a:spLocks noGrp="1"/>
          </p:cNvSpPr>
          <p:nvPr>
            <p:ph type="title"/>
          </p:nvPr>
        </p:nvSpPr>
        <p:spPr/>
        <p:txBody>
          <a:bodyPr/>
          <a:lstStyle/>
          <a:p>
            <a:pPr eaLnBrk="1" hangingPunct="1"/>
            <a:r>
              <a:rPr lang="en-GB" altLang="en-US">
                <a:latin typeface="Verdana" panose="020B0604030504040204" pitchFamily="34" charset="0"/>
                <a:ea typeface="ＭＳ Ｐゴシック" panose="020B0600070205080204" pitchFamily="34" charset="-128"/>
              </a:rPr>
              <a:t>Example…</a:t>
            </a:r>
          </a:p>
        </p:txBody>
      </p:sp>
      <p:sp>
        <p:nvSpPr>
          <p:cNvPr id="19459" name="Subtitle 2">
            <a:extLst>
              <a:ext uri="{FF2B5EF4-FFF2-40B4-BE49-F238E27FC236}">
                <a16:creationId xmlns:a16="http://schemas.microsoft.com/office/drawing/2014/main" xmlns="" id="{2A5A39BA-01A3-3647-87F4-A263F555365C}"/>
              </a:ext>
            </a:extLst>
          </p:cNvPr>
          <p:cNvSpPr txBox="1">
            <a:spLocks noGrp="1"/>
          </p:cNvSpPr>
          <p:nvPr>
            <p:ph idx="1"/>
          </p:nvPr>
        </p:nvSpPr>
        <p:spPr>
          <a:xfrm>
            <a:off x="782595" y="2011680"/>
            <a:ext cx="10647786" cy="4496212"/>
          </a:xfrm>
        </p:spPr>
        <p:txBody>
          <a:bodyPr>
            <a:normAutofit/>
          </a:bodyPr>
          <a:lstStyle/>
          <a:p>
            <a:pPr eaLnBrk="1" hangingPunct="1"/>
            <a:r>
              <a:rPr lang="en-GB" altLang="en-US" sz="2000" dirty="0">
                <a:latin typeface="Verdana" panose="020B0604030504040204" pitchFamily="34" charset="0"/>
                <a:ea typeface="ＭＳ Ｐゴシック" panose="020B0600070205080204" pitchFamily="34" charset="-128"/>
              </a:rPr>
              <a:t>‘X’ is an overall outstanding lecturer. One, if not the ONLY lecturer on my course that I feel has my best interests at heart and takes an interest in her students. ‘X’ is always networking and engaging with PR practitioners and agencies to ensure we get the best chances of securing Work Experience or future job vacancies. ‘X’ always encourages us to raise our chances for employability and helps us with this through her own personal contacts as well as arranging regular CIPR networking events - dedicating her time outside of class. ‘X’ is fair and organised - which the whole class appreciates - and she is able to communicate her messages well. She explains why we are being taught a certain topic and how this will add to either our employability or personal development. She is always looking for new ways to enhance these two areas, and often drafts in live clients and professionals - which enables us to experience real life simulations, as well as development of our abilities. I could have nominated ‘X’ for 'Open door', 'outstanding feedback' or 'strongest supervision' because she really is a fantastic influence. I think ‘X’ is a credit to Solent and I know I would have dropped out in my second year, if it wasn’t for her support.</a:t>
            </a:r>
          </a:p>
          <a:p>
            <a:pPr eaLnBrk="1" hangingPunct="1"/>
            <a:endParaRPr lang="en-GB" altLang="en-US" sz="1600"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13546793"/>
      </p:ext>
    </p:extLst>
  </p:cSld>
  <p:clrMapOvr>
    <a:masterClrMapping/>
  </p:clrMapOvr>
  <p:transition spd="slow"/>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0482" name="Title 1">
            <a:extLst>
              <a:ext uri="{FF2B5EF4-FFF2-40B4-BE49-F238E27FC236}">
                <a16:creationId xmlns:a16="http://schemas.microsoft.com/office/drawing/2014/main" xmlns="" id="{82195927-4844-6241-9817-91876F7554D4}"/>
              </a:ext>
            </a:extLst>
          </p:cNvPr>
          <p:cNvSpPr txBox="1">
            <a:spLocks noGrp="1"/>
          </p:cNvSpPr>
          <p:nvPr>
            <p:ph type="title"/>
          </p:nvPr>
        </p:nvSpPr>
        <p:spPr>
          <a:xfrm>
            <a:off x="1927124" y="501447"/>
            <a:ext cx="9074775" cy="630195"/>
          </a:xfrm>
        </p:spPr>
        <p:txBody>
          <a:bodyPr>
            <a:normAutofit fontScale="90000"/>
          </a:bodyPr>
          <a:lstStyle/>
          <a:p>
            <a:pPr eaLnBrk="1" hangingPunct="1"/>
            <a:r>
              <a:rPr lang="en-GB" altLang="en-US" dirty="0">
                <a:latin typeface="Verdana" panose="020B0604030504040204" pitchFamily="34" charset="0"/>
                <a:ea typeface="ＭＳ Ｐゴシック" panose="020B0600070205080204" pitchFamily="34" charset="-128"/>
              </a:rPr>
              <a:t>Stage 1: Initial coding</a:t>
            </a:r>
            <a:br>
              <a:rPr lang="en-GB" altLang="en-US" dirty="0">
                <a:latin typeface="Verdana" panose="020B0604030504040204" pitchFamily="34" charset="0"/>
                <a:ea typeface="ＭＳ Ｐゴシック" panose="020B0600070205080204" pitchFamily="34" charset="-128"/>
              </a:rPr>
            </a:br>
            <a:endParaRPr lang="en-GB" altLang="en-US" dirty="0">
              <a:latin typeface="Verdana" panose="020B0604030504040204" pitchFamily="34" charset="0"/>
              <a:ea typeface="ＭＳ Ｐゴシック" panose="020B0600070205080204" pitchFamily="34" charset="-128"/>
            </a:endParaRPr>
          </a:p>
        </p:txBody>
      </p:sp>
      <p:sp>
        <p:nvSpPr>
          <p:cNvPr id="3" name="Subtitle 2">
            <a:extLst>
              <a:ext uri="{FF2B5EF4-FFF2-40B4-BE49-F238E27FC236}">
                <a16:creationId xmlns:a16="http://schemas.microsoft.com/office/drawing/2014/main" xmlns="" id="{C104B3D8-9319-6249-9480-7BC0A7B349A1}"/>
              </a:ext>
            </a:extLst>
          </p:cNvPr>
          <p:cNvSpPr>
            <a:spLocks noGrp="1"/>
          </p:cNvSpPr>
          <p:nvPr>
            <p:ph idx="1"/>
          </p:nvPr>
        </p:nvSpPr>
        <p:spPr>
          <a:xfrm>
            <a:off x="1927124" y="1229032"/>
            <a:ext cx="6902245" cy="5628968"/>
          </a:xfrm>
        </p:spPr>
        <p:txBody>
          <a:bodyPr>
            <a:normAutofit lnSpcReduction="10000"/>
          </a:bodyPr>
          <a:lstStyle/>
          <a:p>
            <a:pPr marL="342900" indent="-342900">
              <a:buFont typeface="+mj-lt"/>
              <a:buAutoNum type="arabicPeriod"/>
              <a:defRPr/>
            </a:pPr>
            <a:r>
              <a:rPr lang="en-GB" sz="1400" dirty="0"/>
              <a:t>Outstanding</a:t>
            </a:r>
          </a:p>
          <a:p>
            <a:pPr marL="342900" indent="-342900">
              <a:buFont typeface="+mj-lt"/>
              <a:buAutoNum type="arabicPeriod"/>
              <a:defRPr/>
            </a:pPr>
            <a:r>
              <a:rPr lang="en-GB" sz="1400" dirty="0"/>
              <a:t>Best interest</a:t>
            </a:r>
          </a:p>
          <a:p>
            <a:pPr marL="342900" indent="-342900">
              <a:buFont typeface="+mj-lt"/>
              <a:buAutoNum type="arabicPeriod"/>
              <a:defRPr/>
            </a:pPr>
            <a:r>
              <a:rPr lang="en-GB" sz="1400" dirty="0"/>
              <a:t>Takes an interest</a:t>
            </a:r>
          </a:p>
          <a:p>
            <a:pPr marL="342900" indent="-342900">
              <a:buFont typeface="+mj-lt"/>
              <a:buAutoNum type="arabicPeriod"/>
              <a:defRPr/>
            </a:pPr>
            <a:r>
              <a:rPr lang="en-GB" sz="1400" dirty="0"/>
              <a:t>Networking agencies</a:t>
            </a:r>
          </a:p>
          <a:p>
            <a:pPr marL="342900" indent="-342900">
              <a:buFont typeface="+mj-lt"/>
              <a:buAutoNum type="arabicPeriod"/>
              <a:defRPr/>
            </a:pPr>
            <a:r>
              <a:rPr lang="en-GB" sz="1400" dirty="0"/>
              <a:t>Securing work experience</a:t>
            </a:r>
          </a:p>
          <a:p>
            <a:pPr marL="342900" indent="-342900">
              <a:buFont typeface="+mj-lt"/>
              <a:buAutoNum type="arabicPeriod"/>
              <a:defRPr/>
            </a:pPr>
            <a:r>
              <a:rPr lang="en-GB" sz="1400" dirty="0"/>
              <a:t>Raises chances of employability</a:t>
            </a:r>
          </a:p>
          <a:p>
            <a:pPr marL="342900" indent="-342900">
              <a:buFont typeface="+mj-lt"/>
              <a:buAutoNum type="arabicPeriod"/>
              <a:defRPr/>
            </a:pPr>
            <a:r>
              <a:rPr lang="en-GB" sz="1400" dirty="0"/>
              <a:t>Helps make new contacts</a:t>
            </a:r>
          </a:p>
          <a:p>
            <a:pPr marL="342900" indent="-342900">
              <a:buFont typeface="+mj-lt"/>
              <a:buAutoNum type="arabicPeriod"/>
              <a:defRPr/>
            </a:pPr>
            <a:r>
              <a:rPr lang="en-GB" sz="1400" dirty="0"/>
              <a:t>Arranges networking events</a:t>
            </a:r>
          </a:p>
          <a:p>
            <a:pPr marL="342900" indent="-342900">
              <a:buFont typeface="+mj-lt"/>
              <a:buAutoNum type="arabicPeriod"/>
              <a:defRPr/>
            </a:pPr>
            <a:r>
              <a:rPr lang="en-GB" sz="1400" dirty="0"/>
              <a:t>Dedicates time outside class</a:t>
            </a:r>
          </a:p>
          <a:p>
            <a:pPr marL="342900" indent="-342900">
              <a:buFont typeface="+mj-lt"/>
              <a:buAutoNum type="arabicPeriod"/>
              <a:defRPr/>
            </a:pPr>
            <a:r>
              <a:rPr lang="en-GB" sz="1400" dirty="0"/>
              <a:t>Organised </a:t>
            </a:r>
          </a:p>
          <a:p>
            <a:pPr marL="342900" indent="-342900">
              <a:buFont typeface="+mj-lt"/>
              <a:buAutoNum type="arabicPeriod"/>
              <a:defRPr/>
            </a:pPr>
            <a:r>
              <a:rPr lang="en-GB" sz="1400" dirty="0"/>
              <a:t>Communicates well</a:t>
            </a:r>
          </a:p>
          <a:p>
            <a:pPr marL="342900" indent="-342900">
              <a:buFont typeface="+mj-lt"/>
              <a:buAutoNum type="arabicPeriod"/>
              <a:defRPr/>
            </a:pPr>
            <a:r>
              <a:rPr lang="en-GB" sz="1400" dirty="0"/>
              <a:t>Explains why</a:t>
            </a:r>
          </a:p>
          <a:p>
            <a:pPr marL="342900" indent="-342900">
              <a:buFont typeface="+mj-lt"/>
              <a:buAutoNum type="arabicPeriod"/>
              <a:defRPr/>
            </a:pPr>
            <a:r>
              <a:rPr lang="en-GB" sz="1400" dirty="0"/>
              <a:t>Personal development</a:t>
            </a:r>
          </a:p>
          <a:p>
            <a:pPr marL="342900" indent="-342900">
              <a:buFont typeface="+mj-lt"/>
              <a:buAutoNum type="arabicPeriod"/>
              <a:defRPr/>
            </a:pPr>
            <a:r>
              <a:rPr lang="en-GB" sz="1400" dirty="0"/>
              <a:t>Develops abilities</a:t>
            </a:r>
          </a:p>
          <a:p>
            <a:pPr marL="342900" indent="-342900">
              <a:buFont typeface="+mj-lt"/>
              <a:buAutoNum type="arabicPeriod"/>
              <a:defRPr/>
            </a:pPr>
            <a:r>
              <a:rPr lang="en-GB" sz="1400" dirty="0"/>
              <a:t>Fantastic influence</a:t>
            </a:r>
          </a:p>
          <a:p>
            <a:pPr marL="342900" indent="-342900">
              <a:buFont typeface="+mj-lt"/>
              <a:buAutoNum type="arabicPeriod"/>
              <a:defRPr/>
            </a:pPr>
            <a:r>
              <a:rPr lang="en-GB" sz="1400" dirty="0"/>
              <a:t>Credit to university </a:t>
            </a:r>
          </a:p>
          <a:p>
            <a:pPr marL="342900" indent="-342900">
              <a:buFont typeface="+mj-lt"/>
              <a:buAutoNum type="arabicPeriod"/>
              <a:defRPr/>
            </a:pPr>
            <a:r>
              <a:rPr lang="en-GB" sz="1400" dirty="0"/>
              <a:t>Would have dropped out if not for lecturer </a:t>
            </a:r>
          </a:p>
          <a:p>
            <a:pPr>
              <a:defRPr/>
            </a:pPr>
            <a:endParaRPr lang="en-GB" sz="1500" dirty="0"/>
          </a:p>
        </p:txBody>
      </p:sp>
    </p:spTree>
    <p:extLst>
      <p:ext uri="{BB962C8B-B14F-4D97-AF65-F5344CB8AC3E}">
        <p14:creationId xmlns:p14="http://schemas.microsoft.com/office/powerpoint/2010/main" val="621383397"/>
      </p:ext>
    </p:extLst>
  </p:cSld>
  <p:clrMapOvr>
    <a:masterClrMapping/>
  </p:clrMapOvr>
  <p:transition spd="slow"/>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Title 1">
            <a:extLst>
              <a:ext uri="{FF2B5EF4-FFF2-40B4-BE49-F238E27FC236}">
                <a16:creationId xmlns:a16="http://schemas.microsoft.com/office/drawing/2014/main" xmlns="" id="{B999EDD9-4370-E44E-AAD3-1D7E4708A6B0}"/>
              </a:ext>
            </a:extLst>
          </p:cNvPr>
          <p:cNvSpPr txBox="1">
            <a:spLocks noGrp="1"/>
          </p:cNvSpPr>
          <p:nvPr>
            <p:ph type="title"/>
          </p:nvPr>
        </p:nvSpPr>
        <p:spPr/>
        <p:txBody>
          <a:bodyPr/>
          <a:lstStyle/>
          <a:p>
            <a:pPr eaLnBrk="1" hangingPunct="1"/>
            <a:r>
              <a:rPr lang="en-GB" altLang="en-US">
                <a:latin typeface="Verdana" panose="020B0604030504040204" pitchFamily="34" charset="0"/>
                <a:ea typeface="ＭＳ Ｐゴシック" panose="020B0600070205080204" pitchFamily="34" charset="-128"/>
              </a:rPr>
              <a:t>Stage 2&amp;3…</a:t>
            </a:r>
          </a:p>
        </p:txBody>
      </p:sp>
      <p:sp>
        <p:nvSpPr>
          <p:cNvPr id="21507" name="Subtitle 2">
            <a:extLst>
              <a:ext uri="{FF2B5EF4-FFF2-40B4-BE49-F238E27FC236}">
                <a16:creationId xmlns:a16="http://schemas.microsoft.com/office/drawing/2014/main" xmlns="" id="{06A4C74E-6600-D841-8EAB-D305CC00022D}"/>
              </a:ext>
            </a:extLst>
          </p:cNvPr>
          <p:cNvSpPr txBox="1">
            <a:spLocks noGrp="1"/>
          </p:cNvSpPr>
          <p:nvPr>
            <p:ph idx="1"/>
          </p:nvPr>
        </p:nvSpPr>
        <p:spPr/>
        <p:txBody>
          <a:bodyPr>
            <a:normAutofit/>
          </a:bodyPr>
          <a:lstStyle/>
          <a:p>
            <a:pPr eaLnBrk="1" hangingPunct="1"/>
            <a:r>
              <a:rPr lang="en-GB" altLang="en-US" sz="1600" b="1" dirty="0">
                <a:latin typeface="Verdana" panose="020B0604030504040204" pitchFamily="34" charset="0"/>
                <a:ea typeface="ＭＳ Ｐゴシック" panose="020B0600070205080204" pitchFamily="34" charset="-128"/>
              </a:rPr>
              <a:t>Stage 2: Focussed coding</a:t>
            </a:r>
            <a:r>
              <a:rPr lang="en-GB" altLang="en-US" sz="1600" dirty="0">
                <a:latin typeface="Verdana" panose="020B0604030504040204" pitchFamily="34" charset="0"/>
                <a:ea typeface="ＭＳ Ｐゴシック" panose="020B0600070205080204" pitchFamily="34" charset="-128"/>
              </a:rPr>
              <a:t> </a:t>
            </a:r>
          </a:p>
          <a:p>
            <a:pPr eaLnBrk="1" hangingPunct="1"/>
            <a:r>
              <a:rPr lang="en-GB" altLang="en-US" sz="1600" dirty="0">
                <a:latin typeface="Verdana" panose="020B0604030504040204" pitchFamily="34" charset="0"/>
                <a:ea typeface="ＭＳ Ｐゴシック" panose="020B0600070205080204" pitchFamily="34" charset="-128"/>
              </a:rPr>
              <a:t>Code 1: Organisation/style of teaching: 8, 10, 11, 12, 14, 3, 7, and 2</a:t>
            </a:r>
          </a:p>
          <a:p>
            <a:pPr eaLnBrk="1" hangingPunct="1"/>
            <a:r>
              <a:rPr lang="en-GB" altLang="en-US" sz="1600" dirty="0">
                <a:latin typeface="Verdana" panose="020B0604030504040204" pitchFamily="34" charset="0"/>
                <a:ea typeface="ＭＳ Ｐゴシック" panose="020B0600070205080204" pitchFamily="34" charset="-128"/>
              </a:rPr>
              <a:t>Code 2: Skills: 1, 5, 7, 10, 11, 12, 14, and 17</a:t>
            </a:r>
          </a:p>
          <a:p>
            <a:pPr eaLnBrk="1" hangingPunct="1"/>
            <a:r>
              <a:rPr lang="en-GB" altLang="en-US" sz="1600" dirty="0">
                <a:latin typeface="Verdana" panose="020B0604030504040204" pitchFamily="34" charset="0"/>
                <a:ea typeface="ＭＳ Ｐゴシック" panose="020B0600070205080204" pitchFamily="34" charset="-128"/>
              </a:rPr>
              <a:t>Code 3: Outside of classroom behaviour: 4, 5, 6, 7, 8, 9, 17, and 13</a:t>
            </a:r>
          </a:p>
          <a:p>
            <a:pPr eaLnBrk="1" hangingPunct="1"/>
            <a:r>
              <a:rPr lang="en-GB" altLang="en-US" sz="1600" dirty="0">
                <a:latin typeface="Verdana" panose="020B0604030504040204" pitchFamily="34" charset="0"/>
                <a:ea typeface="ＭＳ Ｐゴシック" panose="020B0600070205080204" pitchFamily="34" charset="-128"/>
              </a:rPr>
              <a:t>Code 4: Employability opportunities: 4, 5, 6, 7, and 8</a:t>
            </a:r>
          </a:p>
          <a:p>
            <a:pPr eaLnBrk="1" hangingPunct="1"/>
            <a:r>
              <a:rPr lang="en-GB" altLang="en-US" sz="1600" dirty="0">
                <a:latin typeface="Verdana" panose="020B0604030504040204" pitchFamily="34" charset="0"/>
                <a:ea typeface="ＭＳ Ｐゴシック" panose="020B0600070205080204" pitchFamily="34" charset="-128"/>
              </a:rPr>
              <a:t>Code 5: Admiration of lecturer: 15, 16 </a:t>
            </a:r>
          </a:p>
          <a:p>
            <a:pPr eaLnBrk="1" hangingPunct="1"/>
            <a:r>
              <a:rPr lang="en-GB" altLang="en-US" sz="1600" b="1" dirty="0">
                <a:latin typeface="Verdana" panose="020B0604030504040204" pitchFamily="34" charset="0"/>
                <a:ea typeface="ＭＳ Ｐゴシック" panose="020B0600070205080204" pitchFamily="34" charset="-128"/>
              </a:rPr>
              <a:t>Stage 3: Selective coding</a:t>
            </a:r>
            <a:endParaRPr lang="en-GB" altLang="en-US" sz="1600" dirty="0">
              <a:latin typeface="Verdana" panose="020B0604030504040204" pitchFamily="34" charset="0"/>
              <a:ea typeface="ＭＳ Ｐゴシック" panose="020B0600070205080204" pitchFamily="34" charset="-128"/>
            </a:endParaRPr>
          </a:p>
          <a:p>
            <a:pPr eaLnBrk="1" hangingPunct="1"/>
            <a:r>
              <a:rPr lang="en-GB" altLang="en-US" sz="1600" dirty="0">
                <a:latin typeface="Verdana" panose="020B0604030504040204" pitchFamily="34" charset="0"/>
                <a:ea typeface="ＭＳ Ｐゴシック" panose="020B0600070205080204" pitchFamily="34" charset="-128"/>
              </a:rPr>
              <a:t>Improving employability prospects (Code 4)</a:t>
            </a:r>
          </a:p>
          <a:p>
            <a:pPr eaLnBrk="1" hangingPunct="1"/>
            <a:r>
              <a:rPr lang="en-GB" altLang="en-US" sz="1600" dirty="0">
                <a:latin typeface="Verdana" panose="020B0604030504040204" pitchFamily="34" charset="0"/>
                <a:ea typeface="ＭＳ Ｐゴシック" panose="020B0600070205080204" pitchFamily="34" charset="-128"/>
              </a:rPr>
              <a:t>Adopting a style of teaching that moves beyond standard academic practices/teaching (Code 1, 2, 3)</a:t>
            </a:r>
          </a:p>
          <a:p>
            <a:pPr eaLnBrk="1" hangingPunct="1"/>
            <a:r>
              <a:rPr lang="en-GB" altLang="en-US" sz="1600" dirty="0">
                <a:latin typeface="Verdana" panose="020B0604030504040204" pitchFamily="34" charset="0"/>
                <a:ea typeface="ＭＳ Ｐゴシック" panose="020B0600070205080204" pitchFamily="34" charset="-128"/>
              </a:rPr>
              <a:t>Admiration/Respect for lecturer (Code 5) </a:t>
            </a:r>
          </a:p>
          <a:p>
            <a:pPr eaLnBrk="1" hangingPunct="1"/>
            <a:endParaRPr lang="en-GB" altLang="en-US" dirty="0">
              <a:latin typeface="Verdana" panose="020B0604030504040204" pitchFamily="34" charset="0"/>
              <a:ea typeface="ＭＳ Ｐゴシック" panose="020B0600070205080204" pitchFamily="34" charset="-128"/>
            </a:endParaRPr>
          </a:p>
        </p:txBody>
      </p:sp>
    </p:spTree>
    <p:extLst>
      <p:ext uri="{BB962C8B-B14F-4D97-AF65-F5344CB8AC3E}">
        <p14:creationId xmlns:p14="http://schemas.microsoft.com/office/powerpoint/2010/main" val="2638294062"/>
      </p:ext>
    </p:extLst>
  </p:cSld>
  <p:clrMapOvr>
    <a:masterClrMapping/>
  </p:clrMapOvr>
  <p:transition spd="slow"/>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b="1" dirty="0">
                <a:solidFill>
                  <a:srgbClr val="00B0F0"/>
                </a:solidFill>
              </a:rPr>
              <a:t>Framework</a:t>
            </a:r>
            <a:r>
              <a:rPr lang="en-GB" dirty="0"/>
              <a:t> analysis</a:t>
            </a:r>
          </a:p>
        </p:txBody>
      </p:sp>
      <p:sp>
        <p:nvSpPr>
          <p:cNvPr id="3" name="Content Placeholder 2"/>
          <p:cNvSpPr>
            <a:spLocks noGrp="1"/>
          </p:cNvSpPr>
          <p:nvPr>
            <p:ph idx="1"/>
          </p:nvPr>
        </p:nvSpPr>
        <p:spPr/>
        <p:txBody>
          <a:bodyPr/>
          <a:lstStyle/>
          <a:p>
            <a:r>
              <a:rPr lang="en-GB" dirty="0"/>
              <a:t>One way of processing the data is to write summaries of what people have said and in so doing reduce the amount on information you have to deal with. This is an approach taken by the developers of the Framework approach (Richie and Lewis, 2003) which also suggests the use of tables to lay out the summaries in a structured way. </a:t>
            </a:r>
          </a:p>
          <a:p>
            <a:r>
              <a:rPr lang="en-GB" b="1" dirty="0">
                <a:solidFill>
                  <a:srgbClr val="FF0000"/>
                </a:solidFill>
              </a:rPr>
              <a:t>Video techniques</a:t>
            </a:r>
          </a:p>
          <a:p>
            <a:r>
              <a:rPr lang="en-GB" dirty="0"/>
              <a:t>http://onlineqda.hud.ac.uk/movies/ESRC_RMF_2010/index.php#Part2</a:t>
            </a:r>
          </a:p>
          <a:p>
            <a:endParaRPr lang="en-GB" dirty="0"/>
          </a:p>
        </p:txBody>
      </p:sp>
    </p:spTree>
    <p:extLst>
      <p:ext uri="{BB962C8B-B14F-4D97-AF65-F5344CB8AC3E}">
        <p14:creationId xmlns:p14="http://schemas.microsoft.com/office/powerpoint/2010/main" val="4055570582"/>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Picture 4"/>
          <p:cNvPicPr>
            <a:picLocks noChangeAspect="1"/>
          </p:cNvPicPr>
          <p:nvPr/>
        </p:nvPicPr>
        <p:blipFill>
          <a:blip r:embed="rId2"/>
          <a:stretch>
            <a:fillRect/>
          </a:stretch>
        </p:blipFill>
        <p:spPr>
          <a:xfrm>
            <a:off x="1869782" y="793103"/>
            <a:ext cx="8798218" cy="4693200"/>
          </a:xfrm>
          <a:prstGeom prst="rect">
            <a:avLst/>
          </a:prstGeom>
        </p:spPr>
      </p:pic>
    </p:spTree>
    <p:extLst>
      <p:ext uri="{BB962C8B-B14F-4D97-AF65-F5344CB8AC3E}">
        <p14:creationId xmlns:p14="http://schemas.microsoft.com/office/powerpoint/2010/main" val="615297798"/>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5363" name="Rectangle 2"/>
          <p:cNvSpPr>
            <a:spLocks noGrp="1" noChangeArrowheads="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Qualitative Methods- Data Analysis</a:t>
            </a:r>
          </a:p>
        </p:txBody>
      </p:sp>
      <p:sp>
        <p:nvSpPr>
          <p:cNvPr id="80900" name="Rectangle 3"/>
          <p:cNvSpPr>
            <a:spLocks noGrp="1" noChangeArrowheads="1"/>
          </p:cNvSpPr>
          <p:nvPr>
            <p:ph idx="1"/>
          </p:nvPr>
        </p:nvSpPr>
        <p:spPr/>
        <p:txBody>
          <a:bodyPr rtlCol="0">
            <a:normAutofit fontScale="92500" lnSpcReduction="10000"/>
          </a:bodyPr>
          <a:lstStyle/>
          <a:p>
            <a:pPr marL="182880" indent="-182880">
              <a:buClr>
                <a:schemeClr val="tx1">
                  <a:lumMod val="85000"/>
                  <a:lumOff val="15000"/>
                </a:schemeClr>
              </a:buClr>
              <a:defRPr/>
            </a:pPr>
            <a:r>
              <a:rPr lang="en-US" altLang="en-US" sz="2800" dirty="0">
                <a:ea typeface="ＭＳ Ｐゴシック" panose="020B0600070205080204" pitchFamily="34" charset="-128"/>
              </a:rPr>
              <a:t>Set up Matrix interview/question number.</a:t>
            </a:r>
          </a:p>
          <a:p>
            <a:pPr marL="182880" indent="-182880">
              <a:buClr>
                <a:schemeClr val="tx1">
                  <a:lumMod val="85000"/>
                  <a:lumOff val="15000"/>
                </a:schemeClr>
              </a:buClr>
              <a:defRPr/>
            </a:pPr>
            <a:r>
              <a:rPr lang="en-US" altLang="en-US" sz="2800" dirty="0">
                <a:ea typeface="ＭＳ Ｐゴシック" panose="020B0600070205080204" pitchFamily="34" charset="-128"/>
              </a:rPr>
              <a:t>Précis interviews into key points.</a:t>
            </a:r>
          </a:p>
          <a:p>
            <a:pPr marL="182880" indent="-182880">
              <a:buClr>
                <a:schemeClr val="tx1">
                  <a:lumMod val="85000"/>
                  <a:lumOff val="15000"/>
                </a:schemeClr>
              </a:buClr>
              <a:defRPr/>
            </a:pPr>
            <a:r>
              <a:rPr lang="en-US" altLang="en-US" sz="2800" dirty="0">
                <a:ea typeface="ＭＳ Ｐゴシック" panose="020B0600070205080204" pitchFamily="34" charset="-128"/>
              </a:rPr>
              <a:t>Input key points into matrix.</a:t>
            </a:r>
          </a:p>
          <a:p>
            <a:pPr marL="182880" indent="-182880">
              <a:buClr>
                <a:schemeClr val="tx1">
                  <a:lumMod val="85000"/>
                  <a:lumOff val="15000"/>
                </a:schemeClr>
              </a:buClr>
              <a:defRPr/>
            </a:pPr>
            <a:r>
              <a:rPr lang="en-US" altLang="en-US" sz="2800" dirty="0">
                <a:ea typeface="ＭＳ Ｐゴシック" panose="020B0600070205080204" pitchFamily="34" charset="-128"/>
              </a:rPr>
              <a:t>Highlight any significant quotes.</a:t>
            </a:r>
          </a:p>
          <a:p>
            <a:pPr marL="182880" indent="-182880">
              <a:buClr>
                <a:schemeClr val="tx1">
                  <a:lumMod val="85000"/>
                  <a:lumOff val="15000"/>
                </a:schemeClr>
              </a:buClr>
              <a:defRPr/>
            </a:pPr>
            <a:r>
              <a:rPr lang="en-US" altLang="en-US" sz="2800" dirty="0">
                <a:ea typeface="ＭＳ Ｐゴシック" panose="020B0600070205080204" pitchFamily="34" charset="-128"/>
              </a:rPr>
              <a:t>Highlight any outliers -</a:t>
            </a:r>
            <a:r>
              <a:rPr lang="en-GB" altLang="en-US" sz="2800" dirty="0">
                <a:ea typeface="ＭＳ Ｐゴシック" panose="020B0600070205080204" pitchFamily="34" charset="-128"/>
              </a:rPr>
              <a:t>results outside the norm resulting (</a:t>
            </a:r>
            <a:r>
              <a:rPr lang="en-GB" altLang="en-US" sz="2800" dirty="0" err="1">
                <a:ea typeface="ＭＳ Ｐゴシック" panose="020B0600070205080204" pitchFamily="34" charset="-128"/>
              </a:rPr>
              <a:t>Sproull</a:t>
            </a:r>
            <a:r>
              <a:rPr lang="en-GB" altLang="en-US" sz="2800" dirty="0">
                <a:ea typeface="ＭＳ Ｐゴシック" panose="020B0600070205080204" pitchFamily="34" charset="-128"/>
              </a:rPr>
              <a:t>, 2004) - did not fit into the curve (Creswell, 2004).</a:t>
            </a:r>
            <a:endParaRPr lang="en-US" altLang="en-US" sz="2800" dirty="0">
              <a:ea typeface="ＭＳ Ｐゴシック" panose="020B0600070205080204" pitchFamily="34" charset="-128"/>
            </a:endParaRPr>
          </a:p>
          <a:p>
            <a:pPr marL="182880" indent="-182880">
              <a:buClr>
                <a:schemeClr val="tx1">
                  <a:lumMod val="85000"/>
                  <a:lumOff val="15000"/>
                </a:schemeClr>
              </a:buClr>
              <a:defRPr/>
            </a:pPr>
            <a:r>
              <a:rPr lang="en-US" altLang="en-US" sz="2800" dirty="0">
                <a:ea typeface="ＭＳ Ｐゴシック" panose="020B0600070205080204" pitchFamily="34" charset="-128"/>
              </a:rPr>
              <a:t>For each question look for common themes or issues discussed.</a:t>
            </a:r>
          </a:p>
          <a:p>
            <a:pPr marL="182880" indent="-182880">
              <a:buClr>
                <a:schemeClr val="tx1">
                  <a:lumMod val="85000"/>
                  <a:lumOff val="15000"/>
                </a:schemeClr>
              </a:buClr>
              <a:defRPr/>
            </a:pPr>
            <a:r>
              <a:rPr lang="en-US" altLang="en-US" sz="2800" dirty="0">
                <a:ea typeface="ＭＳ Ｐゴシック" panose="020B0600070205080204" pitchFamily="34" charset="-128"/>
              </a:rPr>
              <a:t>Make a summary list of common issues for each question. </a:t>
            </a:r>
          </a:p>
        </p:txBody>
      </p:sp>
      <p:sp>
        <p:nvSpPr>
          <p:cNvPr id="52228"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33726400-4B17-4BA8-85B1-DD76A269795A}" type="slidenum">
              <a:rPr lang="en-US" altLang="en-US" sz="1000"/>
              <a:pPr/>
              <a:t>51</a:t>
            </a:fld>
            <a:endParaRPr lang="en-US" altLang="en-US" sz="1000"/>
          </a:p>
        </p:txBody>
      </p:sp>
    </p:spTree>
    <p:extLst>
      <p:ext uri="{BB962C8B-B14F-4D97-AF65-F5344CB8AC3E}">
        <p14:creationId xmlns:p14="http://schemas.microsoft.com/office/powerpoint/2010/main" val="1194653196"/>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4339" name="Rectangle 2"/>
          <p:cNvSpPr>
            <a:spLocks noGrp="1" noChangeArrowheads="1"/>
          </p:cNvSpPr>
          <p:nvPr>
            <p:ph type="title"/>
          </p:nvPr>
        </p:nvSpPr>
        <p:spPr>
          <a:xfrm>
            <a:off x="1981200" y="642594"/>
            <a:ext cx="8086725" cy="1371600"/>
          </a:xfrm>
        </p:spPr>
        <p:txBody>
          <a:bodyPr rtlCol="0">
            <a:normAutofit fontScale="90000"/>
            <a:scene3d>
              <a:camera prst="orthographicFront"/>
              <a:lightRig rig="soft" dir="t"/>
            </a:scene3d>
          </a:bodyPr>
          <a:lstStyle/>
          <a:p>
            <a:pPr>
              <a:defRPr/>
            </a:pPr>
            <a:r>
              <a:rPr dirty="0">
                <a:solidFill>
                  <a:schemeClr val="tx1">
                    <a:lumMod val="85000"/>
                    <a:lumOff val="15000"/>
                  </a:schemeClr>
                </a:solidFill>
                <a:ea typeface="+mj-ea"/>
                <a:cs typeface="+mj-cs"/>
              </a:rPr>
              <a:t>USING </a:t>
            </a:r>
            <a:r>
              <a:rPr b="1" dirty="0">
                <a:solidFill>
                  <a:srgbClr val="00B0F0"/>
                </a:solidFill>
                <a:ea typeface="+mj-ea"/>
                <a:cs typeface="+mj-cs"/>
              </a:rPr>
              <a:t>MATRIX</a:t>
            </a:r>
            <a:r>
              <a:rPr dirty="0">
                <a:solidFill>
                  <a:schemeClr val="tx1">
                    <a:lumMod val="85000"/>
                    <a:lumOff val="15000"/>
                  </a:schemeClr>
                </a:solidFill>
                <a:ea typeface="+mj-ea"/>
                <a:cs typeface="+mj-cs"/>
              </a:rPr>
              <a:t> ANALYSIS </a:t>
            </a:r>
            <a:br>
              <a:rPr dirty="0">
                <a:solidFill>
                  <a:schemeClr val="tx1">
                    <a:lumMod val="85000"/>
                    <a:lumOff val="15000"/>
                  </a:schemeClr>
                </a:solidFill>
                <a:ea typeface="+mj-ea"/>
                <a:cs typeface="+mj-cs"/>
              </a:rPr>
            </a:br>
            <a:r>
              <a:rPr dirty="0">
                <a:solidFill>
                  <a:schemeClr val="tx1">
                    <a:lumMod val="85000"/>
                    <a:lumOff val="15000"/>
                  </a:schemeClr>
                </a:solidFill>
                <a:ea typeface="+mj-ea"/>
                <a:cs typeface="+mj-cs"/>
              </a:rPr>
              <a:t>Qualitative data</a:t>
            </a:r>
            <a:br>
              <a:rPr dirty="0">
                <a:solidFill>
                  <a:schemeClr val="tx1">
                    <a:lumMod val="85000"/>
                    <a:lumOff val="15000"/>
                  </a:schemeClr>
                </a:solidFill>
                <a:ea typeface="+mj-ea"/>
                <a:cs typeface="+mj-cs"/>
              </a:rPr>
            </a:br>
            <a:endParaRPr dirty="0">
              <a:solidFill>
                <a:schemeClr val="tx1">
                  <a:lumMod val="85000"/>
                  <a:lumOff val="15000"/>
                </a:schemeClr>
              </a:solidFill>
              <a:ea typeface="+mj-ea"/>
              <a:cs typeface="+mj-cs"/>
            </a:endParaRPr>
          </a:p>
        </p:txBody>
      </p:sp>
      <p:sp>
        <p:nvSpPr>
          <p:cNvPr id="51203" name="Rectangle 3"/>
          <p:cNvSpPr>
            <a:spLocks noGrp="1" noChangeArrowheads="1"/>
          </p:cNvSpPr>
          <p:nvPr>
            <p:ph idx="1"/>
          </p:nvPr>
        </p:nvSpPr>
        <p:spPr/>
        <p:txBody>
          <a:bodyPr/>
          <a:lstStyle/>
          <a:p>
            <a:endParaRPr lang="en-US" altLang="en-US">
              <a:ea typeface="ＭＳ Ｐゴシック" panose="020B0600070205080204" pitchFamily="34" charset="-128"/>
            </a:endParaRPr>
          </a:p>
          <a:p>
            <a:endParaRPr lang="en-US" altLang="en-US">
              <a:ea typeface="ＭＳ Ｐゴシック" panose="020B0600070205080204" pitchFamily="34" charset="-128"/>
            </a:endParaRPr>
          </a:p>
        </p:txBody>
      </p:sp>
      <p:sp>
        <p:nvSpPr>
          <p:cNvPr id="51204"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7D0D94F9-1361-4493-B577-13978E8455A7}" type="slidenum">
              <a:rPr lang="en-US" altLang="en-US" sz="1000"/>
              <a:pPr/>
              <a:t>52</a:t>
            </a:fld>
            <a:endParaRPr lang="en-US" altLang="en-US" sz="1000"/>
          </a:p>
        </p:txBody>
      </p:sp>
      <p:graphicFrame>
        <p:nvGraphicFramePr>
          <p:cNvPr id="51205" name="Object 2"/>
          <p:cNvGraphicFramePr>
            <a:graphicFrameLocks noChangeAspect="1"/>
          </p:cNvGraphicFramePr>
          <p:nvPr/>
        </p:nvGraphicFramePr>
        <p:xfrm>
          <a:off x="3709989" y="1735139"/>
          <a:ext cx="6105525" cy="4071937"/>
        </p:xfrm>
        <a:graphic>
          <a:graphicData uri="http://schemas.openxmlformats.org/presentationml/2006/ole">
            <mc:AlternateContent xmlns:mc="http://schemas.openxmlformats.org/markup-compatibility/2006">
              <mc:Choice xmlns:v="urn:schemas-microsoft-com:vml" Requires="v">
                <p:oleObj spid="_x0000_s1062" name="Document" r:id="rId3" imgW="6105144" imgH="4072128" progId="Word.Document.8">
                  <p:embed/>
                </p:oleObj>
              </mc:Choice>
              <mc:Fallback>
                <p:oleObj name="Document" r:id="rId3" imgW="6105144" imgH="4072128" progId="Word.Document.8">
                  <p:embed/>
                  <p:pic>
                    <p:nvPicPr>
                      <p:cNvPr id="0" name=""/>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3709989" y="1735139"/>
                        <a:ext cx="6105525" cy="40719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6" name="Object 3"/>
          <p:cNvGraphicFramePr>
            <a:graphicFrameLocks noChangeAspect="1"/>
          </p:cNvGraphicFramePr>
          <p:nvPr/>
        </p:nvGraphicFramePr>
        <p:xfrm>
          <a:off x="3306763" y="2185989"/>
          <a:ext cx="6235700" cy="3665537"/>
        </p:xfrm>
        <a:graphic>
          <a:graphicData uri="http://schemas.openxmlformats.org/presentationml/2006/ole">
            <mc:AlternateContent xmlns:mc="http://schemas.openxmlformats.org/markup-compatibility/2006">
              <mc:Choice xmlns:v="urn:schemas-microsoft-com:vml" Requires="v">
                <p:oleObj spid="_x0000_s1063" name="Document" r:id="rId5" imgW="6236208" imgH="3666744" progId="Word.Document.8">
                  <p:embed/>
                </p:oleObj>
              </mc:Choice>
              <mc:Fallback>
                <p:oleObj name="Document" r:id="rId5" imgW="6236208" imgH="3666744" progId="Word.Document.8">
                  <p:embed/>
                  <p:pic>
                    <p:nvPicPr>
                      <p:cNvPr id="0" name=""/>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3306763" y="2185989"/>
                        <a:ext cx="6235700" cy="3665537"/>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graphicFrame>
        <p:nvGraphicFramePr>
          <p:cNvPr id="51207" name="Object 4"/>
          <p:cNvGraphicFramePr>
            <a:graphicFrameLocks noChangeAspect="1"/>
          </p:cNvGraphicFramePr>
          <p:nvPr>
            <p:extLst/>
          </p:nvPr>
        </p:nvGraphicFramePr>
        <p:xfrm>
          <a:off x="2301080" y="1784496"/>
          <a:ext cx="7446962" cy="4754562"/>
        </p:xfrm>
        <a:graphic>
          <a:graphicData uri="http://schemas.openxmlformats.org/presentationml/2006/ole">
            <mc:AlternateContent xmlns:mc="http://schemas.openxmlformats.org/markup-compatibility/2006">
              <mc:Choice xmlns:v="urn:schemas-microsoft-com:vml" Requires="v">
                <p:oleObj spid="_x0000_s1064" name="Document" r:id="rId7" imgW="7515906" imgH="4800090" progId="Word.Document.8">
                  <p:embed/>
                </p:oleObj>
              </mc:Choice>
              <mc:Fallback>
                <p:oleObj name="Document" r:id="rId7" imgW="7515906" imgH="4800090" progId="Word.Document.8">
                  <p:embed/>
                  <p:pic>
                    <p:nvPicPr>
                      <p:cNvPr id="0" name=""/>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301080" y="1784496"/>
                        <a:ext cx="7446962" cy="4754562"/>
                      </a:xfrm>
                      <a:prstGeom prst="rect">
                        <a:avLst/>
                      </a:prstGeom>
                      <a:noFill/>
                      <a:ln>
                        <a:noFill/>
                      </a:ln>
                      <a:effectLst/>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 uri="{AF507438-7753-43E0-B8FC-AC1667EBCBE1}">
                          <a14:hiddenEffects xmlns:a14="http://schemas.microsoft.com/office/drawing/2010/main">
                            <a:effectLst>
                              <a:outerShdw dist="35921" dir="2700000" algn="ctr" rotWithShape="0">
                                <a:srgbClr val="808080"/>
                              </a:outerShdw>
                            </a:effectLst>
                          </a14:hiddenEffects>
                        </a:ext>
                      </a:extLst>
                    </p:spPr>
                  </p:pic>
                </p:oleObj>
              </mc:Fallback>
            </mc:AlternateContent>
          </a:graphicData>
        </a:graphic>
      </p:graphicFrame>
    </p:spTree>
    <p:extLst>
      <p:ext uri="{BB962C8B-B14F-4D97-AF65-F5344CB8AC3E}">
        <p14:creationId xmlns:p14="http://schemas.microsoft.com/office/powerpoint/2010/main" val="748272534"/>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 quality of qualitative analysis</a:t>
            </a:r>
          </a:p>
        </p:txBody>
      </p:sp>
      <p:sp>
        <p:nvSpPr>
          <p:cNvPr id="3" name="Content Placeholder 2"/>
          <p:cNvSpPr>
            <a:spLocks noGrp="1"/>
          </p:cNvSpPr>
          <p:nvPr>
            <p:ph idx="1"/>
          </p:nvPr>
        </p:nvSpPr>
        <p:spPr/>
        <p:txBody>
          <a:bodyPr/>
          <a:lstStyle/>
          <a:p>
            <a:r>
              <a:rPr lang="en-GB" dirty="0"/>
              <a:t>Looked down on ……</a:t>
            </a:r>
          </a:p>
          <a:p>
            <a:endParaRPr lang="en-GB" dirty="0"/>
          </a:p>
          <a:p>
            <a:r>
              <a:rPr lang="en-GB" dirty="0">
                <a:hlinkClick r:id="rId3"/>
              </a:rPr>
              <a:t>https://www.youtube.com/watch?v=EdhoX1Xu6ZI</a:t>
            </a:r>
            <a:endParaRPr lang="en-GB" dirty="0"/>
          </a:p>
          <a:p>
            <a:r>
              <a:rPr lang="en-GB" dirty="0"/>
              <a:t>See Handout 2</a:t>
            </a:r>
          </a:p>
          <a:p>
            <a:endParaRPr lang="en-GB" dirty="0"/>
          </a:p>
          <a:p>
            <a:endParaRPr lang="en-GB" dirty="0"/>
          </a:p>
          <a:p>
            <a:endParaRPr lang="en-GB" dirty="0"/>
          </a:p>
        </p:txBody>
      </p:sp>
    </p:spTree>
    <p:extLst>
      <p:ext uri="{BB962C8B-B14F-4D97-AF65-F5344CB8AC3E}">
        <p14:creationId xmlns:p14="http://schemas.microsoft.com/office/powerpoint/2010/main" val="3892749700"/>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normAutofit fontScale="90000"/>
          </a:bodyPr>
          <a:lstStyle/>
          <a:p>
            <a:r>
              <a:rPr lang="en-GB" dirty="0"/>
              <a:t>Quality –of qualitative analysis looked down on ……</a:t>
            </a:r>
            <a:br>
              <a:rPr lang="en-GB" dirty="0"/>
            </a:br>
            <a:endParaRPr lang="en-GB" dirty="0"/>
          </a:p>
        </p:txBody>
      </p:sp>
      <p:sp>
        <p:nvSpPr>
          <p:cNvPr id="3" name="Content Placeholder 2"/>
          <p:cNvSpPr>
            <a:spLocks noGrp="1"/>
          </p:cNvSpPr>
          <p:nvPr>
            <p:ph idx="1"/>
          </p:nvPr>
        </p:nvSpPr>
        <p:spPr/>
        <p:txBody>
          <a:bodyPr>
            <a:normAutofit/>
          </a:bodyPr>
          <a:lstStyle/>
          <a:p>
            <a:r>
              <a:rPr lang="en-GB" dirty="0"/>
              <a:t>In natural science findings are validated by their repeated replication. </a:t>
            </a:r>
          </a:p>
          <a:p>
            <a:r>
              <a:rPr lang="en-GB" dirty="0"/>
              <a:t>If a second investigator cannot replicate the findings when they repeat the experiment then the original results are questioned. </a:t>
            </a:r>
          </a:p>
          <a:p>
            <a:r>
              <a:rPr lang="en-GB" dirty="0"/>
              <a:t>If no-one else can replicate the original results then they are rejected as flawed and invalid. </a:t>
            </a:r>
          </a:p>
          <a:p>
            <a:r>
              <a:rPr lang="en-GB" dirty="0"/>
              <a:t>Natural scientists have developed a whole spectrum of procedures and designs to ensure that experiments don’t get the wrong answers and that replication is possible.</a:t>
            </a:r>
          </a:p>
          <a:p>
            <a:pPr marL="0" indent="0">
              <a:buNone/>
            </a:pPr>
            <a:endParaRPr lang="en-GB" dirty="0"/>
          </a:p>
        </p:txBody>
      </p:sp>
    </p:spTree>
    <p:extLst>
      <p:ext uri="{BB962C8B-B14F-4D97-AF65-F5344CB8AC3E}">
        <p14:creationId xmlns:p14="http://schemas.microsoft.com/office/powerpoint/2010/main" val="961137402"/>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But</a:t>
            </a:r>
          </a:p>
        </p:txBody>
      </p:sp>
      <p:sp>
        <p:nvSpPr>
          <p:cNvPr id="3" name="Content Placeholder 2"/>
          <p:cNvSpPr>
            <a:spLocks noGrp="1"/>
          </p:cNvSpPr>
          <p:nvPr>
            <p:ph idx="1"/>
          </p:nvPr>
        </p:nvSpPr>
        <p:spPr/>
        <p:txBody>
          <a:bodyPr>
            <a:normAutofit/>
          </a:bodyPr>
          <a:lstStyle/>
          <a:p>
            <a:r>
              <a:rPr lang="en-GB" dirty="0"/>
              <a:t>In social research there are two problems with adopting this approach. </a:t>
            </a:r>
          </a:p>
          <a:p>
            <a:r>
              <a:rPr lang="en-GB" dirty="0"/>
              <a:t>First, there is no widespread agreement about whether there can be any procedures that ensure research and analysis produce the right answers. </a:t>
            </a:r>
          </a:p>
          <a:p>
            <a:r>
              <a:rPr lang="en-GB" dirty="0"/>
              <a:t>Second, and this is a problems with qualitative research especially, replication is seldom possible and in most cases doesn’t make much sense. </a:t>
            </a:r>
          </a:p>
          <a:p>
            <a:r>
              <a:rPr lang="en-GB" dirty="0"/>
              <a:t>When observed or questioned again, respondents in qualitative research will rarely say or do exactly the same things. Whether results have been successfully replicated is always a matter of interpretation.</a:t>
            </a:r>
          </a:p>
          <a:p>
            <a:endParaRPr lang="en-GB" dirty="0"/>
          </a:p>
        </p:txBody>
      </p:sp>
    </p:spTree>
    <p:extLst>
      <p:ext uri="{BB962C8B-B14F-4D97-AF65-F5344CB8AC3E}">
        <p14:creationId xmlns:p14="http://schemas.microsoft.com/office/powerpoint/2010/main" val="523393907"/>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And therefore</a:t>
            </a:r>
          </a:p>
        </p:txBody>
      </p:sp>
      <p:sp>
        <p:nvSpPr>
          <p:cNvPr id="3" name="Content Placeholder 2"/>
          <p:cNvSpPr>
            <a:spLocks noGrp="1"/>
          </p:cNvSpPr>
          <p:nvPr>
            <p:ph idx="1"/>
          </p:nvPr>
        </p:nvSpPr>
        <p:spPr/>
        <p:txBody>
          <a:bodyPr/>
          <a:lstStyle/>
          <a:p>
            <a:r>
              <a:rPr lang="en-GB" dirty="0"/>
              <a:t>Your analysis must be </a:t>
            </a:r>
          </a:p>
          <a:p>
            <a:pPr marL="0" indent="0" algn="ctr">
              <a:buNone/>
            </a:pPr>
            <a:r>
              <a:rPr lang="en-GB" sz="3600" b="1" dirty="0">
                <a:solidFill>
                  <a:schemeClr val="accent3"/>
                </a:solidFill>
              </a:rPr>
              <a:t>Valid</a:t>
            </a:r>
          </a:p>
          <a:p>
            <a:pPr marL="0" indent="0" algn="ctr">
              <a:buNone/>
            </a:pPr>
            <a:r>
              <a:rPr lang="en-GB" sz="3600" b="1" dirty="0">
                <a:solidFill>
                  <a:schemeClr val="accent3"/>
                </a:solidFill>
              </a:rPr>
              <a:t>Reliable and</a:t>
            </a:r>
          </a:p>
          <a:p>
            <a:pPr marL="0" indent="0" algn="ctr">
              <a:buNone/>
            </a:pPr>
            <a:r>
              <a:rPr lang="en-GB" sz="3600" b="1" dirty="0" err="1">
                <a:solidFill>
                  <a:schemeClr val="accent3"/>
                </a:solidFill>
              </a:rPr>
              <a:t>Generalisable</a:t>
            </a:r>
            <a:endParaRPr lang="en-GB" sz="3600" b="1" dirty="0">
              <a:solidFill>
                <a:schemeClr val="accent3"/>
              </a:solidFill>
            </a:endParaRPr>
          </a:p>
        </p:txBody>
      </p:sp>
    </p:spTree>
    <p:extLst>
      <p:ext uri="{BB962C8B-B14F-4D97-AF65-F5344CB8AC3E}">
        <p14:creationId xmlns:p14="http://schemas.microsoft.com/office/powerpoint/2010/main" val="1314660964"/>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Meaning</a:t>
            </a:r>
          </a:p>
        </p:txBody>
      </p:sp>
      <p:sp>
        <p:nvSpPr>
          <p:cNvPr id="3" name="Content Placeholder 2"/>
          <p:cNvSpPr>
            <a:spLocks noGrp="1"/>
          </p:cNvSpPr>
          <p:nvPr>
            <p:ph idx="1"/>
          </p:nvPr>
        </p:nvSpPr>
        <p:spPr/>
        <p:txBody>
          <a:bodyPr/>
          <a:lstStyle/>
          <a:p>
            <a:r>
              <a:rPr lang="en-GB" b="1" dirty="0">
                <a:solidFill>
                  <a:srgbClr val="00B0F0"/>
                </a:solidFill>
              </a:rPr>
              <a:t>Validity</a:t>
            </a:r>
            <a:r>
              <a:rPr lang="en-GB" dirty="0">
                <a:solidFill>
                  <a:srgbClr val="00B0F0"/>
                </a:solidFill>
              </a:rPr>
              <a:t> refers to the idea that the account truly reflects what actually happened, or put simply, that it is accurate. True.</a:t>
            </a:r>
          </a:p>
          <a:p>
            <a:r>
              <a:rPr lang="en-GB" b="1" dirty="0">
                <a:solidFill>
                  <a:schemeClr val="accent2">
                    <a:lumMod val="50000"/>
                  </a:schemeClr>
                </a:solidFill>
              </a:rPr>
              <a:t>Reliability</a:t>
            </a:r>
            <a:r>
              <a:rPr lang="en-GB" dirty="0">
                <a:solidFill>
                  <a:schemeClr val="accent2">
                    <a:lumMod val="50000"/>
                  </a:schemeClr>
                </a:solidFill>
              </a:rPr>
              <a:t> means that the results of the analysis would also be obtained if different researchers repeated the research and analysis on another occasion. The respondents or participants involved may be different from those in the original research though they will be similar and be doing similar things.</a:t>
            </a:r>
          </a:p>
          <a:p>
            <a:r>
              <a:rPr lang="en-GB" b="1" dirty="0">
                <a:solidFill>
                  <a:srgbClr val="FF0000"/>
                </a:solidFill>
              </a:rPr>
              <a:t>Generalisability</a:t>
            </a:r>
            <a:r>
              <a:rPr lang="en-GB" dirty="0">
                <a:solidFill>
                  <a:srgbClr val="FF0000"/>
                </a:solidFill>
              </a:rPr>
              <a:t> means that the results of the research and analysis apply to a wider group of people, social situations and settings than just the ones investigated in the original study.</a:t>
            </a:r>
          </a:p>
          <a:p>
            <a:pPr marL="0" indent="0">
              <a:buNone/>
            </a:pPr>
            <a:endParaRPr lang="en-GB" dirty="0"/>
          </a:p>
          <a:p>
            <a:pPr marL="0" indent="0">
              <a:buNone/>
            </a:pPr>
            <a:endParaRPr lang="en-GB" dirty="0"/>
          </a:p>
        </p:txBody>
      </p:sp>
    </p:spTree>
    <p:extLst>
      <p:ext uri="{BB962C8B-B14F-4D97-AF65-F5344CB8AC3E}">
        <p14:creationId xmlns:p14="http://schemas.microsoft.com/office/powerpoint/2010/main" val="4187668597"/>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lstStyle/>
          <a:p>
            <a:r>
              <a:rPr lang="en-GB" dirty="0"/>
              <a:t>Triangulation</a:t>
            </a:r>
          </a:p>
        </p:txBody>
      </p:sp>
      <p:sp>
        <p:nvSpPr>
          <p:cNvPr id="4" name="Content Placeholder 3"/>
          <p:cNvSpPr>
            <a:spLocks noGrp="1"/>
          </p:cNvSpPr>
          <p:nvPr>
            <p:ph idx="1"/>
          </p:nvPr>
        </p:nvSpPr>
        <p:spPr/>
        <p:txBody>
          <a:bodyPr>
            <a:normAutofit/>
          </a:bodyPr>
          <a:lstStyle/>
          <a:p>
            <a:r>
              <a:rPr lang="en-GB" dirty="0"/>
              <a:t>Means combining two or more views, approaches or methods in an investigation in order to get a more accurate picture of the phenomena. </a:t>
            </a:r>
          </a:p>
          <a:p>
            <a:r>
              <a:rPr lang="en-GB" dirty="0"/>
              <a:t>Triangulation creates an analysis of greater scope and richness. Even if two views do seem to contradict one another, then the difference can be used as a reason for deeper and repeated analysis of the data in order to try to explain and resolve the differences. </a:t>
            </a:r>
          </a:p>
          <a:p>
            <a:r>
              <a:rPr lang="en-GB" dirty="0"/>
              <a:t>The most frequently used form of triangulation is the use of multiple sources of data such as interviews, observation and documents.</a:t>
            </a:r>
          </a:p>
          <a:p>
            <a:endParaRPr lang="en-GB" dirty="0"/>
          </a:p>
        </p:txBody>
      </p:sp>
    </p:spTree>
    <p:extLst>
      <p:ext uri="{BB962C8B-B14F-4D97-AF65-F5344CB8AC3E}">
        <p14:creationId xmlns:p14="http://schemas.microsoft.com/office/powerpoint/2010/main" val="1484595720"/>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Audit trail - Essential</a:t>
            </a:r>
          </a:p>
        </p:txBody>
      </p:sp>
      <p:sp>
        <p:nvSpPr>
          <p:cNvPr id="3" name="Content Placeholder 2"/>
          <p:cNvSpPr>
            <a:spLocks noGrp="1"/>
          </p:cNvSpPr>
          <p:nvPr>
            <p:ph idx="1"/>
          </p:nvPr>
        </p:nvSpPr>
        <p:spPr/>
        <p:txBody>
          <a:bodyPr/>
          <a:lstStyle/>
          <a:p>
            <a:r>
              <a:rPr lang="en-GB" dirty="0"/>
              <a:t>Possible to retrace the steps leading to a certain interpretation or theory to check that no alternatives were left unexamined and that no biases had any avoidable influence on the results. </a:t>
            </a:r>
          </a:p>
          <a:p>
            <a:r>
              <a:rPr lang="en-GB" dirty="0"/>
              <a:t>Usually this entails the recording of information about who did what with the data and in what order so that the genesis of interpretations can be retraced. </a:t>
            </a:r>
          </a:p>
          <a:p>
            <a:r>
              <a:rPr lang="en-GB" dirty="0"/>
              <a:t>Such an audit trail provides a sufficiently clear account of the research process to allow others to follow the researcher's thinking and conclusions about the data and thus allows them to assess whether the findings are dependable.</a:t>
            </a:r>
          </a:p>
        </p:txBody>
      </p:sp>
    </p:spTree>
    <p:extLst>
      <p:ext uri="{BB962C8B-B14F-4D97-AF65-F5344CB8AC3E}">
        <p14:creationId xmlns:p14="http://schemas.microsoft.com/office/powerpoint/2010/main" val="3705274355"/>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Consider negative cases</a:t>
            </a:r>
          </a:p>
        </p:txBody>
      </p:sp>
      <p:sp>
        <p:nvSpPr>
          <p:cNvPr id="3" name="Content Placeholder 2"/>
          <p:cNvSpPr>
            <a:spLocks noGrp="1"/>
          </p:cNvSpPr>
          <p:nvPr>
            <p:ph idx="1"/>
          </p:nvPr>
        </p:nvSpPr>
        <p:spPr/>
        <p:txBody>
          <a:bodyPr/>
          <a:lstStyle/>
          <a:p>
            <a:r>
              <a:rPr lang="en-GB" dirty="0"/>
              <a:t>These are cases, settings, events and so on that are out of line with your main findings or even that directly contradict what your explanations would predict.</a:t>
            </a:r>
          </a:p>
          <a:p>
            <a:r>
              <a:rPr lang="en-GB" dirty="0"/>
              <a:t>Why ?</a:t>
            </a:r>
          </a:p>
          <a:p>
            <a:r>
              <a:rPr lang="en-GB" dirty="0"/>
              <a:t>To find a way of explaining why that case has happened in such an untypical way. The upshot is commonly a modification of your ideas and assumptions (Seale, 2000) and eventually a richer and more complex theory and explanation.</a:t>
            </a:r>
          </a:p>
          <a:p>
            <a:endParaRPr lang="en-GB" dirty="0"/>
          </a:p>
        </p:txBody>
      </p:sp>
    </p:spTree>
    <p:extLst>
      <p:ext uri="{BB962C8B-B14F-4D97-AF65-F5344CB8AC3E}">
        <p14:creationId xmlns:p14="http://schemas.microsoft.com/office/powerpoint/2010/main" val="2551514521"/>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Constant comparison</a:t>
            </a:r>
          </a:p>
        </p:txBody>
      </p:sp>
      <p:sp>
        <p:nvSpPr>
          <p:cNvPr id="3" name="Content Placeholder 2"/>
          <p:cNvSpPr>
            <a:spLocks noGrp="1"/>
          </p:cNvSpPr>
          <p:nvPr>
            <p:ph idx="1"/>
          </p:nvPr>
        </p:nvSpPr>
        <p:spPr/>
        <p:txBody>
          <a:bodyPr/>
          <a:lstStyle/>
          <a:p>
            <a:r>
              <a:rPr lang="en-GB" dirty="0"/>
              <a:t>Checking the consistency and accuracy of interpretations and especially the application of codes by constantly comparing one interpretation or code with others both of a similar sort and in other cases and settings. This is to ensure both consistency and completeness in analysis. </a:t>
            </a:r>
          </a:p>
          <a:p>
            <a:r>
              <a:rPr lang="en-GB" dirty="0"/>
              <a:t>Constant comparison also involves looking for variations and differences across cases, settings or factors which affect the phenomena that are being studied. Such variations might include the influence of age and gender.</a:t>
            </a:r>
          </a:p>
        </p:txBody>
      </p:sp>
    </p:spTree>
    <p:extLst>
      <p:ext uri="{BB962C8B-B14F-4D97-AF65-F5344CB8AC3E}">
        <p14:creationId xmlns:p14="http://schemas.microsoft.com/office/powerpoint/2010/main" val="2676963379"/>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2770" name="Rectangle 2"/>
          <p:cNvSpPr>
            <a:spLocks noGrp="1" noChangeArrowheads="1"/>
          </p:cNvSpPr>
          <p:nvPr>
            <p:ph type="title"/>
          </p:nvPr>
        </p:nvSpPr>
        <p:spPr/>
        <p:txBody>
          <a:bodyPr/>
          <a:lstStyle/>
          <a:p>
            <a:r>
              <a:rPr altLang="en-US"/>
              <a:t>Data Analysis Strategies</a:t>
            </a:r>
          </a:p>
        </p:txBody>
      </p:sp>
      <p:sp>
        <p:nvSpPr>
          <p:cNvPr id="24579" name="Rectangle 3"/>
          <p:cNvSpPr>
            <a:spLocks noGrp="1" noChangeArrowheads="1"/>
          </p:cNvSpPr>
          <p:nvPr>
            <p:ph idx="1"/>
          </p:nvPr>
        </p:nvSpPr>
        <p:spPr/>
        <p:txBody>
          <a:bodyPr rtlCol="0">
            <a:normAutofit/>
          </a:bodyPr>
          <a:lstStyle/>
          <a:p>
            <a:pPr marL="182880" indent="-182880">
              <a:buClr>
                <a:schemeClr val="tx1">
                  <a:lumMod val="85000"/>
                  <a:lumOff val="15000"/>
                </a:schemeClr>
              </a:buClr>
              <a:defRPr/>
            </a:pPr>
            <a:r>
              <a:rPr lang="en-US" altLang="en-US" dirty="0">
                <a:ea typeface="ＭＳ Ｐゴシック" panose="020B0600070205080204" pitchFamily="34" charset="-128"/>
              </a:rPr>
              <a:t>Identifying themes</a:t>
            </a:r>
          </a:p>
          <a:p>
            <a:pPr lvl="1" indent="-182880">
              <a:buClr>
                <a:schemeClr val="tx1">
                  <a:lumMod val="85000"/>
                  <a:lumOff val="15000"/>
                </a:schemeClr>
              </a:buClr>
              <a:defRPr/>
            </a:pPr>
            <a:r>
              <a:rPr lang="en-US" altLang="en-US" dirty="0">
                <a:ea typeface="ＭＳ Ｐゴシック" panose="020B0600070205080204" pitchFamily="34" charset="-128"/>
              </a:rPr>
              <a:t>Begin with big picture and list “themes” that emerge.</a:t>
            </a:r>
          </a:p>
          <a:p>
            <a:pPr marL="731520" lvl="2" indent="-182880">
              <a:buClr>
                <a:schemeClr val="tx1">
                  <a:lumMod val="85000"/>
                  <a:lumOff val="15000"/>
                </a:schemeClr>
              </a:buClr>
              <a:defRPr/>
            </a:pPr>
            <a:r>
              <a:rPr lang="en-US" altLang="en-US" sz="2400" dirty="0">
                <a:ea typeface="ＭＳ Ｐゴシック" panose="020B0600070205080204" pitchFamily="34" charset="-128"/>
              </a:rPr>
              <a:t>Events that keep repeating themselves</a:t>
            </a:r>
          </a:p>
          <a:p>
            <a:pPr marL="182880" indent="-182880">
              <a:buClr>
                <a:schemeClr val="tx1">
                  <a:lumMod val="85000"/>
                  <a:lumOff val="15000"/>
                </a:schemeClr>
              </a:buClr>
              <a:defRPr/>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657314075"/>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1506" name="Rectangle 2"/>
          <p:cNvSpPr>
            <a:spLocks noGrp="1" noChangeArrowheads="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3 broad levels of analysis that could be pursued</a:t>
            </a:r>
          </a:p>
        </p:txBody>
      </p:sp>
      <p:sp>
        <p:nvSpPr>
          <p:cNvPr id="36867" name="Rectangle 3"/>
          <p:cNvSpPr>
            <a:spLocks noGrp="1" noChangeArrowheads="1"/>
          </p:cNvSpPr>
          <p:nvPr>
            <p:ph idx="1"/>
          </p:nvPr>
        </p:nvSpPr>
        <p:spPr/>
        <p:txBody>
          <a:bodyPr rtlCol="0">
            <a:normAutofit/>
          </a:bodyPr>
          <a:lstStyle/>
          <a:p>
            <a:pPr marL="182880" indent="-182880">
              <a:lnSpc>
                <a:spcPct val="90000"/>
              </a:lnSpc>
              <a:buClr>
                <a:schemeClr val="tx1">
                  <a:lumMod val="85000"/>
                  <a:lumOff val="15000"/>
                </a:schemeClr>
              </a:buClr>
              <a:defRPr/>
            </a:pPr>
            <a:r>
              <a:rPr lang="en-US" altLang="en-US" sz="2300" dirty="0">
                <a:ea typeface="ＭＳ Ｐゴシック" panose="020B0600070205080204" pitchFamily="34" charset="-128"/>
              </a:rPr>
              <a:t>Simply count the number of times a particular word or concept occurs (e.g., job boredom) in a narrative: The qualitative data can then be </a:t>
            </a:r>
            <a:r>
              <a:rPr lang="en-US" altLang="en-US" sz="2300" dirty="0" err="1">
                <a:ea typeface="ＭＳ Ｐゴシック" panose="020B0600070205080204" pitchFamily="34" charset="-128"/>
              </a:rPr>
              <a:t>categorised</a:t>
            </a:r>
            <a:r>
              <a:rPr lang="en-US" altLang="en-US" sz="2300" dirty="0">
                <a:ea typeface="ＭＳ Ｐゴシック" panose="020B0600070205080204" pitchFamily="34" charset="-128"/>
              </a:rPr>
              <a:t> quantitatively and subjected to statistical analysis. </a:t>
            </a:r>
          </a:p>
          <a:p>
            <a:pPr marL="182880" indent="-182880">
              <a:lnSpc>
                <a:spcPct val="90000"/>
              </a:lnSpc>
              <a:buClr>
                <a:schemeClr val="tx1">
                  <a:lumMod val="85000"/>
                  <a:lumOff val="15000"/>
                </a:schemeClr>
              </a:buClr>
              <a:defRPr/>
            </a:pPr>
            <a:r>
              <a:rPr lang="en-US" altLang="en-US" sz="2300" dirty="0">
                <a:ea typeface="ＭＳ Ｐゴシック" panose="020B0600070205080204" pitchFamily="34" charset="-128"/>
              </a:rPr>
              <a:t> For a thematic analysis want to go deeper than this. </a:t>
            </a:r>
          </a:p>
        </p:txBody>
      </p:sp>
    </p:spTree>
    <p:extLst>
      <p:ext uri="{BB962C8B-B14F-4D97-AF65-F5344CB8AC3E}">
        <p14:creationId xmlns:p14="http://schemas.microsoft.com/office/powerpoint/2010/main" val="1738863350"/>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2"/>
          <p:cNvSpPr>
            <a:spLocks noGrp="1" noChangeArrowheads="1"/>
          </p:cNvSpPr>
          <p:nvPr>
            <p:ph type="title"/>
          </p:nvPr>
        </p:nvSpPr>
        <p:spPr/>
        <p:txBody>
          <a:bodyPr rtlCol="0">
            <a:normAutofit/>
            <a:scene3d>
              <a:camera prst="orthographicFront"/>
              <a:lightRig rig="soft" dir="t"/>
            </a:scene3d>
          </a:bodyPr>
          <a:lstStyle/>
          <a:p>
            <a:pPr>
              <a:defRPr/>
            </a:pPr>
            <a:r>
              <a:rPr lang="en-GB" sz="3600">
                <a:solidFill>
                  <a:schemeClr val="tx1">
                    <a:lumMod val="85000"/>
                    <a:lumOff val="15000"/>
                  </a:schemeClr>
                </a:solidFill>
              </a:rPr>
              <a:t>Analysis Considerations</a:t>
            </a:r>
            <a:endParaRPr lang="en-GB">
              <a:solidFill>
                <a:schemeClr val="tx1">
                  <a:lumMod val="85000"/>
                  <a:lumOff val="15000"/>
                </a:schemeClr>
              </a:solidFill>
              <a:ea typeface="+mj-ea"/>
              <a:cs typeface="+mj-cs"/>
            </a:endParaRPr>
          </a:p>
        </p:txBody>
      </p:sp>
      <p:sp>
        <p:nvSpPr>
          <p:cNvPr id="36867" name="Rectangle 3"/>
          <p:cNvSpPr>
            <a:spLocks noGrp="1" noChangeArrowheads="1"/>
          </p:cNvSpPr>
          <p:nvPr>
            <p:ph idx="1"/>
          </p:nvPr>
        </p:nvSpPr>
        <p:spPr/>
        <p:txBody>
          <a:bodyPr/>
          <a:lstStyle/>
          <a:p>
            <a:pPr>
              <a:buClr>
                <a:schemeClr val="tx1"/>
              </a:buClr>
            </a:pPr>
            <a:r>
              <a:rPr lang="en-GB" altLang="en-US" sz="2200" dirty="0">
                <a:ea typeface="ＭＳ Ｐゴシック" panose="020B0600070205080204" pitchFamily="34" charset="-128"/>
              </a:rPr>
              <a:t>Words</a:t>
            </a:r>
          </a:p>
          <a:p>
            <a:pPr>
              <a:buClr>
                <a:schemeClr val="tx1"/>
              </a:buClr>
            </a:pPr>
            <a:r>
              <a:rPr lang="en-GB" altLang="en-US" sz="2200" dirty="0">
                <a:ea typeface="ＭＳ Ｐゴシック" panose="020B0600070205080204" pitchFamily="34" charset="-128"/>
              </a:rPr>
              <a:t>Context (tone and inflection)</a:t>
            </a:r>
          </a:p>
          <a:p>
            <a:pPr>
              <a:buClr>
                <a:schemeClr val="tx1"/>
              </a:buClr>
            </a:pPr>
            <a:r>
              <a:rPr lang="en-GB" altLang="en-US" sz="2200" dirty="0">
                <a:ea typeface="ＭＳ Ｐゴシック" panose="020B0600070205080204" pitchFamily="34" charset="-128"/>
              </a:rPr>
              <a:t>Internal consistency (opinion shifts during groups)</a:t>
            </a:r>
          </a:p>
          <a:p>
            <a:pPr>
              <a:buClr>
                <a:schemeClr val="tx1"/>
              </a:buClr>
            </a:pPr>
            <a:r>
              <a:rPr lang="en-GB" altLang="en-US" sz="2200" dirty="0">
                <a:ea typeface="ＭＳ Ｐゴシック" panose="020B0600070205080204" pitchFamily="34" charset="-128"/>
              </a:rPr>
              <a:t>Frequency and intensity of comments (counting, content analysis)</a:t>
            </a:r>
          </a:p>
          <a:p>
            <a:pPr>
              <a:buClr>
                <a:schemeClr val="tx1"/>
              </a:buClr>
            </a:pPr>
            <a:r>
              <a:rPr lang="en-GB" altLang="en-US" sz="2200" dirty="0">
                <a:ea typeface="ＭＳ Ｐゴシック" panose="020B0600070205080204" pitchFamily="34" charset="-128"/>
              </a:rPr>
              <a:t>Specificity</a:t>
            </a:r>
          </a:p>
          <a:p>
            <a:pPr>
              <a:buClr>
                <a:schemeClr val="tx1"/>
              </a:buClr>
            </a:pPr>
            <a:r>
              <a:rPr lang="en-GB" altLang="en-US" sz="2200" dirty="0">
                <a:ea typeface="ＭＳ Ｐゴシック" panose="020B0600070205080204" pitchFamily="34" charset="-128"/>
              </a:rPr>
              <a:t>Trends/themes</a:t>
            </a:r>
          </a:p>
          <a:p>
            <a:pPr>
              <a:buClr>
                <a:schemeClr val="tx1"/>
              </a:buClr>
            </a:pPr>
            <a:r>
              <a:rPr lang="en-GB" altLang="en-US" sz="2200" dirty="0">
                <a:ea typeface="ＭＳ Ｐゴシック" panose="020B0600070205080204" pitchFamily="34" charset="-128"/>
              </a:rPr>
              <a:t>Iteration (data collection and analysis is an iterative process moving back and forth)</a:t>
            </a:r>
          </a:p>
        </p:txBody>
      </p:sp>
    </p:spTree>
    <p:extLst>
      <p:ext uri="{BB962C8B-B14F-4D97-AF65-F5344CB8AC3E}">
        <p14:creationId xmlns:p14="http://schemas.microsoft.com/office/powerpoint/2010/main" val="2286573757"/>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lang="en-GB" dirty="0">
                <a:solidFill>
                  <a:schemeClr val="tx1">
                    <a:lumMod val="85000"/>
                    <a:lumOff val="15000"/>
                  </a:schemeClr>
                </a:solidFill>
                <a:ea typeface="+mj-ea"/>
                <a:cs typeface="+mj-cs"/>
              </a:rPr>
              <a:t>S</a:t>
            </a:r>
            <a:r>
              <a:rPr dirty="0" err="1">
                <a:solidFill>
                  <a:schemeClr val="tx1">
                    <a:lumMod val="85000"/>
                    <a:lumOff val="15000"/>
                  </a:schemeClr>
                </a:solidFill>
                <a:ea typeface="+mj-ea"/>
                <a:cs typeface="+mj-cs"/>
              </a:rPr>
              <a:t>ummary</a:t>
            </a:r>
            <a:r>
              <a:rPr dirty="0">
                <a:solidFill>
                  <a:schemeClr val="tx1">
                    <a:lumMod val="85000"/>
                    <a:lumOff val="15000"/>
                  </a:schemeClr>
                </a:solidFill>
                <a:ea typeface="+mj-ea"/>
                <a:cs typeface="+mj-cs"/>
              </a:rPr>
              <a:t> and conclusion</a:t>
            </a:r>
            <a:r>
              <a:rPr lang="en-GB" dirty="0">
                <a:solidFill>
                  <a:schemeClr val="tx1">
                    <a:lumMod val="85000"/>
                    <a:lumOff val="15000"/>
                  </a:schemeClr>
                </a:solidFill>
                <a:ea typeface="+mj-ea"/>
                <a:cs typeface="+mj-cs"/>
              </a:rPr>
              <a:t> of chapter 4</a:t>
            </a:r>
            <a:endParaRPr dirty="0">
              <a:solidFill>
                <a:schemeClr val="tx1">
                  <a:lumMod val="85000"/>
                  <a:lumOff val="15000"/>
                </a:schemeClr>
              </a:solidFill>
              <a:ea typeface="+mj-ea"/>
              <a:cs typeface="+mj-cs"/>
            </a:endParaRPr>
          </a:p>
        </p:txBody>
      </p:sp>
      <p:sp>
        <p:nvSpPr>
          <p:cNvPr id="49155" name="Content Placeholder 1"/>
          <p:cNvSpPr>
            <a:spLocks noGrp="1"/>
          </p:cNvSpPr>
          <p:nvPr>
            <p:ph idx="1"/>
          </p:nvPr>
        </p:nvSpPr>
        <p:spPr/>
        <p:txBody>
          <a:bodyPr/>
          <a:lstStyle/>
          <a:p>
            <a:r>
              <a:rPr lang="en-US" altLang="en-US" dirty="0">
                <a:ea typeface="ＭＳ Ｐゴシック" panose="020B0600070205080204" pitchFamily="34" charset="-128"/>
              </a:rPr>
              <a:t>Summarize the major patterns found. </a:t>
            </a:r>
          </a:p>
          <a:p>
            <a:r>
              <a:rPr lang="en-US" altLang="en-US" dirty="0">
                <a:ea typeface="ＭＳ Ｐゴシック" panose="020B0600070205080204" pitchFamily="34" charset="-128"/>
              </a:rPr>
              <a:t>No new information or analysis should be included; the goal of the summary is to sum up for the reader in one to two paragraphs of the results of the research study findings (Creswell, 2004).</a:t>
            </a:r>
          </a:p>
          <a:p>
            <a:r>
              <a:rPr lang="en-US" altLang="en-US" dirty="0">
                <a:ea typeface="ＭＳ Ｐゴシック" panose="020B0600070205080204" pitchFamily="34" charset="-128"/>
              </a:rPr>
              <a:t>Add a conclusion that makes the transition of chapter 4 to chapter 5 topics.</a:t>
            </a:r>
            <a:endParaRPr lang="en-GB"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241488644"/>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7410" name="Rectangle 2"/>
          <p:cNvSpPr>
            <a:spLocks noGrp="1" noChangeArrowheads="1"/>
          </p:cNvSpPr>
          <p:nvPr>
            <p:ph type="title"/>
          </p:nvPr>
        </p:nvSpPr>
        <p:spPr/>
        <p:txBody>
          <a:bodyPr rtlCol="0">
            <a:spAutoFit/>
            <a:scene3d>
              <a:camera prst="orthographicFront"/>
              <a:lightRig rig="soft" dir="t"/>
            </a:scene3d>
          </a:bodyPr>
          <a:lstStyle/>
          <a:p>
            <a:pPr>
              <a:defRPr/>
            </a:pPr>
            <a:r>
              <a:rPr lang="en-GB">
                <a:solidFill>
                  <a:srgbClr val="000000"/>
                </a:solidFill>
                <a:ea typeface="+mj-ea"/>
                <a:cs typeface="+mj-cs"/>
              </a:rPr>
              <a:t>Exploring and Presenting Data</a:t>
            </a:r>
          </a:p>
        </p:txBody>
      </p:sp>
      <p:sp>
        <p:nvSpPr>
          <p:cNvPr id="54275" name="Rectangle 3"/>
          <p:cNvSpPr>
            <a:spLocks noGrp="1" noChangeArrowheads="1"/>
          </p:cNvSpPr>
          <p:nvPr>
            <p:ph idx="1"/>
          </p:nvPr>
        </p:nvSpPr>
        <p:spPr/>
        <p:txBody>
          <a:bodyPr>
            <a:spAutoFit/>
          </a:bodyPr>
          <a:lstStyle/>
          <a:p>
            <a:r>
              <a:rPr lang="en-GB" altLang="en-US" sz="2800" dirty="0">
                <a:ea typeface="ＭＳ Ｐゴシック" panose="020B0600070205080204" pitchFamily="34" charset="-128"/>
              </a:rPr>
              <a:t>Narrative.</a:t>
            </a:r>
          </a:p>
          <a:p>
            <a:r>
              <a:rPr lang="en-GB" altLang="en-US" sz="2800" dirty="0">
                <a:ea typeface="ＭＳ Ｐゴシック" panose="020B0600070205080204" pitchFamily="34" charset="-128"/>
              </a:rPr>
              <a:t>Tables.</a:t>
            </a:r>
          </a:p>
          <a:p>
            <a:r>
              <a:rPr lang="en-GB" altLang="en-US" sz="2800" dirty="0">
                <a:ea typeface="ＭＳ Ｐゴシック" panose="020B0600070205080204" pitchFamily="34" charset="-128"/>
              </a:rPr>
              <a:t>Graphs/Charts.</a:t>
            </a:r>
          </a:p>
          <a:p>
            <a:r>
              <a:rPr lang="en-GB" altLang="en-US" sz="2800" dirty="0">
                <a:ea typeface="ＭＳ Ｐゴシック" panose="020B0600070205080204" pitchFamily="34" charset="-128"/>
              </a:rPr>
              <a:t>Select the most appropriate.</a:t>
            </a:r>
          </a:p>
        </p:txBody>
      </p:sp>
    </p:spTree>
    <p:extLst>
      <p:ext uri="{BB962C8B-B14F-4D97-AF65-F5344CB8AC3E}">
        <p14:creationId xmlns:p14="http://schemas.microsoft.com/office/powerpoint/2010/main" val="1901206965"/>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Beloved </a:t>
            </a:r>
            <a:r>
              <a:rPr lang="en-GB" dirty="0" err="1"/>
              <a:t>OnlineQDA</a:t>
            </a:r>
            <a:endParaRPr lang="en-GB" dirty="0"/>
          </a:p>
        </p:txBody>
      </p:sp>
      <p:sp>
        <p:nvSpPr>
          <p:cNvPr id="3" name="Content Placeholder 2"/>
          <p:cNvSpPr>
            <a:spLocks noGrp="1"/>
          </p:cNvSpPr>
          <p:nvPr>
            <p:ph idx="1"/>
          </p:nvPr>
        </p:nvSpPr>
        <p:spPr/>
        <p:txBody>
          <a:bodyPr/>
          <a:lstStyle/>
          <a:p>
            <a:r>
              <a:rPr lang="en-GB" dirty="0"/>
              <a:t>http://onlineqda.hud.ac.uk/movies/QUIC_at_RMF_2010/RMF%20papers%202010/RMF2010%20session25%20GH%20OEQs.pdf</a:t>
            </a:r>
          </a:p>
        </p:txBody>
      </p:sp>
    </p:spTree>
    <p:extLst>
      <p:ext uri="{BB962C8B-B14F-4D97-AF65-F5344CB8AC3E}">
        <p14:creationId xmlns:p14="http://schemas.microsoft.com/office/powerpoint/2010/main" val="3482231334"/>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President Obama’s 2011 State of the Union speech</a:t>
            </a:r>
          </a:p>
        </p:txBody>
      </p:sp>
      <p:pic>
        <p:nvPicPr>
          <p:cNvPr id="4" name="Content Placeholder 3"/>
          <p:cNvPicPr>
            <a:picLocks noGrp="1" noChangeAspect="1"/>
          </p:cNvPicPr>
          <p:nvPr>
            <p:ph idx="1"/>
          </p:nvPr>
        </p:nvPicPr>
        <p:blipFill>
          <a:blip r:embed="rId2"/>
          <a:stretch>
            <a:fillRect/>
          </a:stretch>
        </p:blipFill>
        <p:spPr>
          <a:xfrm>
            <a:off x="1900936" y="2011363"/>
            <a:ext cx="8304402" cy="3767137"/>
          </a:xfrm>
          <a:prstGeom prst="rect">
            <a:avLst/>
          </a:prstGeom>
        </p:spPr>
      </p:pic>
    </p:spTree>
    <p:extLst>
      <p:ext uri="{BB962C8B-B14F-4D97-AF65-F5344CB8AC3E}">
        <p14:creationId xmlns:p14="http://schemas.microsoft.com/office/powerpoint/2010/main" val="223292987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President Obama’s 2014 State of the Union speech</a:t>
            </a:r>
          </a:p>
        </p:txBody>
      </p:sp>
      <p:pic>
        <p:nvPicPr>
          <p:cNvPr id="4" name="Content Placeholder 3"/>
          <p:cNvPicPr>
            <a:picLocks noGrp="1" noChangeAspect="1"/>
          </p:cNvPicPr>
          <p:nvPr>
            <p:ph idx="1"/>
          </p:nvPr>
        </p:nvPicPr>
        <p:blipFill>
          <a:blip r:embed="rId2"/>
          <a:stretch>
            <a:fillRect/>
          </a:stretch>
        </p:blipFill>
        <p:spPr>
          <a:xfrm>
            <a:off x="2579571" y="1957702"/>
            <a:ext cx="6533730" cy="4900298"/>
          </a:xfrm>
          <a:prstGeom prst="rect">
            <a:avLst/>
          </a:prstGeom>
        </p:spPr>
      </p:pic>
    </p:spTree>
    <p:extLst>
      <p:ext uri="{BB962C8B-B14F-4D97-AF65-F5344CB8AC3E}">
        <p14:creationId xmlns:p14="http://schemas.microsoft.com/office/powerpoint/2010/main" val="3760748773"/>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Word clouds</a:t>
            </a:r>
          </a:p>
        </p:txBody>
      </p:sp>
      <p:sp>
        <p:nvSpPr>
          <p:cNvPr id="3" name="Content Placeholder 2"/>
          <p:cNvSpPr>
            <a:spLocks noGrp="1"/>
          </p:cNvSpPr>
          <p:nvPr>
            <p:ph idx="1"/>
          </p:nvPr>
        </p:nvSpPr>
        <p:spPr/>
        <p:txBody>
          <a:bodyPr/>
          <a:lstStyle/>
          <a:p>
            <a:r>
              <a:rPr lang="en-GB" dirty="0">
                <a:hlinkClick r:id="rId2"/>
              </a:rPr>
              <a:t>http://www.thepowerpointblog.com/word-cloud/</a:t>
            </a:r>
            <a:endParaRPr lang="en-GB" dirty="0"/>
          </a:p>
          <a:p>
            <a:r>
              <a:rPr lang="en-GB" dirty="0"/>
              <a:t>https://www.surveygizmo.com/resources/blog/qualitative-data-word-cloud/</a:t>
            </a:r>
          </a:p>
          <a:p>
            <a:r>
              <a:rPr lang="en-GB" dirty="0"/>
              <a:t>https://www.ncbi.nlm.nih.gov/pmc/articles/PMC4427856/</a:t>
            </a:r>
          </a:p>
        </p:txBody>
      </p:sp>
    </p:spTree>
    <p:extLst>
      <p:ext uri="{BB962C8B-B14F-4D97-AF65-F5344CB8AC3E}">
        <p14:creationId xmlns:p14="http://schemas.microsoft.com/office/powerpoint/2010/main" val="995795230"/>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4" name="Picture 3"/>
          <p:cNvPicPr>
            <a:picLocks noChangeAspect="1"/>
          </p:cNvPicPr>
          <p:nvPr/>
        </p:nvPicPr>
        <p:blipFill>
          <a:blip r:embed="rId2"/>
          <a:stretch>
            <a:fillRect/>
          </a:stretch>
        </p:blipFill>
        <p:spPr>
          <a:xfrm>
            <a:off x="1333500" y="366712"/>
            <a:ext cx="9525000" cy="6124575"/>
          </a:xfrm>
          <a:prstGeom prst="rect">
            <a:avLst/>
          </a:prstGeom>
        </p:spPr>
      </p:pic>
    </p:spTree>
    <p:extLst>
      <p:ext uri="{BB962C8B-B14F-4D97-AF65-F5344CB8AC3E}">
        <p14:creationId xmlns:p14="http://schemas.microsoft.com/office/powerpoint/2010/main" val="783233672"/>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Links</a:t>
            </a:r>
          </a:p>
        </p:txBody>
      </p:sp>
      <p:sp>
        <p:nvSpPr>
          <p:cNvPr id="3" name="Content Placeholder 2"/>
          <p:cNvSpPr>
            <a:spLocks noGrp="1"/>
          </p:cNvSpPr>
          <p:nvPr>
            <p:ph idx="1"/>
          </p:nvPr>
        </p:nvSpPr>
        <p:spPr/>
        <p:txBody>
          <a:bodyPr/>
          <a:lstStyle/>
          <a:p>
            <a:r>
              <a:rPr lang="en-GB" dirty="0">
                <a:hlinkClick r:id="rId2"/>
              </a:rPr>
              <a:t>https://www.wordstream.com/blog/ws/2014/11/10/best-online-survey-tools</a:t>
            </a:r>
            <a:endParaRPr lang="en-GB" dirty="0"/>
          </a:p>
          <a:p>
            <a:r>
              <a:rPr lang="en-GB" dirty="0">
                <a:hlinkClick r:id="rId3"/>
              </a:rPr>
              <a:t>https://uk.pcmag.com/cloud-services/73249/the-best-online-survey-tools</a:t>
            </a:r>
            <a:endParaRPr lang="en-GB" dirty="0"/>
          </a:p>
          <a:p>
            <a:r>
              <a:rPr lang="en-GB" dirty="0">
                <a:hlinkClick r:id="rId4"/>
              </a:rPr>
              <a:t>https://stats.idre.ucla.edu/other/mult-pkg/whatstat/</a:t>
            </a:r>
            <a:endParaRPr lang="en-GB" dirty="0"/>
          </a:p>
          <a:p>
            <a:endParaRPr lang="en-GB" dirty="0"/>
          </a:p>
          <a:p>
            <a:endParaRPr lang="en-GB" dirty="0"/>
          </a:p>
        </p:txBody>
      </p:sp>
    </p:spTree>
    <p:extLst>
      <p:ext uri="{BB962C8B-B14F-4D97-AF65-F5344CB8AC3E}">
        <p14:creationId xmlns:p14="http://schemas.microsoft.com/office/powerpoint/2010/main" val="2120356654"/>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Chapter 4 Quantitative version</a:t>
            </a:r>
          </a:p>
        </p:txBody>
      </p:sp>
      <p:sp>
        <p:nvSpPr>
          <p:cNvPr id="61443" name="Content Placeholder 1"/>
          <p:cNvSpPr>
            <a:spLocks noGrp="1"/>
          </p:cNvSpPr>
          <p:nvPr>
            <p:ph idx="1"/>
          </p:nvPr>
        </p:nvSpPr>
        <p:spPr/>
        <p:txBody>
          <a:bodyPr/>
          <a:lstStyle/>
          <a:p>
            <a:pPr>
              <a:lnSpc>
                <a:spcPct val="80000"/>
              </a:lnSpc>
            </a:pPr>
            <a:r>
              <a:rPr lang="en-US" altLang="en-US" sz="2500" dirty="0">
                <a:ea typeface="ＭＳ Ｐゴシック" panose="020B0600070205080204" pitchFamily="34" charset="-128"/>
              </a:rPr>
              <a:t>Chapter 4 of a quantitative design is shorter because the findings are results of statistical tests instead of narratives. </a:t>
            </a:r>
          </a:p>
          <a:p>
            <a:pPr>
              <a:lnSpc>
                <a:spcPct val="80000"/>
              </a:lnSpc>
            </a:pPr>
            <a:r>
              <a:rPr lang="en-US" altLang="en-US" sz="2500" dirty="0">
                <a:ea typeface="ＭＳ Ｐゴシック" panose="020B0600070205080204" pitchFamily="34" charset="-128"/>
              </a:rPr>
              <a:t>Introductory paragraph where the researcher reminds the reader of the purpose statement, next present the findings.</a:t>
            </a:r>
          </a:p>
          <a:p>
            <a:pPr>
              <a:lnSpc>
                <a:spcPct val="80000"/>
              </a:lnSpc>
            </a:pPr>
            <a:r>
              <a:rPr lang="en-US" altLang="en-US" sz="2500" dirty="0">
                <a:ea typeface="ＭＳ Ｐゴシック" panose="020B0600070205080204" pitchFamily="34" charset="-128"/>
              </a:rPr>
              <a:t>Simon (2006) recommends section on the data demographics such as explaining the age, gender, or relevant related information on the population.</a:t>
            </a:r>
          </a:p>
          <a:p>
            <a:pPr>
              <a:lnSpc>
                <a:spcPct val="80000"/>
              </a:lnSpc>
            </a:pPr>
            <a:r>
              <a:rPr lang="en-US" altLang="en-US" sz="2500" dirty="0">
                <a:ea typeface="ＭＳ Ｐゴシック" panose="020B0600070205080204" pitchFamily="34" charset="-128"/>
              </a:rPr>
              <a:t>Can be in Appendix.</a:t>
            </a:r>
            <a:endParaRPr lang="en-GB" altLang="en-US" sz="2500" dirty="0">
              <a:ea typeface="ＭＳ Ｐゴシック" panose="020B0600070205080204" pitchFamily="34" charset="-128"/>
            </a:endParaRPr>
          </a:p>
          <a:p>
            <a:pPr>
              <a:lnSpc>
                <a:spcPct val="80000"/>
              </a:lnSpc>
            </a:pPr>
            <a:endParaRPr lang="en-US" altLang="en-US" sz="2500" dirty="0">
              <a:ea typeface="ＭＳ Ｐゴシック" panose="020B0600070205080204" pitchFamily="34" charset="-128"/>
            </a:endParaRPr>
          </a:p>
        </p:txBody>
      </p:sp>
    </p:spTree>
    <p:extLst>
      <p:ext uri="{BB962C8B-B14F-4D97-AF65-F5344CB8AC3E}">
        <p14:creationId xmlns:p14="http://schemas.microsoft.com/office/powerpoint/2010/main" val="2727978335"/>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Describe tests and data control methods</a:t>
            </a:r>
          </a:p>
        </p:txBody>
      </p:sp>
      <p:sp>
        <p:nvSpPr>
          <p:cNvPr id="62467" name="Content Placeholder 1"/>
          <p:cNvSpPr>
            <a:spLocks noGrp="1"/>
          </p:cNvSpPr>
          <p:nvPr>
            <p:ph idx="1"/>
          </p:nvPr>
        </p:nvSpPr>
        <p:spPr/>
        <p:txBody>
          <a:bodyPr/>
          <a:lstStyle/>
          <a:p>
            <a:pPr>
              <a:lnSpc>
                <a:spcPct val="90000"/>
              </a:lnSpc>
            </a:pPr>
            <a:r>
              <a:rPr lang="en-US" altLang="en-US" sz="2300" dirty="0">
                <a:ea typeface="ＭＳ Ｐゴシック" panose="020B0600070205080204" pitchFamily="34" charset="-128"/>
              </a:rPr>
              <a:t>Present findings of statistical tests in chapter 4. </a:t>
            </a:r>
          </a:p>
          <a:p>
            <a:pPr>
              <a:lnSpc>
                <a:spcPct val="90000"/>
              </a:lnSpc>
            </a:pPr>
            <a:r>
              <a:rPr lang="en-US" altLang="en-US" sz="2300" dirty="0">
                <a:ea typeface="ＭＳ Ｐゴシック" panose="020B0600070205080204" pitchFamily="34" charset="-128"/>
              </a:rPr>
              <a:t>A discussion of what type of tests were chosen and why. </a:t>
            </a:r>
          </a:p>
          <a:p>
            <a:pPr>
              <a:lnSpc>
                <a:spcPct val="90000"/>
              </a:lnSpc>
            </a:pPr>
            <a:r>
              <a:rPr lang="en-US" altLang="en-US" sz="2300" dirty="0">
                <a:ea typeface="ＭＳ Ｐゴシック" panose="020B0600070205080204" pitchFamily="34" charset="-128"/>
              </a:rPr>
              <a:t>Describe the data collection instrument along with any archival databases consulted. </a:t>
            </a:r>
          </a:p>
          <a:p>
            <a:pPr>
              <a:lnSpc>
                <a:spcPct val="90000"/>
              </a:lnSpc>
            </a:pPr>
            <a:r>
              <a:rPr lang="en-US" altLang="en-US" sz="2300" b="1" dirty="0">
                <a:solidFill>
                  <a:srgbClr val="FF0000"/>
                </a:solidFill>
                <a:ea typeface="ＭＳ Ｐゴシック" panose="020B0600070205080204" pitchFamily="34" charset="-128"/>
              </a:rPr>
              <a:t>How the data was collected must match what was presented in the research proposal and methodology. </a:t>
            </a:r>
          </a:p>
          <a:p>
            <a:pPr>
              <a:lnSpc>
                <a:spcPct val="90000"/>
              </a:lnSpc>
            </a:pPr>
            <a:r>
              <a:rPr lang="en-US" altLang="en-US" sz="2300" b="1" dirty="0">
                <a:solidFill>
                  <a:srgbClr val="FF0000"/>
                </a:solidFill>
                <a:ea typeface="ＭＳ Ｐゴシック" panose="020B0600070205080204" pitchFamily="34" charset="-128"/>
              </a:rPr>
              <a:t>A student error is that what was done in Chapter 4 does not match what was </a:t>
            </a:r>
            <a:r>
              <a:rPr lang="en-GB" altLang="en-US" sz="2300" b="1" dirty="0">
                <a:solidFill>
                  <a:srgbClr val="FF0000"/>
                </a:solidFill>
                <a:ea typeface="ＭＳ Ｐゴシック" panose="020B0600070205080204" pitchFamily="34" charset="-128"/>
              </a:rPr>
              <a:t>stated.</a:t>
            </a:r>
          </a:p>
          <a:p>
            <a:pPr>
              <a:lnSpc>
                <a:spcPct val="90000"/>
              </a:lnSpc>
            </a:pPr>
            <a:endParaRPr lang="en-US" altLang="en-US" sz="2300" dirty="0">
              <a:ea typeface="ＭＳ Ｐゴシック" panose="020B0600070205080204" pitchFamily="34" charset="-128"/>
            </a:endParaRPr>
          </a:p>
        </p:txBody>
      </p:sp>
    </p:spTree>
    <p:extLst>
      <p:ext uri="{BB962C8B-B14F-4D97-AF65-F5344CB8AC3E}">
        <p14:creationId xmlns:p14="http://schemas.microsoft.com/office/powerpoint/2010/main" val="4024278770"/>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However</a:t>
            </a:r>
          </a:p>
        </p:txBody>
      </p:sp>
      <p:sp>
        <p:nvSpPr>
          <p:cNvPr id="63491" name="Content Placeholder 1"/>
          <p:cNvSpPr>
            <a:spLocks noGrp="1"/>
          </p:cNvSpPr>
          <p:nvPr>
            <p:ph idx="1"/>
          </p:nvPr>
        </p:nvSpPr>
        <p:spPr/>
        <p:txBody>
          <a:bodyPr/>
          <a:lstStyle/>
          <a:p>
            <a:r>
              <a:rPr lang="en-US" altLang="en-US" sz="3200" dirty="0">
                <a:ea typeface="ＭＳ Ｐゴシック" panose="020B0600070205080204" pitchFamily="34" charset="-128"/>
              </a:rPr>
              <a:t>Things can and do change.</a:t>
            </a:r>
          </a:p>
          <a:p>
            <a:r>
              <a:rPr lang="en-US" altLang="en-US" sz="3200" dirty="0">
                <a:ea typeface="ＭＳ Ｐゴシック" panose="020B0600070205080204" pitchFamily="34" charset="-128"/>
              </a:rPr>
              <a:t>The Research Proposal is like me going to </a:t>
            </a:r>
            <a:r>
              <a:rPr lang="en-US" altLang="en-US" sz="3200" dirty="0" err="1">
                <a:ea typeface="ＭＳ Ｐゴシック" panose="020B0600070205080204" pitchFamily="34" charset="-128"/>
              </a:rPr>
              <a:t>Abercynnon</a:t>
            </a:r>
            <a:r>
              <a:rPr lang="en-US" altLang="en-US" sz="3200" dirty="0">
                <a:ea typeface="ＭＳ Ｐゴシック" panose="020B0600070205080204" pitchFamily="34" charset="-128"/>
              </a:rPr>
              <a:t> Rugby Club.</a:t>
            </a:r>
          </a:p>
          <a:p>
            <a:r>
              <a:rPr lang="en-US" altLang="en-US" sz="3200" dirty="0">
                <a:ea typeface="ＭＳ Ｐゴシック" panose="020B0600070205080204" pitchFamily="34" charset="-128"/>
              </a:rPr>
              <a:t>But you must indicate how and why the plan was changed.</a:t>
            </a: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1473012520"/>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Discuss control group or measurement differences</a:t>
            </a:r>
          </a:p>
        </p:txBody>
      </p:sp>
      <p:sp>
        <p:nvSpPr>
          <p:cNvPr id="64515" name="Content Placeholder 1"/>
          <p:cNvSpPr>
            <a:spLocks noGrp="1"/>
          </p:cNvSpPr>
          <p:nvPr>
            <p:ph idx="1"/>
          </p:nvPr>
        </p:nvSpPr>
        <p:spPr/>
        <p:txBody>
          <a:bodyPr>
            <a:normAutofit/>
          </a:bodyPr>
          <a:lstStyle/>
          <a:p>
            <a:pPr>
              <a:lnSpc>
                <a:spcPct val="90000"/>
              </a:lnSpc>
            </a:pPr>
            <a:r>
              <a:rPr lang="en-US" altLang="en-US" dirty="0">
                <a:ea typeface="ＭＳ Ｐゴシック" panose="020B0600070205080204" pitchFamily="34" charset="-128"/>
              </a:rPr>
              <a:t>Depending on the design, the next section of a quantitative dissertation discusses measurement of variables that tested hypotheses (</a:t>
            </a:r>
            <a:r>
              <a:rPr lang="en-US" altLang="en-US" dirty="0" err="1">
                <a:ea typeface="ＭＳ Ｐゴシック" panose="020B0600070205080204" pitchFamily="34" charset="-128"/>
              </a:rPr>
              <a:t>Sproull</a:t>
            </a:r>
            <a:r>
              <a:rPr lang="en-US" altLang="en-US" dirty="0">
                <a:ea typeface="ＭＳ Ｐゴシック" panose="020B0600070205080204" pitchFamily="34" charset="-128"/>
              </a:rPr>
              <a:t>, 2004).</a:t>
            </a:r>
          </a:p>
          <a:p>
            <a:pPr>
              <a:lnSpc>
                <a:spcPct val="90000"/>
              </a:lnSpc>
            </a:pPr>
            <a:r>
              <a:rPr lang="en-US" altLang="en-US" dirty="0">
                <a:ea typeface="ＭＳ Ｐゴシック" panose="020B0600070205080204" pitchFamily="34" charset="-128"/>
              </a:rPr>
              <a:t>The inclusion of covariates increases </a:t>
            </a:r>
            <a:r>
              <a:rPr lang="en-US" altLang="en-US" dirty="0">
                <a:ea typeface="ＭＳ Ｐゴシック" panose="020B0600070205080204" pitchFamily="34" charset="-128"/>
                <a:hlinkClick r:id="rId2" tooltip="Statistical power"/>
              </a:rPr>
              <a:t>statistical power</a:t>
            </a:r>
            <a:r>
              <a:rPr lang="en-US" altLang="en-US" dirty="0">
                <a:ea typeface="ＭＳ Ｐゴシック" panose="020B0600070205080204" pitchFamily="34" charset="-128"/>
              </a:rPr>
              <a:t> because covariates accounts for some of the variability that might exist between groups.</a:t>
            </a:r>
            <a:endParaRPr lang="en-GB" altLang="en-US" dirty="0">
              <a:ea typeface="ＭＳ Ｐゴシック" panose="020B0600070205080204" pitchFamily="34" charset="-128"/>
            </a:endParaRPr>
          </a:p>
          <a:p>
            <a:pPr>
              <a:lnSpc>
                <a:spcPct val="90000"/>
              </a:lnSpc>
            </a:pPr>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77743497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Validity and reliability</a:t>
            </a:r>
          </a:p>
        </p:txBody>
      </p:sp>
      <p:sp>
        <p:nvSpPr>
          <p:cNvPr id="65539" name="Content Placeholder 1"/>
          <p:cNvSpPr>
            <a:spLocks noGrp="1"/>
          </p:cNvSpPr>
          <p:nvPr>
            <p:ph idx="1"/>
          </p:nvPr>
        </p:nvSpPr>
        <p:spPr/>
        <p:txBody>
          <a:bodyPr/>
          <a:lstStyle/>
          <a:p>
            <a:r>
              <a:rPr lang="en-US" altLang="en-US" sz="2800" dirty="0">
                <a:ea typeface="ＭＳ Ｐゴシック" panose="020B0600070205080204" pitchFamily="34" charset="-128"/>
              </a:rPr>
              <a:t>Validity and reliability indices are usually established with a test-retest reliability and a. Cronbach’s alpha coefficients of .700 or higher (Simon, 2006).</a:t>
            </a:r>
          </a:p>
          <a:p>
            <a:r>
              <a:rPr lang="en-US" altLang="en-US" sz="2800" dirty="0">
                <a:ea typeface="ＭＳ Ｐゴシック" panose="020B0600070205080204" pitchFamily="34" charset="-128"/>
              </a:rPr>
              <a:t>If the researcher uses an established instrument then instrument testing is not necessary (</a:t>
            </a:r>
            <a:r>
              <a:rPr lang="en-US" altLang="en-US" sz="2800" dirty="0" err="1">
                <a:ea typeface="ＭＳ Ｐゴシック" panose="020B0600070205080204" pitchFamily="34" charset="-128"/>
              </a:rPr>
              <a:t>Sproull</a:t>
            </a:r>
            <a:r>
              <a:rPr lang="en-US" altLang="en-US" sz="2800" dirty="0">
                <a:ea typeface="ＭＳ Ｐゴシック" panose="020B0600070205080204" pitchFamily="34" charset="-128"/>
              </a:rPr>
              <a:t>, 2004).</a:t>
            </a:r>
            <a:endParaRPr lang="en-GB" altLang="en-US" sz="2800" dirty="0">
              <a:ea typeface="ＭＳ Ｐゴシック" panose="020B0600070205080204" pitchFamily="34" charset="-128"/>
            </a:endParaRP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657028795"/>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Describe any pilot study*</a:t>
            </a:r>
          </a:p>
        </p:txBody>
      </p:sp>
      <p:sp>
        <p:nvSpPr>
          <p:cNvPr id="66563" name="Content Placeholder 1"/>
          <p:cNvSpPr>
            <a:spLocks noGrp="1"/>
          </p:cNvSpPr>
          <p:nvPr>
            <p:ph idx="1"/>
          </p:nvPr>
        </p:nvSpPr>
        <p:spPr/>
        <p:txBody>
          <a:bodyPr/>
          <a:lstStyle/>
          <a:p>
            <a:r>
              <a:rPr lang="en-US" altLang="en-US" dirty="0">
                <a:ea typeface="ＭＳ Ｐゴシック" panose="020B0600070205080204" pitchFamily="34" charset="-128"/>
              </a:rPr>
              <a:t>If the researcher developed a survey, a common method for testing the validity and accuracy of the survey is a pilot study using the survey with a sub-set of the participants (</a:t>
            </a:r>
            <a:r>
              <a:rPr lang="en-US" altLang="en-US" dirty="0" err="1">
                <a:ea typeface="ＭＳ Ｐゴシック" panose="020B0600070205080204" pitchFamily="34" charset="-128"/>
              </a:rPr>
              <a:t>Sproull</a:t>
            </a:r>
            <a:r>
              <a:rPr lang="en-US" altLang="en-US" dirty="0">
                <a:ea typeface="ＭＳ Ｐゴシック" panose="020B0600070205080204" pitchFamily="34" charset="-128"/>
              </a:rPr>
              <a:t>, 2004). </a:t>
            </a:r>
          </a:p>
          <a:p>
            <a:r>
              <a:rPr lang="en-US" altLang="en-US" dirty="0">
                <a:ea typeface="ＭＳ Ｐゴシック" panose="020B0600070205080204" pitchFamily="34" charset="-128"/>
              </a:rPr>
              <a:t>If the research study employed a pilot study, describe the results and any subsequent survey modification before implementing the survey to the rest of the participants.</a:t>
            </a:r>
            <a:endParaRPr lang="en-GB" altLang="en-US" dirty="0">
              <a:ea typeface="ＭＳ Ｐゴシック" panose="020B0600070205080204" pitchFamily="34" charset="-128"/>
            </a:endParaRPr>
          </a:p>
        </p:txBody>
      </p:sp>
    </p:spTree>
    <p:extLst>
      <p:ext uri="{BB962C8B-B14F-4D97-AF65-F5344CB8AC3E}">
        <p14:creationId xmlns:p14="http://schemas.microsoft.com/office/powerpoint/2010/main" val="881064659"/>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Describe any missing data*</a:t>
            </a:r>
          </a:p>
        </p:txBody>
      </p:sp>
      <p:sp>
        <p:nvSpPr>
          <p:cNvPr id="44034" name="Content Placeholder 1"/>
          <p:cNvSpPr>
            <a:spLocks noGrp="1"/>
          </p:cNvSpPr>
          <p:nvPr>
            <p:ph idx="1"/>
          </p:nvPr>
        </p:nvSpPr>
        <p:spPr/>
        <p:txBody>
          <a:bodyPr rtlCol="0">
            <a:normAutofit/>
          </a:bodyPr>
          <a:lstStyle/>
          <a:p>
            <a:pPr marL="182880" indent="-182880">
              <a:buClr>
                <a:schemeClr val="tx1">
                  <a:lumMod val="85000"/>
                  <a:lumOff val="15000"/>
                </a:schemeClr>
              </a:buClr>
              <a:defRPr/>
            </a:pPr>
            <a:r>
              <a:rPr lang="en-US" altLang="en-US" sz="2500" dirty="0">
                <a:ea typeface="ＭＳ Ｐゴシック" panose="020B0600070205080204" pitchFamily="34" charset="-128"/>
              </a:rPr>
              <a:t>If any missing data could not be collected that was outlined in chapter three, include reasons why (Creswell, 2004)</a:t>
            </a:r>
          </a:p>
          <a:p>
            <a:pPr marL="182880" indent="-182880">
              <a:buClr>
                <a:schemeClr val="tx1">
                  <a:lumMod val="85000"/>
                  <a:lumOff val="15000"/>
                </a:schemeClr>
              </a:buClr>
              <a:defRPr/>
            </a:pPr>
            <a:r>
              <a:rPr lang="en-US" altLang="en-US" sz="2500" dirty="0">
                <a:ea typeface="ＭＳ Ｐゴシック" panose="020B0600070205080204" pitchFamily="34" charset="-128"/>
              </a:rPr>
              <a:t>For example, if a  student promised in chapter 3 that the data collection was interviewing 25 managers </a:t>
            </a:r>
          </a:p>
          <a:p>
            <a:pPr marL="182880" indent="-182880">
              <a:buClr>
                <a:schemeClr val="tx1">
                  <a:lumMod val="85000"/>
                  <a:lumOff val="15000"/>
                </a:schemeClr>
              </a:buClr>
              <a:defRPr/>
            </a:pPr>
            <a:r>
              <a:rPr lang="en-US" altLang="en-US" sz="2500" b="1" i="1" dirty="0">
                <a:solidFill>
                  <a:srgbClr val="0070C0"/>
                </a:solidFill>
                <a:ea typeface="ＭＳ Ｐゴシック" panose="020B0600070205080204" pitchFamily="34" charset="-128"/>
              </a:rPr>
              <a:t>Extreme problems gaining trust and confidence, even with retired managers, made it impossible to interview 25 managers and after many months, the researcher obtained interviews from 20 managers meeting the requirements.</a:t>
            </a:r>
            <a:endParaRPr lang="en-GB" altLang="en-US" sz="2500" b="1" i="1" dirty="0">
              <a:solidFill>
                <a:srgbClr val="0070C0"/>
              </a:solidFill>
              <a:ea typeface="ＭＳ Ｐゴシック" panose="020B0600070205080204" pitchFamily="34" charset="-128"/>
            </a:endParaRPr>
          </a:p>
          <a:p>
            <a:pPr marL="182880" indent="-182880">
              <a:buClr>
                <a:schemeClr val="tx1">
                  <a:lumMod val="85000"/>
                  <a:lumOff val="15000"/>
                </a:schemeClr>
              </a:buClr>
              <a:defRPr/>
            </a:pPr>
            <a:endParaRPr lang="en-US" altLang="en-US" sz="2500" dirty="0">
              <a:ea typeface="ＭＳ Ｐゴシック" panose="020B0600070205080204" pitchFamily="34" charset="-128"/>
            </a:endParaRPr>
          </a:p>
          <a:p>
            <a:pPr marL="182880" indent="-182880">
              <a:buClr>
                <a:schemeClr val="tx1">
                  <a:lumMod val="85000"/>
                  <a:lumOff val="15000"/>
                </a:schemeClr>
              </a:buClr>
              <a:defRPr/>
            </a:pPr>
            <a:endParaRPr lang="en-US" altLang="en-US" sz="2500" dirty="0">
              <a:ea typeface="ＭＳ Ｐゴシック" panose="020B0600070205080204" pitchFamily="34" charset="-128"/>
            </a:endParaRPr>
          </a:p>
        </p:txBody>
      </p:sp>
    </p:spTree>
    <p:extLst>
      <p:ext uri="{BB962C8B-B14F-4D97-AF65-F5344CB8AC3E}">
        <p14:creationId xmlns:p14="http://schemas.microsoft.com/office/powerpoint/2010/main" val="1381025534"/>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Present the data related to the hypothesis/objectives</a:t>
            </a:r>
          </a:p>
        </p:txBody>
      </p:sp>
      <p:sp>
        <p:nvSpPr>
          <p:cNvPr id="68611" name="Content Placeholder 1"/>
          <p:cNvSpPr>
            <a:spLocks noGrp="1"/>
          </p:cNvSpPr>
          <p:nvPr>
            <p:ph idx="1"/>
          </p:nvPr>
        </p:nvSpPr>
        <p:spPr/>
        <p:txBody>
          <a:bodyPr/>
          <a:lstStyle/>
          <a:p>
            <a:r>
              <a:rPr lang="en-US" altLang="en-US" sz="2800">
                <a:ea typeface="ＭＳ Ｐゴシック" panose="020B0600070205080204" pitchFamily="34" charset="-128"/>
              </a:rPr>
              <a:t>Interpreting the results of a hypothesis</a:t>
            </a:r>
          </a:p>
          <a:p>
            <a:r>
              <a:rPr lang="en-US" altLang="en-US" sz="2800" b="1">
                <a:ea typeface="ＭＳ Ｐゴシック" panose="020B0600070205080204" pitchFamily="34" charset="-128"/>
              </a:rPr>
              <a:t>P-value</a:t>
            </a:r>
            <a:r>
              <a:rPr lang="en-GB" altLang="en-US" sz="2800">
                <a:ea typeface="ＭＳ Ｐゴシック" panose="020B0600070205080204" pitchFamily="34" charset="-128"/>
              </a:rPr>
              <a:t> </a:t>
            </a:r>
            <a:r>
              <a:rPr lang="en-US" altLang="en-US" sz="2800" b="1">
                <a:ea typeface="ＭＳ Ｐゴシック" panose="020B0600070205080204" pitchFamily="34" charset="-128"/>
              </a:rPr>
              <a:t>Interpretation</a:t>
            </a:r>
            <a:endParaRPr lang="en-GB" altLang="en-US" sz="2800">
              <a:ea typeface="ＭＳ Ｐゴシック" panose="020B0600070205080204" pitchFamily="34" charset="-128"/>
            </a:endParaRPr>
          </a:p>
          <a:p>
            <a:r>
              <a:rPr lang="en-US" altLang="en-US" sz="2800" b="1">
                <a:ea typeface="ＭＳ Ｐゴシック" panose="020B0600070205080204" pitchFamily="34" charset="-128"/>
              </a:rPr>
              <a:t>P&lt; 0.01 Very strong evidence against H0 </a:t>
            </a:r>
            <a:endParaRPr lang="en-GB" altLang="en-US" sz="2800">
              <a:ea typeface="ＭＳ Ｐゴシック" panose="020B0600070205080204" pitchFamily="34" charset="-128"/>
            </a:endParaRPr>
          </a:p>
          <a:p>
            <a:r>
              <a:rPr lang="en-US" altLang="en-US" sz="2800" b="1">
                <a:ea typeface="ＭＳ Ｐゴシック" panose="020B0600070205080204" pitchFamily="34" charset="-128"/>
              </a:rPr>
              <a:t>P &lt; 0.05 Moderate evidence against H0 </a:t>
            </a:r>
            <a:endParaRPr lang="en-GB" altLang="en-US" sz="2800">
              <a:ea typeface="ＭＳ Ｐゴシック" panose="020B0600070205080204" pitchFamily="34" charset="-128"/>
            </a:endParaRPr>
          </a:p>
          <a:p>
            <a:r>
              <a:rPr lang="en-US" altLang="en-US" sz="2800" b="1">
                <a:ea typeface="ＭＳ Ｐゴシック" panose="020B0600070205080204" pitchFamily="34" charset="-128"/>
              </a:rPr>
              <a:t>P &lt; 0.10 Suggestive evidence against H0 </a:t>
            </a:r>
            <a:endParaRPr lang="en-GB" altLang="en-US" sz="2800">
              <a:ea typeface="ＭＳ Ｐゴシック" panose="020B0600070205080204" pitchFamily="34" charset="-128"/>
            </a:endParaRPr>
          </a:p>
          <a:p>
            <a:r>
              <a:rPr lang="en-US" altLang="en-US" sz="2800" b="1">
                <a:ea typeface="ＭＳ Ｐゴシック" panose="020B0600070205080204" pitchFamily="34" charset="-128"/>
              </a:rPr>
              <a:t>P &gt; 0.10 </a:t>
            </a:r>
            <a:endParaRPr lang="en-GB" altLang="en-US" sz="2800">
              <a:ea typeface="ＭＳ Ｐゴシック" panose="020B0600070205080204" pitchFamily="34" charset="-128"/>
            </a:endParaRPr>
          </a:p>
          <a:p>
            <a:pPr>
              <a:buFont typeface="Wingdings 3" panose="05040102010807070707" pitchFamily="18" charset="2"/>
              <a:buNone/>
            </a:pPr>
            <a:r>
              <a:rPr lang="en-US" altLang="en-US" sz="2800" b="1">
                <a:ea typeface="ＭＳ Ｐゴシック" panose="020B0600070205080204" pitchFamily="34" charset="-128"/>
              </a:rPr>
              <a:t>Little or no real evidence against H0 </a:t>
            </a:r>
            <a:endParaRPr lang="en-GB" altLang="en-US" sz="2800">
              <a:ea typeface="ＭＳ Ｐゴシック" panose="020B0600070205080204" pitchFamily="34" charset="-128"/>
            </a:endParaRPr>
          </a:p>
          <a:p>
            <a:endParaRPr lang="en-US" altLang="en-US">
              <a:ea typeface="ＭＳ Ｐゴシック" panose="020B0600070205080204" pitchFamily="34" charset="-128"/>
            </a:endParaRPr>
          </a:p>
        </p:txBody>
      </p:sp>
    </p:spTree>
    <p:extLst>
      <p:ext uri="{BB962C8B-B14F-4D97-AF65-F5344CB8AC3E}">
        <p14:creationId xmlns:p14="http://schemas.microsoft.com/office/powerpoint/2010/main" val="3720883843"/>
      </p:ext>
    </p:extLst>
  </p:cSld>
  <p:clrMapOvr>
    <a:masterClrMapping/>
  </p:clrMapOvr>
</p:sld>
</file>

<file path=ppt/slides/slide8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P-values</a:t>
            </a:r>
          </a:p>
        </p:txBody>
      </p:sp>
      <p:sp>
        <p:nvSpPr>
          <p:cNvPr id="3" name="Content Placeholder 2"/>
          <p:cNvSpPr>
            <a:spLocks noGrp="1"/>
          </p:cNvSpPr>
          <p:nvPr>
            <p:ph idx="1"/>
          </p:nvPr>
        </p:nvSpPr>
        <p:spPr/>
        <p:txBody>
          <a:bodyPr>
            <a:normAutofit/>
          </a:bodyPr>
          <a:lstStyle/>
          <a:p>
            <a:r>
              <a:rPr lang="en-GB" dirty="0"/>
              <a:t>P-values are frequently misinterpreted, which causes many problems. </a:t>
            </a:r>
          </a:p>
          <a:p>
            <a:r>
              <a:rPr lang="en-GB" dirty="0"/>
              <a:t>P-value one of the most frequently used tools for deciding if a result is statistically significant. </a:t>
            </a:r>
          </a:p>
        </p:txBody>
      </p:sp>
    </p:spTree>
    <p:extLst>
      <p:ext uri="{BB962C8B-B14F-4D97-AF65-F5344CB8AC3E}">
        <p14:creationId xmlns:p14="http://schemas.microsoft.com/office/powerpoint/2010/main" val="635072680"/>
      </p:ext>
    </p:extLst>
  </p:cSld>
  <p:clrMapOvr>
    <a:masterClrMapping/>
  </p:clrMapOvr>
</p:sld>
</file>

<file path=ppt/slides/slide8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Link</a:t>
            </a:r>
          </a:p>
        </p:txBody>
      </p:sp>
      <p:sp>
        <p:nvSpPr>
          <p:cNvPr id="3" name="Content Placeholder 2"/>
          <p:cNvSpPr>
            <a:spLocks noGrp="1"/>
          </p:cNvSpPr>
          <p:nvPr>
            <p:ph idx="1"/>
          </p:nvPr>
        </p:nvSpPr>
        <p:spPr/>
        <p:txBody>
          <a:bodyPr/>
          <a:lstStyle/>
          <a:p>
            <a:r>
              <a:rPr lang="en-GB" dirty="0">
                <a:hlinkClick r:id="rId2"/>
              </a:rPr>
              <a:t>http://blog.minitab.com/blog/understanding-statistics/what-can-you-say-when-your-p-value-is-greater-than-005</a:t>
            </a:r>
            <a:endParaRPr lang="en-GB" dirty="0"/>
          </a:p>
          <a:p>
            <a:endParaRPr lang="en-GB" dirty="0"/>
          </a:p>
        </p:txBody>
      </p:sp>
    </p:spTree>
    <p:extLst>
      <p:ext uri="{BB962C8B-B14F-4D97-AF65-F5344CB8AC3E}">
        <p14:creationId xmlns:p14="http://schemas.microsoft.com/office/powerpoint/2010/main" val="1813981135"/>
      </p:ext>
    </p:extLst>
  </p:cSld>
  <p:clrMapOvr>
    <a:masterClrMapping/>
  </p:clrMapOvr>
</p:sld>
</file>

<file path=ppt/slides/slide8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dirty="0">
                <a:solidFill>
                  <a:schemeClr val="tx1">
                    <a:lumMod val="85000"/>
                    <a:lumOff val="15000"/>
                  </a:schemeClr>
                </a:solidFill>
                <a:ea typeface="+mj-ea"/>
                <a:cs typeface="+mj-cs"/>
              </a:rPr>
              <a:t>Outliers</a:t>
            </a:r>
          </a:p>
        </p:txBody>
      </p:sp>
      <p:sp>
        <p:nvSpPr>
          <p:cNvPr id="69635" name="Content Placeholder 1"/>
          <p:cNvSpPr>
            <a:spLocks noGrp="1"/>
          </p:cNvSpPr>
          <p:nvPr>
            <p:ph idx="1"/>
          </p:nvPr>
        </p:nvSpPr>
        <p:spPr/>
        <p:txBody>
          <a:bodyPr/>
          <a:lstStyle/>
          <a:p>
            <a:r>
              <a:rPr lang="en-US" altLang="en-US" dirty="0">
                <a:ea typeface="ＭＳ Ｐゴシック" panose="020B0600070205080204" pitchFamily="34" charset="-128"/>
              </a:rPr>
              <a:t>Include any data that were outside the norm resulting from testing (</a:t>
            </a:r>
            <a:r>
              <a:rPr lang="en-US" altLang="en-US" dirty="0" err="1">
                <a:ea typeface="ＭＳ Ｐゴシック" panose="020B0600070205080204" pitchFamily="34" charset="-128"/>
              </a:rPr>
              <a:t>Sproull</a:t>
            </a:r>
            <a:r>
              <a:rPr lang="en-US" altLang="en-US" dirty="0">
                <a:ea typeface="ＭＳ Ｐゴシック" panose="020B0600070205080204" pitchFamily="34" charset="-128"/>
              </a:rPr>
              <a:t>, 2004).</a:t>
            </a:r>
          </a:p>
          <a:p>
            <a:r>
              <a:rPr lang="en-US" altLang="en-US" dirty="0">
                <a:ea typeface="ＭＳ Ｐゴシック" panose="020B0600070205080204" pitchFamily="34" charset="-128"/>
              </a:rPr>
              <a:t>Show how the data did not fit into the curve (Creswell, 2004).</a:t>
            </a:r>
            <a:endParaRPr lang="en-GB"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404047094"/>
      </p:ext>
    </p:extLst>
  </p:cSld>
  <p:clrMapOvr>
    <a:masterClrMapping/>
  </p:clrMapOvr>
</p:sld>
</file>

<file path=ppt/slides/slide8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Validity and Reliability</a:t>
            </a:r>
          </a:p>
        </p:txBody>
      </p:sp>
      <p:sp>
        <p:nvSpPr>
          <p:cNvPr id="70659" name="Content Placeholder 1"/>
          <p:cNvSpPr>
            <a:spLocks noGrp="1"/>
          </p:cNvSpPr>
          <p:nvPr>
            <p:ph idx="1"/>
          </p:nvPr>
        </p:nvSpPr>
        <p:spPr/>
        <p:txBody>
          <a:bodyPr/>
          <a:lstStyle/>
          <a:p>
            <a:r>
              <a:rPr lang="en-US" altLang="en-US" sz="2800" dirty="0">
                <a:ea typeface="ＭＳ Ｐゴシック" panose="020B0600070205080204" pitchFamily="34" charset="-128"/>
              </a:rPr>
              <a:t>Add a section after presenting the results of the tests that discusses how the research handled issues with validity and reliability.</a:t>
            </a:r>
            <a:endParaRPr lang="en-GB" altLang="en-US" sz="2800" dirty="0">
              <a:ea typeface="ＭＳ Ｐゴシック" panose="020B0600070205080204" pitchFamily="34" charset="-128"/>
            </a:endParaRP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4186346339"/>
      </p:ext>
    </p:extLst>
  </p:cSld>
  <p:clrMapOvr>
    <a:masterClrMapping/>
  </p:clrMapOvr>
</p:sld>
</file>

<file path=ppt/slides/slide8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Summary and conclusion</a:t>
            </a:r>
          </a:p>
        </p:txBody>
      </p:sp>
      <p:sp>
        <p:nvSpPr>
          <p:cNvPr id="71683" name="Content Placeholder 1"/>
          <p:cNvSpPr>
            <a:spLocks noGrp="1"/>
          </p:cNvSpPr>
          <p:nvPr>
            <p:ph idx="1"/>
          </p:nvPr>
        </p:nvSpPr>
        <p:spPr/>
        <p:txBody>
          <a:bodyPr/>
          <a:lstStyle/>
          <a:p>
            <a:r>
              <a:rPr lang="en-US" altLang="en-US" dirty="0">
                <a:ea typeface="ＭＳ Ｐゴシック" panose="020B0600070205080204" pitchFamily="34" charset="-128"/>
              </a:rPr>
              <a:t>Summarize the results of the tests for the reader in their order of significance.</a:t>
            </a:r>
          </a:p>
          <a:p>
            <a:r>
              <a:rPr lang="en-US" altLang="en-US" dirty="0">
                <a:ea typeface="ＭＳ Ｐゴシック" panose="020B0600070205080204" pitchFamily="34" charset="-128"/>
              </a:rPr>
              <a:t>No new information or analysis should be included; the goal of the summary is to summarize the findings for the reader in one to two paragraphs.</a:t>
            </a:r>
          </a:p>
          <a:p>
            <a:r>
              <a:rPr lang="en-US" altLang="en-US" dirty="0">
                <a:ea typeface="ＭＳ Ｐゴシック" panose="020B0600070205080204" pitchFamily="34" charset="-128"/>
              </a:rPr>
              <a:t>Add a conclusion that makes the transition of chapter 4 to the topics in chapter 5.</a:t>
            </a:r>
            <a:endParaRPr lang="en-GB" altLang="en-US" dirty="0">
              <a:ea typeface="ＭＳ Ｐゴシック" panose="020B0600070205080204" pitchFamily="34" charset="-128"/>
            </a:endParaRP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3215100656"/>
      </p:ext>
    </p:extLst>
  </p:cSld>
  <p:clrMapOvr>
    <a:masterClrMapping/>
  </p:clrMapOvr>
</p:sld>
</file>

<file path=ppt/slides/slide8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scene3d>
              <a:camera prst="orthographicFront"/>
              <a:lightRig rig="soft" dir="t"/>
            </a:scene3d>
          </a:bodyPr>
          <a:lstStyle/>
          <a:p>
            <a:pPr>
              <a:defRPr/>
            </a:pPr>
            <a:r>
              <a:rPr>
                <a:solidFill>
                  <a:schemeClr val="tx1">
                    <a:lumMod val="85000"/>
                    <a:lumOff val="15000"/>
                  </a:schemeClr>
                </a:solidFill>
                <a:ea typeface="+mj-ea"/>
                <a:cs typeface="+mj-cs"/>
              </a:rPr>
              <a:t>Relating the analysis to the objectives</a:t>
            </a:r>
          </a:p>
        </p:txBody>
      </p:sp>
      <p:sp>
        <p:nvSpPr>
          <p:cNvPr id="72707" name="Content Placeholder 2"/>
          <p:cNvSpPr>
            <a:spLocks noGrp="1"/>
          </p:cNvSpPr>
          <p:nvPr>
            <p:ph idx="1"/>
          </p:nvPr>
        </p:nvSpPr>
        <p:spPr/>
        <p:txBody>
          <a:bodyPr/>
          <a:lstStyle/>
          <a:p>
            <a:r>
              <a:rPr lang="en-US" altLang="en-US" dirty="0">
                <a:ea typeface="ＭＳ Ｐゴシック" panose="020B0600070205080204" pitchFamily="34" charset="-128"/>
              </a:rPr>
              <a:t>A well-written dissertation will have provided an outline of the analysis approaches and how they relate to the objectives (Wilson and </a:t>
            </a:r>
            <a:r>
              <a:rPr lang="en-US" altLang="en-US" dirty="0" err="1">
                <a:ea typeface="ＭＳ Ｐゴシック" panose="020B0600070205080204" pitchFamily="34" charset="-128"/>
              </a:rPr>
              <a:t>Abeyasekera</a:t>
            </a:r>
            <a:r>
              <a:rPr lang="en-US" altLang="en-US" dirty="0">
                <a:ea typeface="ＭＳ Ｐゴシック" panose="020B0600070205080204" pitchFamily="34" charset="-128"/>
              </a:rPr>
              <a:t>, 2005).</a:t>
            </a:r>
          </a:p>
          <a:p>
            <a:r>
              <a:rPr lang="en-US" altLang="en-US" dirty="0">
                <a:ea typeface="ＭＳ Ｐゴシック" panose="020B0600070205080204" pitchFamily="34" charset="-128"/>
              </a:rPr>
              <a:t>At the data analysis stage of the project these suggested approaches will need to be reviewed in the light of how your data collection went to ensure that they are still appropriate and that the data collected addresses the objectives.</a:t>
            </a:r>
          </a:p>
          <a:p>
            <a:endParaRPr lang="en-US" altLang="en-US" dirty="0">
              <a:ea typeface="ＭＳ Ｐゴシック" panose="020B0600070205080204" pitchFamily="34" charset="-128"/>
            </a:endParaRPr>
          </a:p>
        </p:txBody>
      </p:sp>
    </p:spTree>
    <p:extLst>
      <p:ext uri="{BB962C8B-B14F-4D97-AF65-F5344CB8AC3E}">
        <p14:creationId xmlns:p14="http://schemas.microsoft.com/office/powerpoint/2010/main" val="2481616126"/>
      </p:ext>
    </p:extLst>
  </p:cSld>
  <p:clrMapOvr>
    <a:masterClrMapping/>
  </p:clrMapOvr>
</p:sld>
</file>

<file path=ppt/slides/slide8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rtlCol="0">
            <a:normAutofit/>
            <a:scene3d>
              <a:camera prst="orthographicFront"/>
              <a:lightRig rig="soft" dir="t"/>
            </a:scene3d>
          </a:bodyPr>
          <a:lstStyle/>
          <a:p>
            <a:pPr>
              <a:defRPr/>
            </a:pPr>
            <a:r>
              <a:rPr dirty="0">
                <a:solidFill>
                  <a:schemeClr val="tx1">
                    <a:lumMod val="85000"/>
                    <a:lumOff val="15000"/>
                  </a:schemeClr>
                </a:solidFill>
                <a:ea typeface="+mj-ea"/>
                <a:cs typeface="+mj-cs"/>
              </a:rPr>
              <a:t>Continued</a:t>
            </a:r>
          </a:p>
        </p:txBody>
      </p:sp>
      <p:sp>
        <p:nvSpPr>
          <p:cNvPr id="73731" name="Content Placeholder 2"/>
          <p:cNvSpPr>
            <a:spLocks noGrp="1"/>
          </p:cNvSpPr>
          <p:nvPr>
            <p:ph idx="1"/>
          </p:nvPr>
        </p:nvSpPr>
        <p:spPr/>
        <p:txBody>
          <a:bodyPr/>
          <a:lstStyle/>
          <a:p>
            <a:r>
              <a:rPr lang="en-US" altLang="en-US" dirty="0">
                <a:ea typeface="ＭＳ Ｐゴシック" panose="020B0600070205080204" pitchFamily="34" charset="-128"/>
              </a:rPr>
              <a:t>If not, suitable modifications will need to be made to at least one of objectives and analysis approaches.</a:t>
            </a:r>
          </a:p>
          <a:p>
            <a:r>
              <a:rPr lang="en-US" altLang="en-US" dirty="0">
                <a:ea typeface="ＭＳ Ｐゴシック" panose="020B0600070205080204" pitchFamily="34" charset="-128"/>
              </a:rPr>
              <a:t>The analysis report should contain the analysis approaches that were actually used and how they relate to the objectives, with some discussion as to why they were different from the original protocol.</a:t>
            </a:r>
          </a:p>
        </p:txBody>
      </p:sp>
    </p:spTree>
    <p:extLst>
      <p:ext uri="{BB962C8B-B14F-4D97-AF65-F5344CB8AC3E}">
        <p14:creationId xmlns:p14="http://schemas.microsoft.com/office/powerpoint/2010/main" val="2621680987"/>
      </p:ext>
    </p:extLst>
  </p:cSld>
  <p:clrMapOvr>
    <a:masterClrMapping/>
  </p:clrMapOvr>
</p:sld>
</file>

<file path=ppt/slides/slide8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Theoretical saturation</a:t>
            </a:r>
          </a:p>
        </p:txBody>
      </p:sp>
      <p:sp>
        <p:nvSpPr>
          <p:cNvPr id="3" name="Content Placeholder 2"/>
          <p:cNvSpPr>
            <a:spLocks noGrp="1"/>
          </p:cNvSpPr>
          <p:nvPr>
            <p:ph idx="1"/>
          </p:nvPr>
        </p:nvSpPr>
        <p:spPr/>
        <p:txBody>
          <a:bodyPr/>
          <a:lstStyle/>
          <a:p>
            <a:r>
              <a:rPr lang="en-GB" dirty="0"/>
              <a:t>This is where you reach a point where no new information is coming out of the data. Be realistic about how much time and resource you have and stop analysis at a sensible point. </a:t>
            </a:r>
          </a:p>
          <a:p>
            <a:endParaRPr lang="en-GB" dirty="0"/>
          </a:p>
        </p:txBody>
      </p:sp>
    </p:spTree>
    <p:extLst>
      <p:ext uri="{BB962C8B-B14F-4D97-AF65-F5344CB8AC3E}">
        <p14:creationId xmlns:p14="http://schemas.microsoft.com/office/powerpoint/2010/main" val="914832690"/>
      </p:ext>
    </p:extLst>
  </p:cSld>
  <p:clrMapOvr>
    <a:masterClrMapping/>
  </p:clrMapOvr>
</p:sld>
</file>

<file path=ppt/slides/slide8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Title 1"/>
          <p:cNvSpPr>
            <a:spLocks noGrp="1"/>
          </p:cNvSpPr>
          <p:nvPr>
            <p:ph type="title"/>
          </p:nvPr>
        </p:nvSpPr>
        <p:spPr/>
        <p:txBody>
          <a:bodyPr/>
          <a:lstStyle/>
          <a:p>
            <a:r>
              <a:rPr lang="en-GB" altLang="en-US" dirty="0"/>
              <a:t>Conclusion of Chapter 4</a:t>
            </a:r>
          </a:p>
        </p:txBody>
      </p:sp>
      <p:sp>
        <p:nvSpPr>
          <p:cNvPr id="74755" name="Content Placeholder 2"/>
          <p:cNvSpPr>
            <a:spLocks noGrp="1"/>
          </p:cNvSpPr>
          <p:nvPr>
            <p:ph idx="1"/>
          </p:nvPr>
        </p:nvSpPr>
        <p:spPr/>
        <p:txBody>
          <a:bodyPr/>
          <a:lstStyle/>
          <a:p>
            <a:r>
              <a:rPr lang="en-GB" altLang="en-US"/>
              <a:t>What were your main findings ?</a:t>
            </a:r>
          </a:p>
        </p:txBody>
      </p:sp>
    </p:spTree>
    <p:extLst>
      <p:ext uri="{BB962C8B-B14F-4D97-AF65-F5344CB8AC3E}">
        <p14:creationId xmlns:p14="http://schemas.microsoft.com/office/powerpoint/2010/main" val="328796366"/>
      </p:ext>
    </p:extLst>
  </p:cSld>
  <p:clrMapOvr>
    <a:masterClrMapping/>
  </p:clrMapOvr>
</p:sld>
</file>

<file path=ppt/slides/slide9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Writing up your findings</a:t>
            </a:r>
          </a:p>
        </p:txBody>
      </p:sp>
      <p:sp>
        <p:nvSpPr>
          <p:cNvPr id="3" name="Content Placeholder 2"/>
          <p:cNvSpPr>
            <a:spLocks noGrp="1"/>
          </p:cNvSpPr>
          <p:nvPr>
            <p:ph idx="1"/>
          </p:nvPr>
        </p:nvSpPr>
        <p:spPr/>
        <p:txBody>
          <a:bodyPr/>
          <a:lstStyle/>
          <a:p>
            <a:r>
              <a:rPr lang="en-GB" dirty="0"/>
              <a:t>What have you found? In many cases what you write may be analytic ideas. In other cases it may be some form of précis or summary of the data, though this usually contains some analytic ideas.</a:t>
            </a:r>
          </a:p>
          <a:p>
            <a:r>
              <a:rPr lang="en-GB" dirty="0"/>
              <a:t>Make it your own!</a:t>
            </a:r>
          </a:p>
          <a:p>
            <a:pPr marL="0" indent="0">
              <a:buNone/>
            </a:pPr>
            <a:endParaRPr lang="en-GB" dirty="0"/>
          </a:p>
          <a:p>
            <a:r>
              <a:rPr lang="en-GB" dirty="0"/>
              <a:t>Ensure you evidence reliability and validity and include your coding book in your appendix</a:t>
            </a:r>
          </a:p>
          <a:p>
            <a:endParaRPr lang="en-GB" dirty="0"/>
          </a:p>
        </p:txBody>
      </p:sp>
    </p:spTree>
    <p:extLst>
      <p:ext uri="{BB962C8B-B14F-4D97-AF65-F5344CB8AC3E}">
        <p14:creationId xmlns:p14="http://schemas.microsoft.com/office/powerpoint/2010/main" val="1007954426"/>
      </p:ext>
    </p:extLst>
  </p:cSld>
  <p:clrMapOvr>
    <a:masterClrMapping/>
  </p:clrMapOvr>
</p:sld>
</file>

<file path=ppt/slides/slide9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6387" name="Rectangle 2"/>
          <p:cNvSpPr>
            <a:spLocks noGrp="1" noChangeArrowheads="1"/>
          </p:cNvSpPr>
          <p:nvPr>
            <p:ph type="title"/>
          </p:nvPr>
        </p:nvSpPr>
        <p:spPr/>
        <p:txBody>
          <a:bodyPr rtlCol="0">
            <a:normAutofit/>
            <a:scene3d>
              <a:camera prst="orthographicFront"/>
              <a:lightRig rig="soft" dir="t"/>
            </a:scene3d>
          </a:bodyPr>
          <a:lstStyle/>
          <a:p>
            <a:pPr>
              <a:defRPr/>
            </a:pPr>
            <a:r>
              <a:rPr dirty="0">
                <a:solidFill>
                  <a:schemeClr val="tx1">
                    <a:lumMod val="85000"/>
                    <a:lumOff val="15000"/>
                  </a:schemeClr>
                </a:solidFill>
                <a:ea typeface="+mj-ea"/>
                <a:cs typeface="+mj-cs"/>
              </a:rPr>
              <a:t>Research Analysis Research Ethics</a:t>
            </a:r>
          </a:p>
        </p:txBody>
      </p:sp>
      <p:sp>
        <p:nvSpPr>
          <p:cNvPr id="81924" name="Rectangle 3"/>
          <p:cNvSpPr>
            <a:spLocks noGrp="1" noChangeArrowheads="1"/>
          </p:cNvSpPr>
          <p:nvPr>
            <p:ph idx="1"/>
          </p:nvPr>
        </p:nvSpPr>
        <p:spPr/>
        <p:txBody>
          <a:bodyPr rtlCol="0">
            <a:normAutofit/>
          </a:bodyPr>
          <a:lstStyle/>
          <a:p>
            <a:pPr marL="182880" indent="-182880">
              <a:spcBef>
                <a:spcPct val="0"/>
              </a:spcBef>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Objectivity validity and reliability.</a:t>
            </a:r>
          </a:p>
          <a:p>
            <a:pPr marL="182880" indent="-182880">
              <a:spcBef>
                <a:spcPct val="0"/>
              </a:spcBef>
              <a:buClr>
                <a:schemeClr val="tx1">
                  <a:lumMod val="85000"/>
                  <a:lumOff val="15000"/>
                </a:schemeClr>
              </a:buClr>
              <a:buFont typeface="Arial" panose="020B0604020202020204" pitchFamily="34" charset="0"/>
              <a:buChar char="•"/>
              <a:defRPr/>
            </a:pPr>
            <a:endParaRPr lang="en-US" altLang="en-US" sz="2500" dirty="0">
              <a:ea typeface="ＭＳ Ｐゴシック" panose="020B0600070205080204" pitchFamily="34" charset="-128"/>
            </a:endParaRPr>
          </a:p>
          <a:p>
            <a:pPr marL="182880" indent="-182880">
              <a:spcBef>
                <a:spcPct val="0"/>
              </a:spcBef>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Privacy and confidentiality.</a:t>
            </a:r>
          </a:p>
          <a:p>
            <a:pPr marL="182880" indent="-182880">
              <a:spcBef>
                <a:spcPct val="0"/>
              </a:spcBef>
              <a:buClr>
                <a:schemeClr val="tx1">
                  <a:lumMod val="85000"/>
                  <a:lumOff val="15000"/>
                </a:schemeClr>
              </a:buClr>
              <a:buFont typeface="Arial" panose="020B0604020202020204" pitchFamily="34" charset="0"/>
              <a:buChar char="•"/>
              <a:defRPr/>
            </a:pPr>
            <a:endParaRPr lang="en-US" altLang="en-US" sz="2500" dirty="0">
              <a:ea typeface="ＭＳ Ｐゴシック" panose="020B0600070205080204" pitchFamily="34" charset="-128"/>
            </a:endParaRPr>
          </a:p>
          <a:p>
            <a:pPr marL="182880" indent="-182880">
              <a:spcBef>
                <a:spcPct val="0"/>
              </a:spcBef>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Fair interpretation of results.</a:t>
            </a:r>
          </a:p>
          <a:p>
            <a:pPr marL="182880" indent="-182880">
              <a:spcBef>
                <a:spcPct val="0"/>
              </a:spcBef>
              <a:buClr>
                <a:schemeClr val="tx1">
                  <a:lumMod val="85000"/>
                  <a:lumOff val="15000"/>
                </a:schemeClr>
              </a:buClr>
              <a:buFont typeface="Arial" panose="020B0604020202020204" pitchFamily="34" charset="0"/>
              <a:buChar char="•"/>
              <a:defRPr/>
            </a:pPr>
            <a:endParaRPr lang="en-US" altLang="en-US" sz="2500" dirty="0">
              <a:ea typeface="ＭＳ Ｐゴシック" panose="020B0600070205080204" pitchFamily="34" charset="-128"/>
            </a:endParaRPr>
          </a:p>
          <a:p>
            <a:pPr marL="182880" indent="-182880">
              <a:spcBef>
                <a:spcPct val="0"/>
              </a:spcBef>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Information from research only.</a:t>
            </a:r>
          </a:p>
          <a:p>
            <a:pPr marL="182880" indent="-182880">
              <a:spcBef>
                <a:spcPct val="0"/>
              </a:spcBef>
              <a:buClr>
                <a:schemeClr val="tx1">
                  <a:lumMod val="85000"/>
                  <a:lumOff val="15000"/>
                </a:schemeClr>
              </a:buClr>
              <a:buFont typeface="Arial" panose="020B0604020202020204" pitchFamily="34" charset="0"/>
              <a:buChar char="•"/>
              <a:defRPr/>
            </a:pPr>
            <a:endParaRPr lang="en-US" altLang="en-US" sz="2500" dirty="0">
              <a:ea typeface="ＭＳ Ｐゴシック" panose="020B0600070205080204" pitchFamily="34" charset="-128"/>
            </a:endParaRPr>
          </a:p>
          <a:p>
            <a:pPr marL="182880" indent="-182880">
              <a:spcBef>
                <a:spcPct val="0"/>
              </a:spcBef>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Acknowledge support and help.</a:t>
            </a:r>
          </a:p>
          <a:p>
            <a:pPr marL="182880" indent="-182880">
              <a:spcBef>
                <a:spcPct val="0"/>
              </a:spcBef>
              <a:buClr>
                <a:schemeClr val="tx1">
                  <a:lumMod val="85000"/>
                  <a:lumOff val="15000"/>
                </a:schemeClr>
              </a:buClr>
              <a:buFont typeface="Arial" panose="020B0604020202020204" pitchFamily="34" charset="0"/>
              <a:buChar char="•"/>
              <a:defRPr/>
            </a:pPr>
            <a:endParaRPr lang="en-US" altLang="en-US" sz="2500" dirty="0">
              <a:ea typeface="ＭＳ Ｐゴシック" panose="020B0600070205080204" pitchFamily="34" charset="-128"/>
            </a:endParaRPr>
          </a:p>
          <a:p>
            <a:pPr marL="182880" indent="-182880">
              <a:spcBef>
                <a:spcPct val="0"/>
              </a:spcBef>
              <a:buClr>
                <a:schemeClr val="tx1">
                  <a:lumMod val="85000"/>
                  <a:lumOff val="15000"/>
                </a:schemeClr>
              </a:buClr>
              <a:buFont typeface="Arial" panose="020B0604020202020204" pitchFamily="34" charset="0"/>
              <a:buChar char="•"/>
              <a:defRPr/>
            </a:pPr>
            <a:r>
              <a:rPr lang="en-US" altLang="en-US" sz="2500" dirty="0">
                <a:ea typeface="ＭＳ Ｐゴシック" panose="020B0600070205080204" pitchFamily="34" charset="-128"/>
              </a:rPr>
              <a:t>Maintain independence.</a:t>
            </a:r>
          </a:p>
          <a:p>
            <a:pPr marL="0" indent="0">
              <a:buClr>
                <a:schemeClr val="tx1">
                  <a:lumMod val="85000"/>
                  <a:lumOff val="15000"/>
                </a:schemeClr>
              </a:buClr>
              <a:defRPr/>
            </a:pPr>
            <a:endParaRPr lang="en-US" altLang="en-US" b="1" dirty="0">
              <a:solidFill>
                <a:schemeClr val="tx2"/>
              </a:solidFill>
              <a:ea typeface="ＭＳ Ｐゴシック" panose="020B0600070205080204" pitchFamily="34" charset="-128"/>
            </a:endParaRPr>
          </a:p>
        </p:txBody>
      </p:sp>
      <p:sp>
        <p:nvSpPr>
          <p:cNvPr id="53252" name="Slide Number Placeholder 5"/>
          <p:cNvSpPr>
            <a:spLocks noGrp="1"/>
          </p:cNvSpPr>
          <p:nvPr>
            <p:ph type="sldNum" sz="quarter" idx="12"/>
          </p:nvPr>
        </p:nvSpPr>
        <p:spPr bwMode="auto">
          <a:noFill/>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numCol="1" anchorCtr="0" compatLnSpc="1">
            <a:prstTxWarp prst="textNoShape">
              <a:avLst/>
            </a:prstTxWarp>
          </a:bodyPr>
          <a:lstStyle>
            <a:lvl1pPr>
              <a:defRPr>
                <a:solidFill>
                  <a:schemeClr val="tx1"/>
                </a:solidFill>
                <a:latin typeface="Arial" panose="020B0604020202020204" pitchFamily="34" charset="0"/>
                <a:ea typeface="ＭＳ Ｐゴシック" panose="020B0600070205080204" pitchFamily="34" charset="-128"/>
              </a:defRPr>
            </a:lvl1pPr>
            <a:lvl2pPr marL="37931725" indent="-37474525">
              <a:defRPr>
                <a:solidFill>
                  <a:schemeClr val="tx1"/>
                </a:solidFill>
                <a:latin typeface="Arial" panose="020B0604020202020204" pitchFamily="34" charset="0"/>
                <a:ea typeface="ＭＳ Ｐゴシック" panose="020B0600070205080204" pitchFamily="34" charset="-128"/>
              </a:defRPr>
            </a:lvl2pPr>
            <a:lvl3pPr marL="858838" indent="-228600">
              <a:defRPr>
                <a:solidFill>
                  <a:schemeClr val="tx1"/>
                </a:solidFill>
                <a:latin typeface="Arial" panose="020B0604020202020204" pitchFamily="34" charset="0"/>
                <a:ea typeface="ＭＳ Ｐゴシック" panose="020B0600070205080204" pitchFamily="34" charset="-128"/>
              </a:defRPr>
            </a:lvl3pPr>
            <a:lvl4pPr marL="1143000" indent="-228600">
              <a:defRPr>
                <a:solidFill>
                  <a:schemeClr val="tx1"/>
                </a:solidFill>
                <a:latin typeface="Arial" panose="020B0604020202020204" pitchFamily="34" charset="0"/>
                <a:ea typeface="ＭＳ Ｐゴシック" panose="020B0600070205080204" pitchFamily="34" charset="-128"/>
              </a:defRPr>
            </a:lvl4pPr>
            <a:lvl5pPr marL="1371600" indent="-228600">
              <a:defRPr>
                <a:solidFill>
                  <a:schemeClr val="tx1"/>
                </a:solidFill>
                <a:latin typeface="Arial" panose="020B0604020202020204" pitchFamily="34" charset="0"/>
                <a:ea typeface="ＭＳ Ｐゴシック" panose="020B0600070205080204" pitchFamily="34" charset="-128"/>
              </a:defRPr>
            </a:lvl5pPr>
            <a:lvl6pPr marL="18288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6pPr>
            <a:lvl7pPr marL="22860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7pPr>
            <a:lvl8pPr marL="27432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8pPr>
            <a:lvl9pPr marL="3200400" indent="-228600" eaLnBrk="0" fontAlgn="base" hangingPunct="0">
              <a:spcBef>
                <a:spcPct val="0"/>
              </a:spcBef>
              <a:spcAft>
                <a:spcPct val="0"/>
              </a:spcAft>
              <a:defRPr>
                <a:solidFill>
                  <a:schemeClr val="tx1"/>
                </a:solidFill>
                <a:latin typeface="Arial" panose="020B0604020202020204" pitchFamily="34" charset="0"/>
                <a:ea typeface="ＭＳ Ｐゴシック" panose="020B0600070205080204" pitchFamily="34" charset="-128"/>
              </a:defRPr>
            </a:lvl9pPr>
          </a:lstStyle>
          <a:p>
            <a:fld id="{86BFD441-4DCE-4756-B985-C5DAB7C14D13}" type="slidenum">
              <a:rPr lang="en-US" altLang="en-US" sz="1000"/>
              <a:pPr/>
              <a:t>91</a:t>
            </a:fld>
            <a:endParaRPr lang="en-US" altLang="en-US" sz="1000"/>
          </a:p>
        </p:txBody>
      </p:sp>
    </p:spTree>
    <p:extLst>
      <p:ext uri="{BB962C8B-B14F-4D97-AF65-F5344CB8AC3E}">
        <p14:creationId xmlns:p14="http://schemas.microsoft.com/office/powerpoint/2010/main" val="1415847997"/>
      </p:ext>
    </p:extLst>
  </p:cSld>
  <p:clrMapOvr>
    <a:masterClrMapping/>
  </p:clrMapOvr>
</p:sld>
</file>

<file path=ppt/slides/slide9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itle 2"/>
          <p:cNvSpPr>
            <a:spLocks noGrp="1"/>
          </p:cNvSpPr>
          <p:nvPr>
            <p:ph type="title"/>
          </p:nvPr>
        </p:nvSpPr>
        <p:spPr/>
        <p:txBody>
          <a:bodyPr>
            <a:scene3d>
              <a:camera prst="orthographicFront"/>
              <a:lightRig rig="soft" dir="t"/>
            </a:scene3d>
          </a:bodyPr>
          <a:lstStyle/>
          <a:p>
            <a:pPr>
              <a:defRPr/>
            </a:pPr>
            <a:r>
              <a:rPr dirty="0">
                <a:solidFill>
                  <a:schemeClr val="tx1">
                    <a:lumMod val="85000"/>
                    <a:lumOff val="15000"/>
                  </a:schemeClr>
                </a:solidFill>
              </a:rPr>
              <a:t>Critical Thinking</a:t>
            </a:r>
          </a:p>
        </p:txBody>
      </p:sp>
      <p:sp>
        <p:nvSpPr>
          <p:cNvPr id="23555" name="Content Placeholder 1"/>
          <p:cNvSpPr>
            <a:spLocks noGrp="1"/>
          </p:cNvSpPr>
          <p:nvPr>
            <p:ph idx="1"/>
          </p:nvPr>
        </p:nvSpPr>
        <p:spPr/>
        <p:txBody>
          <a:bodyPr>
            <a:normAutofit fontScale="92500" lnSpcReduction="20000"/>
          </a:bodyPr>
          <a:lstStyle/>
          <a:p>
            <a:pPr>
              <a:spcBef>
                <a:spcPct val="20000"/>
              </a:spcBef>
              <a:buSzPct val="75000"/>
              <a:defRPr/>
            </a:pPr>
            <a:r>
              <a:rPr lang="en-GB" altLang="en-US" sz="3400" dirty="0">
                <a:ea typeface="Calibri Regular" charset="0"/>
              </a:rPr>
              <a:t>‘Calls for a persistent effort to examine any belief or supposed form of knowledge in the light of the evidence that supports it and the further conclusions to which it tends’ (Glaser, 1941)</a:t>
            </a:r>
          </a:p>
          <a:p>
            <a:pPr>
              <a:spcBef>
                <a:spcPct val="20000"/>
              </a:spcBef>
              <a:buSzPct val="75000"/>
              <a:defRPr/>
            </a:pPr>
            <a:r>
              <a:rPr lang="en-GB" altLang="en-US" sz="3400" dirty="0">
                <a:ea typeface="Calibri Regular" charset="0"/>
              </a:rPr>
              <a:t>Key points when thinking critically are (Glaser, 1941):</a:t>
            </a:r>
          </a:p>
          <a:p>
            <a:pPr>
              <a:spcBef>
                <a:spcPct val="20000"/>
              </a:spcBef>
              <a:buSzPct val="75000"/>
              <a:defRPr/>
            </a:pPr>
            <a:r>
              <a:rPr lang="en-GB" altLang="en-US" sz="3400" dirty="0">
                <a:solidFill>
                  <a:srgbClr val="FF0000"/>
                </a:solidFill>
                <a:ea typeface="Calibri Regular" charset="0"/>
              </a:rPr>
              <a:t>Persistence</a:t>
            </a:r>
            <a:r>
              <a:rPr lang="en-GB" altLang="en-US" sz="3400" dirty="0">
                <a:ea typeface="Calibri Regular" charset="0"/>
              </a:rPr>
              <a:t>: considering an issue carefully and more than once</a:t>
            </a:r>
          </a:p>
          <a:p>
            <a:pPr>
              <a:spcBef>
                <a:spcPct val="20000"/>
              </a:spcBef>
              <a:buSzPct val="75000"/>
              <a:defRPr/>
            </a:pPr>
            <a:r>
              <a:rPr lang="en-GB" altLang="en-US" sz="3400" dirty="0">
                <a:solidFill>
                  <a:srgbClr val="FF0000"/>
                </a:solidFill>
                <a:ea typeface="Calibri Regular" charset="0"/>
              </a:rPr>
              <a:t>Evidence</a:t>
            </a:r>
            <a:r>
              <a:rPr lang="en-GB" altLang="en-US" sz="3400" dirty="0">
                <a:ea typeface="Calibri Regular" charset="0"/>
              </a:rPr>
              <a:t>: evaluating the evidence put forward in support of the belief or viewpoint</a:t>
            </a:r>
          </a:p>
          <a:p>
            <a:pPr>
              <a:spcBef>
                <a:spcPct val="20000"/>
              </a:spcBef>
              <a:buSzPct val="75000"/>
              <a:defRPr/>
            </a:pPr>
            <a:r>
              <a:rPr lang="en-GB" altLang="en-US" sz="3400" b="1" i="1" dirty="0">
                <a:solidFill>
                  <a:schemeClr val="accent4"/>
                </a:solidFill>
                <a:ea typeface="Calibri Regular" charset="0"/>
              </a:rPr>
              <a:t>Implications</a:t>
            </a:r>
            <a:r>
              <a:rPr lang="en-GB" altLang="en-US" sz="3400" dirty="0">
                <a:ea typeface="Calibri Regular" charset="0"/>
              </a:rPr>
              <a:t>: considering where the belief or viewpoint leads; what conclusions would follow; are these suitable and rational; and if not, should the belief or viewpoint be reconsidered</a:t>
            </a:r>
          </a:p>
          <a:p>
            <a:pPr marL="342900" indent="-342900">
              <a:spcBef>
                <a:spcPct val="20000"/>
              </a:spcBef>
              <a:buSzPct val="75000"/>
              <a:buFontTx/>
              <a:buChar char=" "/>
              <a:defRPr/>
            </a:pPr>
            <a:endParaRPr lang="en-GB" altLang="en-US" dirty="0">
              <a:ea typeface="Calibri Regular" charset="0"/>
            </a:endParaRPr>
          </a:p>
          <a:p>
            <a:pPr marL="342900" indent="-342900">
              <a:spcBef>
                <a:spcPct val="20000"/>
              </a:spcBef>
              <a:buSzPct val="75000"/>
              <a:buFontTx/>
              <a:buChar char=" "/>
              <a:defRPr/>
            </a:pPr>
            <a:endParaRPr lang="en-GB" altLang="en-US" dirty="0">
              <a:ea typeface="Calibri Regular" charset="0"/>
            </a:endParaRPr>
          </a:p>
          <a:p>
            <a:pPr marL="342900" indent="-342900">
              <a:spcBef>
                <a:spcPct val="20000"/>
              </a:spcBef>
              <a:buSzPct val="75000"/>
              <a:buFontTx/>
              <a:buChar char=" "/>
              <a:defRPr/>
            </a:pPr>
            <a:endParaRPr lang="en-GB" altLang="en-US" dirty="0">
              <a:ea typeface="Calibri Regular" charset="0"/>
            </a:endParaRPr>
          </a:p>
          <a:p>
            <a:pPr marL="342900" indent="-342900">
              <a:spcBef>
                <a:spcPct val="20000"/>
              </a:spcBef>
              <a:buClr>
                <a:schemeClr val="accent2"/>
              </a:buClr>
              <a:buSzPct val="75000"/>
              <a:buNone/>
              <a:defRPr/>
            </a:pPr>
            <a:endParaRPr lang="en-GB" altLang="en-US" dirty="0">
              <a:ea typeface="Calibri Regular" charset="0"/>
            </a:endParaRPr>
          </a:p>
          <a:p>
            <a:pPr marL="342900" indent="-342900">
              <a:spcBef>
                <a:spcPct val="20000"/>
              </a:spcBef>
              <a:buSzPct val="75000"/>
              <a:buFontTx/>
              <a:buChar char=" "/>
              <a:defRPr/>
            </a:pPr>
            <a:endParaRPr lang="en-GB" altLang="en-US" sz="2200" dirty="0">
              <a:ea typeface="Calibri Regular" charset="0"/>
            </a:endParaRPr>
          </a:p>
          <a:p>
            <a:pPr marL="342900" indent="-342900">
              <a:defRPr/>
            </a:pPr>
            <a:endParaRPr lang="en-US" altLang="en-US" dirty="0">
              <a:ea typeface="Calibri Regular" charset="0"/>
            </a:endParaRPr>
          </a:p>
        </p:txBody>
      </p:sp>
    </p:spTree>
    <p:extLst>
      <p:ext uri="{BB962C8B-B14F-4D97-AF65-F5344CB8AC3E}">
        <p14:creationId xmlns:p14="http://schemas.microsoft.com/office/powerpoint/2010/main" val="2292612237"/>
      </p:ext>
    </p:extLst>
  </p:cSld>
  <p:clrMapOvr>
    <a:masterClrMapping/>
  </p:clrMapOvr>
</p:sld>
</file>

<file path=ppt/slides/slide9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122" name="Rectangle 2"/>
          <p:cNvSpPr>
            <a:spLocks noGrp="1" noChangeArrowheads="1"/>
          </p:cNvSpPr>
          <p:nvPr>
            <p:ph type="title"/>
          </p:nvPr>
        </p:nvSpPr>
        <p:spPr/>
        <p:txBody>
          <a:bodyPr>
            <a:scene3d>
              <a:camera prst="orthographicFront"/>
              <a:lightRig rig="soft" dir="t"/>
            </a:scene3d>
          </a:bodyPr>
          <a:lstStyle/>
          <a:p>
            <a:pPr>
              <a:defRPr/>
            </a:pPr>
            <a:r>
              <a:rPr>
                <a:solidFill>
                  <a:schemeClr val="tx1">
                    <a:lumMod val="85000"/>
                    <a:lumOff val="15000"/>
                  </a:schemeClr>
                </a:solidFill>
              </a:rPr>
              <a:t>Bogdan and Biklen</a:t>
            </a:r>
          </a:p>
        </p:txBody>
      </p:sp>
      <p:sp>
        <p:nvSpPr>
          <p:cNvPr id="24579" name="Rectangle 3"/>
          <p:cNvSpPr>
            <a:spLocks noGrp="1" noChangeArrowheads="1"/>
          </p:cNvSpPr>
          <p:nvPr>
            <p:ph idx="1"/>
          </p:nvPr>
        </p:nvSpPr>
        <p:spPr bwMode="auto"/>
        <p:txBody>
          <a:bodyPr wrap="square" numCol="1" anchor="t" anchorCtr="0" compatLnSpc="1">
            <a:prstTxWarp prst="textNoShape">
              <a:avLst/>
            </a:prstTxWarp>
            <a:normAutofit/>
          </a:bodyPr>
          <a:lstStyle/>
          <a:p>
            <a:pPr>
              <a:defRPr/>
            </a:pPr>
            <a:r>
              <a:rPr lang="en-US" altLang="en-US" dirty="0">
                <a:ea typeface="Calibri Regular" charset="0"/>
              </a:rPr>
              <a:t> ”Working with data, </a:t>
            </a:r>
            <a:r>
              <a:rPr lang="en-US" altLang="en-US" dirty="0" err="1">
                <a:ea typeface="Calibri Regular" charset="0"/>
              </a:rPr>
              <a:t>organising</a:t>
            </a:r>
            <a:r>
              <a:rPr lang="en-US" altLang="en-US" dirty="0">
                <a:ea typeface="Calibri Regular" charset="0"/>
              </a:rPr>
              <a:t> it, breaking it into manageable units, synthesizing it, searching for patterns, discovering what is important and what is to be learned, and deciding what you will tell others" (1982:145)</a:t>
            </a:r>
          </a:p>
          <a:p>
            <a:pPr>
              <a:defRPr/>
            </a:pPr>
            <a:r>
              <a:rPr lang="en-US" altLang="en-US" dirty="0">
                <a:ea typeface="Calibri Regular" charset="0"/>
              </a:rPr>
              <a:t>The challenge  </a:t>
            </a:r>
          </a:p>
          <a:p>
            <a:pPr lvl="1">
              <a:defRPr/>
            </a:pPr>
            <a:r>
              <a:rPr lang="en-US" altLang="en-US" sz="2500" dirty="0">
                <a:ea typeface="Calibri Regular" charset="0"/>
              </a:rPr>
              <a:t>To place the raw data into logical meaningful categories</a:t>
            </a:r>
          </a:p>
          <a:p>
            <a:pPr lvl="1">
              <a:defRPr/>
            </a:pPr>
            <a:r>
              <a:rPr lang="en-US" altLang="en-US" sz="2500" dirty="0">
                <a:ea typeface="Calibri Regular" charset="0"/>
              </a:rPr>
              <a:t>To examine them in a holistic fashion </a:t>
            </a:r>
          </a:p>
          <a:p>
            <a:pPr lvl="1">
              <a:defRPr/>
            </a:pPr>
            <a:r>
              <a:rPr lang="en-US" altLang="en-US" sz="2500" dirty="0">
                <a:ea typeface="Calibri Regular" charset="0"/>
              </a:rPr>
              <a:t>To communicate this interpretation to others.</a:t>
            </a:r>
          </a:p>
        </p:txBody>
      </p:sp>
    </p:spTree>
    <p:extLst>
      <p:ext uri="{BB962C8B-B14F-4D97-AF65-F5344CB8AC3E}">
        <p14:creationId xmlns:p14="http://schemas.microsoft.com/office/powerpoint/2010/main" val="638890856"/>
      </p:ext>
    </p:extLst>
  </p:cSld>
  <p:clrMapOvr>
    <a:masterClrMapping/>
  </p:clrMapOvr>
</p:sld>
</file>

<file path=ppt/theme/theme1.xml><?xml version="1.0" encoding="utf-8"?>
<a:theme xmlns:a="http://schemas.openxmlformats.org/drawingml/2006/main" name="Metropolitan">
  <a:themeElements>
    <a:clrScheme name="Metropolitan">
      <a:dk1>
        <a:sysClr val="windowText" lastClr="000000"/>
      </a:dk1>
      <a:lt1>
        <a:sysClr val="window" lastClr="FFFFFF"/>
      </a:lt1>
      <a:dk2>
        <a:srgbClr val="212121"/>
      </a:dk2>
      <a:lt2>
        <a:srgbClr val="636363"/>
      </a:lt2>
      <a:accent1>
        <a:srgbClr val="F03B5E"/>
      </a:accent1>
      <a:accent2>
        <a:srgbClr val="DC6FEC"/>
      </a:accent2>
      <a:accent3>
        <a:srgbClr val="60B1F2"/>
      </a:accent3>
      <a:accent4>
        <a:srgbClr val="6AD5BB"/>
      </a:accent4>
      <a:accent5>
        <a:srgbClr val="E8AB4E"/>
      </a:accent5>
      <a:accent6>
        <a:srgbClr val="F56447"/>
      </a:accent6>
      <a:hlink>
        <a:srgbClr val="8F8F8F"/>
      </a:hlink>
      <a:folHlink>
        <a:srgbClr val="A5A5A5"/>
      </a:folHlink>
    </a:clrScheme>
    <a:fontScheme name="Metropolitan">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inorFont>
    </a:fontScheme>
    <a:fmtScheme name="Metropolitan">
      <a:fillStyleLst>
        <a:solidFill>
          <a:schemeClr val="phClr"/>
        </a:solidFill>
        <a:gradFill rotWithShape="1">
          <a:gsLst>
            <a:gs pos="0">
              <a:schemeClr val="phClr">
                <a:tint val="70000"/>
                <a:satMod val="100000"/>
                <a:lumMod val="110000"/>
              </a:schemeClr>
            </a:gs>
            <a:gs pos="50000">
              <a:schemeClr val="phClr">
                <a:tint val="75000"/>
                <a:satMod val="101000"/>
                <a:lumMod val="105000"/>
              </a:schemeClr>
            </a:gs>
            <a:gs pos="100000">
              <a:schemeClr val="phClr">
                <a:tint val="82000"/>
                <a:satMod val="104000"/>
                <a:lumMod val="105000"/>
              </a:schemeClr>
            </a:gs>
          </a:gsLst>
          <a:lin ang="2700000" scaled="0"/>
        </a:gradFill>
        <a:gradFill rotWithShape="1">
          <a:gsLst>
            <a:gs pos="0">
              <a:schemeClr val="phClr">
                <a:tint val="97000"/>
                <a:satMod val="100000"/>
                <a:lumMod val="102000"/>
              </a:schemeClr>
            </a:gs>
            <a:gs pos="50000">
              <a:schemeClr val="phClr">
                <a:shade val="100000"/>
                <a:satMod val="100000"/>
                <a:lumMod val="100000"/>
              </a:schemeClr>
            </a:gs>
            <a:gs pos="100000">
              <a:schemeClr val="phClr">
                <a:shade val="80000"/>
                <a:satMod val="100000"/>
                <a:lumMod val="99000"/>
              </a:schemeClr>
            </a:gs>
          </a:gsLst>
          <a:lin ang="2700000" scaled="0"/>
        </a:gradFill>
      </a:fillStyleLst>
      <a:lnStyleLst>
        <a:ln w="9525" cap="flat" cmpd="sng" algn="ctr">
          <a:solidFill>
            <a:schemeClr val="phClr"/>
          </a:solidFill>
          <a:prstDash val="solid"/>
        </a:ln>
        <a:ln w="12700" cap="flat" cmpd="sng" algn="ctr">
          <a:solidFill>
            <a:schemeClr val="phClr"/>
          </a:solidFill>
          <a:prstDash val="solid"/>
        </a:ln>
        <a:ln w="19050" cap="flat" cmpd="sng" algn="ctr">
          <a:solidFill>
            <a:schemeClr val="phClr"/>
          </a:solidFill>
          <a:prstDash val="solid"/>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solidFill>
          <a:schemeClr val="phClr">
            <a:shade val="95000"/>
            <a:satMod val="170000"/>
          </a:schemeClr>
        </a:solidFill>
      </a:bgFillStyleLst>
    </a:fmtScheme>
  </a:themeElements>
  <a:objectDefaults/>
  <a:extraClrSchemeLst/>
  <a:extLst>
    <a:ext uri="{05A4C25C-085E-4340-85A3-A5531E510DB2}">
      <thm15:themeFamily xmlns:thm15="http://schemas.microsoft.com/office/thememl/2012/main" name="Metropolitan" id="{4C5440D6-04D2-4954-96CF-F251137069B2}" vid="{33ACF124-275F-44F2-8DE0-0A755069829B}"/>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3.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Calibri Light"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Metropolitan</Template>
  <TotalTime>5944</TotalTime>
  <Words>4705</Words>
  <Application>Microsoft Office PowerPoint</Application>
  <PresentationFormat>Widescreen</PresentationFormat>
  <Paragraphs>431</Paragraphs>
  <Slides>93</Slides>
  <Notes>10</Notes>
  <HiddenSlides>0</HiddenSlides>
  <MMClips>0</MMClips>
  <ScaleCrop>false</ScaleCrop>
  <HeadingPairs>
    <vt:vector size="8" baseType="variant">
      <vt:variant>
        <vt:lpstr>Fonts Used</vt:lpstr>
      </vt:variant>
      <vt:variant>
        <vt:i4>7</vt:i4>
      </vt:variant>
      <vt:variant>
        <vt:lpstr>Theme</vt:lpstr>
      </vt:variant>
      <vt:variant>
        <vt:i4>1</vt:i4>
      </vt:variant>
      <vt:variant>
        <vt:lpstr>Embedded OLE Servers</vt:lpstr>
      </vt:variant>
      <vt:variant>
        <vt:i4>1</vt:i4>
      </vt:variant>
      <vt:variant>
        <vt:lpstr>Slide Titles</vt:lpstr>
      </vt:variant>
      <vt:variant>
        <vt:i4>93</vt:i4>
      </vt:variant>
    </vt:vector>
  </HeadingPairs>
  <TitlesOfParts>
    <vt:vector size="102" baseType="lpstr">
      <vt:lpstr>ＭＳ Ｐゴシック</vt:lpstr>
      <vt:lpstr>Arial</vt:lpstr>
      <vt:lpstr>Calibri</vt:lpstr>
      <vt:lpstr>Calibri Light</vt:lpstr>
      <vt:lpstr>Calibri Regular</vt:lpstr>
      <vt:lpstr>Verdana</vt:lpstr>
      <vt:lpstr>Wingdings 3</vt:lpstr>
      <vt:lpstr>Metropolitan</vt:lpstr>
      <vt:lpstr>Document</vt:lpstr>
      <vt:lpstr>Analysing and interpreting data </vt:lpstr>
      <vt:lpstr>Key point</vt:lpstr>
      <vt:lpstr>Sequence of a structured thesis</vt:lpstr>
      <vt:lpstr>Analysis</vt:lpstr>
      <vt:lpstr>The Basics</vt:lpstr>
      <vt:lpstr>The writing of the chapter </vt:lpstr>
      <vt:lpstr>Choice</vt:lpstr>
      <vt:lpstr>Important</vt:lpstr>
      <vt:lpstr>Data Analysis and Writing Up</vt:lpstr>
      <vt:lpstr>Common stages of analysis</vt:lpstr>
      <vt:lpstr>Continued</vt:lpstr>
      <vt:lpstr>PowerPoint Presentation</vt:lpstr>
      <vt:lpstr>Chapter 4 Qualitative version</vt:lpstr>
      <vt:lpstr>Qualitative Chapter 4 Findings</vt:lpstr>
      <vt:lpstr>Headings within this chapter</vt:lpstr>
      <vt:lpstr>What to do with all this data?</vt:lpstr>
      <vt:lpstr>PowerPoint Presentation</vt:lpstr>
      <vt:lpstr>It’s the same process…</vt:lpstr>
      <vt:lpstr>Transcription </vt:lpstr>
      <vt:lpstr>PowerPoint Presentation</vt:lpstr>
      <vt:lpstr>To show line number in MS Word: </vt:lpstr>
      <vt:lpstr>PowerPoint Presentation</vt:lpstr>
      <vt:lpstr>First time … only once</vt:lpstr>
      <vt:lpstr>Descriptive and interpretative coding</vt:lpstr>
      <vt:lpstr>Four basic steps</vt:lpstr>
      <vt:lpstr>Key components of a data analysis plan</vt:lpstr>
      <vt:lpstr>How and what to code</vt:lpstr>
      <vt:lpstr>Coding</vt:lpstr>
      <vt:lpstr>A Priori or In Vivo Codes</vt:lpstr>
      <vt:lpstr>A priori codes</vt:lpstr>
      <vt:lpstr>In vivo codes</vt:lpstr>
      <vt:lpstr>How to code How to analyse</vt:lpstr>
      <vt:lpstr>Data Analysis Spiral 1</vt:lpstr>
      <vt:lpstr>Data Analysis Spiral 2</vt:lpstr>
      <vt:lpstr>Step 1: raw data management</vt:lpstr>
      <vt:lpstr>Raw data sample</vt:lpstr>
      <vt:lpstr>Step II: data reduction I</vt:lpstr>
      <vt:lpstr>Winnowing</vt:lpstr>
      <vt:lpstr>Chunks-Clusters Sample</vt:lpstr>
      <vt:lpstr>Step II: Data Reduction II</vt:lpstr>
      <vt:lpstr>Step III: Data Interpretation &amp; Themes</vt:lpstr>
      <vt:lpstr>Step IV: Data Representation</vt:lpstr>
      <vt:lpstr>How will it look in the end?</vt:lpstr>
      <vt:lpstr>PowerPoint Presentation</vt:lpstr>
      <vt:lpstr>Preparing and managing your data set</vt:lpstr>
      <vt:lpstr>Example…</vt:lpstr>
      <vt:lpstr>Stage 1: Initial coding </vt:lpstr>
      <vt:lpstr>Stage 2&amp;3…</vt:lpstr>
      <vt:lpstr>Framework analysis</vt:lpstr>
      <vt:lpstr>PowerPoint Presentation</vt:lpstr>
      <vt:lpstr>Qualitative Methods- Data Analysis</vt:lpstr>
      <vt:lpstr>USING MATRIX ANALYSIS  Qualitative data </vt:lpstr>
      <vt:lpstr>The quality of qualitative analysis</vt:lpstr>
      <vt:lpstr>Quality –of qualitative analysis looked down on …… </vt:lpstr>
      <vt:lpstr>But</vt:lpstr>
      <vt:lpstr>And therefore</vt:lpstr>
      <vt:lpstr>Meaning</vt:lpstr>
      <vt:lpstr>Triangulation</vt:lpstr>
      <vt:lpstr>Audit trail - Essential</vt:lpstr>
      <vt:lpstr>Consider negative cases</vt:lpstr>
      <vt:lpstr>Constant comparison</vt:lpstr>
      <vt:lpstr>Data Analysis Strategies</vt:lpstr>
      <vt:lpstr>3 broad levels of analysis that could be pursued</vt:lpstr>
      <vt:lpstr>Analysis Considerations</vt:lpstr>
      <vt:lpstr>Summary and conclusion of chapter 4</vt:lpstr>
      <vt:lpstr>Exploring and Presenting Data</vt:lpstr>
      <vt:lpstr>Beloved OnlineQDA</vt:lpstr>
      <vt:lpstr>President Obama’s 2011 State of the Union speech</vt:lpstr>
      <vt:lpstr>President Obama’s 2014 State of the Union speech</vt:lpstr>
      <vt:lpstr>Word clouds</vt:lpstr>
      <vt:lpstr>PowerPoint Presentation</vt:lpstr>
      <vt:lpstr>Links</vt:lpstr>
      <vt:lpstr>Chapter 4 Quantitative version</vt:lpstr>
      <vt:lpstr>Describe tests and data control methods</vt:lpstr>
      <vt:lpstr>However</vt:lpstr>
      <vt:lpstr>Discuss control group or measurement differences</vt:lpstr>
      <vt:lpstr>Validity and reliability</vt:lpstr>
      <vt:lpstr>Describe any pilot study*</vt:lpstr>
      <vt:lpstr>Describe any missing data*</vt:lpstr>
      <vt:lpstr>Present the data related to the hypothesis/objectives</vt:lpstr>
      <vt:lpstr>P-values</vt:lpstr>
      <vt:lpstr>Link</vt:lpstr>
      <vt:lpstr>Outliers</vt:lpstr>
      <vt:lpstr>Validity and Reliability</vt:lpstr>
      <vt:lpstr>Summary and conclusion</vt:lpstr>
      <vt:lpstr>Relating the analysis to the objectives</vt:lpstr>
      <vt:lpstr>Continued</vt:lpstr>
      <vt:lpstr>Theoretical saturation</vt:lpstr>
      <vt:lpstr>Conclusion of Chapter 4</vt:lpstr>
      <vt:lpstr>Writing up your findings</vt:lpstr>
      <vt:lpstr>Research Analysis Research Ethics</vt:lpstr>
      <vt:lpstr>Critical Thinking</vt:lpstr>
      <vt:lpstr>Bogdan and Biklen</vt:lpstr>
    </vt:vector>
  </TitlesOfParts>
  <Company>University of Wales Trinity Saint David</Company>
  <LinksUpToDate>false</LinksUpToDate>
  <SharedDoc>false</SharedDoc>
  <HyperlinksChanged>false</HyperlinksChanged>
  <AppVersion>15.0000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Critical Perspectives on Management Assignment 2</dc:title>
  <dc:creator>Caroline Jawad</dc:creator>
  <cp:lastModifiedBy>Administrator</cp:lastModifiedBy>
  <cp:revision>11</cp:revision>
  <cp:lastPrinted>2019-07-10T07:20:39Z</cp:lastPrinted>
  <dcterms:created xsi:type="dcterms:W3CDTF">2019-03-19T12:34:59Z</dcterms:created>
  <dcterms:modified xsi:type="dcterms:W3CDTF">2020-02-28T15:01:59Z</dcterms:modified>
</cp:coreProperties>
</file>