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3"/>
  </p:notesMasterIdLst>
  <p:sldIdLst>
    <p:sldId id="278" r:id="rId2"/>
    <p:sldId id="279" r:id="rId3"/>
    <p:sldId id="280" r:id="rId4"/>
    <p:sldId id="294" r:id="rId5"/>
    <p:sldId id="296" r:id="rId6"/>
    <p:sldId id="297" r:id="rId7"/>
    <p:sldId id="298" r:id="rId8"/>
    <p:sldId id="299" r:id="rId9"/>
    <p:sldId id="292" r:id="rId10"/>
    <p:sldId id="300" r:id="rId11"/>
    <p:sldId id="293" r:id="rId12"/>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AC4E9"/>
    <a:srgbClr val="202C8F"/>
    <a:srgbClr val="FDFBF6"/>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81156" autoAdjust="0"/>
  </p:normalViewPr>
  <p:slideViewPr>
    <p:cSldViewPr snapToGrid="0" snapToObjects="1">
      <p:cViewPr varScale="1">
        <p:scale>
          <a:sx n="102" d="100"/>
          <a:sy n="102" d="100"/>
        </p:scale>
        <p:origin x="1536" y="192"/>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58192D-5BBB-4580-8E36-492A236D22A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FC94B42-F444-4A95-8C57-506EFA1EDA2D}">
      <dgm:prSet/>
      <dgm:spPr/>
      <dgm:t>
        <a:bodyPr/>
        <a:lstStyle/>
        <a:p>
          <a:r>
            <a:rPr lang="en-US"/>
            <a:t>The fundamental components of hospitality include extending a warm welcome and providing a relaxing environment for visitors. </a:t>
          </a:r>
        </a:p>
      </dgm:t>
    </dgm:pt>
    <dgm:pt modelId="{5485B5C0-AF9F-4778-B23C-57FC941BCCC2}" type="parTrans" cxnId="{D9E64D32-D5DE-48C0-A115-2C4AC968F043}">
      <dgm:prSet/>
      <dgm:spPr/>
      <dgm:t>
        <a:bodyPr/>
        <a:lstStyle/>
        <a:p>
          <a:endParaRPr lang="en-US"/>
        </a:p>
      </dgm:t>
    </dgm:pt>
    <dgm:pt modelId="{527EBE7A-810C-4626-8F04-E866C52705C3}" type="sibTrans" cxnId="{D9E64D32-D5DE-48C0-A115-2C4AC968F043}">
      <dgm:prSet/>
      <dgm:spPr/>
      <dgm:t>
        <a:bodyPr/>
        <a:lstStyle/>
        <a:p>
          <a:endParaRPr lang="en-US"/>
        </a:p>
      </dgm:t>
    </dgm:pt>
    <dgm:pt modelId="{F032B94D-DAAC-4C38-A833-46333A33C22E}">
      <dgm:prSet/>
      <dgm:spPr/>
      <dgm:t>
        <a:bodyPr/>
        <a:lstStyle/>
        <a:p>
          <a:r>
            <a:rPr lang="en-US"/>
            <a:t>In a sense, the goal of hospitality is to offer visitors a space to call "home" while they are apart from their own residences. </a:t>
          </a:r>
        </a:p>
      </dgm:t>
    </dgm:pt>
    <dgm:pt modelId="{1327550A-29B1-433A-91A3-5AF989C6FBFB}" type="parTrans" cxnId="{DBEFEFAC-D302-4B3A-BC95-0FDD15D62D6E}">
      <dgm:prSet/>
      <dgm:spPr/>
      <dgm:t>
        <a:bodyPr/>
        <a:lstStyle/>
        <a:p>
          <a:endParaRPr lang="en-US"/>
        </a:p>
      </dgm:t>
    </dgm:pt>
    <dgm:pt modelId="{47841520-784B-413D-9011-AD73945457AC}" type="sibTrans" cxnId="{DBEFEFAC-D302-4B3A-BC95-0FDD15D62D6E}">
      <dgm:prSet/>
      <dgm:spPr/>
      <dgm:t>
        <a:bodyPr/>
        <a:lstStyle/>
        <a:p>
          <a:endParaRPr lang="en-US"/>
        </a:p>
      </dgm:t>
    </dgm:pt>
    <dgm:pt modelId="{15A3FFBD-5BD4-458F-88AF-7A06DAC71937}" type="pres">
      <dgm:prSet presAssocID="{7158192D-5BBB-4580-8E36-492A236D22A4}" presName="linear" presStyleCnt="0">
        <dgm:presLayoutVars>
          <dgm:animLvl val="lvl"/>
          <dgm:resizeHandles val="exact"/>
        </dgm:presLayoutVars>
      </dgm:prSet>
      <dgm:spPr/>
    </dgm:pt>
    <dgm:pt modelId="{29922EA5-DD72-4DD0-B0B7-4B0836918F5B}" type="pres">
      <dgm:prSet presAssocID="{8FC94B42-F444-4A95-8C57-506EFA1EDA2D}" presName="parentText" presStyleLbl="node1" presStyleIdx="0" presStyleCnt="2">
        <dgm:presLayoutVars>
          <dgm:chMax val="0"/>
          <dgm:bulletEnabled val="1"/>
        </dgm:presLayoutVars>
      </dgm:prSet>
      <dgm:spPr/>
    </dgm:pt>
    <dgm:pt modelId="{FF2E3DBC-100C-4D41-A04D-24E1E2B8C328}" type="pres">
      <dgm:prSet presAssocID="{527EBE7A-810C-4626-8F04-E866C52705C3}" presName="spacer" presStyleCnt="0"/>
      <dgm:spPr/>
    </dgm:pt>
    <dgm:pt modelId="{0493A218-FBF0-4CF5-B247-96CA5B1EEED8}" type="pres">
      <dgm:prSet presAssocID="{F032B94D-DAAC-4C38-A833-46333A33C22E}" presName="parentText" presStyleLbl="node1" presStyleIdx="1" presStyleCnt="2">
        <dgm:presLayoutVars>
          <dgm:chMax val="0"/>
          <dgm:bulletEnabled val="1"/>
        </dgm:presLayoutVars>
      </dgm:prSet>
      <dgm:spPr/>
    </dgm:pt>
  </dgm:ptLst>
  <dgm:cxnLst>
    <dgm:cxn modelId="{1BC40C20-AEE4-48A4-B805-3D31C7DC476C}" type="presOf" srcId="{F032B94D-DAAC-4C38-A833-46333A33C22E}" destId="{0493A218-FBF0-4CF5-B247-96CA5B1EEED8}" srcOrd="0" destOrd="0" presId="urn:microsoft.com/office/officeart/2005/8/layout/vList2"/>
    <dgm:cxn modelId="{D9E64D32-D5DE-48C0-A115-2C4AC968F043}" srcId="{7158192D-5BBB-4580-8E36-492A236D22A4}" destId="{8FC94B42-F444-4A95-8C57-506EFA1EDA2D}" srcOrd="0" destOrd="0" parTransId="{5485B5C0-AF9F-4778-B23C-57FC941BCCC2}" sibTransId="{527EBE7A-810C-4626-8F04-E866C52705C3}"/>
    <dgm:cxn modelId="{DB29F75F-D5DC-48B2-BE3E-A9D1B70B8EB2}" type="presOf" srcId="{7158192D-5BBB-4580-8E36-492A236D22A4}" destId="{15A3FFBD-5BD4-458F-88AF-7A06DAC71937}" srcOrd="0" destOrd="0" presId="urn:microsoft.com/office/officeart/2005/8/layout/vList2"/>
    <dgm:cxn modelId="{DBEFEFAC-D302-4B3A-BC95-0FDD15D62D6E}" srcId="{7158192D-5BBB-4580-8E36-492A236D22A4}" destId="{F032B94D-DAAC-4C38-A833-46333A33C22E}" srcOrd="1" destOrd="0" parTransId="{1327550A-29B1-433A-91A3-5AF989C6FBFB}" sibTransId="{47841520-784B-413D-9011-AD73945457AC}"/>
    <dgm:cxn modelId="{5CB13ACE-10BF-40FE-9809-5B0978E5D252}" type="presOf" srcId="{8FC94B42-F444-4A95-8C57-506EFA1EDA2D}" destId="{29922EA5-DD72-4DD0-B0B7-4B0836918F5B}" srcOrd="0" destOrd="0" presId="urn:microsoft.com/office/officeart/2005/8/layout/vList2"/>
    <dgm:cxn modelId="{4403D621-1917-456A-A3B5-A853DF222B09}" type="presParOf" srcId="{15A3FFBD-5BD4-458F-88AF-7A06DAC71937}" destId="{29922EA5-DD72-4DD0-B0B7-4B0836918F5B}" srcOrd="0" destOrd="0" presId="urn:microsoft.com/office/officeart/2005/8/layout/vList2"/>
    <dgm:cxn modelId="{A683A42C-7449-4475-901C-44CAACAF05AD}" type="presParOf" srcId="{15A3FFBD-5BD4-458F-88AF-7A06DAC71937}" destId="{FF2E3DBC-100C-4D41-A04D-24E1E2B8C328}" srcOrd="1" destOrd="0" presId="urn:microsoft.com/office/officeart/2005/8/layout/vList2"/>
    <dgm:cxn modelId="{C8B7A5E4-2AD9-41D0-9970-A2AB85676C49}" type="presParOf" srcId="{15A3FFBD-5BD4-458F-88AF-7A06DAC71937}" destId="{0493A218-FBF0-4CF5-B247-96CA5B1EEED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ACE5DD-7C7F-47D2-9617-5718F3BF0308}" type="doc">
      <dgm:prSet loTypeId="urn:microsoft.com/office/officeart/2005/8/layout/process4" loCatId="list" qsTypeId="urn:microsoft.com/office/officeart/2005/8/quickstyle/simple1" qsCatId="simple" csTypeId="urn:microsoft.com/office/officeart/2005/8/colors/accent0_3" csCatId="mainScheme" phldr="1"/>
      <dgm:spPr/>
      <dgm:t>
        <a:bodyPr/>
        <a:lstStyle/>
        <a:p>
          <a:endParaRPr lang="en-US"/>
        </a:p>
      </dgm:t>
    </dgm:pt>
    <dgm:pt modelId="{760D537E-2341-4B13-BA67-2D54240B3418}">
      <dgm:prSet custT="1"/>
      <dgm:spPr/>
      <dgm:t>
        <a:bodyPr/>
        <a:lstStyle/>
        <a:p>
          <a:r>
            <a:rPr lang="en-GB" sz="2000" dirty="0"/>
            <a:t>The variety of amenities and services that a hotel provides to its visitors is referred to as "guest services". </a:t>
          </a:r>
          <a:endParaRPr lang="en-US" sz="2000" dirty="0"/>
        </a:p>
      </dgm:t>
    </dgm:pt>
    <dgm:pt modelId="{7C4A5593-3F51-448C-9CB4-181FB76629F4}" type="parTrans" cxnId="{9BA6B254-BF17-44C7-A64C-3A7A24551427}">
      <dgm:prSet/>
      <dgm:spPr/>
      <dgm:t>
        <a:bodyPr/>
        <a:lstStyle/>
        <a:p>
          <a:endParaRPr lang="en-US"/>
        </a:p>
      </dgm:t>
    </dgm:pt>
    <dgm:pt modelId="{13486096-76B3-4BFC-9145-262B9E11FBDD}" type="sibTrans" cxnId="{9BA6B254-BF17-44C7-A64C-3A7A24551427}">
      <dgm:prSet/>
      <dgm:spPr/>
      <dgm:t>
        <a:bodyPr/>
        <a:lstStyle/>
        <a:p>
          <a:endParaRPr lang="en-US"/>
        </a:p>
      </dgm:t>
    </dgm:pt>
    <dgm:pt modelId="{0585E368-71BB-4FD8-B96A-48BC0EF1BEF1}">
      <dgm:prSet custT="1"/>
      <dgm:spPr/>
      <dgm:t>
        <a:bodyPr/>
        <a:lstStyle/>
        <a:p>
          <a:r>
            <a:rPr lang="en-GB" sz="2000" dirty="0"/>
            <a:t>The main objective of the guest amenities is to provide the patron with a pleasurable experience in order to keep them concentrated and continue working. </a:t>
          </a:r>
          <a:endParaRPr lang="en-US" sz="2000" dirty="0"/>
        </a:p>
      </dgm:t>
    </dgm:pt>
    <dgm:pt modelId="{248AB424-97A6-4853-9968-D8F43548ADF3}" type="parTrans" cxnId="{F25B8E18-43B7-4E1C-94F0-ADFBBA88E3C3}">
      <dgm:prSet/>
      <dgm:spPr/>
      <dgm:t>
        <a:bodyPr/>
        <a:lstStyle/>
        <a:p>
          <a:endParaRPr lang="en-US"/>
        </a:p>
      </dgm:t>
    </dgm:pt>
    <dgm:pt modelId="{AA77EDE7-965D-40E7-A1BE-6D646D96CA54}" type="sibTrans" cxnId="{F25B8E18-43B7-4E1C-94F0-ADFBBA88E3C3}">
      <dgm:prSet/>
      <dgm:spPr/>
      <dgm:t>
        <a:bodyPr/>
        <a:lstStyle/>
        <a:p>
          <a:endParaRPr lang="en-US"/>
        </a:p>
      </dgm:t>
    </dgm:pt>
    <dgm:pt modelId="{935B61A7-CAE5-48F5-84E5-8ACBB8C23A80}" type="pres">
      <dgm:prSet presAssocID="{F3ACE5DD-7C7F-47D2-9617-5718F3BF0308}" presName="Name0" presStyleCnt="0">
        <dgm:presLayoutVars>
          <dgm:dir/>
          <dgm:animLvl val="lvl"/>
          <dgm:resizeHandles val="exact"/>
        </dgm:presLayoutVars>
      </dgm:prSet>
      <dgm:spPr/>
    </dgm:pt>
    <dgm:pt modelId="{99B2E7C8-4742-4205-85A4-6B13F4F7E3EE}" type="pres">
      <dgm:prSet presAssocID="{0585E368-71BB-4FD8-B96A-48BC0EF1BEF1}" presName="boxAndChildren" presStyleCnt="0"/>
      <dgm:spPr/>
    </dgm:pt>
    <dgm:pt modelId="{A418CAB6-6147-4744-99BA-7AA604F9BE3D}" type="pres">
      <dgm:prSet presAssocID="{0585E368-71BB-4FD8-B96A-48BC0EF1BEF1}" presName="parentTextBox" presStyleLbl="node1" presStyleIdx="0" presStyleCnt="2"/>
      <dgm:spPr/>
    </dgm:pt>
    <dgm:pt modelId="{298575BE-1D1A-4CBB-B2BD-9033F3243728}" type="pres">
      <dgm:prSet presAssocID="{13486096-76B3-4BFC-9145-262B9E11FBDD}" presName="sp" presStyleCnt="0"/>
      <dgm:spPr/>
    </dgm:pt>
    <dgm:pt modelId="{2A39750C-7148-4584-9F82-485FDD8C00C7}" type="pres">
      <dgm:prSet presAssocID="{760D537E-2341-4B13-BA67-2D54240B3418}" presName="arrowAndChildren" presStyleCnt="0"/>
      <dgm:spPr/>
    </dgm:pt>
    <dgm:pt modelId="{E494D769-D734-49EF-963A-B91551307770}" type="pres">
      <dgm:prSet presAssocID="{760D537E-2341-4B13-BA67-2D54240B3418}" presName="parentTextArrow" presStyleLbl="node1" presStyleIdx="1" presStyleCnt="2"/>
      <dgm:spPr/>
    </dgm:pt>
  </dgm:ptLst>
  <dgm:cxnLst>
    <dgm:cxn modelId="{F25B8E18-43B7-4E1C-94F0-ADFBBA88E3C3}" srcId="{F3ACE5DD-7C7F-47D2-9617-5718F3BF0308}" destId="{0585E368-71BB-4FD8-B96A-48BC0EF1BEF1}" srcOrd="1" destOrd="0" parTransId="{248AB424-97A6-4853-9968-D8F43548ADF3}" sibTransId="{AA77EDE7-965D-40E7-A1BE-6D646D96CA54}"/>
    <dgm:cxn modelId="{9BA6B254-BF17-44C7-A64C-3A7A24551427}" srcId="{F3ACE5DD-7C7F-47D2-9617-5718F3BF0308}" destId="{760D537E-2341-4B13-BA67-2D54240B3418}" srcOrd="0" destOrd="0" parTransId="{7C4A5593-3F51-448C-9CB4-181FB76629F4}" sibTransId="{13486096-76B3-4BFC-9145-262B9E11FBDD}"/>
    <dgm:cxn modelId="{D1025756-2276-40BB-815A-84F832D81072}" type="presOf" srcId="{0585E368-71BB-4FD8-B96A-48BC0EF1BEF1}" destId="{A418CAB6-6147-4744-99BA-7AA604F9BE3D}" srcOrd="0" destOrd="0" presId="urn:microsoft.com/office/officeart/2005/8/layout/process4"/>
    <dgm:cxn modelId="{14A15C89-8538-4074-99C9-E7252EAE608F}" type="presOf" srcId="{F3ACE5DD-7C7F-47D2-9617-5718F3BF0308}" destId="{935B61A7-CAE5-48F5-84E5-8ACBB8C23A80}" srcOrd="0" destOrd="0" presId="urn:microsoft.com/office/officeart/2005/8/layout/process4"/>
    <dgm:cxn modelId="{5FF82C98-96CC-4FDA-A783-03525046BAED}" type="presOf" srcId="{760D537E-2341-4B13-BA67-2D54240B3418}" destId="{E494D769-D734-49EF-963A-B91551307770}" srcOrd="0" destOrd="0" presId="urn:microsoft.com/office/officeart/2005/8/layout/process4"/>
    <dgm:cxn modelId="{E652931E-210E-4988-9B10-7688E3DC87E2}" type="presParOf" srcId="{935B61A7-CAE5-48F5-84E5-8ACBB8C23A80}" destId="{99B2E7C8-4742-4205-85A4-6B13F4F7E3EE}" srcOrd="0" destOrd="0" presId="urn:microsoft.com/office/officeart/2005/8/layout/process4"/>
    <dgm:cxn modelId="{4870A447-8D77-421B-A2F6-DC52714C9982}" type="presParOf" srcId="{99B2E7C8-4742-4205-85A4-6B13F4F7E3EE}" destId="{A418CAB6-6147-4744-99BA-7AA604F9BE3D}" srcOrd="0" destOrd="0" presId="urn:microsoft.com/office/officeart/2005/8/layout/process4"/>
    <dgm:cxn modelId="{4A846C7E-CD04-45E7-ACFF-13F01C8FD093}" type="presParOf" srcId="{935B61A7-CAE5-48F5-84E5-8ACBB8C23A80}" destId="{298575BE-1D1A-4CBB-B2BD-9033F3243728}" srcOrd="1" destOrd="0" presId="urn:microsoft.com/office/officeart/2005/8/layout/process4"/>
    <dgm:cxn modelId="{DBBC767B-85B1-4199-B9CD-81D7BEE812F4}" type="presParOf" srcId="{935B61A7-CAE5-48F5-84E5-8ACBB8C23A80}" destId="{2A39750C-7148-4584-9F82-485FDD8C00C7}" srcOrd="2" destOrd="0" presId="urn:microsoft.com/office/officeart/2005/8/layout/process4"/>
    <dgm:cxn modelId="{D8249CEA-4086-4774-88BF-1367CF9EBBE1}" type="presParOf" srcId="{2A39750C-7148-4584-9F82-485FDD8C00C7}" destId="{E494D769-D734-49EF-963A-B91551307770}"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00768E-6411-49E2-80EC-5495AA63ABCD}" type="doc">
      <dgm:prSet loTypeId="urn:microsoft.com/office/officeart/2005/8/layout/hProcess9" loCatId="process" qsTypeId="urn:microsoft.com/office/officeart/2005/8/quickstyle/simple1" qsCatId="simple" csTypeId="urn:microsoft.com/office/officeart/2005/8/colors/accent0_3" csCatId="mainScheme"/>
      <dgm:spPr/>
      <dgm:t>
        <a:bodyPr/>
        <a:lstStyle/>
        <a:p>
          <a:endParaRPr lang="en-US"/>
        </a:p>
      </dgm:t>
    </dgm:pt>
    <dgm:pt modelId="{299422E1-9E0C-4089-90A8-32FF6672D12F}">
      <dgm:prSet/>
      <dgm:spPr/>
      <dgm:t>
        <a:bodyPr/>
        <a:lstStyle/>
        <a:p>
          <a:r>
            <a:rPr lang="en-US" dirty="0"/>
            <a:t>Fulfilling customer’s physiological and emotional needs</a:t>
          </a:r>
        </a:p>
      </dgm:t>
    </dgm:pt>
    <dgm:pt modelId="{F1E72A6F-DCC5-4883-A173-FCABC8F1B65F}" type="parTrans" cxnId="{8CA5993F-88DC-473D-89A1-FBC6542E8DBE}">
      <dgm:prSet/>
      <dgm:spPr/>
      <dgm:t>
        <a:bodyPr/>
        <a:lstStyle/>
        <a:p>
          <a:endParaRPr lang="en-US"/>
        </a:p>
      </dgm:t>
    </dgm:pt>
    <dgm:pt modelId="{3B7C207B-F9B9-4CA7-B6FF-E1F77403027E}" type="sibTrans" cxnId="{8CA5993F-88DC-473D-89A1-FBC6542E8DBE}">
      <dgm:prSet/>
      <dgm:spPr/>
      <dgm:t>
        <a:bodyPr/>
        <a:lstStyle/>
        <a:p>
          <a:endParaRPr lang="en-US"/>
        </a:p>
      </dgm:t>
    </dgm:pt>
    <dgm:pt modelId="{04AFA0B3-D27E-4CAE-85E5-33DE265C9A9A}">
      <dgm:prSet/>
      <dgm:spPr/>
      <dgm:t>
        <a:bodyPr/>
        <a:lstStyle/>
        <a:p>
          <a:r>
            <a:rPr lang="en-US"/>
            <a:t>Customer complaints need to be rapidly addressed</a:t>
          </a:r>
        </a:p>
      </dgm:t>
    </dgm:pt>
    <dgm:pt modelId="{65657E23-85B6-4D22-881E-55E58585A844}" type="parTrans" cxnId="{D5D7E8D5-3C9E-40AD-921D-03B44F1EB5AB}">
      <dgm:prSet/>
      <dgm:spPr/>
      <dgm:t>
        <a:bodyPr/>
        <a:lstStyle/>
        <a:p>
          <a:endParaRPr lang="en-US"/>
        </a:p>
      </dgm:t>
    </dgm:pt>
    <dgm:pt modelId="{FCEC705A-2527-4F85-ACC3-8F3F54A27213}" type="sibTrans" cxnId="{D5D7E8D5-3C9E-40AD-921D-03B44F1EB5AB}">
      <dgm:prSet/>
      <dgm:spPr/>
      <dgm:t>
        <a:bodyPr/>
        <a:lstStyle/>
        <a:p>
          <a:endParaRPr lang="en-US"/>
        </a:p>
      </dgm:t>
    </dgm:pt>
    <dgm:pt modelId="{3A9FBC60-4253-4FD3-B7ED-F25FC0F2EB60}">
      <dgm:prSet/>
      <dgm:spPr/>
      <dgm:t>
        <a:bodyPr/>
        <a:lstStyle/>
        <a:p>
          <a:r>
            <a:rPr lang="en-US" dirty="0"/>
            <a:t>Has to keep their room equipment in the best condition </a:t>
          </a:r>
        </a:p>
      </dgm:t>
    </dgm:pt>
    <dgm:pt modelId="{9E16C7DD-0A9C-4888-BF73-830B89817371}" type="parTrans" cxnId="{F0D22F4C-0914-48B9-84E3-BDABE0C159C9}">
      <dgm:prSet/>
      <dgm:spPr/>
      <dgm:t>
        <a:bodyPr/>
        <a:lstStyle/>
        <a:p>
          <a:endParaRPr lang="en-US"/>
        </a:p>
      </dgm:t>
    </dgm:pt>
    <dgm:pt modelId="{7FFC3E4D-905E-4D17-85DC-61215EC92D1C}" type="sibTrans" cxnId="{F0D22F4C-0914-48B9-84E3-BDABE0C159C9}">
      <dgm:prSet/>
      <dgm:spPr/>
      <dgm:t>
        <a:bodyPr/>
        <a:lstStyle/>
        <a:p>
          <a:endParaRPr lang="en-US"/>
        </a:p>
      </dgm:t>
    </dgm:pt>
    <dgm:pt modelId="{2A1D035E-0D9A-47F2-A0DC-D498655F9C72}" type="pres">
      <dgm:prSet presAssocID="{0400768E-6411-49E2-80EC-5495AA63ABCD}" presName="CompostProcess" presStyleCnt="0">
        <dgm:presLayoutVars>
          <dgm:dir/>
          <dgm:resizeHandles val="exact"/>
        </dgm:presLayoutVars>
      </dgm:prSet>
      <dgm:spPr/>
    </dgm:pt>
    <dgm:pt modelId="{911C7AF5-4B8B-4109-BB9B-BEA9382CC207}" type="pres">
      <dgm:prSet presAssocID="{0400768E-6411-49E2-80EC-5495AA63ABCD}" presName="arrow" presStyleLbl="bgShp" presStyleIdx="0" presStyleCnt="1" custLinFactNeighborX="-1976" custLinFactNeighborY="-11210"/>
      <dgm:spPr/>
    </dgm:pt>
    <dgm:pt modelId="{9C9B508F-49CF-4E54-9D5F-4BD9DD95B624}" type="pres">
      <dgm:prSet presAssocID="{0400768E-6411-49E2-80EC-5495AA63ABCD}" presName="linearProcess" presStyleCnt="0"/>
      <dgm:spPr/>
    </dgm:pt>
    <dgm:pt modelId="{92095C08-5242-43C2-B552-15748334D036}" type="pres">
      <dgm:prSet presAssocID="{299422E1-9E0C-4089-90A8-32FF6672D12F}" presName="textNode" presStyleLbl="node1" presStyleIdx="0" presStyleCnt="3">
        <dgm:presLayoutVars>
          <dgm:bulletEnabled val="1"/>
        </dgm:presLayoutVars>
      </dgm:prSet>
      <dgm:spPr/>
    </dgm:pt>
    <dgm:pt modelId="{8A7EC96F-51CA-41B6-8DE5-F49F01592B40}" type="pres">
      <dgm:prSet presAssocID="{3B7C207B-F9B9-4CA7-B6FF-E1F77403027E}" presName="sibTrans" presStyleCnt="0"/>
      <dgm:spPr/>
    </dgm:pt>
    <dgm:pt modelId="{CB70B858-B746-4899-8541-17DC7D663737}" type="pres">
      <dgm:prSet presAssocID="{04AFA0B3-D27E-4CAE-85E5-33DE265C9A9A}" presName="textNode" presStyleLbl="node1" presStyleIdx="1" presStyleCnt="3">
        <dgm:presLayoutVars>
          <dgm:bulletEnabled val="1"/>
        </dgm:presLayoutVars>
      </dgm:prSet>
      <dgm:spPr/>
    </dgm:pt>
    <dgm:pt modelId="{7F1E612E-296A-4FE1-9D4A-FA485AAD62C5}" type="pres">
      <dgm:prSet presAssocID="{FCEC705A-2527-4F85-ACC3-8F3F54A27213}" presName="sibTrans" presStyleCnt="0"/>
      <dgm:spPr/>
    </dgm:pt>
    <dgm:pt modelId="{98C49D3C-30E3-45B5-ABA0-C4A59A1FC009}" type="pres">
      <dgm:prSet presAssocID="{3A9FBC60-4253-4FD3-B7ED-F25FC0F2EB60}" presName="textNode" presStyleLbl="node1" presStyleIdx="2" presStyleCnt="3">
        <dgm:presLayoutVars>
          <dgm:bulletEnabled val="1"/>
        </dgm:presLayoutVars>
      </dgm:prSet>
      <dgm:spPr/>
    </dgm:pt>
  </dgm:ptLst>
  <dgm:cxnLst>
    <dgm:cxn modelId="{B1666F1B-7A99-43D0-9FF6-99E40E9FD5E2}" type="presOf" srcId="{04AFA0B3-D27E-4CAE-85E5-33DE265C9A9A}" destId="{CB70B858-B746-4899-8541-17DC7D663737}" srcOrd="0" destOrd="0" presId="urn:microsoft.com/office/officeart/2005/8/layout/hProcess9"/>
    <dgm:cxn modelId="{8CA5993F-88DC-473D-89A1-FBC6542E8DBE}" srcId="{0400768E-6411-49E2-80EC-5495AA63ABCD}" destId="{299422E1-9E0C-4089-90A8-32FF6672D12F}" srcOrd="0" destOrd="0" parTransId="{F1E72A6F-DCC5-4883-A173-FCABC8F1B65F}" sibTransId="{3B7C207B-F9B9-4CA7-B6FF-E1F77403027E}"/>
    <dgm:cxn modelId="{F0D22F4C-0914-48B9-84E3-BDABE0C159C9}" srcId="{0400768E-6411-49E2-80EC-5495AA63ABCD}" destId="{3A9FBC60-4253-4FD3-B7ED-F25FC0F2EB60}" srcOrd="2" destOrd="0" parTransId="{9E16C7DD-0A9C-4888-BF73-830B89817371}" sibTransId="{7FFC3E4D-905E-4D17-85DC-61215EC92D1C}"/>
    <dgm:cxn modelId="{A0129E62-D1DC-460D-9479-1364A79E1CDB}" type="presOf" srcId="{3A9FBC60-4253-4FD3-B7ED-F25FC0F2EB60}" destId="{98C49D3C-30E3-45B5-ABA0-C4A59A1FC009}" srcOrd="0" destOrd="0" presId="urn:microsoft.com/office/officeart/2005/8/layout/hProcess9"/>
    <dgm:cxn modelId="{3CFE66AE-6755-439A-AC7E-028F262676FA}" type="presOf" srcId="{299422E1-9E0C-4089-90A8-32FF6672D12F}" destId="{92095C08-5242-43C2-B552-15748334D036}" srcOrd="0" destOrd="0" presId="urn:microsoft.com/office/officeart/2005/8/layout/hProcess9"/>
    <dgm:cxn modelId="{88A478BA-60D1-4C1B-9259-7353136BCC07}" type="presOf" srcId="{0400768E-6411-49E2-80EC-5495AA63ABCD}" destId="{2A1D035E-0D9A-47F2-A0DC-D498655F9C72}" srcOrd="0" destOrd="0" presId="urn:microsoft.com/office/officeart/2005/8/layout/hProcess9"/>
    <dgm:cxn modelId="{D5D7E8D5-3C9E-40AD-921D-03B44F1EB5AB}" srcId="{0400768E-6411-49E2-80EC-5495AA63ABCD}" destId="{04AFA0B3-D27E-4CAE-85E5-33DE265C9A9A}" srcOrd="1" destOrd="0" parTransId="{65657E23-85B6-4D22-881E-55E58585A844}" sibTransId="{FCEC705A-2527-4F85-ACC3-8F3F54A27213}"/>
    <dgm:cxn modelId="{AB9B55DE-7E46-46EE-BA29-299E4B1EB753}" type="presParOf" srcId="{2A1D035E-0D9A-47F2-A0DC-D498655F9C72}" destId="{911C7AF5-4B8B-4109-BB9B-BEA9382CC207}" srcOrd="0" destOrd="0" presId="urn:microsoft.com/office/officeart/2005/8/layout/hProcess9"/>
    <dgm:cxn modelId="{33EE2A7B-37CC-405B-B38B-43D683997FC6}" type="presParOf" srcId="{2A1D035E-0D9A-47F2-A0DC-D498655F9C72}" destId="{9C9B508F-49CF-4E54-9D5F-4BD9DD95B624}" srcOrd="1" destOrd="0" presId="urn:microsoft.com/office/officeart/2005/8/layout/hProcess9"/>
    <dgm:cxn modelId="{1B23D37E-4D11-4B0B-8601-AA653D230E6A}" type="presParOf" srcId="{9C9B508F-49CF-4E54-9D5F-4BD9DD95B624}" destId="{92095C08-5242-43C2-B552-15748334D036}" srcOrd="0" destOrd="0" presId="urn:microsoft.com/office/officeart/2005/8/layout/hProcess9"/>
    <dgm:cxn modelId="{814EBAE2-3FC9-4EB7-B5BE-988B84F870BA}" type="presParOf" srcId="{9C9B508F-49CF-4E54-9D5F-4BD9DD95B624}" destId="{8A7EC96F-51CA-41B6-8DE5-F49F01592B40}" srcOrd="1" destOrd="0" presId="urn:microsoft.com/office/officeart/2005/8/layout/hProcess9"/>
    <dgm:cxn modelId="{C724C967-C3A9-4EA2-B8CE-B793BDBEB626}" type="presParOf" srcId="{9C9B508F-49CF-4E54-9D5F-4BD9DD95B624}" destId="{CB70B858-B746-4899-8541-17DC7D663737}" srcOrd="2" destOrd="0" presId="urn:microsoft.com/office/officeart/2005/8/layout/hProcess9"/>
    <dgm:cxn modelId="{B81EDDC2-626B-4868-9C38-A9C0979576CC}" type="presParOf" srcId="{9C9B508F-49CF-4E54-9D5F-4BD9DD95B624}" destId="{7F1E612E-296A-4FE1-9D4A-FA485AAD62C5}" srcOrd="3" destOrd="0" presId="urn:microsoft.com/office/officeart/2005/8/layout/hProcess9"/>
    <dgm:cxn modelId="{C6E10E5B-2EC1-49EF-A89B-A15D76E72ECE}" type="presParOf" srcId="{9C9B508F-49CF-4E54-9D5F-4BD9DD95B624}" destId="{98C49D3C-30E3-45B5-ABA0-C4A59A1FC009}"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7E0433F-4434-48A4-80F4-9EDD656E7FF7}" type="doc">
      <dgm:prSet loTypeId="urn:microsoft.com/office/officeart/2005/8/layout/StepDownProcess" loCatId="process" qsTypeId="urn:microsoft.com/office/officeart/2005/8/quickstyle/simple1" qsCatId="simple" csTypeId="urn:microsoft.com/office/officeart/2005/8/colors/accent6_2" csCatId="accent6" phldr="1"/>
      <dgm:spPr/>
      <dgm:t>
        <a:bodyPr/>
        <a:lstStyle/>
        <a:p>
          <a:endParaRPr lang="en-US"/>
        </a:p>
      </dgm:t>
    </dgm:pt>
    <dgm:pt modelId="{4B6BEC50-B079-451F-91F6-2D61336D948D}">
      <dgm:prSet/>
      <dgm:spPr/>
      <dgm:t>
        <a:bodyPr/>
        <a:lstStyle/>
        <a:p>
          <a:r>
            <a:rPr lang="en-GB" dirty="0"/>
            <a:t>Customer satisfaction and retention</a:t>
          </a:r>
          <a:endParaRPr lang="en-US" dirty="0"/>
        </a:p>
      </dgm:t>
    </dgm:pt>
    <dgm:pt modelId="{6343A10B-A3AF-41C2-873E-0BD70AC8EC74}" type="parTrans" cxnId="{3801DC4D-6E1D-400D-B77B-2F13549FCB9B}">
      <dgm:prSet/>
      <dgm:spPr/>
      <dgm:t>
        <a:bodyPr/>
        <a:lstStyle/>
        <a:p>
          <a:endParaRPr lang="en-US"/>
        </a:p>
      </dgm:t>
    </dgm:pt>
    <dgm:pt modelId="{DBA57970-0886-4A96-85DD-81EA4117C78C}" type="sibTrans" cxnId="{3801DC4D-6E1D-400D-B77B-2F13549FCB9B}">
      <dgm:prSet/>
      <dgm:spPr/>
      <dgm:t>
        <a:bodyPr/>
        <a:lstStyle/>
        <a:p>
          <a:endParaRPr lang="en-US"/>
        </a:p>
      </dgm:t>
    </dgm:pt>
    <dgm:pt modelId="{B00FA5BE-63C4-44E5-ADD0-BC51625B80DC}">
      <dgm:prSet/>
      <dgm:spPr/>
      <dgm:t>
        <a:bodyPr/>
        <a:lstStyle/>
        <a:p>
          <a:r>
            <a:rPr lang="en-GB"/>
            <a:t>Building a strong brand image </a:t>
          </a:r>
          <a:endParaRPr lang="en-US"/>
        </a:p>
      </dgm:t>
    </dgm:pt>
    <dgm:pt modelId="{05598665-0444-41E7-B694-98B2B8AA7651}" type="parTrans" cxnId="{24D96EDD-0257-41EF-800C-69ABC6BE6A91}">
      <dgm:prSet/>
      <dgm:spPr/>
      <dgm:t>
        <a:bodyPr/>
        <a:lstStyle/>
        <a:p>
          <a:endParaRPr lang="en-US"/>
        </a:p>
      </dgm:t>
    </dgm:pt>
    <dgm:pt modelId="{AB16B4DC-7685-43F5-8FA3-C17419B1B13C}" type="sibTrans" cxnId="{24D96EDD-0257-41EF-800C-69ABC6BE6A91}">
      <dgm:prSet/>
      <dgm:spPr/>
      <dgm:t>
        <a:bodyPr/>
        <a:lstStyle/>
        <a:p>
          <a:endParaRPr lang="en-US"/>
        </a:p>
      </dgm:t>
    </dgm:pt>
    <dgm:pt modelId="{59385870-2E71-475F-BBD3-10996246E480}">
      <dgm:prSet/>
      <dgm:spPr/>
      <dgm:t>
        <a:bodyPr/>
        <a:lstStyle/>
        <a:p>
          <a:r>
            <a:rPr lang="en-GB"/>
            <a:t>Building a competitive advantage </a:t>
          </a:r>
          <a:endParaRPr lang="en-US"/>
        </a:p>
      </dgm:t>
    </dgm:pt>
    <dgm:pt modelId="{840E37CE-10EF-4DA9-9D2A-580B397CE762}" type="parTrans" cxnId="{8198A4C9-7D57-4F25-BB1A-504369073566}">
      <dgm:prSet/>
      <dgm:spPr/>
      <dgm:t>
        <a:bodyPr/>
        <a:lstStyle/>
        <a:p>
          <a:endParaRPr lang="en-US"/>
        </a:p>
      </dgm:t>
    </dgm:pt>
    <dgm:pt modelId="{9DA52173-D7E5-42FA-BE53-13F6656A2527}" type="sibTrans" cxnId="{8198A4C9-7D57-4F25-BB1A-504369073566}">
      <dgm:prSet/>
      <dgm:spPr/>
      <dgm:t>
        <a:bodyPr/>
        <a:lstStyle/>
        <a:p>
          <a:endParaRPr lang="en-US"/>
        </a:p>
      </dgm:t>
    </dgm:pt>
    <dgm:pt modelId="{861EE702-97A6-4EAC-96E8-8092F1A1FAD4}" type="pres">
      <dgm:prSet presAssocID="{57E0433F-4434-48A4-80F4-9EDD656E7FF7}" presName="rootnode" presStyleCnt="0">
        <dgm:presLayoutVars>
          <dgm:chMax/>
          <dgm:chPref/>
          <dgm:dir/>
          <dgm:animLvl val="lvl"/>
        </dgm:presLayoutVars>
      </dgm:prSet>
      <dgm:spPr/>
    </dgm:pt>
    <dgm:pt modelId="{50FA2944-ADD6-4989-BF90-FBC1DDD18841}" type="pres">
      <dgm:prSet presAssocID="{4B6BEC50-B079-451F-91F6-2D61336D948D}" presName="composite" presStyleCnt="0"/>
      <dgm:spPr/>
    </dgm:pt>
    <dgm:pt modelId="{36F61353-1B8F-466D-B9CD-573DFFA17964}" type="pres">
      <dgm:prSet presAssocID="{4B6BEC50-B079-451F-91F6-2D61336D948D}" presName="bentUpArrow1" presStyleLbl="alignImgPlace1" presStyleIdx="0" presStyleCnt="2"/>
      <dgm:spPr/>
    </dgm:pt>
    <dgm:pt modelId="{7BE9D47C-C5FC-4028-85C2-B3C14C12A9CD}" type="pres">
      <dgm:prSet presAssocID="{4B6BEC50-B079-451F-91F6-2D61336D948D}" presName="ParentText" presStyleLbl="node1" presStyleIdx="0" presStyleCnt="3">
        <dgm:presLayoutVars>
          <dgm:chMax val="1"/>
          <dgm:chPref val="1"/>
          <dgm:bulletEnabled val="1"/>
        </dgm:presLayoutVars>
      </dgm:prSet>
      <dgm:spPr/>
    </dgm:pt>
    <dgm:pt modelId="{A1DC4D87-6DC7-4FA4-817B-7A4B339DAEC0}" type="pres">
      <dgm:prSet presAssocID="{4B6BEC50-B079-451F-91F6-2D61336D948D}" presName="ChildText" presStyleLbl="revTx" presStyleIdx="0" presStyleCnt="2">
        <dgm:presLayoutVars>
          <dgm:chMax val="0"/>
          <dgm:chPref val="0"/>
          <dgm:bulletEnabled val="1"/>
        </dgm:presLayoutVars>
      </dgm:prSet>
      <dgm:spPr/>
    </dgm:pt>
    <dgm:pt modelId="{9AAE6804-2E5E-418B-B8E7-CF8A0CCCBAB9}" type="pres">
      <dgm:prSet presAssocID="{DBA57970-0886-4A96-85DD-81EA4117C78C}" presName="sibTrans" presStyleCnt="0"/>
      <dgm:spPr/>
    </dgm:pt>
    <dgm:pt modelId="{981EBEBA-A2D1-420B-B935-4A571C64CB07}" type="pres">
      <dgm:prSet presAssocID="{B00FA5BE-63C4-44E5-ADD0-BC51625B80DC}" presName="composite" presStyleCnt="0"/>
      <dgm:spPr/>
    </dgm:pt>
    <dgm:pt modelId="{CEE6C0F4-74DF-4635-AA0C-8002614E5C75}" type="pres">
      <dgm:prSet presAssocID="{B00FA5BE-63C4-44E5-ADD0-BC51625B80DC}" presName="bentUpArrow1" presStyleLbl="alignImgPlace1" presStyleIdx="1" presStyleCnt="2"/>
      <dgm:spPr/>
    </dgm:pt>
    <dgm:pt modelId="{9FE3EDDB-6C50-42B5-95A6-868BEC1BF7B9}" type="pres">
      <dgm:prSet presAssocID="{B00FA5BE-63C4-44E5-ADD0-BC51625B80DC}" presName="ParentText" presStyleLbl="node1" presStyleIdx="1" presStyleCnt="3">
        <dgm:presLayoutVars>
          <dgm:chMax val="1"/>
          <dgm:chPref val="1"/>
          <dgm:bulletEnabled val="1"/>
        </dgm:presLayoutVars>
      </dgm:prSet>
      <dgm:spPr/>
    </dgm:pt>
    <dgm:pt modelId="{2767DC9D-0FDA-476D-BE77-3E441C20BD62}" type="pres">
      <dgm:prSet presAssocID="{B00FA5BE-63C4-44E5-ADD0-BC51625B80DC}" presName="ChildText" presStyleLbl="revTx" presStyleIdx="1" presStyleCnt="2">
        <dgm:presLayoutVars>
          <dgm:chMax val="0"/>
          <dgm:chPref val="0"/>
          <dgm:bulletEnabled val="1"/>
        </dgm:presLayoutVars>
      </dgm:prSet>
      <dgm:spPr/>
    </dgm:pt>
    <dgm:pt modelId="{EB7D027A-0A43-47FB-82E0-3745CCDD70C4}" type="pres">
      <dgm:prSet presAssocID="{AB16B4DC-7685-43F5-8FA3-C17419B1B13C}" presName="sibTrans" presStyleCnt="0"/>
      <dgm:spPr/>
    </dgm:pt>
    <dgm:pt modelId="{518EFCCE-FF10-4957-A8A2-2E415D51F96F}" type="pres">
      <dgm:prSet presAssocID="{59385870-2E71-475F-BBD3-10996246E480}" presName="composite" presStyleCnt="0"/>
      <dgm:spPr/>
    </dgm:pt>
    <dgm:pt modelId="{698394C4-C2D5-44CB-83A8-00447FE43B5C}" type="pres">
      <dgm:prSet presAssocID="{59385870-2E71-475F-BBD3-10996246E480}" presName="ParentText" presStyleLbl="node1" presStyleIdx="2" presStyleCnt="3">
        <dgm:presLayoutVars>
          <dgm:chMax val="1"/>
          <dgm:chPref val="1"/>
          <dgm:bulletEnabled val="1"/>
        </dgm:presLayoutVars>
      </dgm:prSet>
      <dgm:spPr/>
    </dgm:pt>
  </dgm:ptLst>
  <dgm:cxnLst>
    <dgm:cxn modelId="{3801DC4D-6E1D-400D-B77B-2F13549FCB9B}" srcId="{57E0433F-4434-48A4-80F4-9EDD656E7FF7}" destId="{4B6BEC50-B079-451F-91F6-2D61336D948D}" srcOrd="0" destOrd="0" parTransId="{6343A10B-A3AF-41C2-873E-0BD70AC8EC74}" sibTransId="{DBA57970-0886-4A96-85DD-81EA4117C78C}"/>
    <dgm:cxn modelId="{A0E7837F-BF58-4E2F-80DF-0953FC926E66}" type="presOf" srcId="{4B6BEC50-B079-451F-91F6-2D61336D948D}" destId="{7BE9D47C-C5FC-4028-85C2-B3C14C12A9CD}" srcOrd="0" destOrd="0" presId="urn:microsoft.com/office/officeart/2005/8/layout/StepDownProcess"/>
    <dgm:cxn modelId="{E0025999-4EC6-4127-95B3-EB56B02CFD49}" type="presOf" srcId="{B00FA5BE-63C4-44E5-ADD0-BC51625B80DC}" destId="{9FE3EDDB-6C50-42B5-95A6-868BEC1BF7B9}" srcOrd="0" destOrd="0" presId="urn:microsoft.com/office/officeart/2005/8/layout/StepDownProcess"/>
    <dgm:cxn modelId="{BFD28D99-137E-4A44-8E76-6FEC1974AFE6}" type="presOf" srcId="{59385870-2E71-475F-BBD3-10996246E480}" destId="{698394C4-C2D5-44CB-83A8-00447FE43B5C}" srcOrd="0" destOrd="0" presId="urn:microsoft.com/office/officeart/2005/8/layout/StepDownProcess"/>
    <dgm:cxn modelId="{8198A4C9-7D57-4F25-BB1A-504369073566}" srcId="{57E0433F-4434-48A4-80F4-9EDD656E7FF7}" destId="{59385870-2E71-475F-BBD3-10996246E480}" srcOrd="2" destOrd="0" parTransId="{840E37CE-10EF-4DA9-9D2A-580B397CE762}" sibTransId="{9DA52173-D7E5-42FA-BE53-13F6656A2527}"/>
    <dgm:cxn modelId="{24D96EDD-0257-41EF-800C-69ABC6BE6A91}" srcId="{57E0433F-4434-48A4-80F4-9EDD656E7FF7}" destId="{B00FA5BE-63C4-44E5-ADD0-BC51625B80DC}" srcOrd="1" destOrd="0" parTransId="{05598665-0444-41E7-B694-98B2B8AA7651}" sibTransId="{AB16B4DC-7685-43F5-8FA3-C17419B1B13C}"/>
    <dgm:cxn modelId="{B63D32ED-6A25-4615-A09B-46FE13A6369F}" type="presOf" srcId="{57E0433F-4434-48A4-80F4-9EDD656E7FF7}" destId="{861EE702-97A6-4EAC-96E8-8092F1A1FAD4}" srcOrd="0" destOrd="0" presId="urn:microsoft.com/office/officeart/2005/8/layout/StepDownProcess"/>
    <dgm:cxn modelId="{5720EEE9-DF4C-4B60-AE4B-53C862FC2FEF}" type="presParOf" srcId="{861EE702-97A6-4EAC-96E8-8092F1A1FAD4}" destId="{50FA2944-ADD6-4989-BF90-FBC1DDD18841}" srcOrd="0" destOrd="0" presId="urn:microsoft.com/office/officeart/2005/8/layout/StepDownProcess"/>
    <dgm:cxn modelId="{DBA30065-B1D7-47E4-B807-590F9199B3B1}" type="presParOf" srcId="{50FA2944-ADD6-4989-BF90-FBC1DDD18841}" destId="{36F61353-1B8F-466D-B9CD-573DFFA17964}" srcOrd="0" destOrd="0" presId="urn:microsoft.com/office/officeart/2005/8/layout/StepDownProcess"/>
    <dgm:cxn modelId="{10ACB65B-A497-47BA-A6D4-9D62E5963F41}" type="presParOf" srcId="{50FA2944-ADD6-4989-BF90-FBC1DDD18841}" destId="{7BE9D47C-C5FC-4028-85C2-B3C14C12A9CD}" srcOrd="1" destOrd="0" presId="urn:microsoft.com/office/officeart/2005/8/layout/StepDownProcess"/>
    <dgm:cxn modelId="{5CDC64A2-AAE2-4FFA-96A6-2268F47B16E1}" type="presParOf" srcId="{50FA2944-ADD6-4989-BF90-FBC1DDD18841}" destId="{A1DC4D87-6DC7-4FA4-817B-7A4B339DAEC0}" srcOrd="2" destOrd="0" presId="urn:microsoft.com/office/officeart/2005/8/layout/StepDownProcess"/>
    <dgm:cxn modelId="{93C4AD5B-1576-4CAF-8FB0-C2E8C5FB2887}" type="presParOf" srcId="{861EE702-97A6-4EAC-96E8-8092F1A1FAD4}" destId="{9AAE6804-2E5E-418B-B8E7-CF8A0CCCBAB9}" srcOrd="1" destOrd="0" presId="urn:microsoft.com/office/officeart/2005/8/layout/StepDownProcess"/>
    <dgm:cxn modelId="{3AC42CBA-80AA-4584-AC06-CA485522E17F}" type="presParOf" srcId="{861EE702-97A6-4EAC-96E8-8092F1A1FAD4}" destId="{981EBEBA-A2D1-420B-B935-4A571C64CB07}" srcOrd="2" destOrd="0" presId="urn:microsoft.com/office/officeart/2005/8/layout/StepDownProcess"/>
    <dgm:cxn modelId="{E35B6ED4-4771-4DD3-848B-0030FEDC6906}" type="presParOf" srcId="{981EBEBA-A2D1-420B-B935-4A571C64CB07}" destId="{CEE6C0F4-74DF-4635-AA0C-8002614E5C75}" srcOrd="0" destOrd="0" presId="urn:microsoft.com/office/officeart/2005/8/layout/StepDownProcess"/>
    <dgm:cxn modelId="{92869E0A-EE07-4F8C-9B3D-AC1FCFD8C12A}" type="presParOf" srcId="{981EBEBA-A2D1-420B-B935-4A571C64CB07}" destId="{9FE3EDDB-6C50-42B5-95A6-868BEC1BF7B9}" srcOrd="1" destOrd="0" presId="urn:microsoft.com/office/officeart/2005/8/layout/StepDownProcess"/>
    <dgm:cxn modelId="{E73CAE4D-ED6E-4A7E-9B9A-22ABD1C58450}" type="presParOf" srcId="{981EBEBA-A2D1-420B-B935-4A571C64CB07}" destId="{2767DC9D-0FDA-476D-BE77-3E441C20BD62}" srcOrd="2" destOrd="0" presId="urn:microsoft.com/office/officeart/2005/8/layout/StepDownProcess"/>
    <dgm:cxn modelId="{E93686DC-BD80-4EDC-AD16-126337B92C71}" type="presParOf" srcId="{861EE702-97A6-4EAC-96E8-8092F1A1FAD4}" destId="{EB7D027A-0A43-47FB-82E0-3745CCDD70C4}" srcOrd="3" destOrd="0" presId="urn:microsoft.com/office/officeart/2005/8/layout/StepDownProcess"/>
    <dgm:cxn modelId="{9482E8EE-B293-4CB7-A5C6-A89C1634A206}" type="presParOf" srcId="{861EE702-97A6-4EAC-96E8-8092F1A1FAD4}" destId="{518EFCCE-FF10-4957-A8A2-2E415D51F96F}" srcOrd="4" destOrd="0" presId="urn:microsoft.com/office/officeart/2005/8/layout/StepDownProcess"/>
    <dgm:cxn modelId="{E6B3E140-2654-41E8-9B8F-3166E20AC1E5}" type="presParOf" srcId="{518EFCCE-FF10-4957-A8A2-2E415D51F96F}" destId="{698394C4-C2D5-44CB-83A8-00447FE43B5C}"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D0B9B1-02ED-41EE-B710-EE9A4EBED260}" type="doc">
      <dgm:prSet loTypeId="urn:microsoft.com/office/officeart/2005/8/layout/hierarchy5" loCatId="hierarchy" qsTypeId="urn:microsoft.com/office/officeart/2005/8/quickstyle/simple3" qsCatId="simple" csTypeId="urn:microsoft.com/office/officeart/2005/8/colors/colorful2" csCatId="colorful" phldr="1"/>
      <dgm:spPr/>
      <dgm:t>
        <a:bodyPr/>
        <a:lstStyle/>
        <a:p>
          <a:endParaRPr lang="en-US"/>
        </a:p>
      </dgm:t>
    </dgm:pt>
    <dgm:pt modelId="{B191C24B-47C0-4C0E-A0F9-0C62A02D6BA7}">
      <dgm:prSet/>
      <dgm:spPr>
        <a:solidFill>
          <a:srgbClr val="AAC4E9"/>
        </a:solidFill>
      </dgm:spPr>
      <dgm:t>
        <a:bodyPr/>
        <a:lstStyle/>
        <a:p>
          <a:r>
            <a:rPr lang="en-GB" dirty="0"/>
            <a:t>The top three things that hotel visitors look for – </a:t>
          </a:r>
          <a:endParaRPr lang="en-US" dirty="0"/>
        </a:p>
      </dgm:t>
    </dgm:pt>
    <dgm:pt modelId="{E65893F2-8D26-41BB-A6C1-FD422D42C4A8}" type="parTrans" cxnId="{DFDB790C-0685-402E-B097-D82EFD8AD1E2}">
      <dgm:prSet/>
      <dgm:spPr/>
      <dgm:t>
        <a:bodyPr/>
        <a:lstStyle/>
        <a:p>
          <a:endParaRPr lang="en-US"/>
        </a:p>
      </dgm:t>
    </dgm:pt>
    <dgm:pt modelId="{25779143-F977-4F94-AFA5-540717EC8F79}" type="sibTrans" cxnId="{DFDB790C-0685-402E-B097-D82EFD8AD1E2}">
      <dgm:prSet/>
      <dgm:spPr/>
      <dgm:t>
        <a:bodyPr/>
        <a:lstStyle/>
        <a:p>
          <a:endParaRPr lang="en-US"/>
        </a:p>
      </dgm:t>
    </dgm:pt>
    <dgm:pt modelId="{EF225D4E-807F-4BAC-8F0D-B1C341D14945}">
      <dgm:prSet/>
      <dgm:spPr>
        <a:solidFill>
          <a:schemeClr val="accent6">
            <a:lumMod val="40000"/>
            <a:lumOff val="60000"/>
          </a:schemeClr>
        </a:solidFill>
      </dgm:spPr>
      <dgm:t>
        <a:bodyPr/>
        <a:lstStyle/>
        <a:p>
          <a:r>
            <a:rPr lang="en-GB"/>
            <a:t>Comfort</a:t>
          </a:r>
          <a:endParaRPr lang="en-US"/>
        </a:p>
      </dgm:t>
    </dgm:pt>
    <dgm:pt modelId="{970F2515-8F0B-4E1E-912B-72F87C03AD2B}" type="parTrans" cxnId="{BEA00277-FDD4-496D-B319-6AA0D76D23BE}">
      <dgm:prSet/>
      <dgm:spPr/>
      <dgm:t>
        <a:bodyPr/>
        <a:lstStyle/>
        <a:p>
          <a:endParaRPr lang="en-US"/>
        </a:p>
      </dgm:t>
    </dgm:pt>
    <dgm:pt modelId="{F7574D9D-4686-410C-9690-450DEDBCD78E}" type="sibTrans" cxnId="{BEA00277-FDD4-496D-B319-6AA0D76D23BE}">
      <dgm:prSet/>
      <dgm:spPr/>
      <dgm:t>
        <a:bodyPr/>
        <a:lstStyle/>
        <a:p>
          <a:endParaRPr lang="en-US"/>
        </a:p>
      </dgm:t>
    </dgm:pt>
    <dgm:pt modelId="{FAE6B4FF-7A0C-4224-B77F-37581FADCB25}">
      <dgm:prSet/>
      <dgm:spPr>
        <a:solidFill>
          <a:schemeClr val="accent3">
            <a:lumMod val="75000"/>
          </a:schemeClr>
        </a:solidFill>
      </dgm:spPr>
      <dgm:t>
        <a:bodyPr/>
        <a:lstStyle/>
        <a:p>
          <a:r>
            <a:rPr lang="en-GB"/>
            <a:t>Cleanliness</a:t>
          </a:r>
          <a:endParaRPr lang="en-US"/>
        </a:p>
      </dgm:t>
    </dgm:pt>
    <dgm:pt modelId="{28E38815-1102-4C47-BC65-BB2697071739}" type="parTrans" cxnId="{5E4298F6-0C7D-4819-982E-8C9E86A33CD3}">
      <dgm:prSet/>
      <dgm:spPr/>
      <dgm:t>
        <a:bodyPr/>
        <a:lstStyle/>
        <a:p>
          <a:endParaRPr lang="en-US"/>
        </a:p>
      </dgm:t>
    </dgm:pt>
    <dgm:pt modelId="{E611EE67-D9CC-4479-81DC-6EB69B0A47B7}" type="sibTrans" cxnId="{5E4298F6-0C7D-4819-982E-8C9E86A33CD3}">
      <dgm:prSet/>
      <dgm:spPr/>
      <dgm:t>
        <a:bodyPr/>
        <a:lstStyle/>
        <a:p>
          <a:endParaRPr lang="en-US"/>
        </a:p>
      </dgm:t>
    </dgm:pt>
    <dgm:pt modelId="{7B312D38-0490-4CCA-BCE6-0E74F4FE1074}">
      <dgm:prSet/>
      <dgm:spPr>
        <a:solidFill>
          <a:schemeClr val="accent6">
            <a:lumMod val="60000"/>
            <a:lumOff val="40000"/>
          </a:schemeClr>
        </a:solidFill>
      </dgm:spPr>
      <dgm:t>
        <a:bodyPr/>
        <a:lstStyle/>
        <a:p>
          <a:r>
            <a:rPr lang="en-GB"/>
            <a:t>Communication </a:t>
          </a:r>
          <a:endParaRPr lang="en-US"/>
        </a:p>
      </dgm:t>
    </dgm:pt>
    <dgm:pt modelId="{513B1075-D0EB-4049-86DC-489F047CB141}" type="parTrans" cxnId="{533D1089-5B2B-4FA9-855F-87A0EB01FFD5}">
      <dgm:prSet/>
      <dgm:spPr/>
      <dgm:t>
        <a:bodyPr/>
        <a:lstStyle/>
        <a:p>
          <a:endParaRPr lang="en-US"/>
        </a:p>
      </dgm:t>
    </dgm:pt>
    <dgm:pt modelId="{F7DD8628-734B-4DF3-8EF5-918E2086FB34}" type="sibTrans" cxnId="{533D1089-5B2B-4FA9-855F-87A0EB01FFD5}">
      <dgm:prSet/>
      <dgm:spPr/>
      <dgm:t>
        <a:bodyPr/>
        <a:lstStyle/>
        <a:p>
          <a:endParaRPr lang="en-US"/>
        </a:p>
      </dgm:t>
    </dgm:pt>
    <dgm:pt modelId="{463BC8D3-CEF8-465F-80F4-18FD7C41199B}" type="pres">
      <dgm:prSet presAssocID="{09D0B9B1-02ED-41EE-B710-EE9A4EBED260}" presName="mainComposite" presStyleCnt="0">
        <dgm:presLayoutVars>
          <dgm:chPref val="1"/>
          <dgm:dir/>
          <dgm:animOne val="branch"/>
          <dgm:animLvl val="lvl"/>
          <dgm:resizeHandles val="exact"/>
        </dgm:presLayoutVars>
      </dgm:prSet>
      <dgm:spPr/>
    </dgm:pt>
    <dgm:pt modelId="{758C91AA-A9D3-423D-B548-2133F11285C1}" type="pres">
      <dgm:prSet presAssocID="{09D0B9B1-02ED-41EE-B710-EE9A4EBED260}" presName="hierFlow" presStyleCnt="0"/>
      <dgm:spPr/>
    </dgm:pt>
    <dgm:pt modelId="{987F68DB-DBC4-4489-9AEF-E67CA68C47E0}" type="pres">
      <dgm:prSet presAssocID="{09D0B9B1-02ED-41EE-B710-EE9A4EBED260}" presName="hierChild1" presStyleCnt="0">
        <dgm:presLayoutVars>
          <dgm:chPref val="1"/>
          <dgm:animOne val="branch"/>
          <dgm:animLvl val="lvl"/>
        </dgm:presLayoutVars>
      </dgm:prSet>
      <dgm:spPr/>
    </dgm:pt>
    <dgm:pt modelId="{7DC6E9B7-564C-4880-8ED0-F0CF364F8929}" type="pres">
      <dgm:prSet presAssocID="{B191C24B-47C0-4C0E-A0F9-0C62A02D6BA7}" presName="Name17" presStyleCnt="0"/>
      <dgm:spPr/>
    </dgm:pt>
    <dgm:pt modelId="{C2C730AD-CCCF-46FB-A714-D067B8A7ADC0}" type="pres">
      <dgm:prSet presAssocID="{B191C24B-47C0-4C0E-A0F9-0C62A02D6BA7}" presName="level1Shape" presStyleLbl="node0" presStyleIdx="0" presStyleCnt="1">
        <dgm:presLayoutVars>
          <dgm:chPref val="3"/>
        </dgm:presLayoutVars>
      </dgm:prSet>
      <dgm:spPr/>
    </dgm:pt>
    <dgm:pt modelId="{680DF13C-3520-4FA6-957E-29BA36D66E4E}" type="pres">
      <dgm:prSet presAssocID="{B191C24B-47C0-4C0E-A0F9-0C62A02D6BA7}" presName="hierChild2" presStyleCnt="0"/>
      <dgm:spPr/>
    </dgm:pt>
    <dgm:pt modelId="{8599D046-C586-4FDF-9C28-03000C8C1387}" type="pres">
      <dgm:prSet presAssocID="{970F2515-8F0B-4E1E-912B-72F87C03AD2B}" presName="Name25" presStyleLbl="parChTrans1D2" presStyleIdx="0" presStyleCnt="3"/>
      <dgm:spPr/>
    </dgm:pt>
    <dgm:pt modelId="{C0CB1233-B66E-4999-BECF-45255A7EC846}" type="pres">
      <dgm:prSet presAssocID="{970F2515-8F0B-4E1E-912B-72F87C03AD2B}" presName="connTx" presStyleLbl="parChTrans1D2" presStyleIdx="0" presStyleCnt="3"/>
      <dgm:spPr/>
    </dgm:pt>
    <dgm:pt modelId="{D4EBDCEE-A18E-4C6B-B925-A96BA95E0D9E}" type="pres">
      <dgm:prSet presAssocID="{EF225D4E-807F-4BAC-8F0D-B1C341D14945}" presName="Name30" presStyleCnt="0"/>
      <dgm:spPr/>
    </dgm:pt>
    <dgm:pt modelId="{35A25477-0E2C-4059-8A21-76DE7C2C1CCD}" type="pres">
      <dgm:prSet presAssocID="{EF225D4E-807F-4BAC-8F0D-B1C341D14945}" presName="level2Shape" presStyleLbl="node2" presStyleIdx="0" presStyleCnt="3"/>
      <dgm:spPr/>
    </dgm:pt>
    <dgm:pt modelId="{CE8481EB-A8DB-4521-9472-1F8D849BD801}" type="pres">
      <dgm:prSet presAssocID="{EF225D4E-807F-4BAC-8F0D-B1C341D14945}" presName="hierChild3" presStyleCnt="0"/>
      <dgm:spPr/>
    </dgm:pt>
    <dgm:pt modelId="{04FF2DBB-21DC-4271-9524-47EC4CE1B282}" type="pres">
      <dgm:prSet presAssocID="{28E38815-1102-4C47-BC65-BB2697071739}" presName="Name25" presStyleLbl="parChTrans1D2" presStyleIdx="1" presStyleCnt="3"/>
      <dgm:spPr/>
    </dgm:pt>
    <dgm:pt modelId="{ACE01D09-CDEC-45B7-9D27-A463893BBB40}" type="pres">
      <dgm:prSet presAssocID="{28E38815-1102-4C47-BC65-BB2697071739}" presName="connTx" presStyleLbl="parChTrans1D2" presStyleIdx="1" presStyleCnt="3"/>
      <dgm:spPr/>
    </dgm:pt>
    <dgm:pt modelId="{E126E040-BC8F-483E-8630-3388CDFD03E5}" type="pres">
      <dgm:prSet presAssocID="{FAE6B4FF-7A0C-4224-B77F-37581FADCB25}" presName="Name30" presStyleCnt="0"/>
      <dgm:spPr/>
    </dgm:pt>
    <dgm:pt modelId="{44F5373F-FF03-4657-8D1D-8045925D100E}" type="pres">
      <dgm:prSet presAssocID="{FAE6B4FF-7A0C-4224-B77F-37581FADCB25}" presName="level2Shape" presStyleLbl="node2" presStyleIdx="1" presStyleCnt="3"/>
      <dgm:spPr/>
    </dgm:pt>
    <dgm:pt modelId="{1DBFEE29-06D4-4EFB-AEBA-2F81AAFFF0CD}" type="pres">
      <dgm:prSet presAssocID="{FAE6B4FF-7A0C-4224-B77F-37581FADCB25}" presName="hierChild3" presStyleCnt="0"/>
      <dgm:spPr/>
    </dgm:pt>
    <dgm:pt modelId="{EB21D0B9-E3A3-4FFA-8229-5F8973B1E345}" type="pres">
      <dgm:prSet presAssocID="{513B1075-D0EB-4049-86DC-489F047CB141}" presName="Name25" presStyleLbl="parChTrans1D2" presStyleIdx="2" presStyleCnt="3"/>
      <dgm:spPr/>
    </dgm:pt>
    <dgm:pt modelId="{C0927BDF-C169-4606-82DF-7363FAEAA715}" type="pres">
      <dgm:prSet presAssocID="{513B1075-D0EB-4049-86DC-489F047CB141}" presName="connTx" presStyleLbl="parChTrans1D2" presStyleIdx="2" presStyleCnt="3"/>
      <dgm:spPr/>
    </dgm:pt>
    <dgm:pt modelId="{8F20D45E-0942-480F-AD2C-F2C348DEC03F}" type="pres">
      <dgm:prSet presAssocID="{7B312D38-0490-4CCA-BCE6-0E74F4FE1074}" presName="Name30" presStyleCnt="0"/>
      <dgm:spPr/>
    </dgm:pt>
    <dgm:pt modelId="{0CB3C735-8735-4577-BCAA-FEE921C5AE0E}" type="pres">
      <dgm:prSet presAssocID="{7B312D38-0490-4CCA-BCE6-0E74F4FE1074}" presName="level2Shape" presStyleLbl="node2" presStyleIdx="2" presStyleCnt="3"/>
      <dgm:spPr/>
    </dgm:pt>
    <dgm:pt modelId="{EC442267-D9F5-4033-87CD-22BE7855B845}" type="pres">
      <dgm:prSet presAssocID="{7B312D38-0490-4CCA-BCE6-0E74F4FE1074}" presName="hierChild3" presStyleCnt="0"/>
      <dgm:spPr/>
    </dgm:pt>
    <dgm:pt modelId="{E44DD718-D501-40C0-956B-43B90A72BBC5}" type="pres">
      <dgm:prSet presAssocID="{09D0B9B1-02ED-41EE-B710-EE9A4EBED260}" presName="bgShapesFlow" presStyleCnt="0"/>
      <dgm:spPr/>
    </dgm:pt>
  </dgm:ptLst>
  <dgm:cxnLst>
    <dgm:cxn modelId="{DFDB790C-0685-402E-B097-D82EFD8AD1E2}" srcId="{09D0B9B1-02ED-41EE-B710-EE9A4EBED260}" destId="{B191C24B-47C0-4C0E-A0F9-0C62A02D6BA7}" srcOrd="0" destOrd="0" parTransId="{E65893F2-8D26-41BB-A6C1-FD422D42C4A8}" sibTransId="{25779143-F977-4F94-AFA5-540717EC8F79}"/>
    <dgm:cxn modelId="{939AC252-E65D-4655-B0E2-5237E433F997}" type="presOf" srcId="{28E38815-1102-4C47-BC65-BB2697071739}" destId="{04FF2DBB-21DC-4271-9524-47EC4CE1B282}" srcOrd="0" destOrd="0" presId="urn:microsoft.com/office/officeart/2005/8/layout/hierarchy5"/>
    <dgm:cxn modelId="{33380157-97B3-4357-ABC3-1D3181F106F7}" type="presOf" srcId="{513B1075-D0EB-4049-86DC-489F047CB141}" destId="{C0927BDF-C169-4606-82DF-7363FAEAA715}" srcOrd="1" destOrd="0" presId="urn:microsoft.com/office/officeart/2005/8/layout/hierarchy5"/>
    <dgm:cxn modelId="{703B995D-19E4-4BF5-935F-DA92E340F68E}" type="presOf" srcId="{970F2515-8F0B-4E1E-912B-72F87C03AD2B}" destId="{C0CB1233-B66E-4999-BECF-45255A7EC846}" srcOrd="1" destOrd="0" presId="urn:microsoft.com/office/officeart/2005/8/layout/hierarchy5"/>
    <dgm:cxn modelId="{BEA00277-FDD4-496D-B319-6AA0D76D23BE}" srcId="{B191C24B-47C0-4C0E-A0F9-0C62A02D6BA7}" destId="{EF225D4E-807F-4BAC-8F0D-B1C341D14945}" srcOrd="0" destOrd="0" parTransId="{970F2515-8F0B-4E1E-912B-72F87C03AD2B}" sibTransId="{F7574D9D-4686-410C-9690-450DEDBCD78E}"/>
    <dgm:cxn modelId="{87B02384-7C6D-49AA-B0A1-B1E03544A6AC}" type="presOf" srcId="{7B312D38-0490-4CCA-BCE6-0E74F4FE1074}" destId="{0CB3C735-8735-4577-BCAA-FEE921C5AE0E}" srcOrd="0" destOrd="0" presId="urn:microsoft.com/office/officeart/2005/8/layout/hierarchy5"/>
    <dgm:cxn modelId="{533D1089-5B2B-4FA9-855F-87A0EB01FFD5}" srcId="{B191C24B-47C0-4C0E-A0F9-0C62A02D6BA7}" destId="{7B312D38-0490-4CCA-BCE6-0E74F4FE1074}" srcOrd="2" destOrd="0" parTransId="{513B1075-D0EB-4049-86DC-489F047CB141}" sibTransId="{F7DD8628-734B-4DF3-8EF5-918E2086FB34}"/>
    <dgm:cxn modelId="{AD49EB8C-DF2C-4EF1-82FF-5B29937D2CA3}" type="presOf" srcId="{EF225D4E-807F-4BAC-8F0D-B1C341D14945}" destId="{35A25477-0E2C-4059-8A21-76DE7C2C1CCD}" srcOrd="0" destOrd="0" presId="urn:microsoft.com/office/officeart/2005/8/layout/hierarchy5"/>
    <dgm:cxn modelId="{8D8518A5-3CBC-4923-BA1F-37A6FD74AEF6}" type="presOf" srcId="{FAE6B4FF-7A0C-4224-B77F-37581FADCB25}" destId="{44F5373F-FF03-4657-8D1D-8045925D100E}" srcOrd="0" destOrd="0" presId="urn:microsoft.com/office/officeart/2005/8/layout/hierarchy5"/>
    <dgm:cxn modelId="{5D2F99A6-37E1-43FF-BA52-1041023E0D38}" type="presOf" srcId="{09D0B9B1-02ED-41EE-B710-EE9A4EBED260}" destId="{463BC8D3-CEF8-465F-80F4-18FD7C41199B}" srcOrd="0" destOrd="0" presId="urn:microsoft.com/office/officeart/2005/8/layout/hierarchy5"/>
    <dgm:cxn modelId="{FA89A9BB-A894-4BF7-AADC-5B5E2FC753DF}" type="presOf" srcId="{B191C24B-47C0-4C0E-A0F9-0C62A02D6BA7}" destId="{C2C730AD-CCCF-46FB-A714-D067B8A7ADC0}" srcOrd="0" destOrd="0" presId="urn:microsoft.com/office/officeart/2005/8/layout/hierarchy5"/>
    <dgm:cxn modelId="{B16DBBC9-8721-4E62-88B1-C97FA89B5D1B}" type="presOf" srcId="{513B1075-D0EB-4049-86DC-489F047CB141}" destId="{EB21D0B9-E3A3-4FFA-8229-5F8973B1E345}" srcOrd="0" destOrd="0" presId="urn:microsoft.com/office/officeart/2005/8/layout/hierarchy5"/>
    <dgm:cxn modelId="{301BE6D5-4CCE-4637-AF9E-B14FD6A21EFE}" type="presOf" srcId="{970F2515-8F0B-4E1E-912B-72F87C03AD2B}" destId="{8599D046-C586-4FDF-9C28-03000C8C1387}" srcOrd="0" destOrd="0" presId="urn:microsoft.com/office/officeart/2005/8/layout/hierarchy5"/>
    <dgm:cxn modelId="{7558B0E3-0CDD-411A-8038-2682FD2902BD}" type="presOf" srcId="{28E38815-1102-4C47-BC65-BB2697071739}" destId="{ACE01D09-CDEC-45B7-9D27-A463893BBB40}" srcOrd="1" destOrd="0" presId="urn:microsoft.com/office/officeart/2005/8/layout/hierarchy5"/>
    <dgm:cxn modelId="{5E4298F6-0C7D-4819-982E-8C9E86A33CD3}" srcId="{B191C24B-47C0-4C0E-A0F9-0C62A02D6BA7}" destId="{FAE6B4FF-7A0C-4224-B77F-37581FADCB25}" srcOrd="1" destOrd="0" parTransId="{28E38815-1102-4C47-BC65-BB2697071739}" sibTransId="{E611EE67-D9CC-4479-81DC-6EB69B0A47B7}"/>
    <dgm:cxn modelId="{D95133C9-A61A-46A1-8ECA-9946D237A28A}" type="presParOf" srcId="{463BC8D3-CEF8-465F-80F4-18FD7C41199B}" destId="{758C91AA-A9D3-423D-B548-2133F11285C1}" srcOrd="0" destOrd="0" presId="urn:microsoft.com/office/officeart/2005/8/layout/hierarchy5"/>
    <dgm:cxn modelId="{21F87E97-E7FC-48D8-94F7-DE26A4014C65}" type="presParOf" srcId="{758C91AA-A9D3-423D-B548-2133F11285C1}" destId="{987F68DB-DBC4-4489-9AEF-E67CA68C47E0}" srcOrd="0" destOrd="0" presId="urn:microsoft.com/office/officeart/2005/8/layout/hierarchy5"/>
    <dgm:cxn modelId="{95687E1B-1E86-4A0D-AD36-09CC699EE7CF}" type="presParOf" srcId="{987F68DB-DBC4-4489-9AEF-E67CA68C47E0}" destId="{7DC6E9B7-564C-4880-8ED0-F0CF364F8929}" srcOrd="0" destOrd="0" presId="urn:microsoft.com/office/officeart/2005/8/layout/hierarchy5"/>
    <dgm:cxn modelId="{89660DC2-13EB-4A4D-8324-AB9DA68063A0}" type="presParOf" srcId="{7DC6E9B7-564C-4880-8ED0-F0CF364F8929}" destId="{C2C730AD-CCCF-46FB-A714-D067B8A7ADC0}" srcOrd="0" destOrd="0" presId="urn:microsoft.com/office/officeart/2005/8/layout/hierarchy5"/>
    <dgm:cxn modelId="{86A362BC-18FD-4C42-A790-820D623E19C0}" type="presParOf" srcId="{7DC6E9B7-564C-4880-8ED0-F0CF364F8929}" destId="{680DF13C-3520-4FA6-957E-29BA36D66E4E}" srcOrd="1" destOrd="0" presId="urn:microsoft.com/office/officeart/2005/8/layout/hierarchy5"/>
    <dgm:cxn modelId="{D81E4EC6-B371-45A6-A212-6D22B1D2C0DB}" type="presParOf" srcId="{680DF13C-3520-4FA6-957E-29BA36D66E4E}" destId="{8599D046-C586-4FDF-9C28-03000C8C1387}" srcOrd="0" destOrd="0" presId="urn:microsoft.com/office/officeart/2005/8/layout/hierarchy5"/>
    <dgm:cxn modelId="{6FE24A11-7F8D-4CEA-897B-A7ED5D79EC21}" type="presParOf" srcId="{8599D046-C586-4FDF-9C28-03000C8C1387}" destId="{C0CB1233-B66E-4999-BECF-45255A7EC846}" srcOrd="0" destOrd="0" presId="urn:microsoft.com/office/officeart/2005/8/layout/hierarchy5"/>
    <dgm:cxn modelId="{A0B628F2-D841-4078-8382-5EEE296CDEAC}" type="presParOf" srcId="{680DF13C-3520-4FA6-957E-29BA36D66E4E}" destId="{D4EBDCEE-A18E-4C6B-B925-A96BA95E0D9E}" srcOrd="1" destOrd="0" presId="urn:microsoft.com/office/officeart/2005/8/layout/hierarchy5"/>
    <dgm:cxn modelId="{5329AFCF-8040-461D-911A-2D7BEFD5A2AD}" type="presParOf" srcId="{D4EBDCEE-A18E-4C6B-B925-A96BA95E0D9E}" destId="{35A25477-0E2C-4059-8A21-76DE7C2C1CCD}" srcOrd="0" destOrd="0" presId="urn:microsoft.com/office/officeart/2005/8/layout/hierarchy5"/>
    <dgm:cxn modelId="{96C9F5A1-FD5A-4451-9F48-AF72D7DCF35A}" type="presParOf" srcId="{D4EBDCEE-A18E-4C6B-B925-A96BA95E0D9E}" destId="{CE8481EB-A8DB-4521-9472-1F8D849BD801}" srcOrd="1" destOrd="0" presId="urn:microsoft.com/office/officeart/2005/8/layout/hierarchy5"/>
    <dgm:cxn modelId="{17735832-765C-4DB2-9444-28529C130E57}" type="presParOf" srcId="{680DF13C-3520-4FA6-957E-29BA36D66E4E}" destId="{04FF2DBB-21DC-4271-9524-47EC4CE1B282}" srcOrd="2" destOrd="0" presId="urn:microsoft.com/office/officeart/2005/8/layout/hierarchy5"/>
    <dgm:cxn modelId="{445F62F9-BABC-41F8-BB2D-D8B921316874}" type="presParOf" srcId="{04FF2DBB-21DC-4271-9524-47EC4CE1B282}" destId="{ACE01D09-CDEC-45B7-9D27-A463893BBB40}" srcOrd="0" destOrd="0" presId="urn:microsoft.com/office/officeart/2005/8/layout/hierarchy5"/>
    <dgm:cxn modelId="{3077BA0D-8221-40FD-8B82-D22A8886AFCA}" type="presParOf" srcId="{680DF13C-3520-4FA6-957E-29BA36D66E4E}" destId="{E126E040-BC8F-483E-8630-3388CDFD03E5}" srcOrd="3" destOrd="0" presId="urn:microsoft.com/office/officeart/2005/8/layout/hierarchy5"/>
    <dgm:cxn modelId="{6DEB0458-8034-419F-A655-CE9FE91678BC}" type="presParOf" srcId="{E126E040-BC8F-483E-8630-3388CDFD03E5}" destId="{44F5373F-FF03-4657-8D1D-8045925D100E}" srcOrd="0" destOrd="0" presId="urn:microsoft.com/office/officeart/2005/8/layout/hierarchy5"/>
    <dgm:cxn modelId="{5386D456-1DDD-4E6B-B175-AF7046E0967E}" type="presParOf" srcId="{E126E040-BC8F-483E-8630-3388CDFD03E5}" destId="{1DBFEE29-06D4-4EFB-AEBA-2F81AAFFF0CD}" srcOrd="1" destOrd="0" presId="urn:microsoft.com/office/officeart/2005/8/layout/hierarchy5"/>
    <dgm:cxn modelId="{6930A292-F616-4349-A59D-1401C8FD1880}" type="presParOf" srcId="{680DF13C-3520-4FA6-957E-29BA36D66E4E}" destId="{EB21D0B9-E3A3-4FFA-8229-5F8973B1E345}" srcOrd="4" destOrd="0" presId="urn:microsoft.com/office/officeart/2005/8/layout/hierarchy5"/>
    <dgm:cxn modelId="{FC019B68-FF62-415A-853F-BDDD5C1B7805}" type="presParOf" srcId="{EB21D0B9-E3A3-4FFA-8229-5F8973B1E345}" destId="{C0927BDF-C169-4606-82DF-7363FAEAA715}" srcOrd="0" destOrd="0" presId="urn:microsoft.com/office/officeart/2005/8/layout/hierarchy5"/>
    <dgm:cxn modelId="{96EE7B52-0286-452A-A17E-CA2731DD851C}" type="presParOf" srcId="{680DF13C-3520-4FA6-957E-29BA36D66E4E}" destId="{8F20D45E-0942-480F-AD2C-F2C348DEC03F}" srcOrd="5" destOrd="0" presId="urn:microsoft.com/office/officeart/2005/8/layout/hierarchy5"/>
    <dgm:cxn modelId="{2F77D9CE-D298-43F7-B76E-854B2C7445F5}" type="presParOf" srcId="{8F20D45E-0942-480F-AD2C-F2C348DEC03F}" destId="{0CB3C735-8735-4577-BCAA-FEE921C5AE0E}" srcOrd="0" destOrd="0" presId="urn:microsoft.com/office/officeart/2005/8/layout/hierarchy5"/>
    <dgm:cxn modelId="{0489C5C2-C648-4C36-95E2-404C31A92E8C}" type="presParOf" srcId="{8F20D45E-0942-480F-AD2C-F2C348DEC03F}" destId="{EC442267-D9F5-4033-87CD-22BE7855B845}" srcOrd="1" destOrd="0" presId="urn:microsoft.com/office/officeart/2005/8/layout/hierarchy5"/>
    <dgm:cxn modelId="{C1F161C2-4FD6-44C8-BD0A-9CFF0AF90FF6}" type="presParOf" srcId="{463BC8D3-CEF8-465F-80F4-18FD7C41199B}" destId="{E44DD718-D501-40C0-956B-43B90A72BBC5}"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22EA5-DD72-4DD0-B0B7-4B0836918F5B}">
      <dsp:nvSpPr>
        <dsp:cNvPr id="0" name=""/>
        <dsp:cNvSpPr/>
      </dsp:nvSpPr>
      <dsp:spPr>
        <a:xfrm>
          <a:off x="0" y="34369"/>
          <a:ext cx="6767512" cy="1287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fundamental components of hospitality include extending a warm welcome and providing a relaxing environment for visitors. </a:t>
          </a:r>
        </a:p>
      </dsp:txBody>
      <dsp:txXfrm>
        <a:off x="62826" y="97195"/>
        <a:ext cx="6641860" cy="1161348"/>
      </dsp:txXfrm>
    </dsp:sp>
    <dsp:sp modelId="{0493A218-FBF0-4CF5-B247-96CA5B1EEED8}">
      <dsp:nvSpPr>
        <dsp:cNvPr id="0" name=""/>
        <dsp:cNvSpPr/>
      </dsp:nvSpPr>
      <dsp:spPr>
        <a:xfrm>
          <a:off x="0" y="1378969"/>
          <a:ext cx="6767512" cy="1287000"/>
        </a:xfrm>
        <a:prstGeom prst="roundRect">
          <a:avLst/>
        </a:prstGeom>
        <a:solidFill>
          <a:schemeClr val="accent5">
            <a:hueOff val="11134206"/>
            <a:satOff val="24726"/>
            <a:lumOff val="-3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 a sense, the goal of hospitality is to offer visitors a space to call "home" while they are apart from their own residences. </a:t>
          </a:r>
        </a:p>
      </dsp:txBody>
      <dsp:txXfrm>
        <a:off x="62826" y="1441795"/>
        <a:ext cx="6641860" cy="11613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8CAB6-6147-4744-99BA-7AA604F9BE3D}">
      <dsp:nvSpPr>
        <dsp:cNvPr id="0" name=""/>
        <dsp:cNvSpPr/>
      </dsp:nvSpPr>
      <dsp:spPr>
        <a:xfrm>
          <a:off x="0" y="2097178"/>
          <a:ext cx="6018245" cy="13759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The main objective of the guest amenities is to provide the patron with a pleasurable experience in order to keep them concentrated and continue working. </a:t>
          </a:r>
          <a:endParaRPr lang="en-US" sz="2000" kern="1200" dirty="0"/>
        </a:p>
      </dsp:txBody>
      <dsp:txXfrm>
        <a:off x="0" y="2097178"/>
        <a:ext cx="6018245" cy="1375975"/>
      </dsp:txXfrm>
    </dsp:sp>
    <dsp:sp modelId="{E494D769-D734-49EF-963A-B91551307770}">
      <dsp:nvSpPr>
        <dsp:cNvPr id="0" name=""/>
        <dsp:cNvSpPr/>
      </dsp:nvSpPr>
      <dsp:spPr>
        <a:xfrm rot="10800000">
          <a:off x="0" y="1566"/>
          <a:ext cx="6018245" cy="2116251"/>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The variety of amenities and services that a hotel provides to its visitors is referred to as "guest services". </a:t>
          </a:r>
          <a:endParaRPr lang="en-US" sz="2000" kern="1200" dirty="0"/>
        </a:p>
      </dsp:txBody>
      <dsp:txXfrm rot="10800000">
        <a:off x="0" y="1566"/>
        <a:ext cx="6018245" cy="13750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C7AF5-4B8B-4109-BB9B-BEA9382CC207}">
      <dsp:nvSpPr>
        <dsp:cNvPr id="0" name=""/>
        <dsp:cNvSpPr/>
      </dsp:nvSpPr>
      <dsp:spPr>
        <a:xfrm>
          <a:off x="362668" y="0"/>
          <a:ext cx="5296333" cy="3153747"/>
        </a:xfrm>
        <a:prstGeom prst="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095C08-5242-43C2-B552-15748334D036}">
      <dsp:nvSpPr>
        <dsp:cNvPr id="0" name=""/>
        <dsp:cNvSpPr/>
      </dsp:nvSpPr>
      <dsp:spPr>
        <a:xfrm>
          <a:off x="211147" y="946124"/>
          <a:ext cx="1869294" cy="126149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Fulfilling customer’s physiological and emotional needs</a:t>
          </a:r>
        </a:p>
      </dsp:txBody>
      <dsp:txXfrm>
        <a:off x="272728" y="1007705"/>
        <a:ext cx="1746132" cy="1138336"/>
      </dsp:txXfrm>
    </dsp:sp>
    <dsp:sp modelId="{CB70B858-B746-4899-8541-17DC7D663737}">
      <dsp:nvSpPr>
        <dsp:cNvPr id="0" name=""/>
        <dsp:cNvSpPr/>
      </dsp:nvSpPr>
      <dsp:spPr>
        <a:xfrm>
          <a:off x="2180843" y="946124"/>
          <a:ext cx="1869294" cy="126149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Customer complaints need to be rapidly addressed</a:t>
          </a:r>
        </a:p>
      </dsp:txBody>
      <dsp:txXfrm>
        <a:off x="2242424" y="1007705"/>
        <a:ext cx="1746132" cy="1138336"/>
      </dsp:txXfrm>
    </dsp:sp>
    <dsp:sp modelId="{98C49D3C-30E3-45B5-ABA0-C4A59A1FC009}">
      <dsp:nvSpPr>
        <dsp:cNvPr id="0" name=""/>
        <dsp:cNvSpPr/>
      </dsp:nvSpPr>
      <dsp:spPr>
        <a:xfrm>
          <a:off x="4150539" y="946124"/>
          <a:ext cx="1869294" cy="126149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Has to keep their room equipment in the best condition </a:t>
          </a:r>
        </a:p>
      </dsp:txBody>
      <dsp:txXfrm>
        <a:off x="4212120" y="1007705"/>
        <a:ext cx="1746132" cy="11383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F61353-1B8F-466D-B9CD-573DFFA17964}">
      <dsp:nvSpPr>
        <dsp:cNvPr id="0" name=""/>
        <dsp:cNvSpPr/>
      </dsp:nvSpPr>
      <dsp:spPr>
        <a:xfrm rot="5400000">
          <a:off x="1762520" y="1396535"/>
          <a:ext cx="1235114" cy="1406134"/>
        </a:xfrm>
        <a:prstGeom prst="bentUpArrow">
          <a:avLst>
            <a:gd name="adj1" fmla="val 32840"/>
            <a:gd name="adj2" fmla="val 25000"/>
            <a:gd name="adj3" fmla="val 35780"/>
          </a:avLst>
        </a:prstGeom>
        <a:solidFill>
          <a:schemeClr val="accent6">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E9D47C-C5FC-4028-85C2-B3C14C12A9CD}">
      <dsp:nvSpPr>
        <dsp:cNvPr id="0" name=""/>
        <dsp:cNvSpPr/>
      </dsp:nvSpPr>
      <dsp:spPr>
        <a:xfrm>
          <a:off x="1435289" y="27385"/>
          <a:ext cx="2079206" cy="1455376"/>
        </a:xfrm>
        <a:prstGeom prst="roundRect">
          <a:avLst>
            <a:gd name="adj" fmla="val 166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Customer satisfaction and retention</a:t>
          </a:r>
          <a:endParaRPr lang="en-US" sz="2300" kern="1200" dirty="0"/>
        </a:p>
      </dsp:txBody>
      <dsp:txXfrm>
        <a:off x="1506347" y="98443"/>
        <a:ext cx="1937090" cy="1313260"/>
      </dsp:txXfrm>
    </dsp:sp>
    <dsp:sp modelId="{A1DC4D87-6DC7-4FA4-817B-7A4B339DAEC0}">
      <dsp:nvSpPr>
        <dsp:cNvPr id="0" name=""/>
        <dsp:cNvSpPr/>
      </dsp:nvSpPr>
      <dsp:spPr>
        <a:xfrm>
          <a:off x="3514496" y="166188"/>
          <a:ext cx="1512216" cy="1176299"/>
        </a:xfrm>
        <a:prstGeom prst="rect">
          <a:avLst/>
        </a:prstGeom>
        <a:noFill/>
        <a:ln>
          <a:noFill/>
        </a:ln>
        <a:effectLst/>
      </dsp:spPr>
      <dsp:style>
        <a:lnRef idx="0">
          <a:scrgbClr r="0" g="0" b="0"/>
        </a:lnRef>
        <a:fillRef idx="0">
          <a:scrgbClr r="0" g="0" b="0"/>
        </a:fillRef>
        <a:effectRef idx="0">
          <a:scrgbClr r="0" g="0" b="0"/>
        </a:effectRef>
        <a:fontRef idx="minor"/>
      </dsp:style>
    </dsp:sp>
    <dsp:sp modelId="{CEE6C0F4-74DF-4635-AA0C-8002614E5C75}">
      <dsp:nvSpPr>
        <dsp:cNvPr id="0" name=""/>
        <dsp:cNvSpPr/>
      </dsp:nvSpPr>
      <dsp:spPr>
        <a:xfrm rot="5400000">
          <a:off x="3486403" y="3031403"/>
          <a:ext cx="1235114" cy="1406134"/>
        </a:xfrm>
        <a:prstGeom prst="bentUpArrow">
          <a:avLst>
            <a:gd name="adj1" fmla="val 32840"/>
            <a:gd name="adj2" fmla="val 25000"/>
            <a:gd name="adj3" fmla="val 35780"/>
          </a:avLst>
        </a:prstGeom>
        <a:solidFill>
          <a:schemeClr val="accent6">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E3EDDB-6C50-42B5-95A6-868BEC1BF7B9}">
      <dsp:nvSpPr>
        <dsp:cNvPr id="0" name=""/>
        <dsp:cNvSpPr/>
      </dsp:nvSpPr>
      <dsp:spPr>
        <a:xfrm>
          <a:off x="3159172" y="1662254"/>
          <a:ext cx="2079206" cy="1455376"/>
        </a:xfrm>
        <a:prstGeom prst="roundRect">
          <a:avLst>
            <a:gd name="adj" fmla="val 166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Building a strong brand image </a:t>
          </a:r>
          <a:endParaRPr lang="en-US" sz="2300" kern="1200"/>
        </a:p>
      </dsp:txBody>
      <dsp:txXfrm>
        <a:off x="3230230" y="1733312"/>
        <a:ext cx="1937090" cy="1313260"/>
      </dsp:txXfrm>
    </dsp:sp>
    <dsp:sp modelId="{2767DC9D-0FDA-476D-BE77-3E441C20BD62}">
      <dsp:nvSpPr>
        <dsp:cNvPr id="0" name=""/>
        <dsp:cNvSpPr/>
      </dsp:nvSpPr>
      <dsp:spPr>
        <a:xfrm>
          <a:off x="5238379" y="1801057"/>
          <a:ext cx="1512216" cy="1176299"/>
        </a:xfrm>
        <a:prstGeom prst="rect">
          <a:avLst/>
        </a:prstGeom>
        <a:noFill/>
        <a:ln>
          <a:noFill/>
        </a:ln>
        <a:effectLst/>
      </dsp:spPr>
      <dsp:style>
        <a:lnRef idx="0">
          <a:scrgbClr r="0" g="0" b="0"/>
        </a:lnRef>
        <a:fillRef idx="0">
          <a:scrgbClr r="0" g="0" b="0"/>
        </a:fillRef>
        <a:effectRef idx="0">
          <a:scrgbClr r="0" g="0" b="0"/>
        </a:effectRef>
        <a:fontRef idx="minor"/>
      </dsp:style>
    </dsp:sp>
    <dsp:sp modelId="{698394C4-C2D5-44CB-83A8-00447FE43B5C}">
      <dsp:nvSpPr>
        <dsp:cNvPr id="0" name=""/>
        <dsp:cNvSpPr/>
      </dsp:nvSpPr>
      <dsp:spPr>
        <a:xfrm>
          <a:off x="4883055" y="3297122"/>
          <a:ext cx="2079206" cy="1455376"/>
        </a:xfrm>
        <a:prstGeom prst="roundRect">
          <a:avLst>
            <a:gd name="adj" fmla="val 166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Building a competitive advantage </a:t>
          </a:r>
          <a:endParaRPr lang="en-US" sz="2300" kern="1200"/>
        </a:p>
      </dsp:txBody>
      <dsp:txXfrm>
        <a:off x="4954113" y="3368180"/>
        <a:ext cx="1937090" cy="13132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730AD-CCCF-46FB-A714-D067B8A7ADC0}">
      <dsp:nvSpPr>
        <dsp:cNvPr id="0" name=""/>
        <dsp:cNvSpPr/>
      </dsp:nvSpPr>
      <dsp:spPr>
        <a:xfrm>
          <a:off x="2337363" y="1546130"/>
          <a:ext cx="2685157" cy="1342578"/>
        </a:xfrm>
        <a:prstGeom prst="roundRect">
          <a:avLst>
            <a:gd name="adj" fmla="val 10000"/>
          </a:avLst>
        </a:prstGeom>
        <a:solidFill>
          <a:srgbClr val="AAC4E9"/>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The top three things that hotel visitors look for – </a:t>
          </a:r>
          <a:endParaRPr lang="en-US" sz="2400" kern="1200" dirty="0"/>
        </a:p>
      </dsp:txBody>
      <dsp:txXfrm>
        <a:off x="2376686" y="1585453"/>
        <a:ext cx="2606511" cy="1263932"/>
      </dsp:txXfrm>
    </dsp:sp>
    <dsp:sp modelId="{8599D046-C586-4FDF-9C28-03000C8C1387}">
      <dsp:nvSpPr>
        <dsp:cNvPr id="0" name=""/>
        <dsp:cNvSpPr/>
      </dsp:nvSpPr>
      <dsp:spPr>
        <a:xfrm rot="18289469">
          <a:off x="4619147" y="1418191"/>
          <a:ext cx="1880808" cy="54492"/>
        </a:xfrm>
        <a:custGeom>
          <a:avLst/>
          <a:gdLst/>
          <a:ahLst/>
          <a:cxnLst/>
          <a:rect l="0" t="0" r="0" b="0"/>
          <a:pathLst>
            <a:path>
              <a:moveTo>
                <a:pt x="0" y="27246"/>
              </a:moveTo>
              <a:lnTo>
                <a:pt x="1880808" y="272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12531" y="1398417"/>
        <a:ext cx="94040" cy="94040"/>
      </dsp:txXfrm>
    </dsp:sp>
    <dsp:sp modelId="{35A25477-0E2C-4059-8A21-76DE7C2C1CCD}">
      <dsp:nvSpPr>
        <dsp:cNvPr id="0" name=""/>
        <dsp:cNvSpPr/>
      </dsp:nvSpPr>
      <dsp:spPr>
        <a:xfrm>
          <a:off x="6096583" y="2165"/>
          <a:ext cx="2685157" cy="1342578"/>
        </a:xfrm>
        <a:prstGeom prst="roundRect">
          <a:avLst>
            <a:gd name="adj" fmla="val 10000"/>
          </a:avLst>
        </a:prstGeom>
        <a:solidFill>
          <a:schemeClr val="accent6">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Comfort</a:t>
          </a:r>
          <a:endParaRPr lang="en-US" sz="2400" kern="1200"/>
        </a:p>
      </dsp:txBody>
      <dsp:txXfrm>
        <a:off x="6135906" y="41488"/>
        <a:ext cx="2606511" cy="1263932"/>
      </dsp:txXfrm>
    </dsp:sp>
    <dsp:sp modelId="{04FF2DBB-21DC-4271-9524-47EC4CE1B282}">
      <dsp:nvSpPr>
        <dsp:cNvPr id="0" name=""/>
        <dsp:cNvSpPr/>
      </dsp:nvSpPr>
      <dsp:spPr>
        <a:xfrm>
          <a:off x="5022520" y="2190173"/>
          <a:ext cx="1074062" cy="54492"/>
        </a:xfrm>
        <a:custGeom>
          <a:avLst/>
          <a:gdLst/>
          <a:ahLst/>
          <a:cxnLst/>
          <a:rect l="0" t="0" r="0" b="0"/>
          <a:pathLst>
            <a:path>
              <a:moveTo>
                <a:pt x="0" y="27246"/>
              </a:moveTo>
              <a:lnTo>
                <a:pt x="1074062" y="272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32700" y="2190568"/>
        <a:ext cx="53703" cy="53703"/>
      </dsp:txXfrm>
    </dsp:sp>
    <dsp:sp modelId="{44F5373F-FF03-4657-8D1D-8045925D100E}">
      <dsp:nvSpPr>
        <dsp:cNvPr id="0" name=""/>
        <dsp:cNvSpPr/>
      </dsp:nvSpPr>
      <dsp:spPr>
        <a:xfrm>
          <a:off x="6096583" y="1546130"/>
          <a:ext cx="2685157" cy="1342578"/>
        </a:xfrm>
        <a:prstGeom prst="roundRect">
          <a:avLst>
            <a:gd name="adj" fmla="val 10000"/>
          </a:avLst>
        </a:prstGeom>
        <a:solidFill>
          <a:schemeClr val="accent3">
            <a:lumMod val="7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Cleanliness</a:t>
          </a:r>
          <a:endParaRPr lang="en-US" sz="2400" kern="1200"/>
        </a:p>
      </dsp:txBody>
      <dsp:txXfrm>
        <a:off x="6135906" y="1585453"/>
        <a:ext cx="2606511" cy="1263932"/>
      </dsp:txXfrm>
    </dsp:sp>
    <dsp:sp modelId="{EB21D0B9-E3A3-4FFA-8229-5F8973B1E345}">
      <dsp:nvSpPr>
        <dsp:cNvPr id="0" name=""/>
        <dsp:cNvSpPr/>
      </dsp:nvSpPr>
      <dsp:spPr>
        <a:xfrm rot="3310531">
          <a:off x="4619147" y="2962156"/>
          <a:ext cx="1880808" cy="54492"/>
        </a:xfrm>
        <a:custGeom>
          <a:avLst/>
          <a:gdLst/>
          <a:ahLst/>
          <a:cxnLst/>
          <a:rect l="0" t="0" r="0" b="0"/>
          <a:pathLst>
            <a:path>
              <a:moveTo>
                <a:pt x="0" y="27246"/>
              </a:moveTo>
              <a:lnTo>
                <a:pt x="1880808" y="272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12531" y="2942382"/>
        <a:ext cx="94040" cy="94040"/>
      </dsp:txXfrm>
    </dsp:sp>
    <dsp:sp modelId="{0CB3C735-8735-4577-BCAA-FEE921C5AE0E}">
      <dsp:nvSpPr>
        <dsp:cNvPr id="0" name=""/>
        <dsp:cNvSpPr/>
      </dsp:nvSpPr>
      <dsp:spPr>
        <a:xfrm>
          <a:off x="6096583" y="3090096"/>
          <a:ext cx="2685157" cy="1342578"/>
        </a:xfrm>
        <a:prstGeom prst="roundRect">
          <a:avLst>
            <a:gd name="adj" fmla="val 10000"/>
          </a:avLst>
        </a:prstGeom>
        <a:solidFill>
          <a:schemeClr val="accent6">
            <a:lumMod val="60000"/>
            <a:lumOff val="4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Communication </a:t>
          </a:r>
          <a:endParaRPr lang="en-US" sz="2400" kern="1200"/>
        </a:p>
      </dsp:txBody>
      <dsp:txXfrm>
        <a:off x="6135906" y="3129419"/>
        <a:ext cx="2606511" cy="12639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Inviting tourists, guests, or other people into one's house is an act of hospitality. The concept "hospitality" in this context applies to hosting offerings. A host who serves out of benevolence exchanges benefits with a visitor who is often looking for food, lodging, safety, or amusement. The fundamental components of hospitality include extending a warm welcome and providing a relaxing environment for visitors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Hemmington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2017). In a sense, the goal of hospitality is to offer visitors a space to call "home" while they are apart from their own residences. Providing specialised services to the establishment's cherished visitors is considered as "guest service." In order to attract customers to a hospitality establishment, it is customary to be courteous and hospitable to visitors by offering them drinks and meals. The hospitality service provided by "Marriot International" is the key theme of this presentation. The company has almost 30 brands through which it is offering top-notch services to their visitors worldwide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Dhir</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   We will concentrate on specifically Marriott-owned Westin, an upscale hotel franchise. The company wants its customers to be more at ease whenever they depart than when they entered.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100402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All businesses depend on its customers, but the hotel sector in particular. " Westin Hotels &amp; Resorts" are well known for enhancing the attractiveness and activity of its visitors. The hospitality sector's long-term viability has been secured. It has targeted big corporations as consumers as well as well-known consumers in this competitive age. The brand has created its strategies based on loyal customers (Best and Serves, 2018). They have targeted both men and women customers who belong to the large corporate houses and the newly-minted professionals. In addition, they also targeted tourists who want to explore London. They believe in consumer health is the main goal in this day and age of competition. They don't compromise on the quality of their services or hospitality.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00640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variety of amenities and services that a hotel provides to its visitors is referred to as "guest services". This gives the hotel a competitive edge over rivals within the allotted time period. By providing the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preceeding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services in six domains, the business shows that it pays great attention to the health and welfare of its customers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Bagdan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 The main objective of the guest amenities is to provide the patron with a pleasurable experience in order to keep them concentrated and continue working. In a highly competitive environment, they were able to contribute to corporate diversification. As part of its guidelines for providing visitors with excellent service, the business has provided fitness studios, a walk-in area, a bedroom, opulent accommodations, and entertainment equipment. The brand will support its objective with significant financial gains. Additionally, visitors may gain from improved experiences like the exquisite bed fitness series, which has won awards. It is considered to be a key function of the hospitality amenities.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391520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Customers are become increasingly concerned about finding a place to stay that is both secure and pleasurable. Hotels must thus provide top-notch room services.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These five needs make up the basic tenets according to Maslow's hierarchy theory.  The pyramid of requirements is ranked starting with safety and physiological needs. They will feel at peace knowing that all of their physiological and emotional demands will be satisfied while staying at the hotel if it can offer leading hospitality services.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standard of the distribution chain will determine whether the Westin can continue to provide its guests with 5-star hotel experience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Pezzotti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 Additionally, employees who are in charge of handling customer complaints must act rapidly to address issues.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order to guarantee that customers have a pleasant stay and have no problems with the control systems of the hotel restrooms, floors, locks and handles, devices, etc., Westin restaurants and hotels keep their rooms in good condition.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6120124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Providing excellent customer service is the most crucial tactic to raise client happiness. The preceding slides spoke about different types of guest services that have been used by top industry leaders and have had a significant influence on the profits of these businesses. Here we will discuss the advantages of these services: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Customer satisfaction and retention: Customer pleasure is the secret to success in every form of business. When guests enter a hotel room, they want it to feel comfortable, much like at home. A business will undoubtedly increase client happiness and retention by offering the safest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coziest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hotel facilities.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Building a strong brand image - When a hotel offers the newest technology and amenities that no one else does, it may surely create a strong brand image in the minds of its guests. In spite of the price, the clients would consider it a part of their luxurious lifestyle (Chan et al., 2021). Many companies use the same tactics as Westin.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Building a competitive advantage - A business has to develop creative strategies to achieve a competitive advantage in order to survive and stand out in the highly saturated market. Taking advantage of customer errors to increase corporate earnings is a smart strategy to gain an edge in the marketplace.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275955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services, facilities, and general experience visitors expect when staying at the hotel are included in the expectations of guests. You can enhance the visitor experience and build your brand by having a thorough awareness of guest expectations and how to meet them.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top three things that hotel visitors look for are comfort, communication, and cleanliness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Cadotte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Turgeon, 2018). Make sure your rooms meet the most modern requirements for cleanliness and hygienic conditions. Effective communication is essential for maintaining client happiness, as is ensuring that the accommodations and rooms offer visitors the comfort they need.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staying at a luxury hotel, guests should anticipate a higher standard of comfort. The finest possible sleep for visitors is essential, thus luxury hotels must make sure that each room is tastefully designed, snug, peaceful, and comfy, with premium linen and pillows (Jung et al., 2014). In addition to these features, luxury hotels typically offer room service, a spa, and a gym.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choosing hotels, clients would prioritise cleanliness and hygienic conditions. Hotels need to keep up with strict cleaning requirements since the pandemic.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644246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One of the most important aspects of the hotel business is providing excellent customer service to visitors. Westin perceive these instructions to the letter. Therefore, in order to obtain the greatest results, each organisation must recognise its strengths and capitalise on them. In order to achieve certain benefits that eventually affect their income, many businesses employ various techniques. However, firms must first identify the advantage they want and the justification for doing so. After that, a strategy that would ultimately support the expansion of the business might be developed.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13462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403092" y="793102"/>
            <a:ext cx="5385816" cy="1225296"/>
          </a:xfrm>
        </p:spPr>
        <p:txBody>
          <a:bodyPr/>
          <a:lstStyle/>
          <a:p>
            <a:r>
              <a:rPr lang="en-US" sz="2000" dirty="0"/>
              <a:t>Hospitality and Guest Services </a:t>
            </a: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49496" y="1544811"/>
            <a:ext cx="3493008" cy="878908"/>
          </a:xfrm>
        </p:spPr>
        <p:txBody>
          <a:bodyPr/>
          <a:lstStyle/>
          <a:p>
            <a:endParaRPr lang="en-US" dirty="0"/>
          </a:p>
          <a:p>
            <a:r>
              <a:rPr lang="en-US" dirty="0"/>
              <a:t>​</a:t>
            </a:r>
          </a:p>
          <a:p>
            <a:r>
              <a:rPr lang="en-US" dirty="0"/>
              <a:t>Module Name (BMIH4003)​: Hospitality </a:t>
            </a:r>
          </a:p>
          <a:p>
            <a:r>
              <a:rPr lang="en-US" dirty="0"/>
              <a:t>and Guest Services </a:t>
            </a:r>
          </a:p>
          <a:p>
            <a:r>
              <a:rPr lang="en-US" dirty="0"/>
              <a:t>Student Name:​</a:t>
            </a:r>
          </a:p>
          <a:p>
            <a:r>
              <a:rPr lang="en-US" dirty="0"/>
              <a:t>Student Number​:</a:t>
            </a:r>
          </a:p>
          <a:p>
            <a:endParaRPr lang="en-US" dirty="0"/>
          </a:p>
          <a:p>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499614" y="751070"/>
            <a:ext cx="5693664" cy="768096"/>
          </a:xfrm>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AGENDA</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499614" y="1730108"/>
            <a:ext cx="9283999" cy="3122168"/>
          </a:xfrm>
        </p:spPr>
        <p:txBody>
          <a:bodyPr/>
          <a:lstStyle/>
          <a:p>
            <a:r>
              <a:rPr lang="en-US" dirty="0"/>
              <a:t>Introduction​</a:t>
            </a:r>
          </a:p>
          <a:p>
            <a:r>
              <a:rPr lang="en-US" dirty="0"/>
              <a:t>Westin’s Primary customers</a:t>
            </a:r>
          </a:p>
          <a:p>
            <a:r>
              <a:rPr lang="en-US" dirty="0"/>
              <a:t>​The nature and role of the guest services</a:t>
            </a:r>
            <a:br>
              <a:rPr lang="en-US" dirty="0"/>
            </a:br>
            <a:r>
              <a:rPr lang="en-US" dirty="0"/>
              <a:t>The Role and Purpose of Guest Services</a:t>
            </a:r>
          </a:p>
          <a:p>
            <a:r>
              <a:rPr lang="en-US" dirty="0"/>
              <a:t>Importance of Hospitality in Exceeding Customer Expectations </a:t>
            </a:r>
          </a:p>
          <a:p>
            <a:r>
              <a:rPr lang="en-US" dirty="0"/>
              <a:t>​Conclusion </a:t>
            </a:r>
          </a:p>
          <a:p>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p:txBody>
          <a:bodyPr/>
          <a:lstStyle/>
          <a:p>
            <a:r>
              <a:rPr lang="en-US" dirty="0"/>
              <a:t>Introduction</a:t>
            </a:r>
          </a:p>
        </p:txBody>
      </p:sp>
      <p:graphicFrame>
        <p:nvGraphicFramePr>
          <p:cNvPr id="4" name="Content Placeholder 3">
            <a:extLst>
              <a:ext uri="{FF2B5EF4-FFF2-40B4-BE49-F238E27FC236}">
                <a16:creationId xmlns:a16="http://schemas.microsoft.com/office/drawing/2014/main" id="{B9D49417-09FC-0D7A-9A6D-2298807DDB50}"/>
              </a:ext>
            </a:extLst>
          </p:cNvPr>
          <p:cNvGraphicFramePr>
            <a:graphicFrameLocks noGrp="1"/>
          </p:cNvGraphicFramePr>
          <p:nvPr>
            <p:ph idx="1"/>
            <p:extLst>
              <p:ext uri="{D42A27DB-BD31-4B8C-83A1-F6EECF244321}">
                <p14:modId xmlns:p14="http://schemas.microsoft.com/office/powerpoint/2010/main" val="3351517607"/>
              </p:ext>
            </p:extLst>
          </p:nvPr>
        </p:nvGraphicFramePr>
        <p:xfrm>
          <a:off x="4224338" y="3222625"/>
          <a:ext cx="6767512" cy="2700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dirty="0"/>
              <a:t>Hospitality and Guest Services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1A585-2217-ACB4-FA22-433B19BB3180}"/>
              </a:ext>
            </a:extLst>
          </p:cNvPr>
          <p:cNvSpPr>
            <a:spLocks noGrp="1"/>
          </p:cNvSpPr>
          <p:nvPr>
            <p:ph type="title"/>
          </p:nvPr>
        </p:nvSpPr>
        <p:spPr>
          <a:xfrm>
            <a:off x="760476" y="926226"/>
            <a:ext cx="10671048" cy="861774"/>
          </a:xfrm>
        </p:spPr>
        <p:style>
          <a:lnRef idx="2">
            <a:schemeClr val="accent6"/>
          </a:lnRef>
          <a:fillRef idx="1">
            <a:schemeClr val="lt1"/>
          </a:fillRef>
          <a:effectRef idx="0">
            <a:schemeClr val="accent6"/>
          </a:effectRef>
          <a:fontRef idx="minor">
            <a:schemeClr val="dk1"/>
          </a:fontRef>
        </p:style>
        <p:txBody>
          <a:bodyPr/>
          <a:lstStyle/>
          <a:p>
            <a:r>
              <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Westin's primary customers</a:t>
            </a:r>
            <a:br>
              <a:rPr lang="en-US" sz="2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2800" dirty="0"/>
          </a:p>
        </p:txBody>
      </p:sp>
      <p:pic>
        <p:nvPicPr>
          <p:cNvPr id="1028" name="Picture 4" descr="Business Professionals Icon - Free PNG &amp; SVG 2204672 - Noun Project">
            <a:extLst>
              <a:ext uri="{FF2B5EF4-FFF2-40B4-BE49-F238E27FC236}">
                <a16:creationId xmlns:a16="http://schemas.microsoft.com/office/drawing/2014/main" id="{94454EC8-AFC9-2FEA-4054-79112D18420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058637" y="2820470"/>
            <a:ext cx="1713722" cy="17137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08A4884-44BD-B9B3-0100-C7DA03F87DBB}"/>
              </a:ext>
            </a:extLst>
          </p:cNvPr>
          <p:cNvSpPr>
            <a:spLocks noGrp="1"/>
          </p:cNvSpPr>
          <p:nvPr>
            <p:ph type="ftr" sz="quarter" idx="11"/>
          </p:nvPr>
        </p:nvSpPr>
        <p:spPr/>
        <p:txBody>
          <a:bodyPr/>
          <a:lstStyle/>
          <a:p>
            <a:r>
              <a:rPr lang="en-US" dirty="0"/>
              <a:t>Hospitality and Guest Services </a:t>
            </a:r>
          </a:p>
          <a:p>
            <a:endParaRPr lang="en-US" dirty="0"/>
          </a:p>
        </p:txBody>
      </p:sp>
      <p:sp>
        <p:nvSpPr>
          <p:cNvPr id="5" name="Slide Number Placeholder 4">
            <a:extLst>
              <a:ext uri="{FF2B5EF4-FFF2-40B4-BE49-F238E27FC236}">
                <a16:creationId xmlns:a16="http://schemas.microsoft.com/office/drawing/2014/main" id="{75BE3362-A906-03A8-9D6B-0983AADD3FD9}"/>
              </a:ext>
            </a:extLst>
          </p:cNvPr>
          <p:cNvSpPr>
            <a:spLocks noGrp="1"/>
          </p:cNvSpPr>
          <p:nvPr>
            <p:ph type="sldNum" sz="quarter" idx="12"/>
          </p:nvPr>
        </p:nvSpPr>
        <p:spPr/>
        <p:txBody>
          <a:bodyPr/>
          <a:lstStyle/>
          <a:p>
            <a:fld id="{48F63A3B-78C7-47BE-AE5E-E10140E04643}" type="slidenum">
              <a:rPr lang="en-US" smtClean="0"/>
              <a:t>4</a:t>
            </a:fld>
            <a:endParaRPr lang="en-US" dirty="0"/>
          </a:p>
        </p:txBody>
      </p:sp>
      <p:sp>
        <p:nvSpPr>
          <p:cNvPr id="7" name="TextBox 6">
            <a:extLst>
              <a:ext uri="{FF2B5EF4-FFF2-40B4-BE49-F238E27FC236}">
                <a16:creationId xmlns:a16="http://schemas.microsoft.com/office/drawing/2014/main" id="{8938E77D-7CD7-66D1-96DF-C5E7E52F5402}"/>
              </a:ext>
            </a:extLst>
          </p:cNvPr>
          <p:cNvSpPr txBox="1"/>
          <p:nvPr/>
        </p:nvSpPr>
        <p:spPr>
          <a:xfrm>
            <a:off x="2073595" y="4965079"/>
            <a:ext cx="3497193" cy="1077218"/>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US" sz="3200" dirty="0"/>
              <a:t>Corporate Professionals </a:t>
            </a:r>
          </a:p>
        </p:txBody>
      </p:sp>
      <p:pic>
        <p:nvPicPr>
          <p:cNvPr id="1030" name="Picture 6" descr="Tourist - Free people icons">
            <a:extLst>
              <a:ext uri="{FF2B5EF4-FFF2-40B4-BE49-F238E27FC236}">
                <a16:creationId xmlns:a16="http://schemas.microsoft.com/office/drawing/2014/main" id="{8C42A3D8-EB2A-6E02-0578-C490DDF577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8081" y="2780326"/>
            <a:ext cx="1936791" cy="17538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3CABFC6-281B-3CC8-A8F7-E89107B9CA23}"/>
              </a:ext>
            </a:extLst>
          </p:cNvPr>
          <p:cNvSpPr txBox="1"/>
          <p:nvPr/>
        </p:nvSpPr>
        <p:spPr>
          <a:xfrm>
            <a:off x="6885992" y="5072801"/>
            <a:ext cx="3750906" cy="861774"/>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US" sz="3200" dirty="0"/>
              <a:t>Tourists</a:t>
            </a:r>
          </a:p>
          <a:p>
            <a:pPr algn="ctr"/>
            <a:r>
              <a:rPr lang="en-US" dirty="0"/>
              <a:t> </a:t>
            </a:r>
          </a:p>
        </p:txBody>
      </p:sp>
    </p:spTree>
    <p:extLst>
      <p:ext uri="{BB962C8B-B14F-4D97-AF65-F5344CB8AC3E}">
        <p14:creationId xmlns:p14="http://schemas.microsoft.com/office/powerpoint/2010/main" val="2275639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57C42-D541-889A-11E9-528CFAD4EBC7}"/>
              </a:ext>
            </a:extLst>
          </p:cNvPr>
          <p:cNvSpPr>
            <a:spLocks noGrp="1"/>
          </p:cNvSpPr>
          <p:nvPr>
            <p:ph type="title"/>
          </p:nvPr>
        </p:nvSpPr>
        <p:spPr>
          <a:xfrm>
            <a:off x="758952" y="973556"/>
            <a:ext cx="10671048" cy="768096"/>
          </a:xfrm>
        </p:spPr>
        <p:txBody>
          <a:bodyPr/>
          <a:lstStyle/>
          <a:p>
            <a:r>
              <a:rPr lang="en-US" sz="2800" dirty="0"/>
              <a:t>The nature and role of the guest services</a:t>
            </a:r>
            <a:br>
              <a:rPr lang="en-US" sz="2800" dirty="0"/>
            </a:br>
            <a:endParaRPr lang="en-US" sz="2800" dirty="0"/>
          </a:p>
        </p:txBody>
      </p:sp>
      <p:sp>
        <p:nvSpPr>
          <p:cNvPr id="4" name="Footer Placeholder 3">
            <a:extLst>
              <a:ext uri="{FF2B5EF4-FFF2-40B4-BE49-F238E27FC236}">
                <a16:creationId xmlns:a16="http://schemas.microsoft.com/office/drawing/2014/main" id="{D0A87794-1987-1017-3858-BD87C8B9E780}"/>
              </a:ext>
            </a:extLst>
          </p:cNvPr>
          <p:cNvSpPr>
            <a:spLocks noGrp="1"/>
          </p:cNvSpPr>
          <p:nvPr>
            <p:ph type="ftr" sz="quarter" idx="11"/>
          </p:nvPr>
        </p:nvSpPr>
        <p:spPr/>
        <p:txBody>
          <a:bodyPr/>
          <a:lstStyle/>
          <a:p>
            <a:r>
              <a:rPr lang="en-US" dirty="0"/>
              <a:t>Hospitality and Guest Services </a:t>
            </a:r>
          </a:p>
          <a:p>
            <a:endParaRPr lang="en-US" dirty="0"/>
          </a:p>
        </p:txBody>
      </p:sp>
      <p:sp>
        <p:nvSpPr>
          <p:cNvPr id="5" name="Slide Number Placeholder 4">
            <a:extLst>
              <a:ext uri="{FF2B5EF4-FFF2-40B4-BE49-F238E27FC236}">
                <a16:creationId xmlns:a16="http://schemas.microsoft.com/office/drawing/2014/main" id="{A563D2DF-9D75-8743-EA5C-1BD84C4264CE}"/>
              </a:ext>
            </a:extLst>
          </p:cNvPr>
          <p:cNvSpPr>
            <a:spLocks noGrp="1"/>
          </p:cNvSpPr>
          <p:nvPr>
            <p:ph type="sldNum" sz="quarter" idx="12"/>
          </p:nvPr>
        </p:nvSpPr>
        <p:spPr/>
        <p:txBody>
          <a:bodyPr/>
          <a:lstStyle/>
          <a:p>
            <a:fld id="{48F63A3B-78C7-47BE-AE5E-E10140E04643}" type="slidenum">
              <a:rPr lang="en-US" smtClean="0"/>
              <a:t>5</a:t>
            </a:fld>
            <a:endParaRPr lang="en-US" dirty="0"/>
          </a:p>
        </p:txBody>
      </p:sp>
      <p:pic>
        <p:nvPicPr>
          <p:cNvPr id="6" name="Picture 2" descr="7 Key Challenges faced by the Global Hospitality Industry">
            <a:extLst>
              <a:ext uri="{FF2B5EF4-FFF2-40B4-BE49-F238E27FC236}">
                <a16:creationId xmlns:a16="http://schemas.microsoft.com/office/drawing/2014/main" id="{E188EE60-A8C0-CC9C-61EA-F22A99AD8C7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941976" y="2167127"/>
            <a:ext cx="4897982" cy="347472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Diagram 8">
            <a:extLst>
              <a:ext uri="{FF2B5EF4-FFF2-40B4-BE49-F238E27FC236}">
                <a16:creationId xmlns:a16="http://schemas.microsoft.com/office/drawing/2014/main" id="{ED60A06B-61A8-34F6-F021-2CD600D60CC7}"/>
              </a:ext>
            </a:extLst>
          </p:cNvPr>
          <p:cNvGraphicFramePr/>
          <p:nvPr>
            <p:extLst>
              <p:ext uri="{D42A27DB-BD31-4B8C-83A1-F6EECF244321}">
                <p14:modId xmlns:p14="http://schemas.microsoft.com/office/powerpoint/2010/main" val="1818717115"/>
              </p:ext>
            </p:extLst>
          </p:nvPr>
        </p:nvGraphicFramePr>
        <p:xfrm>
          <a:off x="522514" y="2167127"/>
          <a:ext cx="6018245" cy="3474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35638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0693C-B2F3-5C05-2301-B50F836AA04F}"/>
              </a:ext>
            </a:extLst>
          </p:cNvPr>
          <p:cNvSpPr>
            <a:spLocks noGrp="1"/>
          </p:cNvSpPr>
          <p:nvPr>
            <p:ph type="title"/>
          </p:nvPr>
        </p:nvSpPr>
        <p:spPr>
          <a:xfrm>
            <a:off x="758952" y="832104"/>
            <a:ext cx="10671048" cy="768096"/>
          </a:xfrm>
        </p:spPr>
        <p:style>
          <a:lnRef idx="2">
            <a:schemeClr val="accent6"/>
          </a:lnRef>
          <a:fillRef idx="1">
            <a:schemeClr val="lt1"/>
          </a:fillRef>
          <a:effectRef idx="0">
            <a:schemeClr val="accent6"/>
          </a:effectRef>
          <a:fontRef idx="minor">
            <a:schemeClr val="dk1"/>
          </a:fontRef>
        </p:style>
        <p:txBody>
          <a:bodyPr/>
          <a:lstStyle/>
          <a:p>
            <a:r>
              <a:rPr lang="en-US" sz="2400" dirty="0"/>
              <a:t>Providing premium quality service in the room</a:t>
            </a:r>
          </a:p>
        </p:txBody>
      </p:sp>
      <p:graphicFrame>
        <p:nvGraphicFramePr>
          <p:cNvPr id="6" name="Content Placeholder 5">
            <a:extLst>
              <a:ext uri="{FF2B5EF4-FFF2-40B4-BE49-F238E27FC236}">
                <a16:creationId xmlns:a16="http://schemas.microsoft.com/office/drawing/2014/main" id="{AF8034C0-F877-C5F1-001A-0F7F172C0DEA}"/>
              </a:ext>
            </a:extLst>
          </p:cNvPr>
          <p:cNvGraphicFramePr>
            <a:graphicFrameLocks noGrp="1"/>
          </p:cNvGraphicFramePr>
          <p:nvPr>
            <p:ph sz="half" idx="1"/>
            <p:extLst>
              <p:ext uri="{D42A27DB-BD31-4B8C-83A1-F6EECF244321}">
                <p14:modId xmlns:p14="http://schemas.microsoft.com/office/powerpoint/2010/main" val="1309233033"/>
              </p:ext>
            </p:extLst>
          </p:nvPr>
        </p:nvGraphicFramePr>
        <p:xfrm>
          <a:off x="417701" y="2388636"/>
          <a:ext cx="6230981" cy="3153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A22544DF-90EF-78F0-81D4-16010341076B}"/>
              </a:ext>
            </a:extLst>
          </p:cNvPr>
          <p:cNvSpPr>
            <a:spLocks noGrp="1"/>
          </p:cNvSpPr>
          <p:nvPr>
            <p:ph type="ftr" sz="quarter" idx="11"/>
          </p:nvPr>
        </p:nvSpPr>
        <p:spPr/>
        <p:txBody>
          <a:bodyPr/>
          <a:lstStyle/>
          <a:p>
            <a:r>
              <a:rPr lang="en-US" dirty="0"/>
              <a:t>Hospitality and Guest Services </a:t>
            </a:r>
          </a:p>
          <a:p>
            <a:endParaRPr lang="en-US" dirty="0"/>
          </a:p>
        </p:txBody>
      </p:sp>
      <p:sp>
        <p:nvSpPr>
          <p:cNvPr id="5" name="Slide Number Placeholder 4">
            <a:extLst>
              <a:ext uri="{FF2B5EF4-FFF2-40B4-BE49-F238E27FC236}">
                <a16:creationId xmlns:a16="http://schemas.microsoft.com/office/drawing/2014/main" id="{EE292CD7-B216-0499-56B8-B9FB4B61FA77}"/>
              </a:ext>
            </a:extLst>
          </p:cNvPr>
          <p:cNvSpPr>
            <a:spLocks noGrp="1"/>
          </p:cNvSpPr>
          <p:nvPr>
            <p:ph type="sldNum" sz="quarter" idx="12"/>
          </p:nvPr>
        </p:nvSpPr>
        <p:spPr/>
        <p:txBody>
          <a:bodyPr/>
          <a:lstStyle/>
          <a:p>
            <a:fld id="{48F63A3B-78C7-47BE-AE5E-E10140E04643}" type="slidenum">
              <a:rPr lang="en-US" smtClean="0"/>
              <a:t>6</a:t>
            </a:fld>
            <a:endParaRPr lang="en-US" dirty="0"/>
          </a:p>
        </p:txBody>
      </p:sp>
      <p:pic>
        <p:nvPicPr>
          <p:cNvPr id="3076" name="Picture 4" descr="Kansas City Hotel Rooms | Loews Kansas City">
            <a:extLst>
              <a:ext uri="{FF2B5EF4-FFF2-40B4-BE49-F238E27FC236}">
                <a16:creationId xmlns:a16="http://schemas.microsoft.com/office/drawing/2014/main" id="{52AF3756-DDA1-6528-73DC-89CDE4C05E4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48682" y="2509934"/>
            <a:ext cx="5125617" cy="2883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489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8D2E1-A91B-73F8-BE2E-BB1CE070AFF8}"/>
              </a:ext>
            </a:extLst>
          </p:cNvPr>
          <p:cNvSpPr>
            <a:spLocks noGrp="1"/>
          </p:cNvSpPr>
          <p:nvPr>
            <p:ph type="title"/>
          </p:nvPr>
        </p:nvSpPr>
        <p:spPr>
          <a:xfrm>
            <a:off x="768096" y="723869"/>
            <a:ext cx="10671048" cy="768096"/>
          </a:xfrm>
        </p:spPr>
        <p:style>
          <a:lnRef idx="2">
            <a:schemeClr val="accent6"/>
          </a:lnRef>
          <a:fillRef idx="1">
            <a:schemeClr val="lt1"/>
          </a:fillRef>
          <a:effectRef idx="0">
            <a:schemeClr val="accent6"/>
          </a:effectRef>
          <a:fontRef idx="minor">
            <a:schemeClr val="dk1"/>
          </a:fontRef>
        </p:style>
        <p:txBody>
          <a:bodyPr/>
          <a:lstStyle/>
          <a:p>
            <a:r>
              <a:rPr lang="en-US" sz="2800" dirty="0"/>
              <a:t>The Role and Purpose of Guest Services</a:t>
            </a:r>
          </a:p>
        </p:txBody>
      </p:sp>
      <p:graphicFrame>
        <p:nvGraphicFramePr>
          <p:cNvPr id="6" name="Content Placeholder 5">
            <a:extLst>
              <a:ext uri="{FF2B5EF4-FFF2-40B4-BE49-F238E27FC236}">
                <a16:creationId xmlns:a16="http://schemas.microsoft.com/office/drawing/2014/main" id="{CAE7FC55-3E50-CEDD-0FCA-16982D8451A1}"/>
              </a:ext>
            </a:extLst>
          </p:cNvPr>
          <p:cNvGraphicFramePr>
            <a:graphicFrameLocks noGrp="1"/>
          </p:cNvGraphicFramePr>
          <p:nvPr>
            <p:ph sz="half" idx="1"/>
            <p:extLst>
              <p:ext uri="{D42A27DB-BD31-4B8C-83A1-F6EECF244321}">
                <p14:modId xmlns:p14="http://schemas.microsoft.com/office/powerpoint/2010/main" val="2591607729"/>
              </p:ext>
            </p:extLst>
          </p:nvPr>
        </p:nvGraphicFramePr>
        <p:xfrm>
          <a:off x="2221992" y="1795585"/>
          <a:ext cx="8397552" cy="4779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F42ECFA2-A8FC-6CEA-57EF-565F23A27596}"/>
              </a:ext>
            </a:extLst>
          </p:cNvPr>
          <p:cNvSpPr>
            <a:spLocks noGrp="1"/>
          </p:cNvSpPr>
          <p:nvPr>
            <p:ph type="ftr" sz="quarter" idx="11"/>
          </p:nvPr>
        </p:nvSpPr>
        <p:spPr/>
        <p:txBody>
          <a:bodyPr/>
          <a:lstStyle/>
          <a:p>
            <a:r>
              <a:rPr lang="en-US" dirty="0"/>
              <a:t>Hospitality and Guest Services </a:t>
            </a:r>
          </a:p>
          <a:p>
            <a:endParaRPr lang="en-US" dirty="0"/>
          </a:p>
        </p:txBody>
      </p:sp>
      <p:sp>
        <p:nvSpPr>
          <p:cNvPr id="5" name="Slide Number Placeholder 4">
            <a:extLst>
              <a:ext uri="{FF2B5EF4-FFF2-40B4-BE49-F238E27FC236}">
                <a16:creationId xmlns:a16="http://schemas.microsoft.com/office/drawing/2014/main" id="{728FC8D2-AC04-DC3F-D412-1295672E4C79}"/>
              </a:ext>
            </a:extLst>
          </p:cNvPr>
          <p:cNvSpPr>
            <a:spLocks noGrp="1"/>
          </p:cNvSpPr>
          <p:nvPr>
            <p:ph type="sldNum" sz="quarter" idx="12"/>
          </p:nvPr>
        </p:nvSpPr>
        <p:spPr/>
        <p:txBody>
          <a:bodyPr/>
          <a:lstStyle/>
          <a:p>
            <a:fld id="{48F63A3B-78C7-47BE-AE5E-E10140E04643}" type="slidenum">
              <a:rPr lang="en-US" smtClean="0"/>
              <a:t>7</a:t>
            </a:fld>
            <a:endParaRPr lang="en-US" dirty="0"/>
          </a:p>
        </p:txBody>
      </p:sp>
    </p:spTree>
    <p:extLst>
      <p:ext uri="{BB962C8B-B14F-4D97-AF65-F5344CB8AC3E}">
        <p14:creationId xmlns:p14="http://schemas.microsoft.com/office/powerpoint/2010/main" val="244468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7C7D5-7E73-185D-2107-4C2412B28587}"/>
              </a:ext>
            </a:extLst>
          </p:cNvPr>
          <p:cNvSpPr>
            <a:spLocks noGrp="1"/>
          </p:cNvSpPr>
          <p:nvPr>
            <p:ph type="title"/>
          </p:nvPr>
        </p:nvSpPr>
        <p:spPr>
          <a:xfrm>
            <a:off x="768096" y="898911"/>
            <a:ext cx="10671048" cy="768096"/>
          </a:xfrm>
        </p:spPr>
        <p:style>
          <a:lnRef idx="1">
            <a:schemeClr val="accent2"/>
          </a:lnRef>
          <a:fillRef idx="2">
            <a:schemeClr val="accent2"/>
          </a:fillRef>
          <a:effectRef idx="1">
            <a:schemeClr val="accent2"/>
          </a:effectRef>
          <a:fontRef idx="minor">
            <a:schemeClr val="dk1"/>
          </a:fontRef>
        </p:style>
        <p:txBody>
          <a:bodyPr/>
          <a:lstStyle/>
          <a:p>
            <a:r>
              <a:rPr lang="en-US" sz="2000" dirty="0"/>
              <a:t>Importance of Hospitality in Exceeding Customer Expectations </a:t>
            </a:r>
          </a:p>
        </p:txBody>
      </p:sp>
      <p:graphicFrame>
        <p:nvGraphicFramePr>
          <p:cNvPr id="6" name="Content Placeholder 5">
            <a:extLst>
              <a:ext uri="{FF2B5EF4-FFF2-40B4-BE49-F238E27FC236}">
                <a16:creationId xmlns:a16="http://schemas.microsoft.com/office/drawing/2014/main" id="{EB6A43D3-9544-6FD6-7F5E-73A31F883698}"/>
              </a:ext>
            </a:extLst>
          </p:cNvPr>
          <p:cNvGraphicFramePr>
            <a:graphicFrameLocks noGrp="1"/>
          </p:cNvGraphicFramePr>
          <p:nvPr>
            <p:ph sz="half" idx="1"/>
            <p:extLst>
              <p:ext uri="{D42A27DB-BD31-4B8C-83A1-F6EECF244321}">
                <p14:modId xmlns:p14="http://schemas.microsoft.com/office/powerpoint/2010/main" val="3668747947"/>
              </p:ext>
            </p:extLst>
          </p:nvPr>
        </p:nvGraphicFramePr>
        <p:xfrm>
          <a:off x="539496" y="2103120"/>
          <a:ext cx="11119104" cy="4434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2418CA0C-05A7-CADE-3C05-D590A86D268B}"/>
              </a:ext>
            </a:extLst>
          </p:cNvPr>
          <p:cNvSpPr>
            <a:spLocks noGrp="1"/>
          </p:cNvSpPr>
          <p:nvPr>
            <p:ph type="ftr" sz="quarter" idx="11"/>
          </p:nvPr>
        </p:nvSpPr>
        <p:spPr/>
        <p:txBody>
          <a:bodyPr/>
          <a:lstStyle/>
          <a:p>
            <a:r>
              <a:rPr lang="en-US" dirty="0"/>
              <a:t>Hospitality and Guest Services </a:t>
            </a:r>
          </a:p>
          <a:p>
            <a:endParaRPr lang="en-US" dirty="0"/>
          </a:p>
        </p:txBody>
      </p:sp>
      <p:sp>
        <p:nvSpPr>
          <p:cNvPr id="5" name="Slide Number Placeholder 4">
            <a:extLst>
              <a:ext uri="{FF2B5EF4-FFF2-40B4-BE49-F238E27FC236}">
                <a16:creationId xmlns:a16="http://schemas.microsoft.com/office/drawing/2014/main" id="{39AF7F36-3B17-C579-D2CA-9EC282C035F8}"/>
              </a:ext>
            </a:extLst>
          </p:cNvPr>
          <p:cNvSpPr>
            <a:spLocks noGrp="1"/>
          </p:cNvSpPr>
          <p:nvPr>
            <p:ph type="sldNum" sz="quarter" idx="12"/>
          </p:nvPr>
        </p:nvSpPr>
        <p:spPr/>
        <p:txBody>
          <a:bodyPr/>
          <a:lstStyle/>
          <a:p>
            <a:fld id="{48F63A3B-78C7-47BE-AE5E-E10140E04643}" type="slidenum">
              <a:rPr lang="en-US" smtClean="0"/>
              <a:t>8</a:t>
            </a:fld>
            <a:endParaRPr lang="en-US" dirty="0"/>
          </a:p>
        </p:txBody>
      </p:sp>
    </p:spTree>
    <p:extLst>
      <p:ext uri="{BB962C8B-B14F-4D97-AF65-F5344CB8AC3E}">
        <p14:creationId xmlns:p14="http://schemas.microsoft.com/office/powerpoint/2010/main" val="1420785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508759" y="2837688"/>
            <a:ext cx="7765869" cy="2700528"/>
          </a:xfrm>
        </p:spPr>
        <p:style>
          <a:lnRef idx="2">
            <a:schemeClr val="accent6"/>
          </a:lnRef>
          <a:fillRef idx="1">
            <a:schemeClr val="lt1"/>
          </a:fillRef>
          <a:effectRef idx="0">
            <a:schemeClr val="accent6"/>
          </a:effectRef>
          <a:fontRef idx="minor">
            <a:schemeClr val="dk1"/>
          </a:fontRef>
        </p:style>
        <p:txBody>
          <a:bodyPr/>
          <a:lstStyle/>
          <a:p>
            <a:pPr algn="just"/>
            <a:r>
              <a:rPr lang="en-GB" sz="2400" dirty="0">
                <a:solidFill>
                  <a:srgbClr val="000000"/>
                </a:solidFill>
                <a:effectLst/>
                <a:latin typeface="Segoe UI Semibold" panose="020B0702040204020203" pitchFamily="34" charset="0"/>
                <a:ea typeface="Calibri" panose="020F0502020204030204" pitchFamily="34" charset="0"/>
                <a:cs typeface="Segoe UI Semibold" panose="020B0702040204020203" pitchFamily="34" charset="0"/>
              </a:rPr>
              <a:t>One of the most important aspects of the hotel business is providing excellent customer service to visitors.</a:t>
            </a:r>
          </a:p>
          <a:p>
            <a:pPr algn="just"/>
            <a:r>
              <a:rPr lang="en-GB" sz="2400" dirty="0">
                <a:solidFill>
                  <a:srgbClr val="000000"/>
                </a:solidFill>
                <a:latin typeface="Segoe UI Semibold" panose="020B0702040204020203" pitchFamily="34" charset="0"/>
                <a:ea typeface="Calibri" panose="020F0502020204030204" pitchFamily="34" charset="0"/>
                <a:cs typeface="Segoe UI Semibold" panose="020B0702040204020203" pitchFamily="34" charset="0"/>
              </a:rPr>
              <a:t>I</a:t>
            </a:r>
            <a:r>
              <a:rPr lang="en-GB" sz="2400" dirty="0">
                <a:solidFill>
                  <a:srgbClr val="000000"/>
                </a:solidFill>
                <a:effectLst/>
                <a:latin typeface="Segoe UI Semibold" panose="020B0702040204020203" pitchFamily="34" charset="0"/>
                <a:ea typeface="Calibri" panose="020F0502020204030204" pitchFamily="34" charset="0"/>
                <a:cs typeface="Segoe UI Semibold" panose="020B0702040204020203" pitchFamily="34" charset="0"/>
              </a:rPr>
              <a:t>n order to obtain the greatest results, each organisation must recognise its strengths and capitalise on them</a:t>
            </a:r>
          </a:p>
          <a:p>
            <a:endParaRPr lang="en-US" dirty="0"/>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9</a:t>
            </a:fld>
            <a:endParaRPr lang="en-US" dirty="0"/>
          </a:p>
        </p:txBody>
      </p:sp>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p:txBody>
          <a:bodyPr/>
          <a:lstStyle/>
          <a:p>
            <a:r>
              <a:rPr lang="en-US" dirty="0"/>
              <a:t>Hospitality and Guest Services </a:t>
            </a:r>
          </a:p>
          <a:p>
            <a:endParaRPr lang="en-US" dirty="0"/>
          </a:p>
        </p:txBody>
      </p:sp>
    </p:spTree>
    <p:extLst>
      <p:ext uri="{BB962C8B-B14F-4D97-AF65-F5344CB8AC3E}">
        <p14:creationId xmlns:p14="http://schemas.microsoft.com/office/powerpoint/2010/main" val="9481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C0B04-397A-542D-6227-3C99DED831F5}"/>
              </a:ext>
            </a:extLst>
          </p:cNvPr>
          <p:cNvSpPr>
            <a:spLocks noGrp="1"/>
          </p:cNvSpPr>
          <p:nvPr>
            <p:ph type="title"/>
          </p:nvPr>
        </p:nvSpPr>
        <p:spPr>
          <a:xfrm>
            <a:off x="768096" y="594360"/>
            <a:ext cx="10671048" cy="768096"/>
          </a:xfrm>
        </p:spPr>
        <p:txBody>
          <a:bodyPr/>
          <a:lstStyle/>
          <a:p>
            <a:r>
              <a:rPr lang="en-US" dirty="0"/>
              <a:t>references</a:t>
            </a:r>
          </a:p>
        </p:txBody>
      </p:sp>
      <p:sp>
        <p:nvSpPr>
          <p:cNvPr id="3" name="Content Placeholder 2">
            <a:extLst>
              <a:ext uri="{FF2B5EF4-FFF2-40B4-BE49-F238E27FC236}">
                <a16:creationId xmlns:a16="http://schemas.microsoft.com/office/drawing/2014/main" id="{C3445F99-85FE-CA61-9DD6-F68044C86E60}"/>
              </a:ext>
            </a:extLst>
          </p:cNvPr>
          <p:cNvSpPr>
            <a:spLocks noGrp="1"/>
          </p:cNvSpPr>
          <p:nvPr>
            <p:ph sz="half" idx="1"/>
          </p:nvPr>
        </p:nvSpPr>
        <p:spPr>
          <a:xfrm>
            <a:off x="621792" y="1521688"/>
            <a:ext cx="11119104" cy="4434840"/>
          </a:xfrm>
        </p:spPr>
        <p:txBody>
          <a:bodyPr/>
          <a:lstStyle/>
          <a:p>
            <a:pPr marL="228600" algn="just">
              <a:lnSpc>
                <a:spcPct val="150000"/>
              </a:lnSpc>
              <a:spcAft>
                <a:spcPts val="1000"/>
              </a:spcAft>
            </a:pPr>
            <a:r>
              <a:rPr lang="en-US" sz="12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Bagdan</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P.,( 2019). </a:t>
            </a:r>
            <a:r>
              <a:rPr lang="en-US" sz="1200" i="1"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Guest service in the hospitality industry</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John Wiley &amp; Sons, Inc.</a:t>
            </a:r>
            <a:endParaRPr lang="en-GB" sz="1200" dirty="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Best, K. and Serves, E., (2018). </a:t>
            </a:r>
            <a:r>
              <a:rPr lang="en-US" sz="1200" i="1"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The Hospitality Service Strategy</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a:t>
            </a:r>
            <a:endParaRPr lang="en-GB" sz="1200" dirty="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Cadotte</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E.R. and Turgeon, N., (2018). </a:t>
            </a:r>
            <a:r>
              <a:rPr lang="en-US" sz="1200" i="1"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Key factors in guest satisfaction</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Cornell Hotel and Restaurant Administration Quarterly, 28(4), pp.44-51.</a:t>
            </a:r>
            <a:endParaRPr lang="en-GB" sz="1200" dirty="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Chan, I.C.C., Ma, J., Ye, H. and Law, R., (2021). </a:t>
            </a:r>
            <a:r>
              <a:rPr lang="en-US" sz="1200" i="1"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A comparison of hotel guest experience before and during pandemic: evidence from online reviews. In Information and Communication Technologies in Tourism 2021</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Proceedings of the ENTER 2021 </a:t>
            </a:r>
            <a:r>
              <a:rPr lang="en-US" sz="12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eTourism</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Conference, January 19–22, 2021 (pp. 549-556). Springer International Publishing.</a:t>
            </a:r>
            <a:endParaRPr lang="en-GB" sz="1200" dirty="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Dhir</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S. and </a:t>
            </a:r>
            <a:r>
              <a:rPr lang="en-US" sz="12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Dhir</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S., (2019). </a:t>
            </a:r>
            <a:r>
              <a:rPr lang="en-US" sz="1200" i="1"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Marriott Hotels. Cases in Strategic Management: A Flexibility Perspective</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pp.147-162.</a:t>
            </a:r>
            <a:endParaRPr lang="en-GB" sz="1200" dirty="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Hemmington</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N., (2017). From service to experience: </a:t>
            </a:r>
            <a:r>
              <a:rPr lang="en-US" sz="1200" i="1"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Understanding and defining the hospitality business. </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The Service Industries Journal, 27(6), pp.747-755.</a:t>
            </a:r>
            <a:endParaRPr lang="en-GB" sz="1200" dirty="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Jung, S., Kim, J.S. and </a:t>
            </a:r>
            <a:r>
              <a:rPr lang="en-US" sz="12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Farrish</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 (2014). </a:t>
            </a:r>
            <a:r>
              <a:rPr lang="en-US" sz="1200" i="1"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In-room technology trends and their implications for enhancing guest experiences and revenue.</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Journal of Hospitality and Tourism Technology.</a:t>
            </a:r>
            <a:endParaRPr lang="en-GB" sz="1200" dirty="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Pezzotti</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G., (2022)</a:t>
            </a:r>
            <a:r>
              <a:rPr lang="en-US" sz="1200" i="1"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The essence of hospitality and service. The Cornell school of hotel administration on hospitality: Cutting edge thinking and practice</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pp.5-18.</a:t>
            </a:r>
            <a:endParaRPr lang="en-GB" sz="12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Footer Placeholder 3">
            <a:extLst>
              <a:ext uri="{FF2B5EF4-FFF2-40B4-BE49-F238E27FC236}">
                <a16:creationId xmlns:a16="http://schemas.microsoft.com/office/drawing/2014/main" id="{BB49F32C-2395-D4D9-9130-BC47B51FB95E}"/>
              </a:ext>
            </a:extLst>
          </p:cNvPr>
          <p:cNvSpPr>
            <a:spLocks noGrp="1"/>
          </p:cNvSpPr>
          <p:nvPr>
            <p:ph type="ftr" sz="quarter" idx="11"/>
          </p:nvPr>
        </p:nvSpPr>
        <p:spPr/>
        <p:txBody>
          <a:bodyPr/>
          <a:lstStyle/>
          <a:p>
            <a:r>
              <a:rPr lang="en-US" dirty="0"/>
              <a:t>Hospitality and Guest Services </a:t>
            </a:r>
          </a:p>
          <a:p>
            <a:endParaRPr lang="en-US" dirty="0"/>
          </a:p>
        </p:txBody>
      </p:sp>
      <p:sp>
        <p:nvSpPr>
          <p:cNvPr id="5" name="Slide Number Placeholder 4">
            <a:extLst>
              <a:ext uri="{FF2B5EF4-FFF2-40B4-BE49-F238E27FC236}">
                <a16:creationId xmlns:a16="http://schemas.microsoft.com/office/drawing/2014/main" id="{BCE6BA3C-2485-7F41-D6A4-BB8DE3875F36}"/>
              </a:ext>
            </a:extLst>
          </p:cNvPr>
          <p:cNvSpPr>
            <a:spLocks noGrp="1"/>
          </p:cNvSpPr>
          <p:nvPr>
            <p:ph type="sldNum" sz="quarter" idx="12"/>
          </p:nvPr>
        </p:nvSpPr>
        <p:spPr/>
        <p:txBody>
          <a:bodyPr/>
          <a:lstStyle/>
          <a:p>
            <a:fld id="{48F63A3B-78C7-47BE-AE5E-E10140E04643}" type="slidenum">
              <a:rPr lang="en-US" smtClean="0"/>
              <a:t>10</a:t>
            </a:fld>
            <a:endParaRPr lang="en-US" dirty="0"/>
          </a:p>
        </p:txBody>
      </p:sp>
    </p:spTree>
    <p:extLst>
      <p:ext uri="{BB962C8B-B14F-4D97-AF65-F5344CB8AC3E}">
        <p14:creationId xmlns:p14="http://schemas.microsoft.com/office/powerpoint/2010/main" val="615025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527048" y="1975104"/>
            <a:ext cx="4845760" cy="2662210"/>
          </a:xfrm>
        </p:spPr>
        <p:txBody>
          <a:bodyPr/>
          <a:lstStyle/>
          <a:p>
            <a:r>
              <a:rPr lang="en-US" dirty="0"/>
              <a:t>THANK YOU</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85</TotalTime>
  <Words>1834</Words>
  <Application>Microsoft Macintosh PowerPoint</Application>
  <PresentationFormat>Widescreen</PresentationFormat>
  <Paragraphs>81</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 Black</vt:lpstr>
      <vt:lpstr>Calibri</vt:lpstr>
      <vt:lpstr>Sabon Next LT</vt:lpstr>
      <vt:lpstr>Segoe UI Semibold</vt:lpstr>
      <vt:lpstr>Times New Roman</vt:lpstr>
      <vt:lpstr>Office Theme</vt:lpstr>
      <vt:lpstr>Hospitality and Guest Services </vt:lpstr>
      <vt:lpstr>AGENDA</vt:lpstr>
      <vt:lpstr>Introduction</vt:lpstr>
      <vt:lpstr>Westin's primary customers </vt:lpstr>
      <vt:lpstr>The nature and role of the guest services </vt:lpstr>
      <vt:lpstr>Providing premium quality service in the room</vt:lpstr>
      <vt:lpstr>The Role and Purpose of Guest Services</vt:lpstr>
      <vt:lpstr>Importance of Hospitality in Exceeding Customer Expectations </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dc:title>
  <dc:subject/>
  <cp:lastModifiedBy>Sabrina Belcianu</cp:lastModifiedBy>
  <cp:revision>1</cp:revision>
  <dcterms:created xsi:type="dcterms:W3CDTF">2023-01-26T16:16:35Z</dcterms:created>
  <dcterms:modified xsi:type="dcterms:W3CDTF">2023-02-05T10:08:34Z</dcterms:modified>
</cp:coreProperties>
</file>