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684" r:id="rId7"/>
    <p:sldMasterId id="2147483723" r:id="rId8"/>
  </p:sldMasterIdLst>
  <p:notesMasterIdLst>
    <p:notesMasterId r:id="rId41"/>
  </p:notesMasterIdLst>
  <p:sldIdLst>
    <p:sldId id="256" r:id="rId9"/>
    <p:sldId id="267" r:id="rId10"/>
    <p:sldId id="285" r:id="rId11"/>
    <p:sldId id="286" r:id="rId12"/>
    <p:sldId id="296" r:id="rId13"/>
    <p:sldId id="266" r:id="rId14"/>
    <p:sldId id="297" r:id="rId15"/>
    <p:sldId id="298" r:id="rId16"/>
    <p:sldId id="284" r:id="rId17"/>
    <p:sldId id="287" r:id="rId18"/>
    <p:sldId id="288" r:id="rId19"/>
    <p:sldId id="289" r:id="rId20"/>
    <p:sldId id="299" r:id="rId21"/>
    <p:sldId id="300" r:id="rId22"/>
    <p:sldId id="302" r:id="rId23"/>
    <p:sldId id="303" r:id="rId24"/>
    <p:sldId id="273" r:id="rId25"/>
    <p:sldId id="268" r:id="rId26"/>
    <p:sldId id="290" r:id="rId27"/>
    <p:sldId id="292" r:id="rId28"/>
    <p:sldId id="293" r:id="rId29"/>
    <p:sldId id="294" r:id="rId30"/>
    <p:sldId id="304" r:id="rId31"/>
    <p:sldId id="277" r:id="rId32"/>
    <p:sldId id="275" r:id="rId33"/>
    <p:sldId id="282" r:id="rId34"/>
    <p:sldId id="278" r:id="rId35"/>
    <p:sldId id="279" r:id="rId36"/>
    <p:sldId id="276" r:id="rId37"/>
    <p:sldId id="291" r:id="rId38"/>
    <p:sldId id="295" r:id="rId39"/>
    <p:sldId id="281"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91BE80-9C21-91F7-6911-39DB94335918}" v="1190" dt="2021-06-13T20:18:03.616"/>
    <p1510:client id="{0DC4B65F-50BA-4BEE-A845-AAF501ABF618}" v="2" dt="2021-04-14T13:37:00.315"/>
    <p1510:client id="{24D07624-F1DF-1E7E-0B1B-B710271F8ED0}" v="430" dt="2021-10-13T20:34:17.270"/>
    <p1510:client id="{2A900BD7-FC4E-324E-B85C-3EC1BD10B5D8}" v="22" dt="2021-10-19T08:50:32.559"/>
    <p1510:client id="{50E94669-6CCB-5DCF-6EA7-93E1DFB4E8AE}" v="812" dt="2021-06-13T21:16:33.163"/>
    <p1510:client id="{5C6E19DF-3952-8C46-7B5A-B095DF94523F}" v="16" dt="2021-06-13T19:10:32.324"/>
    <p1510:client id="{6E7ECEFA-27C0-389E-3459-022D4BBDC32E}" v="1" dt="2021-10-18T07:42:09.103"/>
    <p1510:client id="{8D712C96-6D52-AC52-8336-A1E4BDE1C9FC}" v="3" dt="2021-08-20T15:18:27.302"/>
    <p1510:client id="{98829D98-8A20-46FE-5029-870ADCB95942}" v="433" dt="2021-06-14T08:07:33.745"/>
    <p1510:client id="{A1709CAA-2BEC-4E8C-9FE8-D545B75CD662}" v="1" dt="2021-10-19T10:20:25.975"/>
    <p1510:client id="{A9D6B4FF-4714-5F2A-16F5-239ADEAA5A1D}" v="2" dt="2021-10-13T20:48:44.215"/>
    <p1510:client id="{DEC799F7-AB01-3963-B2D4-F9C7769884C1}" v="237" dt="2021-10-18T16:14:44.654"/>
    <p1510:client id="{E8978E70-5FFC-16FC-9BA1-0CD6489D86DD}" v="176" dt="2021-07-12T12:46:27.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4234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8</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58680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14</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19</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8479056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8780571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75983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2461037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893112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729298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5552642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28902089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0387223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30</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31</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10/19/2021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10/19/2021</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10/19/2021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10/19/2021</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10/19/2021</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10/19/2021</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35471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41680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086271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89065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theme" Target="../theme/theme4.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image" Target="../media/image3.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10/19/2021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10/19/2021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10/19/2021</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10774760"/>
      </p:ext>
    </p:extLst>
  </p:cSld>
  <p:clrMap bg1="lt1" tx1="dk1" bg2="lt2" tx2="dk2" accent1="accent1" accent2="accent2" accent3="accent3" accent4="accent4" accent5="accent5" accent6="accent6" hlink="hlink" folHlink="folHlink"/>
  <p:sldLayoutIdLst>
    <p:sldLayoutId id="2147483690" r:id="rId1"/>
    <p:sldLayoutId id="2147483685" r:id="rId2"/>
    <p:sldLayoutId id="2147483691" r:id="rId3"/>
    <p:sldLayoutId id="2147483686" r:id="rId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45.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40.xml"/><Relationship Id="rId4" Type="http://schemas.openxmlformats.org/officeDocument/2006/relationships/hyperlink" Target="https://pixabay.com/users/dreamypixel-60948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5.xml"/><Relationship Id="rId1" Type="http://schemas.openxmlformats.org/officeDocument/2006/relationships/video" Target="https://www.youtube.com/embed/NJkt739uEF4?feature=oembed" TargetMode="Externa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library.southwales.ac.uk/collections-subject-guides/referenci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4.xml"/><Relationship Id="rId1" Type="http://schemas.openxmlformats.org/officeDocument/2006/relationships/slideLayout" Target="../slideLayouts/slideLayout12.xml"/><Relationship Id="rId5" Type="http://schemas.openxmlformats.org/officeDocument/2006/relationships/hyperlink" Target="https://uwtsd.ac.uk/media/uwtsd-website/content-assets/documents/library-and-learning-resources/infoskills/Harvard-eng_v.1.2.pdf" TargetMode="External"/><Relationship Id="rId4" Type="http://schemas.openxmlformats.org/officeDocument/2006/relationships/image" Target="../media/image37.png"/></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hyperlink" Target="https://uwtsd.ac.uk/library/student-essentials/refworks/"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channel/UCzmTj_AGeY59VoNv-0SvcCg" TargetMode="External"/><Relationship Id="rId3" Type="http://schemas.openxmlformats.org/officeDocument/2006/relationships/image" Target="../media/image43.png"/><Relationship Id="rId7" Type="http://schemas.openxmlformats.org/officeDocument/2006/relationships/hyperlink" Target="https://youtu.be/BgY9IFpQgS8" TargetMode="Externa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hyperlink" Target="https://youtu.be/3CVzQsAoajY&#8203;" TargetMode="External"/><Relationship Id="rId5" Type="http://schemas.openxmlformats.org/officeDocument/2006/relationships/hyperlink" Target="https://uwtsd.ac.uk/library/student-essentials/refworks/" TargetMode="External"/><Relationship Id="rId4" Type="http://schemas.openxmlformats.org/officeDocument/2006/relationships/image" Target="../media/image44.svg"/></Relationships>
</file>

<file path=ppt/slides/_rels/slide3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image" Target="../media/image46.png"/><Relationship Id="rId4" Type="http://schemas.openxmlformats.org/officeDocument/2006/relationships/hyperlink" Target="https://uwtsd.ac.uk/media/uwtsd-website/content-assets/documents/library-and-learning-resources/infoskills/Harvard-eng_v.1.2.pdf"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31.xml"/><Relationship Id="rId1" Type="http://schemas.openxmlformats.org/officeDocument/2006/relationships/slideLayout" Target="../slideLayouts/slideLayout45.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2.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dirty="0"/>
              <a:t>Harvard Referencing: </a:t>
            </a:r>
            <a:br>
              <a:rPr lang="en-GB" dirty="0"/>
            </a:br>
            <a:br>
              <a:rPr lang="en-GB" dirty="0"/>
            </a:br>
            <a:r>
              <a:rPr lang="en-GB" sz="3200" dirty="0"/>
              <a:t>The when, why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7FF9-A7C9-4D97-80BD-031E00E6A448}"/>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B6BED126-7CE4-4397-A113-2358B5987042}"/>
              </a:ext>
            </a:extLst>
          </p:cNvPr>
          <p:cNvSpPr>
            <a:spLocks noGrp="1"/>
          </p:cNvSpPr>
          <p:nvPr>
            <p:ph type="body" sz="half" idx="2"/>
          </p:nvPr>
        </p:nvSpPr>
        <p:spPr>
          <a:xfrm>
            <a:off x="1580973" y="2001114"/>
            <a:ext cx="6744247" cy="692581"/>
          </a:xfrm>
        </p:spPr>
        <p:txBody>
          <a:bodyPr>
            <a:normAutofit/>
          </a:bodyPr>
          <a:lstStyle/>
          <a:p>
            <a:r>
              <a:rPr lang="en-GB">
                <a:latin typeface="Arial"/>
                <a:cs typeface="Calibri Light"/>
              </a:rPr>
              <a:t>The importance of referencing</a:t>
            </a:r>
            <a:endParaRPr lang="en-GB">
              <a:latin typeface="Arial"/>
              <a:cs typeface="Arial"/>
            </a:endParaRPr>
          </a:p>
        </p:txBody>
      </p:sp>
      <p:sp>
        <p:nvSpPr>
          <p:cNvPr id="4" name="Text Placeholder 3">
            <a:extLst>
              <a:ext uri="{FF2B5EF4-FFF2-40B4-BE49-F238E27FC236}">
                <a16:creationId xmlns:a16="http://schemas.microsoft.com/office/drawing/2014/main" id="{62342D1B-D428-4385-87C0-97B359DF0837}"/>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ED05864B-001D-4BCB-8E6E-98DF2938453F}"/>
              </a:ext>
            </a:extLst>
          </p:cNvPr>
          <p:cNvSpPr>
            <a:spLocks noGrp="1"/>
          </p:cNvSpPr>
          <p:nvPr>
            <p:ph type="body" sz="half" idx="21"/>
          </p:nvPr>
        </p:nvSpPr>
        <p:spPr/>
        <p:txBody>
          <a:bodyPr>
            <a:normAutofit/>
          </a:bodyPr>
          <a:lstStyle/>
          <a:p>
            <a:r>
              <a:rPr lang="en-GB">
                <a:latin typeface="Arial"/>
                <a:cs typeface="Calibri Light"/>
              </a:rPr>
              <a:t>Creating citations</a:t>
            </a:r>
          </a:p>
        </p:txBody>
      </p:sp>
      <p:sp>
        <p:nvSpPr>
          <p:cNvPr id="6" name="Text Placeholder 5">
            <a:extLst>
              <a:ext uri="{FF2B5EF4-FFF2-40B4-BE49-F238E27FC236}">
                <a16:creationId xmlns:a16="http://schemas.microsoft.com/office/drawing/2014/main" id="{CBB13366-1D1E-46BA-9C75-7A04199A8A41}"/>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5A18235E-E76F-4FB1-82E1-F5E261E35BF7}"/>
              </a:ext>
            </a:extLst>
          </p:cNvPr>
          <p:cNvSpPr>
            <a:spLocks noGrp="1"/>
          </p:cNvSpPr>
          <p:nvPr>
            <p:ph type="body" sz="half" idx="23"/>
          </p:nvPr>
        </p:nvSpPr>
        <p:spPr>
          <a:xfrm>
            <a:off x="1580973" y="3888279"/>
            <a:ext cx="8899814" cy="685717"/>
          </a:xfrm>
        </p:spPr>
        <p:txBody>
          <a:bodyPr>
            <a:noAutofit/>
          </a:bodyPr>
          <a:lstStyle/>
          <a:p>
            <a:pPr>
              <a:lnSpc>
                <a:spcPct val="110000"/>
              </a:lnSpc>
            </a:pPr>
            <a:r>
              <a:rPr lang="en-GB" dirty="0">
                <a:latin typeface="Arial"/>
                <a:cs typeface="Calibri Light"/>
              </a:rPr>
              <a:t>Referencing books and journals</a:t>
            </a:r>
          </a:p>
        </p:txBody>
      </p:sp>
      <p:sp>
        <p:nvSpPr>
          <p:cNvPr id="8" name="Text Placeholder 7">
            <a:extLst>
              <a:ext uri="{FF2B5EF4-FFF2-40B4-BE49-F238E27FC236}">
                <a16:creationId xmlns:a16="http://schemas.microsoft.com/office/drawing/2014/main" id="{663812E4-95FE-4EF1-A70C-D26E590DA69A}"/>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DC105226-2DC7-4D57-86C1-047C90C2288D}"/>
              </a:ext>
            </a:extLst>
          </p:cNvPr>
          <p:cNvSpPr>
            <a:spLocks noGrp="1"/>
          </p:cNvSpPr>
          <p:nvPr>
            <p:ph type="body" sz="half" idx="25"/>
          </p:nvPr>
        </p:nvSpPr>
        <p:spPr/>
        <p:txBody>
          <a:bodyPr>
            <a:normAutofit/>
          </a:bodyPr>
          <a:lstStyle/>
          <a:p>
            <a:r>
              <a:rPr lang="en-GB">
                <a:latin typeface="Arial"/>
                <a:cs typeface="Calibri Light"/>
              </a:rPr>
              <a:t>RefWorks</a:t>
            </a:r>
          </a:p>
        </p:txBody>
      </p:sp>
      <p:sp>
        <p:nvSpPr>
          <p:cNvPr id="10" name="Text Placeholder 9">
            <a:extLst>
              <a:ext uri="{FF2B5EF4-FFF2-40B4-BE49-F238E27FC236}">
                <a16:creationId xmlns:a16="http://schemas.microsoft.com/office/drawing/2014/main" id="{71731B1D-2329-4C75-8C1E-737D8FC4B876}"/>
              </a:ext>
            </a:extLst>
          </p:cNvPr>
          <p:cNvSpPr>
            <a:spLocks noGrp="1"/>
          </p:cNvSpPr>
          <p:nvPr>
            <p:ph type="body" sz="quarter" idx="26"/>
          </p:nvPr>
        </p:nvSpPr>
        <p:spPr>
          <a:solidFill>
            <a:srgbClr val="FFC000"/>
          </a:solidFill>
        </p:spPr>
        <p:txBody>
          <a:bodyPr/>
          <a:lstStyle/>
          <a:p>
            <a:r>
              <a:rPr lang="en-GB">
                <a:cs typeface="Calibri Light"/>
              </a:rPr>
              <a:t>4</a:t>
            </a:r>
            <a:endParaRPr lang="en-GB"/>
          </a:p>
        </p:txBody>
      </p:sp>
    </p:spTree>
    <p:extLst>
      <p:ext uri="{BB962C8B-B14F-4D97-AF65-F5344CB8AC3E}">
        <p14:creationId xmlns:p14="http://schemas.microsoft.com/office/powerpoint/2010/main" val="386881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400458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dirty="0"/>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dirty="0">
                <a:latin typeface="Arial"/>
                <a:cs typeface="Arial"/>
              </a:rPr>
              <a:t>Different kinds of plagiarism</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Can be deliberate or accidental </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Presenting someone else’s work as your own</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Forgetting to reference correctly</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Self - plagiarism</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pPr marL="571500" indent="-571500">
              <a:spcBef>
                <a:spcPct val="0"/>
              </a:spcBef>
              <a:spcAft>
                <a:spcPts val="600"/>
              </a:spcAft>
              <a:buFont typeface="Arial,Sans-Serif" panose="05000000000000000000" pitchFamily="2" charset="2"/>
              <a:buChar char="•"/>
            </a:pPr>
            <a:r>
              <a:rPr lang="en-US" dirty="0">
                <a:latin typeface="Arial"/>
                <a:cs typeface="Arial"/>
              </a:rPr>
              <a:t>Essay Mills</a:t>
            </a:r>
            <a:endParaRPr lang="en-US" dirty="0">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dirty="0">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AC38C0-C76B-4A47-A8C3-7E2341A36C6C}"/>
              </a:ext>
            </a:extLst>
          </p:cNvPr>
          <p:cNvSpPr>
            <a:spLocks noGrp="1"/>
          </p:cNvSpPr>
          <p:nvPr>
            <p:ph type="title"/>
          </p:nvPr>
        </p:nvSpPr>
        <p:spPr>
          <a:xfrm>
            <a:off x="698242" y="252284"/>
            <a:ext cx="10795518" cy="1003916"/>
          </a:xfrm>
        </p:spPr>
        <p:txBody>
          <a:bodyPr/>
          <a:lstStyle/>
          <a:p>
            <a:r>
              <a:rPr lang="en-US" dirty="0"/>
              <a:t>Harvard Referencing</a:t>
            </a:r>
          </a:p>
        </p:txBody>
      </p:sp>
      <p:pic>
        <p:nvPicPr>
          <p:cNvPr id="4" name="Picture 4" descr="Timeline&#10;&#10;Description automatically generated">
            <a:extLst>
              <a:ext uri="{FF2B5EF4-FFF2-40B4-BE49-F238E27FC236}">
                <a16:creationId xmlns:a16="http://schemas.microsoft.com/office/drawing/2014/main" id="{A389EEE2-8048-44B5-A6B3-63D6D1D9DB07}"/>
              </a:ext>
            </a:extLst>
          </p:cNvPr>
          <p:cNvPicPr>
            <a:picLocks noGrp="1" noChangeAspect="1"/>
          </p:cNvPicPr>
          <p:nvPr>
            <p:ph type="pic" sz="quarter" idx="10"/>
          </p:nvPr>
        </p:nvPicPr>
        <p:blipFill rotWithShape="1">
          <a:blip r:embed="rId3"/>
          <a:stretch/>
        </p:blipFill>
        <p:spPr>
          <a:xfrm>
            <a:off x="78035" y="1338263"/>
            <a:ext cx="7852868" cy="4931227"/>
          </a:xfrm>
          <a:noFill/>
        </p:spPr>
      </p:pic>
      <p:sp>
        <p:nvSpPr>
          <p:cNvPr id="7" name="TextBox 1">
            <a:extLst>
              <a:ext uri="{FF2B5EF4-FFF2-40B4-BE49-F238E27FC236}">
                <a16:creationId xmlns:a16="http://schemas.microsoft.com/office/drawing/2014/main" id="{1EE44EA6-02A6-492E-8597-4575A89D0B27}"/>
              </a:ext>
            </a:extLst>
          </p:cNvPr>
          <p:cNvSpPr txBox="1"/>
          <p:nvPr/>
        </p:nvSpPr>
        <p:spPr>
          <a:xfrm>
            <a:off x="3115404" y="6230351"/>
            <a:ext cx="9180947" cy="415498"/>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University of South Wales Libraries and Student Development and Study Skills Service (2019) </a:t>
            </a:r>
            <a:r>
              <a:rPr lang="en-GB" sz="1050" i="1" dirty="0"/>
              <a:t>The University of South Wales Guide to Harvard Referencing</a:t>
            </a:r>
            <a:r>
              <a:rPr lang="en-GB" sz="1050" dirty="0"/>
              <a:t>. Available at: </a:t>
            </a:r>
            <a:r>
              <a:rPr lang="en-GB" sz="1050" u="sng" dirty="0">
                <a:hlinkClick r:id="rId4"/>
              </a:rPr>
              <a:t>https://library.southwales.ac.uk/collections-subject-guides/referencing</a:t>
            </a:r>
            <a:r>
              <a:rPr lang="en-GB" sz="1050" dirty="0">
                <a:hlinkClick r:id="rId4"/>
              </a:rPr>
              <a:t>/</a:t>
            </a:r>
            <a:r>
              <a:rPr lang="en-GB" sz="1050" dirty="0"/>
              <a:t>   (Accessed: 9 June 2020). </a:t>
            </a:r>
          </a:p>
        </p:txBody>
      </p:sp>
      <p:sp>
        <p:nvSpPr>
          <p:cNvPr id="8" name="TextBox 1">
            <a:extLst>
              <a:ext uri="{FF2B5EF4-FFF2-40B4-BE49-F238E27FC236}">
                <a16:creationId xmlns:a16="http://schemas.microsoft.com/office/drawing/2014/main" id="{1EE44EA6-02A6-492E-8597-4575A89D0B27}"/>
              </a:ext>
            </a:extLst>
          </p:cNvPr>
          <p:cNvSpPr txBox="1"/>
          <p:nvPr/>
        </p:nvSpPr>
        <p:spPr>
          <a:xfrm>
            <a:off x="7989029" y="5206804"/>
            <a:ext cx="4021573" cy="900246"/>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dirty="0"/>
              <a:t>University of South Wales Libraries and Student Development and Study Skills Service (2019) </a:t>
            </a:r>
            <a:r>
              <a:rPr lang="en-GB" sz="1050" i="1" dirty="0"/>
              <a:t>The University of South Wales Guide to Harvard Referencing</a:t>
            </a:r>
            <a:r>
              <a:rPr lang="en-GB" sz="1050" dirty="0"/>
              <a:t>. Available at: </a:t>
            </a:r>
            <a:r>
              <a:rPr lang="en-GB" sz="1050" u="sng" dirty="0">
                <a:hlinkClick r:id="rId4"/>
              </a:rPr>
              <a:t>https://library.southwales.ac.uk/collections-subject-guides/referencing</a:t>
            </a:r>
            <a:r>
              <a:rPr lang="en-GB" sz="1050" dirty="0">
                <a:hlinkClick r:id="rId4"/>
              </a:rPr>
              <a:t>/</a:t>
            </a:r>
            <a:r>
              <a:rPr lang="en-GB" sz="1050" dirty="0"/>
              <a:t>   (Accessed: 9 June 2020). </a:t>
            </a:r>
          </a:p>
        </p:txBody>
      </p:sp>
      <p:sp>
        <p:nvSpPr>
          <p:cNvPr id="5" name="TextBox 4">
            <a:extLst>
              <a:ext uri="{FF2B5EF4-FFF2-40B4-BE49-F238E27FC236}">
                <a16:creationId xmlns:a16="http://schemas.microsoft.com/office/drawing/2014/main" id="{D2881CB2-6878-401A-88D5-BD74C52FE592}"/>
              </a:ext>
            </a:extLst>
          </p:cNvPr>
          <p:cNvSpPr txBox="1"/>
          <p:nvPr/>
        </p:nvSpPr>
        <p:spPr>
          <a:xfrm>
            <a:off x="8240712" y="2120900"/>
            <a:ext cx="369569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2 parts to Harvard Referencing:</a:t>
            </a:r>
          </a:p>
          <a:p>
            <a:endParaRPr lang="en-GB" sz="2400" dirty="0">
              <a:latin typeface="Arial"/>
              <a:cs typeface="Arial"/>
            </a:endParaRPr>
          </a:p>
          <a:p>
            <a:r>
              <a:rPr lang="en-GB" sz="2400" b="1" dirty="0">
                <a:latin typeface="Arial"/>
                <a:cs typeface="Calibri Light"/>
              </a:rPr>
              <a:t>1. In-text citation </a:t>
            </a:r>
          </a:p>
          <a:p>
            <a:r>
              <a:rPr lang="en-GB" sz="2400" b="1" dirty="0">
                <a:latin typeface="Arial"/>
                <a:cs typeface="Calibri Light"/>
              </a:rPr>
              <a:t>2. full reference list</a:t>
            </a:r>
            <a:endParaRPr lang="en-GB">
              <a:cs typeface="Calibri Light"/>
            </a:endParaRPr>
          </a:p>
        </p:txBody>
      </p:sp>
    </p:spTree>
    <p:extLst>
      <p:ext uri="{BB962C8B-B14F-4D97-AF65-F5344CB8AC3E}">
        <p14:creationId xmlns:p14="http://schemas.microsoft.com/office/powerpoint/2010/main" val="527217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kern="1200">
                <a:latin typeface="+mj-lt"/>
                <a:ea typeface="+mj-ea"/>
                <a:cs typeface="+mj-cs"/>
              </a:rPr>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rgbClr val="FFFFFF"/>
                </a:solidFill>
                <a:latin typeface="Arial"/>
                <a:cs typeface="Segoe UI"/>
              </a:rPr>
              <a:t>Author(s) or editor(s) surname/family name</a:t>
            </a:r>
            <a:r>
              <a:rPr lang="en-US" sz="3600" dirty="0">
                <a:latin typeface="Arial"/>
                <a:cs typeface="Segoe UI"/>
              </a:rPr>
              <a:t>​</a:t>
            </a:r>
          </a:p>
          <a:p>
            <a:endParaRPr lang="en-US" sz="3600" dirty="0">
              <a:solidFill>
                <a:srgbClr val="000000"/>
              </a:solidFill>
              <a:latin typeface="Arial"/>
              <a:cs typeface="Segoe UI"/>
            </a:endParaRPr>
          </a:p>
          <a:p>
            <a:r>
              <a:rPr lang="en-GB" sz="3600" b="1" dirty="0">
                <a:solidFill>
                  <a:srgbClr val="FFFFFF"/>
                </a:solidFill>
                <a:latin typeface="Arial"/>
                <a:cs typeface="Segoe UI"/>
              </a:rPr>
              <a:t>Year of publication</a:t>
            </a:r>
          </a:p>
          <a:p>
            <a:endParaRPr lang="en-GB" sz="3600" b="1" dirty="0">
              <a:solidFill>
                <a:srgbClr val="FFFFFF"/>
              </a:solidFill>
              <a:latin typeface="Arial"/>
              <a:cs typeface="Segoe UI"/>
            </a:endParaRPr>
          </a:p>
          <a:p>
            <a:r>
              <a:rPr lang="en-GB" sz="3600" b="1" dirty="0">
                <a:solidFill>
                  <a:srgbClr val="FFFFFF"/>
                </a:solidFill>
                <a:latin typeface="Arial"/>
                <a:cs typeface="Segoe UI"/>
              </a:rPr>
              <a:t>Page number(s) if required</a:t>
            </a:r>
            <a:r>
              <a:rPr lang="en-US" sz="3600" dirty="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82887"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a:latin typeface="Arial"/>
                <a:cs typeface="Arial"/>
              </a:rPr>
              <a:t> </a:t>
            </a:r>
            <a:r>
              <a:rPr lang="en-US" sz="2800" b="1">
                <a:solidFill>
                  <a:srgbClr val="37858C"/>
                </a:solidFill>
                <a:latin typeface="Arial"/>
                <a:cs typeface="Arial"/>
              </a:rPr>
              <a:t>4 or more authors</a:t>
            </a:r>
          </a:p>
          <a:p>
            <a:r>
              <a:rPr lang="en-US" sz="2800">
                <a:latin typeface="Arial"/>
                <a:cs typeface="Calibri Light"/>
              </a:rPr>
              <a:t>(Morton </a:t>
            </a:r>
            <a:r>
              <a:rPr lang="en-US" sz="2800" i="1">
                <a:latin typeface="Arial"/>
                <a:cs typeface="Calibri Light"/>
              </a:rPr>
              <a:t>et al</a:t>
            </a:r>
            <a:r>
              <a:rPr lang="en-US" sz="280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 p. 99)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 p.99)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96525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Direct Quotes</a:t>
            </a:r>
            <a:endParaRPr lang="en-US" dirty="0"/>
          </a:p>
        </p:txBody>
      </p:sp>
      <p:sp>
        <p:nvSpPr>
          <p:cNvPr id="8" name="TextBox 7">
            <a:extLst>
              <a:ext uri="{FF2B5EF4-FFF2-40B4-BE49-F238E27FC236}">
                <a16:creationId xmlns:a16="http://schemas.microsoft.com/office/drawing/2014/main" id="{7ED5A81D-2155-41F3-922A-3BC8C263C6F3}"/>
              </a:ext>
            </a:extLst>
          </p:cNvPr>
          <p:cNvSpPr txBox="1"/>
          <p:nvPr/>
        </p:nvSpPr>
        <p:spPr>
          <a:xfrm>
            <a:off x="2615057" y="1308474"/>
            <a:ext cx="8219960"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Use quotations marks</a:t>
            </a:r>
          </a:p>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Show page number if possible</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53102" y="3654824"/>
            <a:ext cx="12036091" cy="32057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a:t>
            </a:r>
            <a:r>
              <a:rPr lang="en-US" sz="4000" b="1" dirty="0">
                <a:solidFill>
                  <a:srgbClr val="FFC000"/>
                </a:solidFill>
                <a:latin typeface="Arial"/>
                <a:cs typeface="Arial"/>
              </a:rPr>
              <a:t> </a:t>
            </a:r>
            <a:r>
              <a:rPr lang="en-US" sz="4000" dirty="0">
                <a:latin typeface="Arial"/>
                <a:cs typeface="Arial"/>
              </a:rPr>
              <a:t>When writing assignments, the </a:t>
            </a:r>
            <a:r>
              <a:rPr lang="en-US" sz="4000" b="1" dirty="0">
                <a:solidFill>
                  <a:schemeClr val="accent1"/>
                </a:solidFill>
                <a:latin typeface="Arial"/>
                <a:cs typeface="Arial"/>
              </a:rPr>
              <a:t>“</a:t>
            </a:r>
            <a:r>
              <a:rPr lang="en-US" sz="4000" dirty="0">
                <a:latin typeface="Arial"/>
                <a:cs typeface="Arial"/>
              </a:rPr>
              <a:t>aim should always be to reference reliable sources of information</a:t>
            </a:r>
            <a:r>
              <a:rPr lang="en-US" sz="4000" b="1" dirty="0">
                <a:solidFill>
                  <a:schemeClr val="accent1"/>
                </a:solidFill>
                <a:latin typeface="Arial"/>
                <a:cs typeface="Arial"/>
              </a:rPr>
              <a:t>”</a:t>
            </a:r>
            <a:r>
              <a:rPr lang="en-US" sz="4000" dirty="0">
                <a:latin typeface="Arial"/>
                <a:cs typeface="Arial"/>
              </a:rPr>
              <a:t> </a:t>
            </a:r>
            <a:r>
              <a:rPr lang="en-US" sz="3600" b="1" dirty="0">
                <a:solidFill>
                  <a:schemeClr val="accent1"/>
                </a:solidFill>
                <a:latin typeface="Arial"/>
                <a:cs typeface="Arial"/>
              </a:rPr>
              <a:t>(Pears and Shields, 2016, p. 2)</a:t>
            </a:r>
            <a:r>
              <a:rPr lang="en-US" sz="4000" dirty="0">
                <a:solidFill>
                  <a:schemeClr val="accent1"/>
                </a:solidFill>
                <a:latin typeface="Arial"/>
                <a:cs typeface="Arial"/>
              </a:rPr>
              <a:t>.</a:t>
            </a:r>
            <a:endParaRPr lang="en-US" sz="4000">
              <a:solidFill>
                <a:schemeClr val="accent1"/>
              </a:solidFill>
              <a:latin typeface="Arial"/>
              <a:cs typeface="Arial"/>
            </a:endParaRP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dirty="0"/>
              <a:t>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dirty="0">
                <a:latin typeface="Arial"/>
                <a:cs typeface="Arial"/>
              </a:rPr>
              <a:t>Vary your sentence structure</a:t>
            </a:r>
          </a:p>
          <a:p>
            <a:pPr marL="571500" indent="-571500">
              <a:lnSpc>
                <a:spcPct val="90000"/>
              </a:lnSpc>
              <a:spcAft>
                <a:spcPts val="600"/>
              </a:spcAft>
              <a:buClr>
                <a:schemeClr val="accent1"/>
              </a:buClr>
              <a:buFont typeface="Arial" panose="020B0604020202020204" pitchFamily="34" charset="0"/>
              <a:buChar char="•"/>
            </a:pPr>
            <a:r>
              <a:rPr lang="en-GB" sz="4000" dirty="0">
                <a:latin typeface="Arial"/>
                <a:cs typeface="Arial"/>
              </a:rPr>
              <a:t>Date in brackets immediately after author’s name.</a:t>
            </a:r>
          </a:p>
          <a:p>
            <a:pPr marL="571500" indent="-571500">
              <a:lnSpc>
                <a:spcPct val="90000"/>
              </a:lnSpc>
              <a:spcAft>
                <a:spcPts val="600"/>
              </a:spcAft>
              <a:buClr>
                <a:schemeClr val="accent1"/>
              </a:buClr>
              <a:buFont typeface="Arial" panose="020B0604020202020204" pitchFamily="34" charset="0"/>
              <a:buChar char="•"/>
            </a:pPr>
            <a:endParaRPr lang="en-US" sz="4400" dirty="0"/>
          </a:p>
        </p:txBody>
      </p:sp>
      <p:sp>
        <p:nvSpPr>
          <p:cNvPr id="7" name="TextBox 6">
            <a:extLst>
              <a:ext uri="{FF2B5EF4-FFF2-40B4-BE49-F238E27FC236}">
                <a16:creationId xmlns:a16="http://schemas.microsoft.com/office/drawing/2014/main" id="{8DAFBD5E-9820-4F6A-8A9D-7A0D605F65E8}"/>
              </a:ext>
            </a:extLst>
          </p:cNvPr>
          <p:cNvSpPr txBox="1"/>
          <p:nvPr/>
        </p:nvSpPr>
        <p:spPr>
          <a:xfrm>
            <a:off x="439705" y="3620701"/>
            <a:ext cx="11695141"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dirty="0">
                <a:solidFill>
                  <a:schemeClr val="accent1"/>
                </a:solidFill>
                <a:latin typeface="Arial"/>
                <a:cs typeface="Arial"/>
              </a:rPr>
              <a:t>Example: </a:t>
            </a:r>
            <a:endParaRPr lang="en-US" sz="4000" b="1">
              <a:solidFill>
                <a:schemeClr val="accent1"/>
              </a:solidFill>
              <a:latin typeface="Arial"/>
              <a:cs typeface="Arial"/>
            </a:endParaRPr>
          </a:p>
          <a:p>
            <a:pPr>
              <a:lnSpc>
                <a:spcPct val="90000"/>
              </a:lnSpc>
              <a:spcAft>
                <a:spcPts val="600"/>
              </a:spcAft>
              <a:buClr>
                <a:schemeClr val="accent1"/>
              </a:buClr>
            </a:pPr>
            <a:r>
              <a:rPr lang="en-US" sz="3600" b="1" dirty="0">
                <a:solidFill>
                  <a:schemeClr val="accent1"/>
                </a:solidFill>
                <a:latin typeface="Arial"/>
                <a:cs typeface="Arial"/>
              </a:rPr>
              <a:t>Pears and Shields (2016, p. 2)</a:t>
            </a:r>
            <a:r>
              <a:rPr lang="en-US" sz="4000" dirty="0">
                <a:solidFill>
                  <a:schemeClr val="accent1"/>
                </a:solidFill>
                <a:latin typeface="Arial"/>
                <a:cs typeface="Arial"/>
              </a:rPr>
              <a:t> </a:t>
            </a:r>
            <a:r>
              <a:rPr lang="en-US" sz="4000" dirty="0">
                <a:latin typeface="Arial"/>
                <a:cs typeface="Arial"/>
              </a:rPr>
              <a:t>argue that when writing assignments, the </a:t>
            </a:r>
            <a:r>
              <a:rPr lang="en-US" sz="4000" b="1" dirty="0">
                <a:solidFill>
                  <a:schemeClr val="accent1"/>
                </a:solidFill>
                <a:latin typeface="Arial"/>
                <a:cs typeface="Arial"/>
              </a:rPr>
              <a:t>“</a:t>
            </a:r>
            <a:r>
              <a:rPr lang="en-US" sz="4000" dirty="0">
                <a:latin typeface="Arial"/>
                <a:cs typeface="Arial"/>
              </a:rPr>
              <a:t>aim should always be to reference reliable sources of information</a:t>
            </a:r>
            <a:r>
              <a:rPr lang="en-US" sz="4000" b="1" dirty="0">
                <a:latin typeface="Arial"/>
                <a:cs typeface="Arial"/>
              </a:rPr>
              <a:t>.</a:t>
            </a:r>
            <a:r>
              <a:rPr lang="en-US" sz="4000" b="1" dirty="0">
                <a:solidFill>
                  <a:schemeClr val="accent1"/>
                </a:solidFill>
                <a:latin typeface="Arial"/>
                <a:cs typeface="Arial"/>
              </a:rPr>
              <a:t>”</a:t>
            </a:r>
            <a:endParaRPr lang="en-US" sz="4000" b="1">
              <a:solidFill>
                <a:schemeClr val="accent1"/>
              </a:solidFill>
              <a:latin typeface="Arial"/>
              <a:cs typeface="Arial"/>
            </a:endParaRPr>
          </a:p>
        </p:txBody>
      </p:sp>
    </p:spTree>
    <p:extLst>
      <p:ext uri="{BB962C8B-B14F-4D97-AF65-F5344CB8AC3E}">
        <p14:creationId xmlns:p14="http://schemas.microsoft.com/office/powerpoint/2010/main" val="3205621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dirty="0"/>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7930027" y="2218604"/>
            <a:ext cx="4071735" cy="1430790"/>
          </a:xfrm>
        </p:spPr>
        <p:txBody>
          <a:bodyPr vert="horz" lIns="91440" tIns="45720" rIns="91440" bIns="45720" rtlCol="0" anchor="t">
            <a:normAutofit fontScale="85000" lnSpcReduction="20000"/>
          </a:bodyPr>
          <a:lstStyle/>
          <a:p>
            <a:pPr marL="0" indent="0">
              <a:buNone/>
            </a:pPr>
            <a:endParaRPr lang="en-GB"/>
          </a:p>
          <a:p>
            <a:pPr marL="0" indent="0">
              <a:buNone/>
            </a:pPr>
            <a:endParaRPr lang="en-GB"/>
          </a:p>
          <a:p>
            <a:pPr marL="0" indent="0">
              <a:buNone/>
            </a:pPr>
            <a:r>
              <a:rPr lang="en-GB" b="1" dirty="0">
                <a:solidFill>
                  <a:schemeClr val="accent1"/>
                </a:solidFill>
                <a:latin typeface="Arial"/>
                <a:cs typeface="Calibri Light"/>
              </a:rPr>
              <a:t>Your interpretation of someone else's ideas. </a:t>
            </a:r>
          </a:p>
        </p:txBody>
      </p:sp>
      <p:pic>
        <p:nvPicPr>
          <p:cNvPr id="18" name="Picture 18">
            <a:extLst>
              <a:ext uri="{FF2B5EF4-FFF2-40B4-BE49-F238E27FC236}">
                <a16:creationId xmlns:a16="http://schemas.microsoft.com/office/drawing/2014/main" id="{79C2782F-88E6-4244-8F3E-6BFD5402DEFE}"/>
              </a:ext>
            </a:extLst>
          </p:cNvPr>
          <p:cNvPicPr>
            <a:picLocks noChangeAspect="1"/>
          </p:cNvPicPr>
          <p:nvPr/>
        </p:nvPicPr>
        <p:blipFill>
          <a:blip r:embed="rId3"/>
          <a:stretch>
            <a:fillRect/>
          </a:stretch>
        </p:blipFill>
        <p:spPr>
          <a:xfrm>
            <a:off x="374650" y="1337468"/>
            <a:ext cx="6934200" cy="4913316"/>
          </a:xfrm>
          <a:prstGeom prst="rect">
            <a:avLst/>
          </a:prstGeom>
        </p:spPr>
      </p:pic>
      <p:sp>
        <p:nvSpPr>
          <p:cNvPr id="19" name="TextBox 18">
            <a:extLst>
              <a:ext uri="{FF2B5EF4-FFF2-40B4-BE49-F238E27FC236}">
                <a16:creationId xmlns:a16="http://schemas.microsoft.com/office/drawing/2014/main" id="{07E2DA21-6FF1-4336-BCEB-34787F2FC29F}"/>
              </a:ext>
            </a:extLst>
          </p:cNvPr>
          <p:cNvSpPr txBox="1"/>
          <p:nvPr/>
        </p:nvSpPr>
        <p:spPr>
          <a:xfrm>
            <a:off x="7931150" y="5327650"/>
            <a:ext cx="43227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Godfrey, J. (2018) </a:t>
            </a:r>
            <a:r>
              <a:rPr lang="en-GB" i="1" dirty="0">
                <a:latin typeface="Arial"/>
                <a:cs typeface="Arial"/>
              </a:rPr>
              <a:t>How to use your reading in your essays.</a:t>
            </a:r>
            <a:r>
              <a:rPr lang="en-GB" dirty="0">
                <a:latin typeface="Arial"/>
                <a:cs typeface="Arial"/>
              </a:rPr>
              <a:t> 3rd </a:t>
            </a:r>
            <a:r>
              <a:rPr lang="en-GB" dirty="0" err="1">
                <a:latin typeface="Arial"/>
                <a:cs typeface="Arial"/>
              </a:rPr>
              <a:t>edn</a:t>
            </a:r>
            <a:r>
              <a:rPr lang="en-GB" dirty="0">
                <a:latin typeface="Arial"/>
                <a:cs typeface="Arial"/>
              </a:rPr>
              <a:t>. London: Palgrave.</a:t>
            </a:r>
          </a:p>
        </p:txBody>
      </p:sp>
    </p:spTree>
    <p:extLst>
      <p:ext uri="{BB962C8B-B14F-4D97-AF65-F5344CB8AC3E}">
        <p14:creationId xmlns:p14="http://schemas.microsoft.com/office/powerpoint/2010/main" val="3912547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p:txBody>
          <a:bodyPr vert="horz" lIns="91440" tIns="45720" rIns="91440" bIns="45720" rtlCol="0" anchor="t">
            <a:normAutofit/>
          </a:bodyPr>
          <a:lstStyle/>
          <a:p>
            <a:pPr>
              <a:spcBef>
                <a:spcPts val="1200"/>
              </a:spcBef>
            </a:pPr>
            <a:r>
              <a:rPr lang="en-US">
                <a:latin typeface="Arial"/>
                <a:ea typeface="+mn-lt"/>
                <a:cs typeface="+mn-lt"/>
              </a:rPr>
              <a:t>Not all ideas belong to others</a:t>
            </a:r>
          </a:p>
          <a:p>
            <a:pPr>
              <a:spcBef>
                <a:spcPts val="1200"/>
              </a:spcBef>
            </a:pPr>
            <a:r>
              <a:rPr lang="en-US">
                <a:latin typeface="Arial"/>
                <a:ea typeface="+mn-lt"/>
                <a:cs typeface="+mn-lt"/>
              </a:rPr>
              <a:t>Facts, dates, events generally known in a particular subject</a:t>
            </a:r>
          </a:p>
          <a:p>
            <a:pPr marL="0" indent="0">
              <a:spcBef>
                <a:spcPts val="1200"/>
              </a:spcBef>
              <a:buNone/>
            </a:pPr>
            <a:endParaRPr lang="en-US">
              <a:ea typeface="+mn-lt"/>
              <a:cs typeface="+mn-lt"/>
            </a:endParaRPr>
          </a:p>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ea typeface="+mn-lt"/>
                <a:cs typeface="+mn-lt"/>
              </a:rPr>
              <a:t>Common knowledge</a:t>
            </a:r>
            <a:endParaRPr lang="en-US" sz="6000">
              <a:solidFill>
                <a:schemeClr val="accent1"/>
              </a:solidFill>
              <a:ea typeface="+mn-lt"/>
              <a:cs typeface="+mn-lt"/>
            </a:endParaRPr>
          </a:p>
          <a:p>
            <a:pPr marL="0" indent="0">
              <a:buNone/>
            </a:pPr>
            <a:endParaRPr lang="en-GB">
              <a:solidFill>
                <a:srgbClr val="FFC000"/>
              </a:solidFill>
              <a:cs typeface="Calibri Light"/>
            </a:endParaRPr>
          </a:p>
        </p:txBody>
      </p:sp>
    </p:spTree>
    <p:extLst>
      <p:ext uri="{BB962C8B-B14F-4D97-AF65-F5344CB8AC3E}">
        <p14:creationId xmlns:p14="http://schemas.microsoft.com/office/powerpoint/2010/main" val="1171293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pic>
        <p:nvPicPr>
          <p:cNvPr id="7" name="Picture 7" descr="Graphical user interface, text, application, chat or text message&#10;&#10;Description automatically generated">
            <a:extLst>
              <a:ext uri="{FF2B5EF4-FFF2-40B4-BE49-F238E27FC236}">
                <a16:creationId xmlns:a16="http://schemas.microsoft.com/office/drawing/2014/main" id="{86AD0704-8987-4040-A339-9E64DC50A46C}"/>
              </a:ext>
            </a:extLst>
          </p:cNvPr>
          <p:cNvPicPr>
            <a:picLocks noGrp="1" noChangeAspect="1"/>
          </p:cNvPicPr>
          <p:nvPr>
            <p:ph sz="quarter" idx="10"/>
          </p:nvPr>
        </p:nvPicPr>
        <p:blipFill>
          <a:blip r:embed="rId3"/>
          <a:stretch>
            <a:fillRect/>
          </a:stretch>
        </p:blipFill>
        <p:spPr>
          <a:xfrm>
            <a:off x="36726" y="2026992"/>
            <a:ext cx="12110176" cy="3922297"/>
          </a:xfrm>
        </p:spPr>
      </p:pic>
    </p:spTree>
    <p:extLst>
      <p:ext uri="{BB962C8B-B14F-4D97-AF65-F5344CB8AC3E}">
        <p14:creationId xmlns:p14="http://schemas.microsoft.com/office/powerpoint/2010/main" val="2854144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3"/>
          <a:stretch>
            <a:fillRect/>
          </a:stretch>
        </p:blipFill>
        <p:spPr>
          <a:xfrm>
            <a:off x="317242" y="2025243"/>
            <a:ext cx="11557518" cy="3835080"/>
          </a:xfrm>
        </p:spPr>
      </p:pic>
    </p:spTree>
    <p:extLst>
      <p:ext uri="{BB962C8B-B14F-4D97-AF65-F5344CB8AC3E}">
        <p14:creationId xmlns:p14="http://schemas.microsoft.com/office/powerpoint/2010/main" val="31073900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37167" y="3067898"/>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dirty="0">
                <a:solidFill>
                  <a:schemeClr val="bg1"/>
                </a:solidFill>
                <a:latin typeface="Arial"/>
                <a:ea typeface="+mn-lt"/>
                <a:cs typeface="+mn-lt"/>
              </a:rPr>
              <a:t>Pascoe, K.M., Waterhouse-Bradley, B. and McGinn, T. (2021) 'Systematic literature searching in social work: A practical guide with database appraisal'</a:t>
            </a:r>
            <a:r>
              <a:rPr lang="en-GB" sz="2400" i="1" dirty="0">
                <a:solidFill>
                  <a:schemeClr val="bg1"/>
                </a:solidFill>
                <a:latin typeface="Arial"/>
                <a:ea typeface="+mn-lt"/>
                <a:cs typeface="+mn-lt"/>
              </a:rPr>
              <a:t>, Research on Social Work Practice, </a:t>
            </a:r>
            <a:r>
              <a:rPr lang="en-GB" sz="2400" dirty="0">
                <a:solidFill>
                  <a:schemeClr val="bg1"/>
                </a:solidFill>
                <a:latin typeface="Arial"/>
                <a:ea typeface="+mn-lt"/>
                <a:cs typeface="+mn-lt"/>
              </a:rPr>
              <a:t>31(5), pp. 541-551. doi:10.1177/1049731520986857</a:t>
            </a:r>
            <a:endParaRPr lang="en-US" dirty="0">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latin typeface="Arial"/>
                <a:cs typeface="Arial"/>
              </a:rPr>
              <a:t>Surname, Initial. (Year of publication) 'Title of article', </a:t>
            </a:r>
            <a:r>
              <a:rPr lang="en-GB" i="1" dirty="0">
                <a:latin typeface="Arial"/>
                <a:cs typeface="Arial"/>
              </a:rPr>
              <a:t>Title of Journal</a:t>
            </a:r>
            <a:r>
              <a:rPr lang="en-GB" dirty="0">
                <a:latin typeface="Arial"/>
                <a:cs typeface="Arial"/>
              </a:rPr>
              <a:t>, Issue information, Page reference. Doi / Available at: URL (Accessed date).</a:t>
            </a:r>
            <a:endParaRPr lang="en-GB" sz="2400" dirty="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832-2F13-4EAC-8085-6FC3BDF2013E}"/>
              </a:ext>
            </a:extLst>
          </p:cNvPr>
          <p:cNvSpPr>
            <a:spLocks noGrp="1"/>
          </p:cNvSpPr>
          <p:nvPr>
            <p:ph type="title"/>
          </p:nvPr>
        </p:nvSpPr>
        <p:spPr/>
        <p:txBody>
          <a:bodyPr/>
          <a:lstStyle/>
          <a:p>
            <a:r>
              <a:rPr lang="en-GB" dirty="0"/>
              <a:t>Reminder</a:t>
            </a:r>
          </a:p>
        </p:txBody>
      </p:sp>
      <p:pic>
        <p:nvPicPr>
          <p:cNvPr id="5" name="Picture 4" descr="Timeline&#10;&#10;Description automatically generated">
            <a:extLst>
              <a:ext uri="{FF2B5EF4-FFF2-40B4-BE49-F238E27FC236}">
                <a16:creationId xmlns:a16="http://schemas.microsoft.com/office/drawing/2014/main" id="{531055FF-443A-4A01-B1A8-194BEB7FF237}"/>
              </a:ext>
            </a:extLst>
          </p:cNvPr>
          <p:cNvPicPr>
            <a:picLocks noChangeAspect="1"/>
          </p:cNvPicPr>
          <p:nvPr/>
        </p:nvPicPr>
        <p:blipFill rotWithShape="1">
          <a:blip r:embed="rId3"/>
          <a:stretch/>
        </p:blipFill>
        <p:spPr>
          <a:xfrm>
            <a:off x="1697285" y="1250950"/>
            <a:ext cx="8249743" cy="5177289"/>
          </a:xfrm>
          <a:prstGeom prst="rect">
            <a:avLst/>
          </a:prstGeom>
          <a:noFill/>
        </p:spPr>
      </p:pic>
    </p:spTree>
    <p:extLst>
      <p:ext uri="{BB962C8B-B14F-4D97-AF65-F5344CB8AC3E}">
        <p14:creationId xmlns:p14="http://schemas.microsoft.com/office/powerpoint/2010/main" val="6135494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idx="4294967295"/>
          </p:nvPr>
        </p:nvSpPr>
        <p:spPr>
          <a:xfrm>
            <a:off x="0" y="252413"/>
            <a:ext cx="10795000" cy="1003300"/>
          </a:xfrm>
        </p:spPr>
        <p:txBody>
          <a:bodyPr/>
          <a:lstStyle/>
          <a:p>
            <a:r>
              <a:rPr lang="en-GB" dirty="0"/>
              <a:t>Examples</a:t>
            </a:r>
          </a:p>
        </p:txBody>
      </p:sp>
      <p:pic>
        <p:nvPicPr>
          <p:cNvPr id="3" name="Picture 3" descr="Table&#10;&#10;Description automatically generated">
            <a:extLst>
              <a:ext uri="{FF2B5EF4-FFF2-40B4-BE49-F238E27FC236}">
                <a16:creationId xmlns:a16="http://schemas.microsoft.com/office/drawing/2014/main" id="{DE3947DB-C584-463F-85FA-BA656548E0D7}"/>
              </a:ext>
            </a:extLst>
          </p:cNvPr>
          <p:cNvPicPr>
            <a:picLocks noChangeAspect="1"/>
          </p:cNvPicPr>
          <p:nvPr/>
        </p:nvPicPr>
        <p:blipFill>
          <a:blip r:embed="rId3"/>
          <a:stretch>
            <a:fillRect/>
          </a:stretch>
        </p:blipFill>
        <p:spPr>
          <a:xfrm>
            <a:off x="2001838" y="254080"/>
            <a:ext cx="6275387" cy="6421276"/>
          </a:xfrm>
          <a:prstGeom prst="rect">
            <a:avLst/>
          </a:prstGeom>
        </p:spPr>
      </p:pic>
      <p:pic>
        <p:nvPicPr>
          <p:cNvPr id="5" name="Picture 5" descr="A picture containing website&#10;&#10;Description automatically generated">
            <a:extLst>
              <a:ext uri="{FF2B5EF4-FFF2-40B4-BE49-F238E27FC236}">
                <a16:creationId xmlns:a16="http://schemas.microsoft.com/office/drawing/2014/main" id="{D0339DA4-90A0-413E-9E2E-762F5CBDAA15}"/>
              </a:ext>
            </a:extLst>
          </p:cNvPr>
          <p:cNvPicPr>
            <a:picLocks noChangeAspect="1"/>
          </p:cNvPicPr>
          <p:nvPr/>
        </p:nvPicPr>
        <p:blipFill>
          <a:blip r:embed="rId4"/>
          <a:stretch>
            <a:fillRect/>
          </a:stretch>
        </p:blipFill>
        <p:spPr>
          <a:xfrm>
            <a:off x="9153525" y="2643191"/>
            <a:ext cx="1822450" cy="2079619"/>
          </a:xfrm>
          <a:prstGeom prst="rect">
            <a:avLst/>
          </a:prstGeom>
        </p:spPr>
      </p:pic>
      <p:sp>
        <p:nvSpPr>
          <p:cNvPr id="8" name="TextBox 7">
            <a:extLst>
              <a:ext uri="{FF2B5EF4-FFF2-40B4-BE49-F238E27FC236}">
                <a16:creationId xmlns:a16="http://schemas.microsoft.com/office/drawing/2014/main" id="{0D1E8467-A3C9-4B19-BD07-6AC7CA151357}"/>
              </a:ext>
            </a:extLst>
          </p:cNvPr>
          <p:cNvSpPr txBox="1"/>
          <p:nvPr/>
        </p:nvSpPr>
        <p:spPr>
          <a:xfrm>
            <a:off x="8502650" y="1033463"/>
            <a:ext cx="379095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Calibri Light"/>
                <a:hlinkClick r:id="rId5"/>
              </a:rPr>
              <a:t>UWTSD Guide to Harvard Referencing</a:t>
            </a:r>
            <a:endParaRPr lang="en-GB" sz="2800" dirty="0">
              <a:latin typeface="Arial"/>
              <a:cs typeface="Calibri Light"/>
            </a:endParaRPr>
          </a:p>
        </p:txBody>
      </p:sp>
    </p:spTree>
    <p:extLst>
      <p:ext uri="{BB962C8B-B14F-4D97-AF65-F5344CB8AC3E}">
        <p14:creationId xmlns:p14="http://schemas.microsoft.com/office/powerpoint/2010/main" val="1543673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8B3FB-4605-4698-8EC4-958FC3D934C5}"/>
              </a:ext>
            </a:extLst>
          </p:cNvPr>
          <p:cNvSpPr>
            <a:spLocks noGrp="1"/>
          </p:cNvSpPr>
          <p:nvPr>
            <p:ph type="title"/>
          </p:nvPr>
        </p:nvSpPr>
        <p:spPr/>
        <p:txBody>
          <a:bodyPr/>
          <a:lstStyle/>
          <a:p>
            <a:r>
              <a:rPr lang="en-GB"/>
              <a:t>Journal article</a:t>
            </a:r>
          </a:p>
        </p:txBody>
      </p:sp>
      <p:pic>
        <p:nvPicPr>
          <p:cNvPr id="3" name="Picture 3" descr="A picture containing chart&#10;&#10;Description automatically generated">
            <a:extLst>
              <a:ext uri="{FF2B5EF4-FFF2-40B4-BE49-F238E27FC236}">
                <a16:creationId xmlns:a16="http://schemas.microsoft.com/office/drawing/2014/main" id="{DB9BFA24-5760-4C52-9516-36AA4F4902E5}"/>
              </a:ext>
            </a:extLst>
          </p:cNvPr>
          <p:cNvPicPr>
            <a:picLocks noChangeAspect="1"/>
          </p:cNvPicPr>
          <p:nvPr/>
        </p:nvPicPr>
        <p:blipFill rotWithShape="1">
          <a:blip r:embed="rId3"/>
          <a:srcRect l="-223" t="16346" r="111" b="3045"/>
          <a:stretch/>
        </p:blipFill>
        <p:spPr>
          <a:xfrm>
            <a:off x="1477962" y="1367818"/>
            <a:ext cx="8561402" cy="4788578"/>
          </a:xfrm>
          <a:prstGeom prst="rect">
            <a:avLst/>
          </a:prstGeom>
        </p:spPr>
      </p:pic>
    </p:spTree>
    <p:extLst>
      <p:ext uri="{BB962C8B-B14F-4D97-AF65-F5344CB8AC3E}">
        <p14:creationId xmlns:p14="http://schemas.microsoft.com/office/powerpoint/2010/main" val="19276346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640080" y="1994988"/>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800" b="1" kern="1200">
                <a:solidFill>
                  <a:srgbClr val="FFFFFF"/>
                </a:solidFill>
                <a:latin typeface="Arial"/>
                <a:cs typeface="Arial"/>
              </a:rPr>
              <a:t>Tips</a:t>
            </a:r>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4449956" y="96625"/>
            <a:ext cx="7540236" cy="6677237"/>
          </a:xfrm>
          <a:prstGeom prst="rect">
            <a:avLst/>
          </a:prstGeom>
        </p:spPr>
      </p:pic>
    </p:spTree>
    <p:extLst>
      <p:ext uri="{BB962C8B-B14F-4D97-AF65-F5344CB8AC3E}">
        <p14:creationId xmlns:p14="http://schemas.microsoft.com/office/powerpoint/2010/main" val="39636379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2CE3-1DFE-4FA1-BA8C-AA30668272B8}"/>
              </a:ext>
            </a:extLst>
          </p:cNvPr>
          <p:cNvSpPr>
            <a:spLocks noGrp="1"/>
          </p:cNvSpPr>
          <p:nvPr>
            <p:ph type="title"/>
          </p:nvPr>
        </p:nvSpPr>
        <p:spPr/>
        <p:txBody>
          <a:bodyPr/>
          <a:lstStyle/>
          <a:p>
            <a:r>
              <a:rPr lang="en-GB" dirty="0"/>
              <a:t>Create a RefWorks Account</a:t>
            </a:r>
          </a:p>
        </p:txBody>
      </p:sp>
      <p:pic>
        <p:nvPicPr>
          <p:cNvPr id="3" name="Picture 3" descr="Graphical user interface, text, application, email&#10;&#10;Description automatically generated">
            <a:extLst>
              <a:ext uri="{FF2B5EF4-FFF2-40B4-BE49-F238E27FC236}">
                <a16:creationId xmlns:a16="http://schemas.microsoft.com/office/drawing/2014/main" id="{AE73CEA1-E981-494F-9EC6-74D46B8AB286}"/>
              </a:ext>
            </a:extLst>
          </p:cNvPr>
          <p:cNvPicPr>
            <a:picLocks noChangeAspect="1"/>
          </p:cNvPicPr>
          <p:nvPr/>
        </p:nvPicPr>
        <p:blipFill>
          <a:blip r:embed="rId3"/>
          <a:stretch>
            <a:fillRect/>
          </a:stretch>
        </p:blipFill>
        <p:spPr>
          <a:xfrm>
            <a:off x="1184275" y="1369609"/>
            <a:ext cx="9505950" cy="4539469"/>
          </a:xfrm>
          <a:prstGeom prst="rect">
            <a:avLst/>
          </a:prstGeom>
        </p:spPr>
      </p:pic>
      <p:sp>
        <p:nvSpPr>
          <p:cNvPr id="4" name="Oval 3">
            <a:extLst>
              <a:ext uri="{FF2B5EF4-FFF2-40B4-BE49-F238E27FC236}">
                <a16:creationId xmlns:a16="http://schemas.microsoft.com/office/drawing/2014/main" id="{458731DA-6805-4FAF-8356-C2E7EC403320}"/>
              </a:ext>
            </a:extLst>
          </p:cNvPr>
          <p:cNvSpPr/>
          <p:nvPr/>
        </p:nvSpPr>
        <p:spPr>
          <a:xfrm>
            <a:off x="3829050" y="3797300"/>
            <a:ext cx="5310187" cy="9128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8D8FCD-2C4F-4DA0-9DF8-F8672CD61419}"/>
              </a:ext>
            </a:extLst>
          </p:cNvPr>
          <p:cNvSpPr txBox="1"/>
          <p:nvPr/>
        </p:nvSpPr>
        <p:spPr>
          <a:xfrm>
            <a:off x="9002712" y="5788025"/>
            <a:ext cx="50927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ea typeface="+mn-lt"/>
                <a:cs typeface="+mn-lt"/>
                <a:hlinkClick r:id="rId4"/>
              </a:rPr>
              <a:t>RefWorks | UWTSD</a:t>
            </a:r>
            <a:endParaRPr lang="en-US" sz="2400">
              <a:latin typeface="Arial"/>
            </a:endParaRPr>
          </a:p>
        </p:txBody>
      </p:sp>
    </p:spTree>
    <p:extLst>
      <p:ext uri="{BB962C8B-B14F-4D97-AF65-F5344CB8AC3E}">
        <p14:creationId xmlns:p14="http://schemas.microsoft.com/office/powerpoint/2010/main" val="3594878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DB53-6B1D-42E7-9385-AC3666268AFA}"/>
              </a:ext>
            </a:extLst>
          </p:cNvPr>
          <p:cNvSpPr>
            <a:spLocks noGrp="1"/>
          </p:cNvSpPr>
          <p:nvPr>
            <p:ph type="title"/>
          </p:nvPr>
        </p:nvSpPr>
        <p:spPr/>
        <p:txBody>
          <a:bodyPr/>
          <a:lstStyle/>
          <a:p>
            <a:r>
              <a:rPr lang="en-GB" dirty="0"/>
              <a:t>Add to RefWorks</a:t>
            </a:r>
          </a:p>
        </p:txBody>
      </p:sp>
      <p:pic>
        <p:nvPicPr>
          <p:cNvPr id="3" name="Picture 3" descr="Graphical user interface, text, application, email&#10;&#10;Description automatically generated">
            <a:extLst>
              <a:ext uri="{FF2B5EF4-FFF2-40B4-BE49-F238E27FC236}">
                <a16:creationId xmlns:a16="http://schemas.microsoft.com/office/drawing/2014/main" id="{E0884492-53C4-4993-A2BB-6D6265B3D393}"/>
              </a:ext>
            </a:extLst>
          </p:cNvPr>
          <p:cNvPicPr>
            <a:picLocks noChangeAspect="1"/>
          </p:cNvPicPr>
          <p:nvPr/>
        </p:nvPicPr>
        <p:blipFill>
          <a:blip r:embed="rId3"/>
          <a:stretch>
            <a:fillRect/>
          </a:stretch>
        </p:blipFill>
        <p:spPr>
          <a:xfrm>
            <a:off x="835025" y="1252073"/>
            <a:ext cx="10656887" cy="3520417"/>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040DC1B6-904C-4C4C-9CB6-7B707F5858B8}"/>
              </a:ext>
            </a:extLst>
          </p:cNvPr>
          <p:cNvPicPr>
            <a:picLocks noChangeAspect="1"/>
          </p:cNvPicPr>
          <p:nvPr/>
        </p:nvPicPr>
        <p:blipFill>
          <a:blip r:embed="rId4"/>
          <a:stretch>
            <a:fillRect/>
          </a:stretch>
        </p:blipFill>
        <p:spPr>
          <a:xfrm>
            <a:off x="3184525" y="4931813"/>
            <a:ext cx="6172200" cy="1066311"/>
          </a:xfrm>
          <a:prstGeom prst="rect">
            <a:avLst/>
          </a:prstGeom>
        </p:spPr>
      </p:pic>
      <p:cxnSp>
        <p:nvCxnSpPr>
          <p:cNvPr id="5" name="Straight Arrow Connector 4">
            <a:extLst>
              <a:ext uri="{FF2B5EF4-FFF2-40B4-BE49-F238E27FC236}">
                <a16:creationId xmlns:a16="http://schemas.microsoft.com/office/drawing/2014/main" id="{D29B3C3A-71BB-49F7-83B8-FCBB3FC1D860}"/>
              </a:ext>
            </a:extLst>
          </p:cNvPr>
          <p:cNvCxnSpPr/>
          <p:nvPr/>
        </p:nvCxnSpPr>
        <p:spPr>
          <a:xfrm flipV="1">
            <a:off x="10782300" y="1569173"/>
            <a:ext cx="329911" cy="379181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3D8E401-23A6-4567-9F19-A876D7979B9B}"/>
              </a:ext>
            </a:extLst>
          </p:cNvPr>
          <p:cNvCxnSpPr>
            <a:cxnSpLocks/>
          </p:cNvCxnSpPr>
          <p:nvPr/>
        </p:nvCxnSpPr>
        <p:spPr>
          <a:xfrm flipH="1">
            <a:off x="5902325" y="5360987"/>
            <a:ext cx="4911725" cy="17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468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Theatre with solid fill">
            <a:extLst>
              <a:ext uri="{FF2B5EF4-FFF2-40B4-BE49-F238E27FC236}">
                <a16:creationId xmlns:a16="http://schemas.microsoft.com/office/drawing/2014/main" id="{14695AC7-B74A-4373-9610-68A391926D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212" y="1454492"/>
            <a:ext cx="4425608" cy="4441483"/>
          </a:xfrm>
          <a:prstGeom prst="rect">
            <a:avLst/>
          </a:prstGeom>
        </p:spPr>
      </p:pic>
      <p:sp>
        <p:nvSpPr>
          <p:cNvPr id="3" name="Content Placeholder 2">
            <a:extLst>
              <a:ext uri="{FF2B5EF4-FFF2-40B4-BE49-F238E27FC236}">
                <a16:creationId xmlns:a16="http://schemas.microsoft.com/office/drawing/2014/main" id="{D6B69CC7-CDE6-437A-86F6-2ED780DF7FDE}"/>
              </a:ext>
            </a:extLst>
          </p:cNvPr>
          <p:cNvSpPr>
            <a:spLocks noGrp="1"/>
          </p:cNvSpPr>
          <p:nvPr>
            <p:ph sz="quarter" idx="4"/>
          </p:nvPr>
        </p:nvSpPr>
        <p:spPr>
          <a:xfrm>
            <a:off x="5468938" y="1517991"/>
            <a:ext cx="6370637" cy="4060483"/>
          </a:xfrm>
        </p:spPr>
        <p:txBody>
          <a:bodyPr vert="horz" lIns="91440" tIns="45720" rIns="91440" bIns="45720" rtlCol="0" anchor="t">
            <a:normAutofit/>
          </a:bodyPr>
          <a:lstStyle/>
          <a:p>
            <a:r>
              <a:rPr lang="en-GB" dirty="0">
                <a:latin typeface="Arial"/>
                <a:cs typeface="Arial"/>
                <a:hlinkClick r:id="rId5"/>
              </a:rPr>
              <a:t>Sign up for RefWorks</a:t>
            </a:r>
            <a:r>
              <a:rPr lang="en-GB" dirty="0">
                <a:latin typeface="Arial"/>
                <a:cs typeface="Arial"/>
              </a:rPr>
              <a:t> </a:t>
            </a:r>
          </a:p>
          <a:p>
            <a:endParaRPr lang="en-GB" dirty="0">
              <a:latin typeface="Arial"/>
              <a:cs typeface="Arial"/>
            </a:endParaRPr>
          </a:p>
          <a:p>
            <a:r>
              <a:rPr lang="en-GB" dirty="0">
                <a:latin typeface="Arial"/>
                <a:cs typeface="Arial"/>
                <a:hlinkClick r:id="rId6"/>
              </a:rPr>
              <a:t>Exporting references to Refworks</a:t>
            </a:r>
            <a:endParaRPr lang="en-GB" dirty="0">
              <a:latin typeface="Arial"/>
              <a:cs typeface="Arial"/>
            </a:endParaRPr>
          </a:p>
          <a:p>
            <a:endParaRPr lang="en-GB" dirty="0">
              <a:latin typeface="Arial"/>
              <a:cs typeface="Arial"/>
            </a:endParaRPr>
          </a:p>
          <a:p>
            <a:r>
              <a:rPr lang="en-GB" dirty="0">
                <a:latin typeface="Arial"/>
                <a:cs typeface="Arial"/>
                <a:hlinkClick r:id="rId7"/>
              </a:rPr>
              <a:t>Creating and adding documents to Refworks</a:t>
            </a:r>
            <a:endParaRPr lang="en-GB" dirty="0">
              <a:latin typeface="Arial"/>
              <a:cs typeface="Arial"/>
            </a:endParaRPr>
          </a:p>
          <a:p>
            <a:endParaRPr lang="en-GB" dirty="0">
              <a:latin typeface="Arial"/>
              <a:cs typeface="Arial"/>
            </a:endParaRPr>
          </a:p>
          <a:p>
            <a:r>
              <a:rPr lang="en-GB" dirty="0">
                <a:latin typeface="Arial"/>
                <a:cs typeface="Arial"/>
                <a:hlinkClick r:id="rId8"/>
              </a:rPr>
              <a:t>RefWorks Tutorials (YouTube)</a:t>
            </a:r>
            <a:endParaRPr lang="en-GB" dirty="0">
              <a:latin typeface="Arial"/>
              <a:cs typeface="Arial"/>
            </a:endParaRPr>
          </a:p>
          <a:p>
            <a:endParaRPr lang="en-GB" dirty="0">
              <a:latin typeface="Arial"/>
              <a:cs typeface="Arial"/>
            </a:endParaRPr>
          </a:p>
          <a:p>
            <a:pPr marL="0" indent="0">
              <a:buNone/>
            </a:pPr>
            <a:endParaRPr lang="en-GB">
              <a:cs typeface="Calibri Light"/>
            </a:endParaRPr>
          </a:p>
        </p:txBody>
      </p:sp>
      <p:sp>
        <p:nvSpPr>
          <p:cNvPr id="2" name="Title 1">
            <a:extLst>
              <a:ext uri="{FF2B5EF4-FFF2-40B4-BE49-F238E27FC236}">
                <a16:creationId xmlns:a16="http://schemas.microsoft.com/office/drawing/2014/main" id="{DCDB7D68-ADDD-400F-A148-C65AF2B0FA8E}"/>
              </a:ext>
            </a:extLst>
          </p:cNvPr>
          <p:cNvSpPr>
            <a:spLocks noGrp="1"/>
          </p:cNvSpPr>
          <p:nvPr>
            <p:ph type="title"/>
          </p:nvPr>
        </p:nvSpPr>
        <p:spPr>
          <a:xfrm>
            <a:off x="698242" y="265291"/>
            <a:ext cx="10795518" cy="1003916"/>
          </a:xfrm>
        </p:spPr>
        <p:txBody>
          <a:bodyPr anchor="b">
            <a:normAutofit/>
          </a:bodyPr>
          <a:lstStyle/>
          <a:p>
            <a:r>
              <a:rPr lang="en-GB" dirty="0"/>
              <a:t>RefWorks Links</a:t>
            </a:r>
          </a:p>
        </p:txBody>
      </p:sp>
    </p:spTree>
    <p:extLst>
      <p:ext uri="{BB962C8B-B14F-4D97-AF65-F5344CB8AC3E}">
        <p14:creationId xmlns:p14="http://schemas.microsoft.com/office/powerpoint/2010/main" val="24292116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pic>
        <p:nvPicPr>
          <p:cNvPr id="7" name="Picture 7" descr="A picture containing website&#10;&#10;Description automatically generated">
            <a:extLst>
              <a:ext uri="{FF2B5EF4-FFF2-40B4-BE49-F238E27FC236}">
                <a16:creationId xmlns:a16="http://schemas.microsoft.com/office/drawing/2014/main" id="{D41E762D-293F-4B45-B5D7-2C814F7593A7}"/>
              </a:ext>
            </a:extLst>
          </p:cNvPr>
          <p:cNvPicPr>
            <a:picLocks noChangeAspect="1"/>
          </p:cNvPicPr>
          <p:nvPr/>
        </p:nvPicPr>
        <p:blipFill>
          <a:blip r:embed="rId3"/>
          <a:stretch>
            <a:fillRect/>
          </a:stretch>
        </p:blipFill>
        <p:spPr>
          <a:xfrm>
            <a:off x="6683229" y="1405911"/>
            <a:ext cx="1780310" cy="2277411"/>
          </a:xfrm>
          <a:prstGeom prst="rect">
            <a:avLst/>
          </a:prstGeom>
        </p:spPr>
      </p:pic>
      <p:sp>
        <p:nvSpPr>
          <p:cNvPr id="8" name="TextBox 1">
            <a:extLst>
              <a:ext uri="{FF2B5EF4-FFF2-40B4-BE49-F238E27FC236}">
                <a16:creationId xmlns:a16="http://schemas.microsoft.com/office/drawing/2014/main" id="{D45F0A93-9D4C-4FA1-A59B-4920276E0B69}"/>
              </a:ext>
            </a:extLst>
          </p:cNvPr>
          <p:cNvSpPr txBox="1"/>
          <p:nvPr/>
        </p:nvSpPr>
        <p:spPr>
          <a:xfrm>
            <a:off x="8870227" y="2130136"/>
            <a:ext cx="3211510" cy="830604"/>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pPr>
            <a:r>
              <a:rPr lang="en-US" sz="2400" b="1" kern="1200">
                <a:latin typeface="+mn-lt"/>
                <a:ea typeface="+mn-ea"/>
                <a:cs typeface="+mn-cs"/>
                <a:hlinkClick r:id="rId4"/>
              </a:rPr>
              <a:t>UWTSD Guide to Harvard Referencing</a:t>
            </a:r>
            <a:endParaRPr lang="en-US" sz="2400" b="1" kern="1200">
              <a:latin typeface="+mn-lt"/>
              <a:ea typeface="+mn-ea"/>
              <a:cs typeface="+mn-cs"/>
            </a:endParaRP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9" y="1445636"/>
            <a:ext cx="5747327" cy="44832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a:latin typeface="Arial"/>
                <a:cs typeface="Arial"/>
              </a:rPr>
              <a:t>There are many different styles of referencing. </a:t>
            </a:r>
            <a:endParaRPr lang="en-GB" sz="2800">
              <a:latin typeface="Arial"/>
              <a:ea typeface="+mn-lt"/>
              <a:cs typeface="Arial"/>
            </a:endParaRP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You must follow UWTSD's version found in our handbook.</a:t>
            </a:r>
            <a:endParaRPr lang="en-GB" sz="2800">
              <a:latin typeface="Arial"/>
              <a:ea typeface="+mn-lt"/>
              <a:cs typeface="Arial"/>
            </a:endParaRPr>
          </a:p>
          <a:p>
            <a:pPr marL="342900" indent="-342900" algn="l">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a:latin typeface="Arial"/>
                <a:cs typeface="Arial"/>
              </a:rPr>
              <a:t>Additional examples and guidance can be found in the Cite Them Right Ebook available online through the library.</a:t>
            </a: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5"/>
          <a:stretch>
            <a:fillRect/>
          </a:stretch>
        </p:blipFill>
        <p:spPr>
          <a:xfrm>
            <a:off x="6675004" y="3924187"/>
            <a:ext cx="1791566" cy="2350881"/>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924924" y="4751530"/>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Tree>
    <p:extLst>
      <p:ext uri="{BB962C8B-B14F-4D97-AF65-F5344CB8AC3E}">
        <p14:creationId xmlns:p14="http://schemas.microsoft.com/office/powerpoint/2010/main" val="1272439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1190367" y="1392819"/>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526309" y="5170343"/>
            <a:ext cx="1520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Critical Thinking</a:t>
            </a:r>
            <a:endParaRPr lang="en-US" sz="24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708399" y="5216524"/>
            <a:ext cx="229870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Use Reading In Your Essays</a:t>
            </a:r>
            <a:endParaRPr lang="en-US" sz="24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486524" y="5264149"/>
            <a:ext cx="1647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
        <p:nvSpPr>
          <p:cNvPr id="63" name="TextBox 62">
            <a:extLst>
              <a:ext uri="{FF2B5EF4-FFF2-40B4-BE49-F238E27FC236}">
                <a16:creationId xmlns:a16="http://schemas.microsoft.com/office/drawing/2014/main" id="{9C795C3E-4C8B-4673-8A2C-3C1F1E925080}"/>
              </a:ext>
            </a:extLst>
          </p:cNvPr>
          <p:cNvSpPr txBox="1"/>
          <p:nvPr/>
        </p:nvSpPr>
        <p:spPr>
          <a:xfrm>
            <a:off x="8812211" y="5216524"/>
            <a:ext cx="201295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7"/>
              </a:rPr>
              <a:t>Write Better Essays</a:t>
            </a:r>
            <a:endParaRPr lang="en-US"/>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dirty="0"/>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dirty="0">
                <a:latin typeface="Arial"/>
                <a:cs typeface="Arial"/>
              </a:rPr>
              <a:t>L</a:t>
            </a:r>
            <a:r>
              <a:rPr lang="en-GB" sz="3200" dirty="0">
                <a:latin typeface="Arial"/>
                <a:cs typeface="Arial"/>
              </a:rPr>
              <a:t>isa Ellis</a:t>
            </a:r>
            <a:endParaRPr lang="en-US" sz="3200">
              <a:latin typeface="Arial"/>
              <a:ea typeface="+mn-lt"/>
              <a:cs typeface="+mn-lt"/>
            </a:endParaRPr>
          </a:p>
          <a:p>
            <a:r>
              <a:rPr lang="en-GB" sz="3200" dirty="0">
                <a:latin typeface="Arial"/>
                <a:cs typeface="Arial"/>
              </a:rPr>
              <a:t>IMH Academic Liaison Librarian</a:t>
            </a:r>
            <a:endParaRPr lang="en-US" sz="3200">
              <a:latin typeface="Arial"/>
              <a:ea typeface="+mn-lt"/>
              <a:cs typeface="+mn-lt"/>
            </a:endParaRPr>
          </a:p>
          <a:p>
            <a:r>
              <a:rPr lang="en-GB" sz="3200" dirty="0">
                <a:latin typeface="Arial"/>
                <a:cs typeface="Arial"/>
              </a:rPr>
              <a:t>Email: </a:t>
            </a:r>
            <a:r>
              <a:rPr lang="en-GB" sz="3200" dirty="0">
                <a:latin typeface="Arial"/>
                <a:cs typeface="Arial"/>
                <a:hlinkClick r:id="rId4"/>
              </a:rPr>
              <a:t>l.ellis@uwtsd.ac.uk</a:t>
            </a:r>
            <a:endParaRPr lang="en-GB" sz="3200">
              <a:latin typeface="Arial"/>
              <a:ea typeface="+mn-lt"/>
              <a:cs typeface="+mn-lt"/>
            </a:endParaRPr>
          </a:p>
          <a:p>
            <a:endParaRPr lang="en-GB" sz="3200" dirty="0">
              <a:latin typeface="Arial"/>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Presentation-teal</Template>
  <TotalTime>0</TotalTime>
  <Words>1453</Words>
  <Application>Microsoft Office PowerPoint</Application>
  <PresentationFormat>Widescreen</PresentationFormat>
  <Paragraphs>218</Paragraphs>
  <Slides>32</Slides>
  <Notes>32</Notes>
  <HiddenSlides>0</HiddenSlides>
  <MMClips>1</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32</vt:i4>
      </vt:variant>
    </vt:vector>
  </HeadingPairs>
  <TitlesOfParts>
    <vt:vector size="45" baseType="lpstr">
      <vt:lpstr>Arial,Sans-Serif</vt:lpstr>
      <vt:lpstr>Arial</vt:lpstr>
      <vt:lpstr>Calibri</vt:lpstr>
      <vt:lpstr>Calibri Light</vt:lpstr>
      <vt:lpstr>Corbel</vt:lpstr>
      <vt:lpstr>Lucida Sans</vt:lpstr>
      <vt:lpstr>Wingdings</vt:lpstr>
      <vt:lpstr>Wingdings 2</vt:lpstr>
      <vt:lpstr>Office Theme</vt:lpstr>
      <vt:lpstr>Frame</vt:lpstr>
      <vt:lpstr>Office Theme</vt:lpstr>
      <vt:lpstr>Frame</vt:lpstr>
      <vt:lpstr>Office Theme</vt:lpstr>
      <vt:lpstr>Harvard Referencing:   The when, why and how</vt:lpstr>
      <vt:lpstr>Aims...</vt:lpstr>
      <vt:lpstr>Research Process</vt:lpstr>
      <vt:lpstr>PowerPoint Presentation</vt:lpstr>
      <vt:lpstr>We use referencing to…</vt:lpstr>
      <vt:lpstr>Plagiarism</vt:lpstr>
      <vt:lpstr>PowerPoint Presentation</vt:lpstr>
      <vt:lpstr>Video</vt:lpstr>
      <vt:lpstr>Harvard Referencing</vt:lpstr>
      <vt:lpstr>Citations</vt:lpstr>
      <vt:lpstr>In-text citation</vt:lpstr>
      <vt:lpstr>Examples</vt:lpstr>
      <vt:lpstr>In-text citation</vt:lpstr>
      <vt:lpstr>Direct Quotes</vt:lpstr>
      <vt:lpstr>Quotations</vt:lpstr>
      <vt:lpstr>Paraphrasing</vt:lpstr>
      <vt:lpstr>PowerPoint Presentation</vt:lpstr>
      <vt:lpstr>When NOT to cite...</vt:lpstr>
      <vt:lpstr>Creating a reference list </vt:lpstr>
      <vt:lpstr>Reference List: book</vt:lpstr>
      <vt:lpstr>Reference List: journal article</vt:lpstr>
      <vt:lpstr>Reference List: journal article</vt:lpstr>
      <vt:lpstr>Reminder</vt:lpstr>
      <vt:lpstr>Examples</vt:lpstr>
      <vt:lpstr>Journal article</vt:lpstr>
      <vt:lpstr>Tips</vt:lpstr>
      <vt:lpstr>Create a RefWorks Account</vt:lpstr>
      <vt:lpstr>Add to RefWorks</vt:lpstr>
      <vt:lpstr>RefWorks Links</vt:lpstr>
      <vt:lpstr>Harvard Referencing Style</vt:lpstr>
      <vt:lpstr>Useful Study Skills Resources</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Lisa Ellis</cp:lastModifiedBy>
  <cp:revision>431</cp:revision>
  <dcterms:created xsi:type="dcterms:W3CDTF">2019-08-13T10:59:48Z</dcterms:created>
  <dcterms:modified xsi:type="dcterms:W3CDTF">2021-10-19T10:20:26Z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