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8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155F7B7C-EE81-49EE-BDBA-5866A4376904}" type="datetimeFigureOut">
              <a:rPr lang="en-IN" smtClean="0"/>
              <a:t>23-10-2025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95605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155F7B7C-EE81-49EE-BDBA-5866A4376904}" type="datetimeFigureOut">
              <a:rPr lang="en-IN" smtClean="0"/>
              <a:t>23-10-2025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2347535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5F7B7C-EE81-49EE-BDBA-5866A4376904}" type="datetimeFigureOut">
              <a:rPr lang="en-IN" smtClean="0"/>
              <a:t>23-10-2025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2654098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p:cNvSpPr>
            <a:spLocks noGrp="1"/>
          </p:cNvSpPr>
          <p:nvPr>
            <p:ph type="dt" sz="half" idx="10"/>
          </p:nvPr>
        </p:nvSpPr>
        <p:spPr/>
        <p:txBody>
          <a:bodyPr/>
          <a:lstStyle/>
          <a:p>
            <a:fld id="{155F7B7C-EE81-49EE-BDBA-5866A4376904}" type="datetimeFigureOut">
              <a:rPr lang="en-IN" smtClean="0"/>
              <a:t>23-10-2025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45079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p:cNvSpPr>
            <a:spLocks noGrp="1"/>
          </p:cNvSpPr>
          <p:nvPr>
            <p:ph type="dt" sz="half" idx="10"/>
          </p:nvPr>
        </p:nvSpPr>
        <p:spPr/>
        <p:txBody>
          <a:bodyPr/>
          <a:lstStyle/>
          <a:p>
            <a:fld id="{155F7B7C-EE81-49EE-BDBA-5866A4376904}" type="datetimeFigureOut">
              <a:rPr lang="en-IN" smtClean="0"/>
              <a:t>23-10-2025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3956584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155F7B7C-EE81-49EE-BDBA-5866A4376904}" type="datetimeFigureOut">
              <a:rPr lang="en-IN" smtClean="0"/>
              <a:t>23-10-2025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349203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5F7B7C-EE81-49EE-BDBA-5866A4376904}" type="datetimeFigureOut">
              <a:rPr lang="en-IN" smtClean="0"/>
              <a:t>23-10-2025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3214862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5F7B7C-EE81-49EE-BDBA-5866A4376904}" type="datetimeFigureOut">
              <a:rPr lang="en-IN" smtClean="0"/>
              <a:t>23-10-2025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1903388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5F7B7C-EE81-49EE-BDBA-5866A4376904}" type="datetimeFigureOut">
              <a:rPr lang="en-IN" smtClean="0"/>
              <a:t>23-10-2025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1806854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155F7B7C-EE81-49EE-BDBA-5866A4376904}" type="datetimeFigureOut">
              <a:rPr lang="en-IN" smtClean="0"/>
              <a:t>23-10-2025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2972604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155F7B7C-EE81-49EE-BDBA-5866A4376904}" type="datetimeFigureOut">
              <a:rPr lang="en-IN" smtClean="0"/>
              <a:t>23-10-2025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37D2336-F97F-439D-83D2-0BBCE84A393F}" type="slidenum">
              <a:rPr lang="en-IN" smtClean="0"/>
              <a:t>‹#›</a:t>
            </a:fld>
            <a:endParaRPr lang="en-IN"/>
          </a:p>
        </p:txBody>
      </p:sp>
    </p:spTree>
    <p:extLst>
      <p:ext uri="{BB962C8B-B14F-4D97-AF65-F5344CB8AC3E}">
        <p14:creationId xmlns:p14="http://schemas.microsoft.com/office/powerpoint/2010/main" val="2689357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4000"/>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5F7B7C-EE81-49EE-BDBA-5866A4376904}" type="datetimeFigureOut">
              <a:rPr lang="en-IN" smtClean="0"/>
              <a:t>23-10-2025</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7D2336-F97F-439D-83D2-0BBCE84A393F}" type="slidenum">
              <a:rPr lang="en-IN" smtClean="0"/>
              <a:t>‹#›</a:t>
            </a:fld>
            <a:endParaRPr lang="en-IN"/>
          </a:p>
        </p:txBody>
      </p:sp>
    </p:spTree>
    <p:extLst>
      <p:ext uri="{BB962C8B-B14F-4D97-AF65-F5344CB8AC3E}">
        <p14:creationId xmlns:p14="http://schemas.microsoft.com/office/powerpoint/2010/main" val="22229333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89080">
              <a:srgbClr val="69BAD0"/>
            </a:gs>
            <a:gs pos="84000">
              <a:srgbClr val="00B0F0"/>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4" name="Rectangle 3"/>
          <p:cNvSpPr/>
          <p:nvPr/>
        </p:nvSpPr>
        <p:spPr>
          <a:xfrm>
            <a:off x="3456" y="2000"/>
            <a:ext cx="9140544" cy="523220"/>
          </a:xfrm>
          <a:prstGeom prst="rect">
            <a:avLst/>
          </a:prstGeom>
          <a:solidFill>
            <a:srgbClr val="00B0F0"/>
          </a:solidFill>
        </p:spPr>
        <p:txBody>
          <a:bodyPr wrap="square">
            <a:spAutoFit/>
          </a:bodyPr>
          <a:lstStyle/>
          <a:p>
            <a:pPr algn="ctr"/>
            <a:r>
              <a:rPr lang="en-US" sz="1400" b="1" dirty="0">
                <a:solidFill>
                  <a:schemeClr val="bg1"/>
                </a:solidFill>
                <a:latin typeface="Times New Roman" pitchFamily="18" charset="0"/>
                <a:cs typeface="Times New Roman" pitchFamily="18" charset="0"/>
              </a:rPr>
              <a:t>Effectiveness of Digital Marketing Strategy on Consumer Engagement in the UK Retail Sector: A Case Study of Marks &amp; Spencer</a:t>
            </a:r>
            <a:endParaRPr lang="en-US" sz="1400" b="1" dirty="0">
              <a:solidFill>
                <a:schemeClr val="bg1"/>
              </a:solidFill>
              <a:effectLst/>
              <a:latin typeface="Times New Roman" pitchFamily="18" charset="0"/>
              <a:cs typeface="Times New Roman" pitchFamily="18" charset="0"/>
            </a:endParaRPr>
          </a:p>
        </p:txBody>
      </p:sp>
      <p:sp>
        <p:nvSpPr>
          <p:cNvPr id="5" name="Rectangle 4"/>
          <p:cNvSpPr/>
          <p:nvPr/>
        </p:nvSpPr>
        <p:spPr>
          <a:xfrm>
            <a:off x="-10256" y="525220"/>
            <a:ext cx="3059832" cy="2192908"/>
          </a:xfrm>
          <a:prstGeom prst="rect">
            <a:avLst/>
          </a:prstGeom>
          <a:ln>
            <a:solidFill>
              <a:srgbClr val="0070C0"/>
            </a:solidFill>
          </a:ln>
        </p:spPr>
        <p:txBody>
          <a:bodyPr wrap="square">
            <a:spAutoFit/>
          </a:bodyPr>
          <a:lstStyle/>
          <a:p>
            <a:pPr algn="just"/>
            <a:r>
              <a:rPr lang="en-US" sz="1050" b="1" dirty="0">
                <a:latin typeface="Times New Roman" pitchFamily="18" charset="0"/>
                <a:cs typeface="Times New Roman" pitchFamily="18" charset="0"/>
              </a:rPr>
              <a:t>Introduction</a:t>
            </a:r>
            <a:endParaRPr lang="en-US" sz="1050" b="1" dirty="0">
              <a:effectLst/>
              <a:latin typeface="Times New Roman" pitchFamily="18" charset="0"/>
              <a:cs typeface="Times New Roman" pitchFamily="18" charset="0"/>
            </a:endParaRPr>
          </a:p>
          <a:p>
            <a:pPr algn="just"/>
            <a:r>
              <a:rPr lang="en-US" sz="1050" dirty="0">
                <a:latin typeface="Times New Roman" pitchFamily="18" charset="0"/>
                <a:cs typeface="Times New Roman" pitchFamily="18" charset="0"/>
              </a:rPr>
              <a:t>In the UK retail industry, digital marketing has emerged as a fundamental consumer attraction force. Marks and Spencer (M&amp;S), which is one of the top retailers, has been tremendously investing in digital platforms including social media, </a:t>
            </a:r>
            <a:r>
              <a:rPr lang="en-US" sz="1050" dirty="0" err="1">
                <a:latin typeface="Times New Roman" pitchFamily="18" charset="0"/>
                <a:cs typeface="Times New Roman" pitchFamily="18" charset="0"/>
              </a:rPr>
              <a:t>personalised</a:t>
            </a:r>
            <a:r>
              <a:rPr lang="en-US" sz="1050" dirty="0">
                <a:latin typeface="Times New Roman" pitchFamily="18" charset="0"/>
                <a:cs typeface="Times New Roman" pitchFamily="18" charset="0"/>
              </a:rPr>
              <a:t> content, and integration of its online and offline channels to enhance consumer engagement (</a:t>
            </a:r>
            <a:r>
              <a:rPr lang="en-US" sz="1050" dirty="0" err="1">
                <a:latin typeface="Times New Roman" pitchFamily="18" charset="0"/>
                <a:cs typeface="Times New Roman" pitchFamily="18" charset="0"/>
              </a:rPr>
              <a:t>Gujrati</a:t>
            </a:r>
            <a:r>
              <a:rPr lang="en-US" sz="1050" dirty="0">
                <a:latin typeface="Times New Roman" pitchFamily="18" charset="0"/>
                <a:cs typeface="Times New Roman" pitchFamily="18" charset="0"/>
              </a:rPr>
              <a:t> and </a:t>
            </a:r>
            <a:r>
              <a:rPr lang="en-US" sz="1050" dirty="0" err="1">
                <a:latin typeface="Times New Roman" pitchFamily="18" charset="0"/>
                <a:cs typeface="Times New Roman" pitchFamily="18" charset="0"/>
              </a:rPr>
              <a:t>Uygun</a:t>
            </a:r>
            <a:r>
              <a:rPr lang="en-US" sz="1050" dirty="0">
                <a:latin typeface="Times New Roman" pitchFamily="18" charset="0"/>
                <a:cs typeface="Times New Roman" pitchFamily="18" charset="0"/>
              </a:rPr>
              <a:t>, 2020, p.325). There are however challenges of </a:t>
            </a:r>
            <a:r>
              <a:rPr lang="en-US" sz="1050" dirty="0" err="1">
                <a:latin typeface="Times New Roman" pitchFamily="18" charset="0"/>
                <a:cs typeface="Times New Roman" pitchFamily="18" charset="0"/>
              </a:rPr>
              <a:t>fulfilment</a:t>
            </a:r>
            <a:r>
              <a:rPr lang="en-US" sz="1050" dirty="0">
                <a:latin typeface="Times New Roman" pitchFamily="18" charset="0"/>
                <a:cs typeface="Times New Roman" pitchFamily="18" charset="0"/>
              </a:rPr>
              <a:t>, </a:t>
            </a:r>
            <a:r>
              <a:rPr lang="en-US" sz="1050" dirty="0" err="1">
                <a:latin typeface="Times New Roman" pitchFamily="18" charset="0"/>
                <a:cs typeface="Times New Roman" pitchFamily="18" charset="0"/>
              </a:rPr>
              <a:t>cybersecurity</a:t>
            </a:r>
            <a:r>
              <a:rPr lang="en-US" sz="1050" dirty="0">
                <a:latin typeface="Times New Roman" pitchFamily="18" charset="0"/>
                <a:cs typeface="Times New Roman" pitchFamily="18" charset="0"/>
              </a:rPr>
              <a:t> risks and digital exclusion. This paper critically reviews the effectiveness of the strategies M&amp;S employs to boost engagement and loyalty.</a:t>
            </a:r>
            <a:endParaRPr lang="en-US" sz="1050" b="0" dirty="0">
              <a:effectLst/>
              <a:latin typeface="Times New Roman" pitchFamily="18" charset="0"/>
              <a:cs typeface="Times New Roman" pitchFamily="18" charset="0"/>
            </a:endParaRPr>
          </a:p>
        </p:txBody>
      </p:sp>
      <p:sp>
        <p:nvSpPr>
          <p:cNvPr id="6" name="Rectangle 5"/>
          <p:cNvSpPr/>
          <p:nvPr/>
        </p:nvSpPr>
        <p:spPr>
          <a:xfrm>
            <a:off x="-10256" y="2718128"/>
            <a:ext cx="3056376" cy="3662541"/>
          </a:xfrm>
          <a:prstGeom prst="rect">
            <a:avLst/>
          </a:prstGeom>
          <a:ln>
            <a:solidFill>
              <a:srgbClr val="0070C0"/>
            </a:solidFill>
          </a:ln>
        </p:spPr>
        <p:txBody>
          <a:bodyPr wrap="square">
            <a:spAutoFit/>
          </a:bodyPr>
          <a:lstStyle/>
          <a:p>
            <a:pPr algn="just"/>
            <a:r>
              <a:rPr lang="en-US" sz="1050" b="1" dirty="0">
                <a:latin typeface="Times New Roman" pitchFamily="18" charset="0"/>
                <a:cs typeface="Times New Roman" pitchFamily="18" charset="0"/>
              </a:rPr>
              <a:t>Methodology</a:t>
            </a:r>
            <a:endParaRPr lang="en-US" sz="1050" b="1" dirty="0">
              <a:effectLst/>
              <a:latin typeface="Times New Roman" pitchFamily="18" charset="0"/>
              <a:cs typeface="Times New Roman" pitchFamily="18" charset="0"/>
            </a:endParaRPr>
          </a:p>
          <a:p>
            <a:pPr algn="just"/>
            <a:r>
              <a:rPr lang="en-US" sz="1050" dirty="0">
                <a:latin typeface="Times New Roman" pitchFamily="18" charset="0"/>
                <a:cs typeface="Times New Roman" pitchFamily="18" charset="0"/>
              </a:rPr>
              <a:t>To examine the peer-reviewed journals, industry reports, and company publications (2018-2024) as secondary data, a Systematic Literature Review (SLR) was used. The process included:</a:t>
            </a:r>
            <a:endParaRPr lang="en-US" sz="1050" b="0" dirty="0">
              <a:effectLst/>
              <a:latin typeface="Times New Roman" pitchFamily="18" charset="0"/>
              <a:cs typeface="Times New Roman" pitchFamily="18" charset="0"/>
            </a:endParaRPr>
          </a:p>
          <a:p>
            <a:pPr marL="171450" indent="-171450" algn="just" fontAlgn="base">
              <a:buFont typeface="Arial" pitchFamily="34" charset="0"/>
              <a:buChar char="•"/>
            </a:pPr>
            <a:r>
              <a:rPr lang="en-US" sz="1050" dirty="0">
                <a:latin typeface="Times New Roman" pitchFamily="18" charset="0"/>
                <a:cs typeface="Times New Roman" pitchFamily="18" charset="0"/>
              </a:rPr>
              <a:t>Database(s): Scopus, </a:t>
            </a:r>
            <a:r>
              <a:rPr lang="en-US" sz="1050" dirty="0" err="1">
                <a:latin typeface="Times New Roman" pitchFamily="18" charset="0"/>
                <a:cs typeface="Times New Roman" pitchFamily="18" charset="0"/>
              </a:rPr>
              <a:t>SpringerLink</a:t>
            </a:r>
            <a:r>
              <a:rPr lang="en-US" sz="1050" dirty="0">
                <a:latin typeface="Times New Roman" pitchFamily="18" charset="0"/>
                <a:cs typeface="Times New Roman" pitchFamily="18" charset="0"/>
              </a:rPr>
              <a:t>, Web of Science, Google Scholar.</a:t>
            </a:r>
          </a:p>
          <a:p>
            <a:pPr marL="171450" indent="-171450" algn="just" fontAlgn="base">
              <a:buFont typeface="Arial" pitchFamily="34" charset="0"/>
              <a:buChar char="•"/>
            </a:pPr>
            <a:r>
              <a:rPr lang="en-US" sz="1050" dirty="0">
                <a:latin typeface="Times New Roman" pitchFamily="18" charset="0"/>
                <a:cs typeface="Times New Roman" pitchFamily="18" charset="0"/>
              </a:rPr>
              <a:t>Keywords: digital marketing and consumer engagement and UK retail and social media marketing and </a:t>
            </a:r>
            <a:r>
              <a:rPr lang="en-US" sz="1050" dirty="0" err="1">
                <a:latin typeface="Times New Roman" pitchFamily="18" charset="0"/>
                <a:cs typeface="Times New Roman" pitchFamily="18" charset="0"/>
              </a:rPr>
              <a:t>personalisation</a:t>
            </a:r>
            <a:r>
              <a:rPr lang="en-US" sz="1050" dirty="0">
                <a:latin typeface="Times New Roman" pitchFamily="18" charset="0"/>
                <a:cs typeface="Times New Roman" pitchFamily="18" charset="0"/>
              </a:rPr>
              <a:t>.</a:t>
            </a:r>
          </a:p>
          <a:p>
            <a:pPr marL="171450" indent="-171450" algn="just" fontAlgn="base">
              <a:buFont typeface="Arial" pitchFamily="34" charset="0"/>
              <a:buChar char="•"/>
            </a:pPr>
            <a:r>
              <a:rPr lang="en-US" sz="1050" dirty="0">
                <a:latin typeface="Times New Roman" pitchFamily="18" charset="0"/>
                <a:cs typeface="Times New Roman" pitchFamily="18" charset="0"/>
              </a:rPr>
              <a:t>Inclusion Criteria: Studies on digital marketing in the UK retail, consumer engagement and peer-reviewed/ industry reports (2018-2024).</a:t>
            </a:r>
          </a:p>
          <a:p>
            <a:pPr marL="171450" indent="-171450" algn="just" fontAlgn="base">
              <a:buFont typeface="Arial" pitchFamily="34" charset="0"/>
              <a:buChar char="•"/>
            </a:pPr>
            <a:r>
              <a:rPr lang="en-US" sz="1050" dirty="0">
                <a:latin typeface="Times New Roman" pitchFamily="18" charset="0"/>
                <a:cs typeface="Times New Roman" pitchFamily="18" charset="0"/>
              </a:rPr>
              <a:t>Exclusion Criteria: Non-retail sector, non-English articles, before 2018.</a:t>
            </a:r>
          </a:p>
          <a:p>
            <a:pPr marL="171450" indent="-171450" algn="just" fontAlgn="base">
              <a:buFont typeface="Arial" pitchFamily="34" charset="0"/>
              <a:buChar char="•"/>
            </a:pPr>
            <a:r>
              <a:rPr lang="en-US" sz="1050" dirty="0">
                <a:latin typeface="Times New Roman" pitchFamily="18" charset="0"/>
                <a:cs typeface="Times New Roman" pitchFamily="18" charset="0"/>
              </a:rPr>
              <a:t>Ethics: The secondary sources employed were only published publicly and the sources were cited well to ensure academic integrity.</a:t>
            </a:r>
          </a:p>
          <a:p>
            <a:pPr algn="just"/>
            <a:r>
              <a:rPr lang="en-US" sz="1050" dirty="0">
                <a:latin typeface="Times New Roman" pitchFamily="18" charset="0"/>
                <a:cs typeface="Times New Roman" pitchFamily="18" charset="0"/>
              </a:rPr>
              <a:t>This </a:t>
            </a:r>
            <a:r>
              <a:rPr lang="en-US" sz="1050" dirty="0" err="1">
                <a:latin typeface="Times New Roman" pitchFamily="18" charset="0"/>
                <a:cs typeface="Times New Roman" pitchFamily="18" charset="0"/>
              </a:rPr>
              <a:t>organised</a:t>
            </a:r>
            <a:r>
              <a:rPr lang="en-US" sz="1050" dirty="0">
                <a:latin typeface="Times New Roman" pitchFamily="18" charset="0"/>
                <a:cs typeface="Times New Roman" pitchFamily="18" charset="0"/>
              </a:rPr>
              <a:t> method was reliable, transparent and </a:t>
            </a:r>
            <a:r>
              <a:rPr lang="en-US" sz="1050" dirty="0" err="1">
                <a:latin typeface="Times New Roman" pitchFamily="18" charset="0"/>
                <a:cs typeface="Times New Roman" pitchFamily="18" charset="0"/>
              </a:rPr>
              <a:t>minimised</a:t>
            </a:r>
            <a:r>
              <a:rPr lang="en-US" sz="1050" dirty="0">
                <a:latin typeface="Times New Roman" pitchFamily="18" charset="0"/>
                <a:cs typeface="Times New Roman" pitchFamily="18" charset="0"/>
              </a:rPr>
              <a:t> bias in results.</a:t>
            </a:r>
          </a:p>
          <a:p>
            <a:pPr algn="just"/>
            <a:endParaRPr lang="en-US" sz="1100" dirty="0">
              <a:latin typeface="Times New Roman" pitchFamily="18" charset="0"/>
              <a:cs typeface="Times New Roman" pitchFamily="18" charset="0"/>
            </a:endParaRPr>
          </a:p>
          <a:p>
            <a:pPr algn="just"/>
            <a:endParaRPr lang="en-US" sz="1100" dirty="0">
              <a:latin typeface="Times New Roman" pitchFamily="18" charset="0"/>
              <a:cs typeface="Times New Roman" pitchFamily="18" charset="0"/>
            </a:endParaRPr>
          </a:p>
        </p:txBody>
      </p:sp>
      <p:sp>
        <p:nvSpPr>
          <p:cNvPr id="7" name="AutoShape 2" descr="Conceptual Framewor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0128" y="767203"/>
            <a:ext cx="3246071" cy="1950925"/>
          </a:xfrm>
          <a:prstGeom prst="rect">
            <a:avLst/>
          </a:prstGeom>
          <a:gradFill flip="none" rotWithShape="1">
            <a:gsLst>
              <a:gs pos="56324">
                <a:srgbClr val="0070C0"/>
              </a:gs>
              <a:gs pos="40774">
                <a:srgbClr val="CFDDED"/>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100000" t="100000"/>
            </a:path>
            <a:tileRect r="-100000" b="-100000"/>
          </a:gradFill>
          <a:ln w="9525">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miter lim="800000"/>
            <a:headEnd/>
            <a:tailEnd/>
          </a:ln>
          <a:effectLst/>
        </p:spPr>
      </p:pic>
      <p:sp>
        <p:nvSpPr>
          <p:cNvPr id="8" name="Rectangle 7"/>
          <p:cNvSpPr/>
          <p:nvPr/>
        </p:nvSpPr>
        <p:spPr>
          <a:xfrm>
            <a:off x="3046120" y="2943355"/>
            <a:ext cx="3260911" cy="276999"/>
          </a:xfrm>
          <a:prstGeom prst="rect">
            <a:avLst/>
          </a:prstGeom>
          <a:ln>
            <a:solidFill>
              <a:srgbClr val="0070C0"/>
            </a:solidFill>
          </a:ln>
        </p:spPr>
        <p:txBody>
          <a:bodyPr wrap="square">
            <a:spAutoFit/>
          </a:bodyPr>
          <a:lstStyle/>
          <a:p>
            <a:pPr algn="ctr"/>
            <a:r>
              <a:rPr lang="en-US" sz="600" dirty="0">
                <a:latin typeface="Times New Roman" pitchFamily="18" charset="0"/>
                <a:cs typeface="Times New Roman" pitchFamily="18" charset="0"/>
              </a:rPr>
              <a:t>Figure: Digital marketing influence on customer engagement </a:t>
            </a:r>
            <a:endParaRPr lang="en-US" sz="600" b="0" dirty="0">
              <a:effectLst/>
              <a:latin typeface="Times New Roman" pitchFamily="18" charset="0"/>
              <a:cs typeface="Times New Roman" pitchFamily="18" charset="0"/>
            </a:endParaRPr>
          </a:p>
          <a:p>
            <a:pPr algn="ctr"/>
            <a:r>
              <a:rPr lang="en-US" sz="600" dirty="0">
                <a:latin typeface="Times New Roman" pitchFamily="18" charset="0"/>
                <a:cs typeface="Times New Roman" pitchFamily="18" charset="0"/>
              </a:rPr>
              <a:t>(Source: </a:t>
            </a:r>
            <a:r>
              <a:rPr lang="en-US" sz="600" dirty="0" err="1">
                <a:latin typeface="Times New Roman" pitchFamily="18" charset="0"/>
                <a:cs typeface="Times New Roman" pitchFamily="18" charset="0"/>
              </a:rPr>
              <a:t>Safitri</a:t>
            </a:r>
            <a:r>
              <a:rPr lang="en-US" sz="600" dirty="0">
                <a:latin typeface="Times New Roman" pitchFamily="18" charset="0"/>
                <a:cs typeface="Times New Roman" pitchFamily="18" charset="0"/>
              </a:rPr>
              <a:t> and </a:t>
            </a:r>
            <a:r>
              <a:rPr lang="en-US" sz="600" dirty="0" err="1">
                <a:latin typeface="Times New Roman" pitchFamily="18" charset="0"/>
                <a:cs typeface="Times New Roman" pitchFamily="18" charset="0"/>
              </a:rPr>
              <a:t>Komaryatin</a:t>
            </a:r>
            <a:r>
              <a:rPr lang="en-US" sz="600" dirty="0">
                <a:latin typeface="Times New Roman" pitchFamily="18" charset="0"/>
                <a:cs typeface="Times New Roman" pitchFamily="18" charset="0"/>
              </a:rPr>
              <a:t>, 2025)</a:t>
            </a:r>
            <a:endParaRPr lang="en-US" sz="600" b="0" dirty="0">
              <a:effectLst/>
              <a:latin typeface="Times New Roman" pitchFamily="18" charset="0"/>
              <a:cs typeface="Times New Roman" pitchFamily="18" charset="0"/>
            </a:endParaRPr>
          </a:p>
        </p:txBody>
      </p:sp>
      <p:sp>
        <p:nvSpPr>
          <p:cNvPr id="9" name="Rectangle 8"/>
          <p:cNvSpPr/>
          <p:nvPr/>
        </p:nvSpPr>
        <p:spPr>
          <a:xfrm>
            <a:off x="3059832" y="505592"/>
            <a:ext cx="6084168" cy="261610"/>
          </a:xfrm>
          <a:prstGeom prst="rect">
            <a:avLst/>
          </a:prstGeom>
          <a:ln>
            <a:solidFill>
              <a:srgbClr val="0070C0"/>
            </a:solidFill>
          </a:ln>
        </p:spPr>
        <p:txBody>
          <a:bodyPr wrap="square">
            <a:spAutoFit/>
          </a:bodyPr>
          <a:lstStyle/>
          <a:p>
            <a:pPr algn="ctr"/>
            <a:r>
              <a:rPr lang="en-IN" sz="1050" b="1" dirty="0">
                <a:latin typeface="Times New Roman" pitchFamily="18" charset="0"/>
                <a:cs typeface="Times New Roman" pitchFamily="18" charset="0"/>
              </a:rPr>
              <a:t>Research Findings</a:t>
            </a:r>
            <a:endParaRPr lang="en-IN" sz="1050" dirty="0">
              <a:latin typeface="Times New Roman" pitchFamily="18" charset="0"/>
              <a:cs typeface="Times New Roman" pitchFamily="18" charset="0"/>
            </a:endParaRPr>
          </a:p>
        </p:txBody>
      </p:sp>
      <p:sp>
        <p:nvSpPr>
          <p:cNvPr id="10" name="Rectangle 9"/>
          <p:cNvSpPr/>
          <p:nvPr/>
        </p:nvSpPr>
        <p:spPr>
          <a:xfrm>
            <a:off x="3046120" y="3220354"/>
            <a:ext cx="3266623" cy="3162404"/>
          </a:xfrm>
          <a:prstGeom prst="rect">
            <a:avLst/>
          </a:prstGeom>
          <a:ln>
            <a:solidFill>
              <a:srgbClr val="0070C0"/>
            </a:solidFill>
          </a:ln>
        </p:spPr>
        <p:txBody>
          <a:bodyPr wrap="square">
            <a:spAutoFit/>
          </a:bodyPr>
          <a:lstStyle/>
          <a:p>
            <a:pPr algn="just"/>
            <a:r>
              <a:rPr lang="en-US" sz="1050" b="1" dirty="0">
                <a:latin typeface="Times New Roman" pitchFamily="18" charset="0"/>
                <a:cs typeface="Times New Roman" pitchFamily="18" charset="0"/>
              </a:rPr>
              <a:t>1. Consumer Perceptions</a:t>
            </a:r>
            <a:endParaRPr lang="en-US" sz="1050" b="0" dirty="0">
              <a:effectLst/>
              <a:latin typeface="Times New Roman" pitchFamily="18" charset="0"/>
              <a:cs typeface="Times New Roman" pitchFamily="18" charset="0"/>
            </a:endParaRPr>
          </a:p>
          <a:p>
            <a:pPr algn="just"/>
            <a:r>
              <a:rPr lang="en-US" sz="1050" dirty="0">
                <a:latin typeface="Times New Roman" pitchFamily="18" charset="0"/>
                <a:cs typeface="Times New Roman" pitchFamily="18" charset="0"/>
              </a:rPr>
              <a:t>The digital-first approach of M&amp;S (Sparks loyalty </a:t>
            </a:r>
            <a:r>
              <a:rPr lang="en-US" sz="1050" dirty="0" err="1">
                <a:latin typeface="Times New Roman" pitchFamily="18" charset="0"/>
                <a:cs typeface="Times New Roman" pitchFamily="18" charset="0"/>
              </a:rPr>
              <a:t>programme</a:t>
            </a:r>
            <a:r>
              <a:rPr lang="en-US" sz="1050" dirty="0">
                <a:latin typeface="Times New Roman" pitchFamily="18" charset="0"/>
                <a:cs typeface="Times New Roman" pitchFamily="18" charset="0"/>
              </a:rPr>
              <a:t>, social-first campaigns, etc.) enhanced the brand relevance and interaction, especially with younger audiences. Trust was damaged though by </a:t>
            </a:r>
            <a:r>
              <a:rPr lang="en-US" sz="1050" dirty="0" err="1">
                <a:latin typeface="Times New Roman" pitchFamily="18" charset="0"/>
                <a:cs typeface="Times New Roman" pitchFamily="18" charset="0"/>
              </a:rPr>
              <a:t>fulfilment</a:t>
            </a:r>
            <a:r>
              <a:rPr lang="en-US" sz="1050" dirty="0">
                <a:latin typeface="Times New Roman" pitchFamily="18" charset="0"/>
                <a:cs typeface="Times New Roman" pitchFamily="18" charset="0"/>
              </a:rPr>
              <a:t> failures and a 2025 </a:t>
            </a:r>
            <a:r>
              <a:rPr lang="en-US" sz="1050" dirty="0" err="1">
                <a:latin typeface="Times New Roman" pitchFamily="18" charset="0"/>
                <a:cs typeface="Times New Roman" pitchFamily="18" charset="0"/>
              </a:rPr>
              <a:t>cyberattack</a:t>
            </a:r>
            <a:r>
              <a:rPr lang="en-US" sz="1050" dirty="0">
                <a:latin typeface="Times New Roman" pitchFamily="18" charset="0"/>
                <a:cs typeface="Times New Roman" pitchFamily="18" charset="0"/>
              </a:rPr>
              <a:t> (</a:t>
            </a:r>
            <a:r>
              <a:rPr lang="en-US" sz="1050" dirty="0" err="1">
                <a:latin typeface="Times New Roman" pitchFamily="18" charset="0"/>
                <a:cs typeface="Times New Roman" pitchFamily="18" charset="0"/>
              </a:rPr>
              <a:t>Seo</a:t>
            </a:r>
            <a:r>
              <a:rPr lang="en-US" sz="1050" dirty="0">
                <a:latin typeface="Times New Roman" pitchFamily="18" charset="0"/>
                <a:cs typeface="Times New Roman" pitchFamily="18" charset="0"/>
              </a:rPr>
              <a:t>, Han and Kim, 2022, p.3147).</a:t>
            </a:r>
            <a:endParaRPr lang="en-US" sz="1050" b="0" dirty="0">
              <a:effectLst/>
              <a:latin typeface="Times New Roman" pitchFamily="18" charset="0"/>
              <a:cs typeface="Times New Roman" pitchFamily="18" charset="0"/>
            </a:endParaRPr>
          </a:p>
          <a:p>
            <a:pPr algn="just"/>
            <a:r>
              <a:rPr lang="en-US" sz="1050" b="1" dirty="0">
                <a:latin typeface="Times New Roman" pitchFamily="18" charset="0"/>
                <a:cs typeface="Times New Roman" pitchFamily="18" charset="0"/>
              </a:rPr>
              <a:t>2. Quality of Content and </a:t>
            </a:r>
            <a:r>
              <a:rPr lang="en-US" sz="1050" b="1" dirty="0" err="1">
                <a:latin typeface="Times New Roman" pitchFamily="18" charset="0"/>
                <a:cs typeface="Times New Roman" pitchFamily="18" charset="0"/>
              </a:rPr>
              <a:t>Customisation</a:t>
            </a:r>
            <a:endParaRPr lang="en-US" sz="1050" b="0" dirty="0">
              <a:effectLst/>
              <a:latin typeface="Times New Roman" pitchFamily="18" charset="0"/>
              <a:cs typeface="Times New Roman" pitchFamily="18" charset="0"/>
            </a:endParaRPr>
          </a:p>
          <a:p>
            <a:pPr algn="just"/>
            <a:r>
              <a:rPr lang="en-US" sz="1050" dirty="0">
                <a:latin typeface="Times New Roman" pitchFamily="18" charset="0"/>
                <a:cs typeface="Times New Roman" pitchFamily="18" charset="0"/>
              </a:rPr>
              <a:t>Content, style quizzes, and specific offers built on AI enhanced the number of conversions and interactions (</a:t>
            </a:r>
            <a:r>
              <a:rPr lang="en-US" sz="1050" dirty="0" err="1">
                <a:latin typeface="Times New Roman" pitchFamily="18" charset="0"/>
                <a:cs typeface="Times New Roman" pitchFamily="18" charset="0"/>
              </a:rPr>
              <a:t>Anshari</a:t>
            </a:r>
            <a:r>
              <a:rPr lang="en-US" sz="1050" dirty="0">
                <a:latin typeface="Times New Roman" pitchFamily="18" charset="0"/>
                <a:cs typeface="Times New Roman" pitchFamily="18" charset="0"/>
              </a:rPr>
              <a:t> </a:t>
            </a:r>
            <a:r>
              <a:rPr lang="en-US" sz="1050" i="1" dirty="0">
                <a:latin typeface="Times New Roman" pitchFamily="18" charset="0"/>
                <a:cs typeface="Times New Roman" pitchFamily="18" charset="0"/>
              </a:rPr>
              <a:t>et al</a:t>
            </a:r>
            <a:r>
              <a:rPr lang="en-US" sz="1050" dirty="0">
                <a:latin typeface="Times New Roman" pitchFamily="18" charset="0"/>
                <a:cs typeface="Times New Roman" pitchFamily="18" charset="0"/>
              </a:rPr>
              <a:t>., 2019, pp.94). However, excessive targeting created privacy issues, whereas functional loopholes diminished long-term performance.</a:t>
            </a:r>
          </a:p>
          <a:p>
            <a:pPr algn="just"/>
            <a:r>
              <a:rPr lang="en-US" sz="1050" b="1" dirty="0">
                <a:latin typeface="Times New Roman" pitchFamily="18" charset="0"/>
                <a:cs typeface="Times New Roman" pitchFamily="18" charset="0"/>
              </a:rPr>
              <a:t>3. </a:t>
            </a:r>
            <a:r>
              <a:rPr lang="en-US" sz="1050" b="1" dirty="0" err="1">
                <a:latin typeface="Times New Roman" pitchFamily="18" charset="0"/>
                <a:cs typeface="Times New Roman" pitchFamily="18" charset="0"/>
              </a:rPr>
              <a:t>Omnichannel</a:t>
            </a:r>
            <a:r>
              <a:rPr lang="en-US" sz="1050" b="1" dirty="0">
                <a:latin typeface="Times New Roman" pitchFamily="18" charset="0"/>
                <a:cs typeface="Times New Roman" pitchFamily="18" charset="0"/>
              </a:rPr>
              <a:t> Integration</a:t>
            </a:r>
            <a:endParaRPr lang="en-US" sz="1050" b="0" dirty="0">
              <a:effectLst/>
              <a:latin typeface="Times New Roman" pitchFamily="18" charset="0"/>
              <a:cs typeface="Times New Roman" pitchFamily="18" charset="0"/>
            </a:endParaRPr>
          </a:p>
          <a:p>
            <a:pPr algn="just"/>
            <a:r>
              <a:rPr lang="en-US" sz="1050" dirty="0">
                <a:latin typeface="Times New Roman" pitchFamily="18" charset="0"/>
                <a:cs typeface="Times New Roman" pitchFamily="18" charset="0"/>
              </a:rPr>
              <a:t>Store-digital links, app loyalty, and click-and-collect improved the level of convenience and engagement (Marks &amp; Spencer, 2020). Nevertheless, the lack of homogeneity in logistics and cyber attacks exposed weak points.</a:t>
            </a:r>
          </a:p>
        </p:txBody>
      </p:sp>
      <p:sp>
        <p:nvSpPr>
          <p:cNvPr id="11" name="Rectangle 10"/>
          <p:cNvSpPr/>
          <p:nvPr/>
        </p:nvSpPr>
        <p:spPr>
          <a:xfrm>
            <a:off x="6312743" y="764991"/>
            <a:ext cx="2831257" cy="2031325"/>
          </a:xfrm>
          <a:prstGeom prst="rect">
            <a:avLst/>
          </a:prstGeom>
          <a:ln>
            <a:solidFill>
              <a:srgbClr val="0070C0"/>
            </a:solidFill>
          </a:ln>
        </p:spPr>
        <p:txBody>
          <a:bodyPr wrap="square">
            <a:spAutoFit/>
          </a:bodyPr>
          <a:lstStyle/>
          <a:p>
            <a:pPr algn="just"/>
            <a:r>
              <a:rPr lang="en-US" sz="1050" b="1" dirty="0">
                <a:latin typeface="Times New Roman" pitchFamily="18" charset="0"/>
                <a:cs typeface="Times New Roman" pitchFamily="18" charset="0"/>
              </a:rPr>
              <a:t>4. Social Media Campaigns</a:t>
            </a:r>
            <a:endParaRPr lang="en-US" sz="1050" b="0" dirty="0">
              <a:effectLst/>
              <a:latin typeface="Times New Roman" pitchFamily="18" charset="0"/>
              <a:cs typeface="Times New Roman" pitchFamily="18" charset="0"/>
            </a:endParaRPr>
          </a:p>
          <a:p>
            <a:pPr algn="just"/>
            <a:r>
              <a:rPr lang="en-US" sz="1050" dirty="0" err="1">
                <a:latin typeface="Times New Roman" pitchFamily="18" charset="0"/>
                <a:cs typeface="Times New Roman" pitchFamily="18" charset="0"/>
              </a:rPr>
              <a:t>TikTok</a:t>
            </a:r>
            <a:r>
              <a:rPr lang="en-US" sz="1050" dirty="0">
                <a:latin typeface="Times New Roman" pitchFamily="18" charset="0"/>
                <a:cs typeface="Times New Roman" pitchFamily="18" charset="0"/>
              </a:rPr>
              <a:t> and </a:t>
            </a:r>
            <a:r>
              <a:rPr lang="en-US" sz="1050" dirty="0" err="1">
                <a:latin typeface="Times New Roman" pitchFamily="18" charset="0"/>
                <a:cs typeface="Times New Roman" pitchFamily="18" charset="0"/>
              </a:rPr>
              <a:t>Instagram</a:t>
            </a:r>
            <a:r>
              <a:rPr lang="en-US" sz="1050" dirty="0">
                <a:latin typeface="Times New Roman" pitchFamily="18" charset="0"/>
                <a:cs typeface="Times New Roman" pitchFamily="18" charset="0"/>
              </a:rPr>
              <a:t> interactive campaigns increased popularity and engagement. User-generated content became a way of </a:t>
            </a:r>
            <a:r>
              <a:rPr lang="en-US" sz="1050" dirty="0" err="1">
                <a:latin typeface="Times New Roman" pitchFamily="18" charset="0"/>
                <a:cs typeface="Times New Roman" pitchFamily="18" charset="0"/>
              </a:rPr>
              <a:t>modernising</a:t>
            </a:r>
            <a:r>
              <a:rPr lang="en-US" sz="1050" dirty="0">
                <a:latin typeface="Times New Roman" pitchFamily="18" charset="0"/>
                <a:cs typeface="Times New Roman" pitchFamily="18" charset="0"/>
              </a:rPr>
              <a:t> the image of M&amp;S, but trends are risky to enable a short-term engagement without operational follow-up (Marks &amp; Spencer, 2025).</a:t>
            </a:r>
            <a:endParaRPr lang="en-US" sz="1050" b="0" dirty="0">
              <a:effectLst/>
              <a:latin typeface="Times New Roman" pitchFamily="18" charset="0"/>
              <a:cs typeface="Times New Roman" pitchFamily="18" charset="0"/>
            </a:endParaRPr>
          </a:p>
          <a:p>
            <a:pPr algn="just"/>
            <a:r>
              <a:rPr lang="en-US" sz="1050" b="1" dirty="0">
                <a:latin typeface="Times New Roman" pitchFamily="18" charset="0"/>
                <a:cs typeface="Times New Roman" pitchFamily="18" charset="0"/>
              </a:rPr>
              <a:t>5. Barriers</a:t>
            </a:r>
            <a:endParaRPr lang="en-US" sz="1050" b="0" dirty="0">
              <a:effectLst/>
              <a:latin typeface="Times New Roman" pitchFamily="18" charset="0"/>
              <a:cs typeface="Times New Roman" pitchFamily="18" charset="0"/>
            </a:endParaRPr>
          </a:p>
          <a:p>
            <a:pPr algn="just"/>
            <a:r>
              <a:rPr lang="en-US" sz="1050" dirty="0">
                <a:latin typeface="Times New Roman" pitchFamily="18" charset="0"/>
                <a:cs typeface="Times New Roman" pitchFamily="18" charset="0"/>
              </a:rPr>
              <a:t>Among the challenges there are </a:t>
            </a:r>
            <a:r>
              <a:rPr lang="en-US" sz="1050" dirty="0" err="1">
                <a:latin typeface="Times New Roman" pitchFamily="18" charset="0"/>
                <a:cs typeface="Times New Roman" pitchFamily="18" charset="0"/>
              </a:rPr>
              <a:t>cybersecurity</a:t>
            </a:r>
            <a:r>
              <a:rPr lang="en-US" sz="1050" dirty="0">
                <a:latin typeface="Times New Roman" pitchFamily="18" charset="0"/>
                <a:cs typeface="Times New Roman" pitchFamily="18" charset="0"/>
              </a:rPr>
              <a:t> threats, digital overload, </a:t>
            </a:r>
            <a:r>
              <a:rPr lang="en-US" sz="1050" dirty="0" err="1">
                <a:latin typeface="Times New Roman" pitchFamily="18" charset="0"/>
                <a:cs typeface="Times New Roman" pitchFamily="18" charset="0"/>
              </a:rPr>
              <a:t>fulfilment</a:t>
            </a:r>
            <a:r>
              <a:rPr lang="en-US" sz="1050" dirty="0">
                <a:latin typeface="Times New Roman" pitchFamily="18" charset="0"/>
                <a:cs typeface="Times New Roman" pitchFamily="18" charset="0"/>
              </a:rPr>
              <a:t>, and older customers being digitally excluded. These restrict the long-term interest of M&amp;S (BBC, 2025).</a:t>
            </a:r>
            <a:endParaRPr lang="en-US" sz="1050" b="0" dirty="0">
              <a:effectLst/>
              <a:latin typeface="Times New Roman" pitchFamily="18" charset="0"/>
              <a:cs typeface="Times New Roman" pitchFamily="18" charset="0"/>
            </a:endParaRPr>
          </a:p>
        </p:txBody>
      </p:sp>
      <p:sp>
        <p:nvSpPr>
          <p:cNvPr id="12" name="Rectangle 11"/>
          <p:cNvSpPr/>
          <p:nvPr/>
        </p:nvSpPr>
        <p:spPr>
          <a:xfrm>
            <a:off x="6312743" y="5028908"/>
            <a:ext cx="2831257" cy="276999"/>
          </a:xfrm>
          <a:prstGeom prst="rect">
            <a:avLst/>
          </a:prstGeom>
        </p:spPr>
        <p:txBody>
          <a:bodyPr wrap="square">
            <a:spAutoFit/>
          </a:bodyPr>
          <a:lstStyle/>
          <a:p>
            <a:pPr algn="ctr"/>
            <a:r>
              <a:rPr lang="en-US" sz="600" dirty="0">
                <a:latin typeface="Times New Roman" pitchFamily="18" charset="0"/>
                <a:cs typeface="Times New Roman" pitchFamily="18" charset="0"/>
              </a:rPr>
              <a:t>Figure: The function of social media in communication and collaboration in business</a:t>
            </a:r>
            <a:endParaRPr lang="en-US" sz="600" b="0" dirty="0">
              <a:effectLst/>
              <a:latin typeface="Times New Roman" pitchFamily="18" charset="0"/>
              <a:cs typeface="Times New Roman" pitchFamily="18" charset="0"/>
            </a:endParaRPr>
          </a:p>
          <a:p>
            <a:pPr algn="ctr"/>
            <a:r>
              <a:rPr lang="en-US" sz="600" dirty="0">
                <a:latin typeface="Times New Roman" pitchFamily="18" charset="0"/>
                <a:cs typeface="Times New Roman" pitchFamily="18" charset="0"/>
              </a:rPr>
              <a:t>(Source: </a:t>
            </a:r>
            <a:r>
              <a:rPr lang="en-US" sz="600" dirty="0" err="1">
                <a:latin typeface="Times New Roman" pitchFamily="18" charset="0"/>
                <a:cs typeface="Times New Roman" pitchFamily="18" charset="0"/>
              </a:rPr>
              <a:t>Okonkwo</a:t>
            </a:r>
            <a:r>
              <a:rPr lang="en-US" sz="600" dirty="0">
                <a:latin typeface="Times New Roman" pitchFamily="18" charset="0"/>
                <a:cs typeface="Times New Roman" pitchFamily="18" charset="0"/>
              </a:rPr>
              <a:t> and </a:t>
            </a:r>
            <a:r>
              <a:rPr lang="en-US" sz="600" dirty="0" err="1">
                <a:latin typeface="Times New Roman" pitchFamily="18" charset="0"/>
                <a:cs typeface="Times New Roman" pitchFamily="18" charset="0"/>
              </a:rPr>
              <a:t>Awad</a:t>
            </a:r>
            <a:r>
              <a:rPr lang="en-US" sz="600" dirty="0">
                <a:latin typeface="Times New Roman" pitchFamily="18" charset="0"/>
                <a:cs typeface="Times New Roman" pitchFamily="18" charset="0"/>
              </a:rPr>
              <a:t>, 2023)</a:t>
            </a:r>
            <a:endParaRPr lang="en-US" sz="600" b="0" dirty="0">
              <a:effectLst/>
              <a:latin typeface="Times New Roman" pitchFamily="18" charset="0"/>
              <a:cs typeface="Times New Roman" pitchFamily="18" charset="0"/>
            </a:endParaRPr>
          </a:p>
        </p:txBody>
      </p:sp>
      <p:pic>
        <p:nvPicPr>
          <p:cNvPr id="1029" name="Picture 5" descr="The function of social media in communication and collaboration in business."/>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6312743" y="2796314"/>
            <a:ext cx="2831257" cy="2232593"/>
          </a:xfrm>
          <a:prstGeom prst="rect">
            <a:avLst/>
          </a:prstGeom>
          <a:noFill/>
          <a:ln>
            <a:solidFill>
              <a:srgbClr val="0070C0"/>
            </a:solidFill>
          </a:ln>
          <a:extLst>
            <a:ext uri="{909E8E84-426E-40DD-AFC4-6F175D3DCCD1}">
              <a14:hiddenFill xmlns:a14="http://schemas.microsoft.com/office/drawing/2010/main">
                <a:solidFill>
                  <a:srgbClr val="FFFFFF"/>
                </a:solidFill>
              </a14:hiddenFill>
            </a:ext>
          </a:extLst>
        </p:spPr>
      </p:pic>
      <p:sp>
        <p:nvSpPr>
          <p:cNvPr id="13" name="Rectangle 12"/>
          <p:cNvSpPr/>
          <p:nvPr/>
        </p:nvSpPr>
        <p:spPr>
          <a:xfrm>
            <a:off x="6307031" y="5311423"/>
            <a:ext cx="2836969" cy="1546577"/>
          </a:xfrm>
          <a:prstGeom prst="rect">
            <a:avLst/>
          </a:prstGeom>
          <a:ln>
            <a:solidFill>
              <a:srgbClr val="0070C0"/>
            </a:solidFill>
          </a:ln>
        </p:spPr>
        <p:txBody>
          <a:bodyPr wrap="square">
            <a:spAutoFit/>
          </a:bodyPr>
          <a:lstStyle/>
          <a:p>
            <a:pPr algn="just"/>
            <a:r>
              <a:rPr lang="en-US" sz="1050" b="1" dirty="0">
                <a:latin typeface="Times New Roman" pitchFamily="18" charset="0"/>
                <a:cs typeface="Times New Roman" pitchFamily="18" charset="0"/>
              </a:rPr>
              <a:t>Conclusion</a:t>
            </a:r>
            <a:endParaRPr lang="en-US" sz="1050" b="1" dirty="0">
              <a:effectLst/>
              <a:latin typeface="Times New Roman" pitchFamily="18" charset="0"/>
              <a:cs typeface="Times New Roman" pitchFamily="18" charset="0"/>
            </a:endParaRPr>
          </a:p>
          <a:p>
            <a:pPr algn="just"/>
            <a:r>
              <a:rPr lang="en-US" sz="1050" dirty="0">
                <a:latin typeface="Times New Roman" pitchFamily="18" charset="0"/>
                <a:cs typeface="Times New Roman" pitchFamily="18" charset="0"/>
              </a:rPr>
              <a:t>The digital marketing practices of M&amp;S, especially </a:t>
            </a:r>
            <a:r>
              <a:rPr lang="en-US" sz="1050" dirty="0" err="1">
                <a:latin typeface="Times New Roman" pitchFamily="18" charset="0"/>
                <a:cs typeface="Times New Roman" pitchFamily="18" charset="0"/>
              </a:rPr>
              <a:t>personalisation</a:t>
            </a:r>
            <a:r>
              <a:rPr lang="en-US" sz="1050" dirty="0">
                <a:latin typeface="Times New Roman" pitchFamily="18" charset="0"/>
                <a:cs typeface="Times New Roman" pitchFamily="18" charset="0"/>
              </a:rPr>
              <a:t>, </a:t>
            </a:r>
            <a:r>
              <a:rPr lang="en-US" sz="1050" dirty="0" err="1">
                <a:latin typeface="Times New Roman" pitchFamily="18" charset="0"/>
                <a:cs typeface="Times New Roman" pitchFamily="18" charset="0"/>
              </a:rPr>
              <a:t>omnichannel</a:t>
            </a:r>
            <a:r>
              <a:rPr lang="en-US" sz="1050" dirty="0">
                <a:latin typeface="Times New Roman" pitchFamily="18" charset="0"/>
                <a:cs typeface="Times New Roman" pitchFamily="18" charset="0"/>
              </a:rPr>
              <a:t> services and social media, promote consumer engagement to an important degree. Nevertheless, lasting success will be possible by improving the level of data protection, making the operations more resilient, and being more inclusive in the demographics.</a:t>
            </a:r>
            <a:endParaRPr lang="en-US" sz="1050" b="0" dirty="0">
              <a:effectLst/>
              <a:latin typeface="Times New Roman" pitchFamily="18" charset="0"/>
              <a:cs typeface="Times New Roman" pitchFamily="18" charset="0"/>
            </a:endParaRPr>
          </a:p>
        </p:txBody>
      </p:sp>
      <p:sp>
        <p:nvSpPr>
          <p:cNvPr id="14" name="Rectangle 13"/>
          <p:cNvSpPr/>
          <p:nvPr/>
        </p:nvSpPr>
        <p:spPr>
          <a:xfrm>
            <a:off x="-10257" y="6350169"/>
            <a:ext cx="6317287" cy="507831"/>
          </a:xfrm>
          <a:prstGeom prst="rect">
            <a:avLst/>
          </a:prstGeom>
        </p:spPr>
        <p:txBody>
          <a:bodyPr wrap="square">
            <a:spAutoFit/>
          </a:bodyPr>
          <a:lstStyle/>
          <a:p>
            <a:pPr algn="just"/>
            <a:r>
              <a:rPr lang="en-US" sz="300" b="1" dirty="0"/>
              <a:t>References</a:t>
            </a:r>
            <a:endParaRPr lang="en-US" sz="300" b="1" dirty="0">
              <a:effectLst/>
            </a:endParaRPr>
          </a:p>
          <a:p>
            <a:pPr algn="just"/>
            <a:r>
              <a:rPr lang="en-US" sz="300" dirty="0" err="1"/>
              <a:t>Anshari</a:t>
            </a:r>
            <a:r>
              <a:rPr lang="en-US" sz="300" dirty="0"/>
              <a:t>, M., </a:t>
            </a:r>
            <a:r>
              <a:rPr lang="en-US" sz="300" dirty="0" err="1"/>
              <a:t>Almunawar</a:t>
            </a:r>
            <a:r>
              <a:rPr lang="en-US" sz="300" dirty="0"/>
              <a:t>, M.N., Lim, S.A. and Al-</a:t>
            </a:r>
            <a:r>
              <a:rPr lang="en-US" sz="300" dirty="0" err="1"/>
              <a:t>Mudimigh</a:t>
            </a:r>
            <a:r>
              <a:rPr lang="en-US" sz="300" dirty="0"/>
              <a:t>, A., (2019). Customer relationship management and big data enabled: Personalization &amp; customization of services. </a:t>
            </a:r>
            <a:r>
              <a:rPr lang="en-US" sz="300" i="1" dirty="0"/>
              <a:t>Applied computing and informatics, 15(2)</a:t>
            </a:r>
            <a:r>
              <a:rPr lang="en-US" sz="300" dirty="0"/>
              <a:t>, pp.94-101.</a:t>
            </a:r>
            <a:endParaRPr lang="en-US" sz="300" b="0" dirty="0">
              <a:effectLst/>
            </a:endParaRPr>
          </a:p>
          <a:p>
            <a:pPr algn="just"/>
            <a:r>
              <a:rPr lang="en-US" sz="300" dirty="0" err="1"/>
              <a:t>Safitri</a:t>
            </a:r>
            <a:r>
              <a:rPr lang="en-US" sz="300" dirty="0"/>
              <a:t>, D. and </a:t>
            </a:r>
            <a:r>
              <a:rPr lang="en-US" sz="300" dirty="0" err="1"/>
              <a:t>Komaryatin</a:t>
            </a:r>
            <a:r>
              <a:rPr lang="en-US" sz="300" dirty="0"/>
              <a:t>, N. (2025). Digital Marketing Influence on Marketing Performance: The Role of Customer Engagement and Relationship Marketing. </a:t>
            </a:r>
            <a:r>
              <a:rPr lang="en-US" sz="300" i="1" dirty="0"/>
              <a:t>Golden Ratio of Marketing and Applied Psychology of Business</a:t>
            </a:r>
            <a:r>
              <a:rPr lang="en-US" sz="300" dirty="0"/>
              <a:t>, </a:t>
            </a:r>
            <a:r>
              <a:rPr lang="en-US" sz="300" i="1" dirty="0"/>
              <a:t>5</a:t>
            </a:r>
            <a:r>
              <a:rPr lang="en-US" sz="300" dirty="0"/>
              <a:t>(2), pp.316-331.</a:t>
            </a:r>
            <a:endParaRPr lang="en-US" sz="300" b="0" dirty="0">
              <a:effectLst/>
            </a:endParaRPr>
          </a:p>
          <a:p>
            <a:pPr algn="just"/>
            <a:r>
              <a:rPr lang="en-US" sz="300" dirty="0" err="1"/>
              <a:t>Okonkwo</a:t>
            </a:r>
            <a:r>
              <a:rPr lang="en-US" sz="300" dirty="0"/>
              <a:t>, I. and </a:t>
            </a:r>
            <a:r>
              <a:rPr lang="en-US" sz="300" dirty="0" err="1"/>
              <a:t>Awad</a:t>
            </a:r>
            <a:r>
              <a:rPr lang="en-US" sz="300" dirty="0"/>
              <a:t>, H.A. (2023). The role of social media in enhancing communication and collaboration in business. </a:t>
            </a:r>
            <a:r>
              <a:rPr lang="en-US" sz="300" i="1" dirty="0"/>
              <a:t>Journal of Digital Marketing and Communication</a:t>
            </a:r>
            <a:r>
              <a:rPr lang="en-US" sz="300" dirty="0"/>
              <a:t>, </a:t>
            </a:r>
            <a:r>
              <a:rPr lang="en-US" sz="300" i="1" dirty="0"/>
              <a:t>3</a:t>
            </a:r>
            <a:r>
              <a:rPr lang="en-US" sz="300" dirty="0"/>
              <a:t>(1), pp.19-27.</a:t>
            </a:r>
            <a:endParaRPr lang="en-US" sz="300" b="0" dirty="0">
              <a:effectLst/>
            </a:endParaRPr>
          </a:p>
          <a:p>
            <a:pPr algn="just"/>
            <a:r>
              <a:rPr lang="en-US" sz="300" dirty="0" err="1"/>
              <a:t>Gujrati</a:t>
            </a:r>
            <a:r>
              <a:rPr lang="en-US" sz="300" dirty="0"/>
              <a:t>, R., and </a:t>
            </a:r>
            <a:r>
              <a:rPr lang="en-US" sz="300" dirty="0" err="1"/>
              <a:t>Uygun</a:t>
            </a:r>
            <a:r>
              <a:rPr lang="en-US" sz="300" dirty="0"/>
              <a:t>, H. (2020) ‘Digital marketing: changing consumer </a:t>
            </a:r>
            <a:r>
              <a:rPr lang="en-US" sz="300" dirty="0" err="1"/>
              <a:t>behaviour</a:t>
            </a:r>
            <a:r>
              <a:rPr lang="en-US" sz="300" dirty="0"/>
              <a:t>,’ </a:t>
            </a:r>
            <a:r>
              <a:rPr lang="en-US" sz="300" i="1" dirty="0"/>
              <a:t>International Journal of Forensic Engineering, 4</a:t>
            </a:r>
            <a:r>
              <a:rPr lang="en-US" sz="300" dirty="0"/>
              <a:t>(4), pp. 323-331.</a:t>
            </a:r>
            <a:endParaRPr lang="en-US" sz="300" b="0" dirty="0">
              <a:effectLst/>
            </a:endParaRPr>
          </a:p>
          <a:p>
            <a:pPr algn="just"/>
            <a:r>
              <a:rPr lang="en-US" sz="300" dirty="0"/>
              <a:t>BBC, (2025). </a:t>
            </a:r>
            <a:r>
              <a:rPr lang="en-US" sz="300" i="1" dirty="0"/>
              <a:t>Supplier to major supermarkets hit by cyber attack</a:t>
            </a:r>
            <a:r>
              <a:rPr lang="en-US" sz="300" dirty="0"/>
              <a:t>, </a:t>
            </a:r>
            <a:r>
              <a:rPr lang="en-US" sz="300" i="1" dirty="0"/>
              <a:t>BBC News</a:t>
            </a:r>
            <a:r>
              <a:rPr lang="en-US" sz="300" dirty="0"/>
              <a:t>. BBC. Available at: https://www.bbc.com/news/articles/czr88myp570o (Accessed: 19 September 2025).</a:t>
            </a:r>
            <a:endParaRPr lang="en-US" sz="300" b="0" dirty="0">
              <a:effectLst/>
            </a:endParaRPr>
          </a:p>
          <a:p>
            <a:pPr algn="just"/>
            <a:r>
              <a:rPr lang="en-US" sz="300" dirty="0"/>
              <a:t>Marks &amp; Spencer, (2025)</a:t>
            </a:r>
            <a:r>
              <a:rPr lang="en-US" sz="300" i="1" dirty="0"/>
              <a:t>. ‘ANYTHING BUT ORDINARY’: M&amp;S LAUNCHES NEW CAMPAIGN TO SHOWCASE RESHAPED RANGES</a:t>
            </a:r>
            <a:r>
              <a:rPr lang="en-US" sz="300" dirty="0"/>
              <a:t>. Available at: https://corporate.marksandspencer.com/media/press-releases/anything-ordinary-ms-launches-new-campaign-showcase-reshaped-ranges (Accessed: 19 September 2025).</a:t>
            </a:r>
            <a:endParaRPr lang="en-US" sz="300" b="0" dirty="0">
              <a:effectLst/>
            </a:endParaRPr>
          </a:p>
          <a:p>
            <a:pPr algn="just"/>
            <a:r>
              <a:rPr lang="en-US" sz="300" dirty="0"/>
              <a:t>Marks &amp; Spencer, (2025).</a:t>
            </a:r>
            <a:r>
              <a:rPr lang="en-US" sz="300" i="1" dirty="0"/>
              <a:t> MARKS &amp; SPENCER ANNOUNCES NEW CUSTOMER INSIGHT PARTNERSHIP</a:t>
            </a:r>
            <a:r>
              <a:rPr lang="en-US" sz="300" dirty="0"/>
              <a:t>. Available at: https://corporate.marksandspencer.com/media/press-releases/marks-spencer-announces-new-customer-insight-partnership (Accessed: 19 September 2025).</a:t>
            </a:r>
            <a:endParaRPr lang="en-US" sz="300" b="0" dirty="0">
              <a:effectLst/>
            </a:endParaRPr>
          </a:p>
          <a:p>
            <a:pPr algn="just"/>
            <a:r>
              <a:rPr lang="en-US" sz="300" dirty="0" err="1"/>
              <a:t>Seo</a:t>
            </a:r>
            <a:r>
              <a:rPr lang="en-US" sz="300" dirty="0"/>
              <a:t>, S., Han, S. and Kim, D., (2022). D-CEWS: DEVS-based cyber-electronic warfare M&amp;S framework for enhanced communication effectiveness analysis in battlefield. </a:t>
            </a:r>
            <a:r>
              <a:rPr lang="en-US" sz="300" i="1" dirty="0"/>
              <a:t>Sensors</a:t>
            </a:r>
            <a:r>
              <a:rPr lang="en-US" sz="300" dirty="0"/>
              <a:t>, </a:t>
            </a:r>
            <a:r>
              <a:rPr lang="en-US" sz="300" i="1" dirty="0"/>
              <a:t>22</a:t>
            </a:r>
            <a:r>
              <a:rPr lang="en-US" sz="300" dirty="0"/>
              <a:t>(9), p.3147.</a:t>
            </a:r>
            <a:endParaRPr lang="en-US" sz="300" b="0" dirty="0">
              <a:effectLst/>
            </a:endParaRPr>
          </a:p>
        </p:txBody>
      </p:sp>
    </p:spTree>
    <p:extLst>
      <p:ext uri="{BB962C8B-B14F-4D97-AF65-F5344CB8AC3E}">
        <p14:creationId xmlns:p14="http://schemas.microsoft.com/office/powerpoint/2010/main" val="22100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TotalTime>
  <Words>923</Words>
  <Application>Microsoft Office PowerPoint</Application>
  <PresentationFormat>On-screen Show (4:3)</PresentationFormat>
  <Paragraphs>37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Nicoleta Teglas</cp:lastModifiedBy>
  <cp:revision>6</cp:revision>
  <dcterms:created xsi:type="dcterms:W3CDTF">2025-09-20T07:21:00Z</dcterms:created>
  <dcterms:modified xsi:type="dcterms:W3CDTF">2025-10-23T14:32:10Z</dcterms:modified>
</cp:coreProperties>
</file>