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6" r:id="rId2"/>
    <p:sldId id="269" r:id="rId3"/>
    <p:sldId id="256" r:id="rId4"/>
    <p:sldId id="271" r:id="rId5"/>
    <p:sldId id="270" r:id="rId6"/>
    <p:sldId id="259" r:id="rId7"/>
    <p:sldId id="260" r:id="rId8"/>
    <p:sldId id="261" r:id="rId9"/>
    <p:sldId id="262" r:id="rId10"/>
    <p:sldId id="263" r:id="rId11"/>
    <p:sldId id="265" r:id="rId12"/>
    <p:sldId id="266" r:id="rId13"/>
    <p:sldId id="267" r:id="rId14"/>
    <p:sldId id="268" r:id="rId15"/>
    <p:sldId id="264" r:id="rId16"/>
    <p:sldId id="272"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D7CA70-46E3-4B25-B870-9D7DCC6CD01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B3D537C6-3E82-4320-A747-C82F973A7891}">
      <dgm:prSet/>
      <dgm:spPr/>
      <dgm:t>
        <a:bodyPr/>
        <a:lstStyle/>
        <a:p>
          <a:pPr>
            <a:lnSpc>
              <a:spcPct val="100000"/>
            </a:lnSpc>
            <a:defRPr cap="all"/>
          </a:pPr>
          <a:r>
            <a:rPr lang="en-GB" b="1"/>
            <a:t>Online loyalty </a:t>
          </a:r>
          <a:endParaRPr lang="en-GB"/>
        </a:p>
      </dgm:t>
    </dgm:pt>
    <dgm:pt modelId="{6311BFB6-6095-47A6-8185-A5569A1834A4}" type="parTrans" cxnId="{C6CA409D-B0B9-424C-AB76-DDEC3A537D13}">
      <dgm:prSet/>
      <dgm:spPr/>
      <dgm:t>
        <a:bodyPr/>
        <a:lstStyle/>
        <a:p>
          <a:endParaRPr lang="en-GB"/>
        </a:p>
      </dgm:t>
    </dgm:pt>
    <dgm:pt modelId="{973C1041-D6CC-4FD9-AD05-4561D312F74F}" type="sibTrans" cxnId="{C6CA409D-B0B9-424C-AB76-DDEC3A537D13}">
      <dgm:prSet/>
      <dgm:spPr/>
      <dgm:t>
        <a:bodyPr/>
        <a:lstStyle/>
        <a:p>
          <a:endParaRPr lang="en-GB"/>
        </a:p>
      </dgm:t>
    </dgm:pt>
    <dgm:pt modelId="{5E8A5FA8-8FA5-4B51-97EE-0E3723536ADD}">
      <dgm:prSet/>
      <dgm:spPr/>
      <dgm:t>
        <a:bodyPr/>
        <a:lstStyle/>
        <a:p>
          <a:pPr>
            <a:lnSpc>
              <a:spcPct val="100000"/>
            </a:lnSpc>
            <a:defRPr cap="all"/>
          </a:pPr>
          <a:r>
            <a:rPr lang="en-GB" b="1"/>
            <a:t>Scan and go mobile app</a:t>
          </a:r>
          <a:r>
            <a:rPr lang="en-GB"/>
            <a:t> </a:t>
          </a:r>
          <a:r>
            <a:rPr lang="en-GB" b="1"/>
            <a:t>Improved website</a:t>
          </a:r>
          <a:endParaRPr lang="en-GB"/>
        </a:p>
      </dgm:t>
    </dgm:pt>
    <dgm:pt modelId="{3348C585-FEDC-477C-BA4B-D3E2BC1A9935}" type="parTrans" cxnId="{6F6F8AC7-9E17-4E36-A86B-0E8A95AAF4B9}">
      <dgm:prSet/>
      <dgm:spPr/>
      <dgm:t>
        <a:bodyPr/>
        <a:lstStyle/>
        <a:p>
          <a:endParaRPr lang="en-GB"/>
        </a:p>
      </dgm:t>
    </dgm:pt>
    <dgm:pt modelId="{577FD698-BA9B-48D0-A622-AD52D5711C93}" type="sibTrans" cxnId="{6F6F8AC7-9E17-4E36-A86B-0E8A95AAF4B9}">
      <dgm:prSet/>
      <dgm:spPr/>
      <dgm:t>
        <a:bodyPr/>
        <a:lstStyle/>
        <a:p>
          <a:endParaRPr lang="en-GB"/>
        </a:p>
      </dgm:t>
    </dgm:pt>
    <dgm:pt modelId="{3DCE9B3F-76F1-477B-9162-3065389411D5}">
      <dgm:prSet/>
      <dgm:spPr/>
      <dgm:t>
        <a:bodyPr/>
        <a:lstStyle/>
        <a:p>
          <a:pPr>
            <a:lnSpc>
              <a:spcPct val="100000"/>
            </a:lnSpc>
            <a:defRPr cap="all"/>
          </a:pPr>
          <a:r>
            <a:rPr lang="en-GB" b="1"/>
            <a:t>Click and Collect Tower</a:t>
          </a:r>
          <a:r>
            <a:rPr lang="en-GB"/>
            <a:t>.</a:t>
          </a:r>
        </a:p>
      </dgm:t>
    </dgm:pt>
    <dgm:pt modelId="{3060ABF7-C904-4A66-B23C-8BE9E0CBB3F7}" type="parTrans" cxnId="{F5891528-911D-4898-BA5D-E020506DB0AA}">
      <dgm:prSet/>
      <dgm:spPr/>
      <dgm:t>
        <a:bodyPr/>
        <a:lstStyle/>
        <a:p>
          <a:endParaRPr lang="en-GB"/>
        </a:p>
      </dgm:t>
    </dgm:pt>
    <dgm:pt modelId="{D28A6F82-CB97-47FC-A938-42C7179527DE}" type="sibTrans" cxnId="{F5891528-911D-4898-BA5D-E020506DB0AA}">
      <dgm:prSet/>
      <dgm:spPr/>
      <dgm:t>
        <a:bodyPr/>
        <a:lstStyle/>
        <a:p>
          <a:endParaRPr lang="en-GB"/>
        </a:p>
      </dgm:t>
    </dgm:pt>
    <dgm:pt modelId="{0987694F-FBA7-450E-B521-1EB80F59D733}">
      <dgm:prSet/>
      <dgm:spPr/>
      <dgm:t>
        <a:bodyPr/>
        <a:lstStyle/>
        <a:p>
          <a:pPr>
            <a:lnSpc>
              <a:spcPct val="100000"/>
            </a:lnSpc>
            <a:defRPr cap="all"/>
          </a:pPr>
          <a:r>
            <a:rPr lang="en-GB" b="1"/>
            <a:t>Voice Shopping</a:t>
          </a:r>
          <a:endParaRPr lang="en-GB"/>
        </a:p>
      </dgm:t>
    </dgm:pt>
    <dgm:pt modelId="{B29E0341-5625-4EBE-BB92-2CC1EE26C52D}" type="parTrans" cxnId="{206B4D9E-380F-460A-9066-0E4CA34C55E6}">
      <dgm:prSet/>
      <dgm:spPr/>
      <dgm:t>
        <a:bodyPr/>
        <a:lstStyle/>
        <a:p>
          <a:endParaRPr lang="en-GB"/>
        </a:p>
      </dgm:t>
    </dgm:pt>
    <dgm:pt modelId="{E27CD242-0D6C-4FD0-AE6D-40E3D8BED833}" type="sibTrans" cxnId="{206B4D9E-380F-460A-9066-0E4CA34C55E6}">
      <dgm:prSet/>
      <dgm:spPr/>
      <dgm:t>
        <a:bodyPr/>
        <a:lstStyle/>
        <a:p>
          <a:endParaRPr lang="en-GB"/>
        </a:p>
      </dgm:t>
    </dgm:pt>
    <dgm:pt modelId="{C05E6E7D-C8CB-4E63-8F32-47A2E60FD20C}" type="pres">
      <dgm:prSet presAssocID="{23D7CA70-46E3-4B25-B870-9D7DCC6CD015}" presName="root" presStyleCnt="0">
        <dgm:presLayoutVars>
          <dgm:dir/>
          <dgm:resizeHandles val="exact"/>
        </dgm:presLayoutVars>
      </dgm:prSet>
      <dgm:spPr/>
    </dgm:pt>
    <dgm:pt modelId="{78F7D166-EC84-45A2-B3C3-BF99B5585B77}" type="pres">
      <dgm:prSet presAssocID="{B3D537C6-3E82-4320-A747-C82F973A7891}" presName="compNode" presStyleCnt="0"/>
      <dgm:spPr/>
    </dgm:pt>
    <dgm:pt modelId="{40C72401-1043-49D0-9F3E-61939FE92A8C}" type="pres">
      <dgm:prSet presAssocID="{B3D537C6-3E82-4320-A747-C82F973A7891}" presName="iconBgRect" presStyleLbl="bgShp" presStyleIdx="0" presStyleCnt="4"/>
      <dgm:spPr/>
    </dgm:pt>
    <dgm:pt modelId="{57684E29-F750-45F6-B83B-7B1D58A1BB54}" type="pres">
      <dgm:prSet presAssocID="{B3D537C6-3E82-4320-A747-C82F973A78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ternet"/>
        </a:ext>
      </dgm:extLst>
    </dgm:pt>
    <dgm:pt modelId="{64F23A0F-0FDF-4D81-A229-F3C307C246AC}" type="pres">
      <dgm:prSet presAssocID="{B3D537C6-3E82-4320-A747-C82F973A7891}" presName="spaceRect" presStyleCnt="0"/>
      <dgm:spPr/>
    </dgm:pt>
    <dgm:pt modelId="{15BBD862-F8A3-4606-BE7F-6EF8C6EE0AB7}" type="pres">
      <dgm:prSet presAssocID="{B3D537C6-3E82-4320-A747-C82F973A7891}" presName="textRect" presStyleLbl="revTx" presStyleIdx="0" presStyleCnt="4">
        <dgm:presLayoutVars>
          <dgm:chMax val="1"/>
          <dgm:chPref val="1"/>
        </dgm:presLayoutVars>
      </dgm:prSet>
      <dgm:spPr/>
    </dgm:pt>
    <dgm:pt modelId="{685EADD5-57F5-4FE6-85E1-B5732729E0B1}" type="pres">
      <dgm:prSet presAssocID="{973C1041-D6CC-4FD9-AD05-4561D312F74F}" presName="sibTrans" presStyleCnt="0"/>
      <dgm:spPr/>
    </dgm:pt>
    <dgm:pt modelId="{9077B810-1458-420A-9BD3-92DEE6F4AE63}" type="pres">
      <dgm:prSet presAssocID="{5E8A5FA8-8FA5-4B51-97EE-0E3723536ADD}" presName="compNode" presStyleCnt="0"/>
      <dgm:spPr/>
    </dgm:pt>
    <dgm:pt modelId="{2D68B3F0-6C47-4E8E-BF49-6DB388BFD76F}" type="pres">
      <dgm:prSet presAssocID="{5E8A5FA8-8FA5-4B51-97EE-0E3723536ADD}" presName="iconBgRect" presStyleLbl="bgShp" presStyleIdx="1" presStyleCnt="4"/>
      <dgm:spPr/>
    </dgm:pt>
    <dgm:pt modelId="{B712CFE5-6BC5-49DB-9A2C-F1BD001D7332}" type="pres">
      <dgm:prSet presAssocID="{5E8A5FA8-8FA5-4B51-97EE-0E3723536A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CEA58836-D8A7-4E34-9871-72F6CB6872D5}" type="pres">
      <dgm:prSet presAssocID="{5E8A5FA8-8FA5-4B51-97EE-0E3723536ADD}" presName="spaceRect" presStyleCnt="0"/>
      <dgm:spPr/>
    </dgm:pt>
    <dgm:pt modelId="{E64BD8AC-0E8D-4B0E-9786-BAE623F0893A}" type="pres">
      <dgm:prSet presAssocID="{5E8A5FA8-8FA5-4B51-97EE-0E3723536ADD}" presName="textRect" presStyleLbl="revTx" presStyleIdx="1" presStyleCnt="4">
        <dgm:presLayoutVars>
          <dgm:chMax val="1"/>
          <dgm:chPref val="1"/>
        </dgm:presLayoutVars>
      </dgm:prSet>
      <dgm:spPr/>
    </dgm:pt>
    <dgm:pt modelId="{9F607B61-E317-4CD0-9A20-234C8C6CD12E}" type="pres">
      <dgm:prSet presAssocID="{577FD698-BA9B-48D0-A622-AD52D5711C93}" presName="sibTrans" presStyleCnt="0"/>
      <dgm:spPr/>
    </dgm:pt>
    <dgm:pt modelId="{7C43CC87-E26A-42E9-B78B-90419A4E73A1}" type="pres">
      <dgm:prSet presAssocID="{3DCE9B3F-76F1-477B-9162-3065389411D5}" presName="compNode" presStyleCnt="0"/>
      <dgm:spPr/>
    </dgm:pt>
    <dgm:pt modelId="{949A9046-07C0-40C7-A0E8-A0EF257E83AB}" type="pres">
      <dgm:prSet presAssocID="{3DCE9B3F-76F1-477B-9162-3065389411D5}" presName="iconBgRect" presStyleLbl="bgShp" presStyleIdx="2" presStyleCnt="4"/>
      <dgm:spPr/>
    </dgm:pt>
    <dgm:pt modelId="{CD59A7F2-1996-418C-8D9F-1F929F1C3CFA}" type="pres">
      <dgm:prSet presAssocID="{3DCE9B3F-76F1-477B-9162-3065389411D5}"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Database"/>
        </a:ext>
      </dgm:extLst>
    </dgm:pt>
    <dgm:pt modelId="{02497AC6-5C97-4171-9B01-987845AD447F}" type="pres">
      <dgm:prSet presAssocID="{3DCE9B3F-76F1-477B-9162-3065389411D5}" presName="spaceRect" presStyleCnt="0"/>
      <dgm:spPr/>
    </dgm:pt>
    <dgm:pt modelId="{60B9351E-6921-44D3-8254-4459F7E43D4C}" type="pres">
      <dgm:prSet presAssocID="{3DCE9B3F-76F1-477B-9162-3065389411D5}" presName="textRect" presStyleLbl="revTx" presStyleIdx="2" presStyleCnt="4">
        <dgm:presLayoutVars>
          <dgm:chMax val="1"/>
          <dgm:chPref val="1"/>
        </dgm:presLayoutVars>
      </dgm:prSet>
      <dgm:spPr/>
    </dgm:pt>
    <dgm:pt modelId="{31A8CCA4-35BD-477F-A30E-CD24093F98C5}" type="pres">
      <dgm:prSet presAssocID="{D28A6F82-CB97-47FC-A938-42C7179527DE}" presName="sibTrans" presStyleCnt="0"/>
      <dgm:spPr/>
    </dgm:pt>
    <dgm:pt modelId="{BA98845E-CE07-4825-A8A4-3455F9EDC68E}" type="pres">
      <dgm:prSet presAssocID="{0987694F-FBA7-450E-B521-1EB80F59D733}" presName="compNode" presStyleCnt="0"/>
      <dgm:spPr/>
    </dgm:pt>
    <dgm:pt modelId="{F2B3E197-8150-4E40-A7E2-4DEF8AEDCF2F}" type="pres">
      <dgm:prSet presAssocID="{0987694F-FBA7-450E-B521-1EB80F59D733}" presName="iconBgRect" presStyleLbl="bgShp" presStyleIdx="3" presStyleCnt="4"/>
      <dgm:spPr/>
    </dgm:pt>
    <dgm:pt modelId="{44DC3377-8EF5-40D5-8CBA-356C938FC5D7}" type="pres">
      <dgm:prSet presAssocID="{0987694F-FBA7-450E-B521-1EB80F59D73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dio microphone"/>
        </a:ext>
      </dgm:extLst>
    </dgm:pt>
    <dgm:pt modelId="{3FEE5E79-C7A1-449A-9448-7348F78AACFC}" type="pres">
      <dgm:prSet presAssocID="{0987694F-FBA7-450E-B521-1EB80F59D733}" presName="spaceRect" presStyleCnt="0"/>
      <dgm:spPr/>
    </dgm:pt>
    <dgm:pt modelId="{4E738A0F-9B3C-49E2-A32D-5646E6AFFDAC}" type="pres">
      <dgm:prSet presAssocID="{0987694F-FBA7-450E-B521-1EB80F59D733}" presName="textRect" presStyleLbl="revTx" presStyleIdx="3" presStyleCnt="4">
        <dgm:presLayoutVars>
          <dgm:chMax val="1"/>
          <dgm:chPref val="1"/>
        </dgm:presLayoutVars>
      </dgm:prSet>
      <dgm:spPr/>
    </dgm:pt>
  </dgm:ptLst>
  <dgm:cxnLst>
    <dgm:cxn modelId="{B3A4CD03-A450-451C-8BC2-3276DBD0EAF2}" type="presOf" srcId="{B3D537C6-3E82-4320-A747-C82F973A7891}" destId="{15BBD862-F8A3-4606-BE7F-6EF8C6EE0AB7}" srcOrd="0" destOrd="0" presId="urn:microsoft.com/office/officeart/2018/5/layout/IconCircleLabelList"/>
    <dgm:cxn modelId="{F5891528-911D-4898-BA5D-E020506DB0AA}" srcId="{23D7CA70-46E3-4B25-B870-9D7DCC6CD015}" destId="{3DCE9B3F-76F1-477B-9162-3065389411D5}" srcOrd="2" destOrd="0" parTransId="{3060ABF7-C904-4A66-B23C-8BE9E0CBB3F7}" sibTransId="{D28A6F82-CB97-47FC-A938-42C7179527DE}"/>
    <dgm:cxn modelId="{E3EBEB79-B246-40C8-8444-70DEF74AC14B}" type="presOf" srcId="{0987694F-FBA7-450E-B521-1EB80F59D733}" destId="{4E738A0F-9B3C-49E2-A32D-5646E6AFFDAC}" srcOrd="0" destOrd="0" presId="urn:microsoft.com/office/officeart/2018/5/layout/IconCircleLabelList"/>
    <dgm:cxn modelId="{C6CA409D-B0B9-424C-AB76-DDEC3A537D13}" srcId="{23D7CA70-46E3-4B25-B870-9D7DCC6CD015}" destId="{B3D537C6-3E82-4320-A747-C82F973A7891}" srcOrd="0" destOrd="0" parTransId="{6311BFB6-6095-47A6-8185-A5569A1834A4}" sibTransId="{973C1041-D6CC-4FD9-AD05-4561D312F74F}"/>
    <dgm:cxn modelId="{206B4D9E-380F-460A-9066-0E4CA34C55E6}" srcId="{23D7CA70-46E3-4B25-B870-9D7DCC6CD015}" destId="{0987694F-FBA7-450E-B521-1EB80F59D733}" srcOrd="3" destOrd="0" parTransId="{B29E0341-5625-4EBE-BB92-2CC1EE26C52D}" sibTransId="{E27CD242-0D6C-4FD0-AE6D-40E3D8BED833}"/>
    <dgm:cxn modelId="{E47FF2A3-79FD-4129-A70F-8783FCEC4FBD}" type="presOf" srcId="{3DCE9B3F-76F1-477B-9162-3065389411D5}" destId="{60B9351E-6921-44D3-8254-4459F7E43D4C}" srcOrd="0" destOrd="0" presId="urn:microsoft.com/office/officeart/2018/5/layout/IconCircleLabelList"/>
    <dgm:cxn modelId="{2C68F4AA-6469-4E8E-BAFA-3105AB4B6925}" type="presOf" srcId="{5E8A5FA8-8FA5-4B51-97EE-0E3723536ADD}" destId="{E64BD8AC-0E8D-4B0E-9786-BAE623F0893A}" srcOrd="0" destOrd="0" presId="urn:microsoft.com/office/officeart/2018/5/layout/IconCircleLabelList"/>
    <dgm:cxn modelId="{6F6F8AC7-9E17-4E36-A86B-0E8A95AAF4B9}" srcId="{23D7CA70-46E3-4B25-B870-9D7DCC6CD015}" destId="{5E8A5FA8-8FA5-4B51-97EE-0E3723536ADD}" srcOrd="1" destOrd="0" parTransId="{3348C585-FEDC-477C-BA4B-D3E2BC1A9935}" sibTransId="{577FD698-BA9B-48D0-A622-AD52D5711C93}"/>
    <dgm:cxn modelId="{9257C3FD-B351-4882-BCF5-A5A8D37FB7A2}" type="presOf" srcId="{23D7CA70-46E3-4B25-B870-9D7DCC6CD015}" destId="{C05E6E7D-C8CB-4E63-8F32-47A2E60FD20C}" srcOrd="0" destOrd="0" presId="urn:microsoft.com/office/officeart/2018/5/layout/IconCircleLabelList"/>
    <dgm:cxn modelId="{C9D5CF5D-709F-402D-AD51-2F2963C1863D}" type="presParOf" srcId="{C05E6E7D-C8CB-4E63-8F32-47A2E60FD20C}" destId="{78F7D166-EC84-45A2-B3C3-BF99B5585B77}" srcOrd="0" destOrd="0" presId="urn:microsoft.com/office/officeart/2018/5/layout/IconCircleLabelList"/>
    <dgm:cxn modelId="{A15F45E7-96DF-41E1-8285-8B3D306224CD}" type="presParOf" srcId="{78F7D166-EC84-45A2-B3C3-BF99B5585B77}" destId="{40C72401-1043-49D0-9F3E-61939FE92A8C}" srcOrd="0" destOrd="0" presId="urn:microsoft.com/office/officeart/2018/5/layout/IconCircleLabelList"/>
    <dgm:cxn modelId="{A7ED0704-2435-40ED-A1C2-1CE2FDE501AF}" type="presParOf" srcId="{78F7D166-EC84-45A2-B3C3-BF99B5585B77}" destId="{57684E29-F750-45F6-B83B-7B1D58A1BB54}" srcOrd="1" destOrd="0" presId="urn:microsoft.com/office/officeart/2018/5/layout/IconCircleLabelList"/>
    <dgm:cxn modelId="{6CB049B9-9A8F-4E85-B729-4121026213B3}" type="presParOf" srcId="{78F7D166-EC84-45A2-B3C3-BF99B5585B77}" destId="{64F23A0F-0FDF-4D81-A229-F3C307C246AC}" srcOrd="2" destOrd="0" presId="urn:microsoft.com/office/officeart/2018/5/layout/IconCircleLabelList"/>
    <dgm:cxn modelId="{7A4A916D-1C85-48D1-9330-3D70BE88C8CD}" type="presParOf" srcId="{78F7D166-EC84-45A2-B3C3-BF99B5585B77}" destId="{15BBD862-F8A3-4606-BE7F-6EF8C6EE0AB7}" srcOrd="3" destOrd="0" presId="urn:microsoft.com/office/officeart/2018/5/layout/IconCircleLabelList"/>
    <dgm:cxn modelId="{A6FED5D8-0485-42BF-8737-3BA34EC14028}" type="presParOf" srcId="{C05E6E7D-C8CB-4E63-8F32-47A2E60FD20C}" destId="{685EADD5-57F5-4FE6-85E1-B5732729E0B1}" srcOrd="1" destOrd="0" presId="urn:microsoft.com/office/officeart/2018/5/layout/IconCircleLabelList"/>
    <dgm:cxn modelId="{8DE6B968-AAA9-42AA-944D-8C75BCB8351A}" type="presParOf" srcId="{C05E6E7D-C8CB-4E63-8F32-47A2E60FD20C}" destId="{9077B810-1458-420A-9BD3-92DEE6F4AE63}" srcOrd="2" destOrd="0" presId="urn:microsoft.com/office/officeart/2018/5/layout/IconCircleLabelList"/>
    <dgm:cxn modelId="{4D34BD11-3D2B-4B11-AD80-49CD0B360D9E}" type="presParOf" srcId="{9077B810-1458-420A-9BD3-92DEE6F4AE63}" destId="{2D68B3F0-6C47-4E8E-BF49-6DB388BFD76F}" srcOrd="0" destOrd="0" presId="urn:microsoft.com/office/officeart/2018/5/layout/IconCircleLabelList"/>
    <dgm:cxn modelId="{AD287702-5D95-4A12-8CE2-3157E78B2C61}" type="presParOf" srcId="{9077B810-1458-420A-9BD3-92DEE6F4AE63}" destId="{B712CFE5-6BC5-49DB-9A2C-F1BD001D7332}" srcOrd="1" destOrd="0" presId="urn:microsoft.com/office/officeart/2018/5/layout/IconCircleLabelList"/>
    <dgm:cxn modelId="{39B6C9E0-7699-45A8-825F-E5DB358C354A}" type="presParOf" srcId="{9077B810-1458-420A-9BD3-92DEE6F4AE63}" destId="{CEA58836-D8A7-4E34-9871-72F6CB6872D5}" srcOrd="2" destOrd="0" presId="urn:microsoft.com/office/officeart/2018/5/layout/IconCircleLabelList"/>
    <dgm:cxn modelId="{61321410-21EE-4FE9-AD93-728D81FDD5D3}" type="presParOf" srcId="{9077B810-1458-420A-9BD3-92DEE6F4AE63}" destId="{E64BD8AC-0E8D-4B0E-9786-BAE623F0893A}" srcOrd="3" destOrd="0" presId="urn:microsoft.com/office/officeart/2018/5/layout/IconCircleLabelList"/>
    <dgm:cxn modelId="{FDD1E170-2979-4F90-B6B1-8AD68132B87A}" type="presParOf" srcId="{C05E6E7D-C8CB-4E63-8F32-47A2E60FD20C}" destId="{9F607B61-E317-4CD0-9A20-234C8C6CD12E}" srcOrd="3" destOrd="0" presId="urn:microsoft.com/office/officeart/2018/5/layout/IconCircleLabelList"/>
    <dgm:cxn modelId="{8C0461C4-B01A-40BF-84D8-1E096F165921}" type="presParOf" srcId="{C05E6E7D-C8CB-4E63-8F32-47A2E60FD20C}" destId="{7C43CC87-E26A-42E9-B78B-90419A4E73A1}" srcOrd="4" destOrd="0" presId="urn:microsoft.com/office/officeart/2018/5/layout/IconCircleLabelList"/>
    <dgm:cxn modelId="{97AED8D8-6154-47EC-B1E8-506B4D26707B}" type="presParOf" srcId="{7C43CC87-E26A-42E9-B78B-90419A4E73A1}" destId="{949A9046-07C0-40C7-A0E8-A0EF257E83AB}" srcOrd="0" destOrd="0" presId="urn:microsoft.com/office/officeart/2018/5/layout/IconCircleLabelList"/>
    <dgm:cxn modelId="{69FDD88B-6E56-4410-9263-FB3FC7E30A78}" type="presParOf" srcId="{7C43CC87-E26A-42E9-B78B-90419A4E73A1}" destId="{CD59A7F2-1996-418C-8D9F-1F929F1C3CFA}" srcOrd="1" destOrd="0" presId="urn:microsoft.com/office/officeart/2018/5/layout/IconCircleLabelList"/>
    <dgm:cxn modelId="{B2A5F874-431A-4A18-9E64-A9C86F8A4077}" type="presParOf" srcId="{7C43CC87-E26A-42E9-B78B-90419A4E73A1}" destId="{02497AC6-5C97-4171-9B01-987845AD447F}" srcOrd="2" destOrd="0" presId="urn:microsoft.com/office/officeart/2018/5/layout/IconCircleLabelList"/>
    <dgm:cxn modelId="{41D138FE-DF80-49E1-8399-2D2E7578D56E}" type="presParOf" srcId="{7C43CC87-E26A-42E9-B78B-90419A4E73A1}" destId="{60B9351E-6921-44D3-8254-4459F7E43D4C}" srcOrd="3" destOrd="0" presId="urn:microsoft.com/office/officeart/2018/5/layout/IconCircleLabelList"/>
    <dgm:cxn modelId="{DE83CCE5-F3EF-4CB5-95AD-22072B5C6392}" type="presParOf" srcId="{C05E6E7D-C8CB-4E63-8F32-47A2E60FD20C}" destId="{31A8CCA4-35BD-477F-A30E-CD24093F98C5}" srcOrd="5" destOrd="0" presId="urn:microsoft.com/office/officeart/2018/5/layout/IconCircleLabelList"/>
    <dgm:cxn modelId="{AB15E2B6-B85F-481C-AC22-771629EB6227}" type="presParOf" srcId="{C05E6E7D-C8CB-4E63-8F32-47A2E60FD20C}" destId="{BA98845E-CE07-4825-A8A4-3455F9EDC68E}" srcOrd="6" destOrd="0" presId="urn:microsoft.com/office/officeart/2018/5/layout/IconCircleLabelList"/>
    <dgm:cxn modelId="{2719EC37-8079-4214-BF2F-EF85124E7B12}" type="presParOf" srcId="{BA98845E-CE07-4825-A8A4-3455F9EDC68E}" destId="{F2B3E197-8150-4E40-A7E2-4DEF8AEDCF2F}" srcOrd="0" destOrd="0" presId="urn:microsoft.com/office/officeart/2018/5/layout/IconCircleLabelList"/>
    <dgm:cxn modelId="{10A0AA21-B5C6-47A4-AC67-8A63B11DBFA9}" type="presParOf" srcId="{BA98845E-CE07-4825-A8A4-3455F9EDC68E}" destId="{44DC3377-8EF5-40D5-8CBA-356C938FC5D7}" srcOrd="1" destOrd="0" presId="urn:microsoft.com/office/officeart/2018/5/layout/IconCircleLabelList"/>
    <dgm:cxn modelId="{90BCE993-6A47-456D-A145-DF948C4EE845}" type="presParOf" srcId="{BA98845E-CE07-4825-A8A4-3455F9EDC68E}" destId="{3FEE5E79-C7A1-449A-9448-7348F78AACFC}" srcOrd="2" destOrd="0" presId="urn:microsoft.com/office/officeart/2018/5/layout/IconCircleLabelList"/>
    <dgm:cxn modelId="{613D0644-D3AD-4F2B-9D2E-94D4E6C731A2}" type="presParOf" srcId="{BA98845E-CE07-4825-A8A4-3455F9EDC68E}" destId="{4E738A0F-9B3C-49E2-A32D-5646E6AFFDA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88AAB6-3EB3-4505-A442-3B293E4B0D8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5EEA162-01F3-420F-B3BB-C28EB10A8AF9}">
      <dgm:prSet/>
      <dgm:spPr/>
      <dgm:t>
        <a:bodyPr/>
        <a:lstStyle/>
        <a:p>
          <a:r>
            <a:rPr lang="en-GB" b="1" i="1"/>
            <a:t>“Quality can be defined as ‘no defects’”</a:t>
          </a:r>
          <a:endParaRPr lang="en-US"/>
        </a:p>
      </dgm:t>
    </dgm:pt>
    <dgm:pt modelId="{0B45A897-744C-45FE-A363-18DA796C3C3D}" type="parTrans" cxnId="{F2D90AA7-CEB1-4A74-93A8-3A7CB36EC14C}">
      <dgm:prSet/>
      <dgm:spPr/>
      <dgm:t>
        <a:bodyPr/>
        <a:lstStyle/>
        <a:p>
          <a:endParaRPr lang="en-US"/>
        </a:p>
      </dgm:t>
    </dgm:pt>
    <dgm:pt modelId="{2E19A363-CE09-48E8-9B5E-6F8D10399F1F}" type="sibTrans" cxnId="{F2D90AA7-CEB1-4A74-93A8-3A7CB36EC14C}">
      <dgm:prSet/>
      <dgm:spPr/>
      <dgm:t>
        <a:bodyPr/>
        <a:lstStyle/>
        <a:p>
          <a:endParaRPr lang="en-US"/>
        </a:p>
      </dgm:t>
    </dgm:pt>
    <dgm:pt modelId="{239785EE-D3AB-4CB0-9862-F25430701010}">
      <dgm:prSet/>
      <dgm:spPr/>
      <dgm:t>
        <a:bodyPr/>
        <a:lstStyle/>
        <a:p>
          <a:r>
            <a:rPr lang="en-GB"/>
            <a:t>Due to the rapid globalisation, most customers prioritise quality as important as the price This explain the fact Quality validation is one of the keys to  maintenance of complex and dynamic business environments such as ASDA</a:t>
          </a:r>
          <a:endParaRPr lang="en-US"/>
        </a:p>
      </dgm:t>
    </dgm:pt>
    <dgm:pt modelId="{B03C6C69-4662-4D75-8C41-178409DC6BFA}" type="parTrans" cxnId="{F45463C4-4ED7-4712-A4BA-0EF8B5B1224D}">
      <dgm:prSet/>
      <dgm:spPr/>
      <dgm:t>
        <a:bodyPr/>
        <a:lstStyle/>
        <a:p>
          <a:endParaRPr lang="en-US"/>
        </a:p>
      </dgm:t>
    </dgm:pt>
    <dgm:pt modelId="{C1193E45-FAF9-4DD6-A9FB-F4EA5C8065BF}" type="sibTrans" cxnId="{F45463C4-4ED7-4712-A4BA-0EF8B5B1224D}">
      <dgm:prSet/>
      <dgm:spPr/>
      <dgm:t>
        <a:bodyPr/>
        <a:lstStyle/>
        <a:p>
          <a:endParaRPr lang="en-US"/>
        </a:p>
      </dgm:t>
    </dgm:pt>
    <dgm:pt modelId="{0D8F020C-33D3-48F5-B385-71D3E395B377}" type="pres">
      <dgm:prSet presAssocID="{C788AAB6-3EB3-4505-A442-3B293E4B0D87}" presName="linear" presStyleCnt="0">
        <dgm:presLayoutVars>
          <dgm:animLvl val="lvl"/>
          <dgm:resizeHandles val="exact"/>
        </dgm:presLayoutVars>
      </dgm:prSet>
      <dgm:spPr/>
    </dgm:pt>
    <dgm:pt modelId="{E724C793-722C-49B6-886E-9C1E1769B916}" type="pres">
      <dgm:prSet presAssocID="{E5EEA162-01F3-420F-B3BB-C28EB10A8AF9}" presName="parentText" presStyleLbl="node1" presStyleIdx="0" presStyleCnt="2" custLinFactY="-2410" custLinFactNeighborX="-63" custLinFactNeighborY="-100000">
        <dgm:presLayoutVars>
          <dgm:chMax val="0"/>
          <dgm:bulletEnabled val="1"/>
        </dgm:presLayoutVars>
      </dgm:prSet>
      <dgm:spPr/>
    </dgm:pt>
    <dgm:pt modelId="{657386B9-E39D-431A-90E0-A8477844B4D6}" type="pres">
      <dgm:prSet presAssocID="{2E19A363-CE09-48E8-9B5E-6F8D10399F1F}" presName="spacer" presStyleCnt="0"/>
      <dgm:spPr/>
    </dgm:pt>
    <dgm:pt modelId="{19FF8B23-0E57-435D-B945-999E6C42EDE2}" type="pres">
      <dgm:prSet presAssocID="{239785EE-D3AB-4CB0-9862-F25430701010}" presName="parentText" presStyleLbl="node1" presStyleIdx="1" presStyleCnt="2">
        <dgm:presLayoutVars>
          <dgm:chMax val="0"/>
          <dgm:bulletEnabled val="1"/>
        </dgm:presLayoutVars>
      </dgm:prSet>
      <dgm:spPr/>
    </dgm:pt>
  </dgm:ptLst>
  <dgm:cxnLst>
    <dgm:cxn modelId="{BBA5720C-2F70-447B-B069-5E2768DDE2C6}" type="presOf" srcId="{C788AAB6-3EB3-4505-A442-3B293E4B0D87}" destId="{0D8F020C-33D3-48F5-B385-71D3E395B377}" srcOrd="0" destOrd="0" presId="urn:microsoft.com/office/officeart/2005/8/layout/vList2"/>
    <dgm:cxn modelId="{D3F0513D-7872-4648-8EDD-19F47C37EDBE}" type="presOf" srcId="{E5EEA162-01F3-420F-B3BB-C28EB10A8AF9}" destId="{E724C793-722C-49B6-886E-9C1E1769B916}" srcOrd="0" destOrd="0" presId="urn:microsoft.com/office/officeart/2005/8/layout/vList2"/>
    <dgm:cxn modelId="{5B7A698A-A756-4255-A3E2-EE03567C45C4}" type="presOf" srcId="{239785EE-D3AB-4CB0-9862-F25430701010}" destId="{19FF8B23-0E57-435D-B945-999E6C42EDE2}" srcOrd="0" destOrd="0" presId="urn:microsoft.com/office/officeart/2005/8/layout/vList2"/>
    <dgm:cxn modelId="{F2D90AA7-CEB1-4A74-93A8-3A7CB36EC14C}" srcId="{C788AAB6-3EB3-4505-A442-3B293E4B0D87}" destId="{E5EEA162-01F3-420F-B3BB-C28EB10A8AF9}" srcOrd="0" destOrd="0" parTransId="{0B45A897-744C-45FE-A363-18DA796C3C3D}" sibTransId="{2E19A363-CE09-48E8-9B5E-6F8D10399F1F}"/>
    <dgm:cxn modelId="{F45463C4-4ED7-4712-A4BA-0EF8B5B1224D}" srcId="{C788AAB6-3EB3-4505-A442-3B293E4B0D87}" destId="{239785EE-D3AB-4CB0-9862-F25430701010}" srcOrd="1" destOrd="0" parTransId="{B03C6C69-4662-4D75-8C41-178409DC6BFA}" sibTransId="{C1193E45-FAF9-4DD6-A9FB-F4EA5C8065BF}"/>
    <dgm:cxn modelId="{CD02E25E-E3C2-415B-B12A-E3F73A29927D}" type="presParOf" srcId="{0D8F020C-33D3-48F5-B385-71D3E395B377}" destId="{E724C793-722C-49B6-886E-9C1E1769B916}" srcOrd="0" destOrd="0" presId="urn:microsoft.com/office/officeart/2005/8/layout/vList2"/>
    <dgm:cxn modelId="{1481AE8C-6422-4F3C-AA83-411542E43AD6}" type="presParOf" srcId="{0D8F020C-33D3-48F5-B385-71D3E395B377}" destId="{657386B9-E39D-431A-90E0-A8477844B4D6}" srcOrd="1" destOrd="0" presId="urn:microsoft.com/office/officeart/2005/8/layout/vList2"/>
    <dgm:cxn modelId="{6BD6EA7F-7622-453E-91EF-A9A00715CDC1}" type="presParOf" srcId="{0D8F020C-33D3-48F5-B385-71D3E395B377}" destId="{19FF8B23-0E57-435D-B945-999E6C42EDE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CD0ADE-D34E-46AA-BBD3-393E51E388A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677FA92-BF63-42D5-ABB8-F9733E7DDA09}">
      <dgm:prSet phldrT="[Text]"/>
      <dgm:spPr/>
      <dgm:t>
        <a:bodyPr/>
        <a:lstStyle/>
        <a:p>
          <a:r>
            <a:rPr lang="en-GB" b="1" dirty="0"/>
            <a:t>Strengths</a:t>
          </a:r>
        </a:p>
        <a:p>
          <a:r>
            <a:rPr lang="en-GB" b="0" dirty="0"/>
            <a:t>Offering value while Maintaining Ethical and Sustainable Boundaries</a:t>
          </a:r>
          <a:r>
            <a:rPr lang="en-GB" dirty="0"/>
            <a:t>’ </a:t>
          </a:r>
          <a:endParaRPr lang="en-GB" b="1" dirty="0"/>
        </a:p>
        <a:p>
          <a:endParaRPr lang="en-GB" b="1" dirty="0"/>
        </a:p>
      </dgm:t>
    </dgm:pt>
    <dgm:pt modelId="{C9847611-403B-4884-A07C-B6AECF31A171}" type="parTrans" cxnId="{420A24D8-C764-485E-B967-D0E7B1E093D2}">
      <dgm:prSet/>
      <dgm:spPr/>
      <dgm:t>
        <a:bodyPr/>
        <a:lstStyle/>
        <a:p>
          <a:endParaRPr lang="en-GB"/>
        </a:p>
      </dgm:t>
    </dgm:pt>
    <dgm:pt modelId="{BC061395-65F9-461A-8CE6-6492A4054583}" type="sibTrans" cxnId="{420A24D8-C764-485E-B967-D0E7B1E093D2}">
      <dgm:prSet/>
      <dgm:spPr/>
      <dgm:t>
        <a:bodyPr/>
        <a:lstStyle/>
        <a:p>
          <a:endParaRPr lang="en-GB"/>
        </a:p>
      </dgm:t>
    </dgm:pt>
    <dgm:pt modelId="{9ACEFC76-2FF5-47D1-BA4C-927D7565DE95}">
      <dgm:prSet phldrT="[Text]"/>
      <dgm:spPr/>
      <dgm:t>
        <a:bodyPr/>
        <a:lstStyle/>
        <a:p>
          <a:r>
            <a:rPr lang="en-GB" b="1" dirty="0">
              <a:latin typeface="Arial" panose="020B0604020202020204" pitchFamily="34" charset="0"/>
              <a:cs typeface="Arial" panose="020B0604020202020204" pitchFamily="34" charset="0"/>
            </a:rPr>
            <a:t>Weakness</a:t>
          </a:r>
        </a:p>
        <a:p>
          <a:r>
            <a:rPr lang="en-GB" b="0" dirty="0">
              <a:latin typeface="Arial" panose="020B0604020202020204" pitchFamily="34" charset="0"/>
              <a:cs typeface="Arial" panose="020B0604020202020204" pitchFamily="34" charset="0"/>
            </a:rPr>
            <a:t>Value –oriented business practice</a:t>
          </a:r>
        </a:p>
        <a:p>
          <a:endParaRPr lang="en-GB" b="1" dirty="0"/>
        </a:p>
      </dgm:t>
    </dgm:pt>
    <dgm:pt modelId="{6699E162-CD59-4C4D-95C7-8EC8F72BCF06}" type="parTrans" cxnId="{C0803F11-1098-4B86-AD26-723CEF3AF5FE}">
      <dgm:prSet/>
      <dgm:spPr/>
      <dgm:t>
        <a:bodyPr/>
        <a:lstStyle/>
        <a:p>
          <a:endParaRPr lang="en-GB"/>
        </a:p>
      </dgm:t>
    </dgm:pt>
    <dgm:pt modelId="{E1A9BCC0-C50D-4573-8AF0-FF7324CC8F10}" type="sibTrans" cxnId="{C0803F11-1098-4B86-AD26-723CEF3AF5FE}">
      <dgm:prSet/>
      <dgm:spPr/>
      <dgm:t>
        <a:bodyPr/>
        <a:lstStyle/>
        <a:p>
          <a:endParaRPr lang="en-GB"/>
        </a:p>
      </dgm:t>
    </dgm:pt>
    <dgm:pt modelId="{AA1DBEFC-0AFC-416A-96B0-7A33CC364AA0}">
      <dgm:prSet phldrT="[Text]"/>
      <dgm:spPr/>
      <dgm:t>
        <a:bodyPr/>
        <a:lstStyle/>
        <a:p>
          <a:r>
            <a:rPr lang="en-GB" b="1" dirty="0">
              <a:latin typeface="Arial" panose="020B0604020202020204" pitchFamily="34" charset="0"/>
              <a:cs typeface="Arial" panose="020B0604020202020204" pitchFamily="34" charset="0"/>
            </a:rPr>
            <a:t>Opportunity</a:t>
          </a:r>
        </a:p>
        <a:p>
          <a:r>
            <a:rPr lang="en-GB" dirty="0">
              <a:latin typeface="Arial" panose="020B0604020202020204" pitchFamily="34" charset="0"/>
              <a:cs typeface="Arial" panose="020B0604020202020204" pitchFamily="34" charset="0"/>
            </a:rPr>
            <a:t>Interactive website design </a:t>
          </a:r>
        </a:p>
      </dgm:t>
    </dgm:pt>
    <dgm:pt modelId="{62411F54-721A-431C-A0C4-B7A7800837D2}" type="parTrans" cxnId="{62C515F3-E4C8-4F49-A87D-A275FCD66B8E}">
      <dgm:prSet/>
      <dgm:spPr/>
      <dgm:t>
        <a:bodyPr/>
        <a:lstStyle/>
        <a:p>
          <a:endParaRPr lang="en-GB"/>
        </a:p>
      </dgm:t>
    </dgm:pt>
    <dgm:pt modelId="{414B2473-7C14-4062-9330-657669B98093}" type="sibTrans" cxnId="{62C515F3-E4C8-4F49-A87D-A275FCD66B8E}">
      <dgm:prSet/>
      <dgm:spPr/>
      <dgm:t>
        <a:bodyPr/>
        <a:lstStyle/>
        <a:p>
          <a:endParaRPr lang="en-GB"/>
        </a:p>
      </dgm:t>
    </dgm:pt>
    <dgm:pt modelId="{7B663481-EA0E-4998-AC47-190B92925D54}">
      <dgm:prSet phldrT="[Text]"/>
      <dgm:spPr/>
      <dgm:t>
        <a:bodyPr/>
        <a:lstStyle/>
        <a:p>
          <a:r>
            <a:rPr lang="en-GB" b="1" dirty="0">
              <a:latin typeface="Arial" panose="020B0604020202020204" pitchFamily="34" charset="0"/>
              <a:cs typeface="Arial" panose="020B0604020202020204" pitchFamily="34" charset="0"/>
            </a:rPr>
            <a:t>Threat</a:t>
          </a:r>
        </a:p>
        <a:p>
          <a:r>
            <a:rPr lang="en-GB" dirty="0">
              <a:latin typeface="Arial" panose="020B0604020202020204" pitchFamily="34" charset="0"/>
              <a:cs typeface="Arial" panose="020B0604020202020204" pitchFamily="34" charset="0"/>
            </a:rPr>
            <a:t>Poor HRM Management</a:t>
          </a:r>
        </a:p>
        <a:p>
          <a:endParaRPr lang="en-GB" dirty="0"/>
        </a:p>
      </dgm:t>
    </dgm:pt>
    <dgm:pt modelId="{BBEEA23E-F622-457D-B682-7E11D13F20CC}" type="parTrans" cxnId="{7D33DC83-8FFF-4C16-8473-96C49B805E48}">
      <dgm:prSet/>
      <dgm:spPr/>
      <dgm:t>
        <a:bodyPr/>
        <a:lstStyle/>
        <a:p>
          <a:endParaRPr lang="en-GB"/>
        </a:p>
      </dgm:t>
    </dgm:pt>
    <dgm:pt modelId="{F67ADEBD-A8A3-44D1-B3C7-94DED154DE45}" type="sibTrans" cxnId="{7D33DC83-8FFF-4C16-8473-96C49B805E48}">
      <dgm:prSet/>
      <dgm:spPr/>
      <dgm:t>
        <a:bodyPr/>
        <a:lstStyle/>
        <a:p>
          <a:endParaRPr lang="en-GB"/>
        </a:p>
      </dgm:t>
    </dgm:pt>
    <dgm:pt modelId="{EA5CED4C-19F3-4A25-AD09-BEFD98882738}" type="pres">
      <dgm:prSet presAssocID="{2ACD0ADE-D34E-46AA-BBD3-393E51E388A5}" presName="diagram" presStyleCnt="0">
        <dgm:presLayoutVars>
          <dgm:dir/>
          <dgm:resizeHandles val="exact"/>
        </dgm:presLayoutVars>
      </dgm:prSet>
      <dgm:spPr/>
    </dgm:pt>
    <dgm:pt modelId="{7B138DDD-4179-48E2-AC2C-894B3D3B3B60}" type="pres">
      <dgm:prSet presAssocID="{7677FA92-BF63-42D5-ABB8-F9733E7DDA09}" presName="node" presStyleLbl="node1" presStyleIdx="0" presStyleCnt="4">
        <dgm:presLayoutVars>
          <dgm:bulletEnabled val="1"/>
        </dgm:presLayoutVars>
      </dgm:prSet>
      <dgm:spPr/>
    </dgm:pt>
    <dgm:pt modelId="{4950DFF8-D15B-49A0-ABAB-D409A911072C}" type="pres">
      <dgm:prSet presAssocID="{BC061395-65F9-461A-8CE6-6492A4054583}" presName="sibTrans" presStyleCnt="0"/>
      <dgm:spPr/>
    </dgm:pt>
    <dgm:pt modelId="{1A5311ED-F316-4910-A7A3-A245B8EB8E4A}" type="pres">
      <dgm:prSet presAssocID="{9ACEFC76-2FF5-47D1-BA4C-927D7565DE95}" presName="node" presStyleLbl="node1" presStyleIdx="1" presStyleCnt="4" custLinFactNeighborX="638" custLinFactNeighborY="2660">
        <dgm:presLayoutVars>
          <dgm:bulletEnabled val="1"/>
        </dgm:presLayoutVars>
      </dgm:prSet>
      <dgm:spPr/>
    </dgm:pt>
    <dgm:pt modelId="{FA510514-806F-412B-A753-9E292E9331ED}" type="pres">
      <dgm:prSet presAssocID="{E1A9BCC0-C50D-4573-8AF0-FF7324CC8F10}" presName="sibTrans" presStyleCnt="0"/>
      <dgm:spPr/>
    </dgm:pt>
    <dgm:pt modelId="{5B87C9E0-48C6-4735-BE01-80D4FC573E0D}" type="pres">
      <dgm:prSet presAssocID="{AA1DBEFC-0AFC-416A-96B0-7A33CC364AA0}" presName="node" presStyleLbl="node1" presStyleIdx="2" presStyleCnt="4">
        <dgm:presLayoutVars>
          <dgm:bulletEnabled val="1"/>
        </dgm:presLayoutVars>
      </dgm:prSet>
      <dgm:spPr/>
    </dgm:pt>
    <dgm:pt modelId="{07905FD4-A037-4099-A6C7-2F5F01C2A0B8}" type="pres">
      <dgm:prSet presAssocID="{414B2473-7C14-4062-9330-657669B98093}" presName="sibTrans" presStyleCnt="0"/>
      <dgm:spPr/>
    </dgm:pt>
    <dgm:pt modelId="{CEEF46B0-BCE4-48B0-A917-B1876FE98DB0}" type="pres">
      <dgm:prSet presAssocID="{7B663481-EA0E-4998-AC47-190B92925D54}" presName="node" presStyleLbl="node1" presStyleIdx="3" presStyleCnt="4" custLinFactNeighborX="638" custLinFactNeighborY="0">
        <dgm:presLayoutVars>
          <dgm:bulletEnabled val="1"/>
        </dgm:presLayoutVars>
      </dgm:prSet>
      <dgm:spPr/>
    </dgm:pt>
  </dgm:ptLst>
  <dgm:cxnLst>
    <dgm:cxn modelId="{0E53E108-2285-4E37-8254-7709E2BE1D9C}" type="presOf" srcId="{7B663481-EA0E-4998-AC47-190B92925D54}" destId="{CEEF46B0-BCE4-48B0-A917-B1876FE98DB0}" srcOrd="0" destOrd="0" presId="urn:microsoft.com/office/officeart/2005/8/layout/default"/>
    <dgm:cxn modelId="{C0803F11-1098-4B86-AD26-723CEF3AF5FE}" srcId="{2ACD0ADE-D34E-46AA-BBD3-393E51E388A5}" destId="{9ACEFC76-2FF5-47D1-BA4C-927D7565DE95}" srcOrd="1" destOrd="0" parTransId="{6699E162-CD59-4C4D-95C7-8EC8F72BCF06}" sibTransId="{E1A9BCC0-C50D-4573-8AF0-FF7324CC8F10}"/>
    <dgm:cxn modelId="{A5C6E12D-E3A9-441E-9C35-63CF43D6E9EA}" type="presOf" srcId="{2ACD0ADE-D34E-46AA-BBD3-393E51E388A5}" destId="{EA5CED4C-19F3-4A25-AD09-BEFD98882738}" srcOrd="0" destOrd="0" presId="urn:microsoft.com/office/officeart/2005/8/layout/default"/>
    <dgm:cxn modelId="{7D33DC83-8FFF-4C16-8473-96C49B805E48}" srcId="{2ACD0ADE-D34E-46AA-BBD3-393E51E388A5}" destId="{7B663481-EA0E-4998-AC47-190B92925D54}" srcOrd="3" destOrd="0" parTransId="{BBEEA23E-F622-457D-B682-7E11D13F20CC}" sibTransId="{F67ADEBD-A8A3-44D1-B3C7-94DED154DE45}"/>
    <dgm:cxn modelId="{A7B7AB94-0A56-4ABD-A1F6-4DFEF18BD4FD}" type="presOf" srcId="{7677FA92-BF63-42D5-ABB8-F9733E7DDA09}" destId="{7B138DDD-4179-48E2-AC2C-894B3D3B3B60}" srcOrd="0" destOrd="0" presId="urn:microsoft.com/office/officeart/2005/8/layout/default"/>
    <dgm:cxn modelId="{B8038CB5-5BB1-4C13-AD5A-2036ED57F665}" type="presOf" srcId="{9ACEFC76-2FF5-47D1-BA4C-927D7565DE95}" destId="{1A5311ED-F316-4910-A7A3-A245B8EB8E4A}" srcOrd="0" destOrd="0" presId="urn:microsoft.com/office/officeart/2005/8/layout/default"/>
    <dgm:cxn modelId="{420A24D8-C764-485E-B967-D0E7B1E093D2}" srcId="{2ACD0ADE-D34E-46AA-BBD3-393E51E388A5}" destId="{7677FA92-BF63-42D5-ABB8-F9733E7DDA09}" srcOrd="0" destOrd="0" parTransId="{C9847611-403B-4884-A07C-B6AECF31A171}" sibTransId="{BC061395-65F9-461A-8CE6-6492A4054583}"/>
    <dgm:cxn modelId="{0B1918F0-C997-4134-820D-69996ED3BBE0}" type="presOf" srcId="{AA1DBEFC-0AFC-416A-96B0-7A33CC364AA0}" destId="{5B87C9E0-48C6-4735-BE01-80D4FC573E0D}" srcOrd="0" destOrd="0" presId="urn:microsoft.com/office/officeart/2005/8/layout/default"/>
    <dgm:cxn modelId="{62C515F3-E4C8-4F49-A87D-A275FCD66B8E}" srcId="{2ACD0ADE-D34E-46AA-BBD3-393E51E388A5}" destId="{AA1DBEFC-0AFC-416A-96B0-7A33CC364AA0}" srcOrd="2" destOrd="0" parTransId="{62411F54-721A-431C-A0C4-B7A7800837D2}" sibTransId="{414B2473-7C14-4062-9330-657669B98093}"/>
    <dgm:cxn modelId="{128A4C24-F3EF-49E8-987E-1E4C4768FFF7}" type="presParOf" srcId="{EA5CED4C-19F3-4A25-AD09-BEFD98882738}" destId="{7B138DDD-4179-48E2-AC2C-894B3D3B3B60}" srcOrd="0" destOrd="0" presId="urn:microsoft.com/office/officeart/2005/8/layout/default"/>
    <dgm:cxn modelId="{21360450-2F67-4B9C-B9A9-45C8FF7F1E86}" type="presParOf" srcId="{EA5CED4C-19F3-4A25-AD09-BEFD98882738}" destId="{4950DFF8-D15B-49A0-ABAB-D409A911072C}" srcOrd="1" destOrd="0" presId="urn:microsoft.com/office/officeart/2005/8/layout/default"/>
    <dgm:cxn modelId="{B9830F30-F0DF-4A01-94B9-FE4F1EEC6174}" type="presParOf" srcId="{EA5CED4C-19F3-4A25-AD09-BEFD98882738}" destId="{1A5311ED-F316-4910-A7A3-A245B8EB8E4A}" srcOrd="2" destOrd="0" presId="urn:microsoft.com/office/officeart/2005/8/layout/default"/>
    <dgm:cxn modelId="{6B347623-C888-474B-A4A2-04A30F3C5206}" type="presParOf" srcId="{EA5CED4C-19F3-4A25-AD09-BEFD98882738}" destId="{FA510514-806F-412B-A753-9E292E9331ED}" srcOrd="3" destOrd="0" presId="urn:microsoft.com/office/officeart/2005/8/layout/default"/>
    <dgm:cxn modelId="{A7DB47FD-DB6D-4E93-A208-9A0AD127D7CB}" type="presParOf" srcId="{EA5CED4C-19F3-4A25-AD09-BEFD98882738}" destId="{5B87C9E0-48C6-4735-BE01-80D4FC573E0D}" srcOrd="4" destOrd="0" presId="urn:microsoft.com/office/officeart/2005/8/layout/default"/>
    <dgm:cxn modelId="{8A73FDD8-F1E2-4C1D-B82E-FE7DC480FA1C}" type="presParOf" srcId="{EA5CED4C-19F3-4A25-AD09-BEFD98882738}" destId="{07905FD4-A037-4099-A6C7-2F5F01C2A0B8}" srcOrd="5" destOrd="0" presId="urn:microsoft.com/office/officeart/2005/8/layout/default"/>
    <dgm:cxn modelId="{8ABD8891-FD87-4595-9B0D-E1F86A2CE85D}" type="presParOf" srcId="{EA5CED4C-19F3-4A25-AD09-BEFD98882738}" destId="{CEEF46B0-BCE4-48B0-A917-B1876FE98DB0}"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0D4439-FA44-47D9-97B4-B55865AF2971}" type="doc">
      <dgm:prSet loTypeId="urn:microsoft.com/office/officeart/2005/8/layout/gear1" loCatId="cycle" qsTypeId="urn:microsoft.com/office/officeart/2005/8/quickstyle/simple1" qsCatId="simple" csTypeId="urn:microsoft.com/office/officeart/2005/8/colors/accent1_2" csCatId="accent1" phldr="1"/>
      <dgm:spPr/>
      <dgm:t>
        <a:bodyPr/>
        <a:lstStyle/>
        <a:p>
          <a:endParaRPr lang="en-GB"/>
        </a:p>
      </dgm:t>
    </dgm:pt>
    <dgm:pt modelId="{3CE524E3-6503-4244-BA42-85FBE34B9EA6}">
      <dgm:prSet custT="1"/>
      <dgm:spPr/>
      <dgm:t>
        <a:bodyPr/>
        <a:lstStyle/>
        <a:p>
          <a:r>
            <a:rPr lang="en-GB" sz="2400" dirty="0"/>
            <a:t>Offering good price</a:t>
          </a:r>
        </a:p>
      </dgm:t>
    </dgm:pt>
    <dgm:pt modelId="{FF51CABD-16E3-4DBC-B5F9-75427C3F26F8}" type="parTrans" cxnId="{F67A7CFD-E7C0-4AC5-91B0-E3DE5443805B}">
      <dgm:prSet/>
      <dgm:spPr/>
      <dgm:t>
        <a:bodyPr/>
        <a:lstStyle/>
        <a:p>
          <a:endParaRPr lang="en-GB"/>
        </a:p>
      </dgm:t>
    </dgm:pt>
    <dgm:pt modelId="{6CFB2662-5F82-45E9-8576-1A1339F4AEBD}" type="sibTrans" cxnId="{F67A7CFD-E7C0-4AC5-91B0-E3DE5443805B}">
      <dgm:prSet/>
      <dgm:spPr/>
      <dgm:t>
        <a:bodyPr/>
        <a:lstStyle/>
        <a:p>
          <a:endParaRPr lang="en-GB"/>
        </a:p>
      </dgm:t>
    </dgm:pt>
    <dgm:pt modelId="{F4BD282C-12C2-45AA-95D8-DC99D3879130}">
      <dgm:prSet custT="1"/>
      <dgm:spPr/>
      <dgm:t>
        <a:bodyPr/>
        <a:lstStyle/>
        <a:p>
          <a:r>
            <a:rPr lang="en-GB" sz="1600" dirty="0"/>
            <a:t>Focusing on Suppliers</a:t>
          </a:r>
        </a:p>
      </dgm:t>
    </dgm:pt>
    <dgm:pt modelId="{5F6A0494-A857-4344-8577-5F66DBABDE34}" type="parTrans" cxnId="{DAC2FC48-3A79-4AE8-B75C-6CB6D17FAB90}">
      <dgm:prSet/>
      <dgm:spPr/>
      <dgm:t>
        <a:bodyPr/>
        <a:lstStyle/>
        <a:p>
          <a:endParaRPr lang="en-GB"/>
        </a:p>
      </dgm:t>
    </dgm:pt>
    <dgm:pt modelId="{8A730295-642F-4278-8A5F-FA506873D6F2}" type="sibTrans" cxnId="{DAC2FC48-3A79-4AE8-B75C-6CB6D17FAB90}">
      <dgm:prSet/>
      <dgm:spPr/>
      <dgm:t>
        <a:bodyPr/>
        <a:lstStyle/>
        <a:p>
          <a:endParaRPr lang="en-GB"/>
        </a:p>
      </dgm:t>
    </dgm:pt>
    <dgm:pt modelId="{56D05FF2-FD6C-405B-AB74-87241B9534D6}">
      <dgm:prSet/>
      <dgm:spPr/>
      <dgm:t>
        <a:bodyPr/>
        <a:lstStyle/>
        <a:p>
          <a:r>
            <a:rPr lang="en-GB" dirty="0"/>
            <a:t>B2B marketing</a:t>
          </a:r>
        </a:p>
      </dgm:t>
    </dgm:pt>
    <dgm:pt modelId="{B9F3E09F-85FD-494D-9E38-AE5EEF300D32}" type="parTrans" cxnId="{D6F9C515-0284-4A8D-955F-F1ED4AC9FA25}">
      <dgm:prSet/>
      <dgm:spPr/>
      <dgm:t>
        <a:bodyPr/>
        <a:lstStyle/>
        <a:p>
          <a:endParaRPr lang="en-GB"/>
        </a:p>
      </dgm:t>
    </dgm:pt>
    <dgm:pt modelId="{259A602D-798D-4432-8E3D-40DEFE47C77B}" type="sibTrans" cxnId="{D6F9C515-0284-4A8D-955F-F1ED4AC9FA25}">
      <dgm:prSet/>
      <dgm:spPr/>
      <dgm:t>
        <a:bodyPr/>
        <a:lstStyle/>
        <a:p>
          <a:endParaRPr lang="en-GB"/>
        </a:p>
      </dgm:t>
    </dgm:pt>
    <dgm:pt modelId="{0D98E421-7696-4D30-B5B5-10348232EEE1}">
      <dgm:prSet/>
      <dgm:spPr/>
    </dgm:pt>
    <dgm:pt modelId="{1C12E314-644C-4AFE-818D-3CD67B3F0336}" type="parTrans" cxnId="{D19F4288-463B-46BB-85BB-57138B9D7718}">
      <dgm:prSet/>
      <dgm:spPr/>
      <dgm:t>
        <a:bodyPr/>
        <a:lstStyle/>
        <a:p>
          <a:endParaRPr lang="en-GB"/>
        </a:p>
      </dgm:t>
    </dgm:pt>
    <dgm:pt modelId="{A09E0ED5-26F5-45F8-9EDD-53B4E59FD14F}" type="sibTrans" cxnId="{D19F4288-463B-46BB-85BB-57138B9D7718}">
      <dgm:prSet/>
      <dgm:spPr/>
      <dgm:t>
        <a:bodyPr/>
        <a:lstStyle/>
        <a:p>
          <a:endParaRPr lang="en-GB"/>
        </a:p>
      </dgm:t>
    </dgm:pt>
    <dgm:pt modelId="{60C93F06-6AF9-49BB-BABD-47CDA9857353}">
      <dgm:prSet/>
      <dgm:spPr/>
      <dgm:t>
        <a:bodyPr/>
        <a:lstStyle/>
        <a:p>
          <a:endParaRPr lang="en-GB" dirty="0"/>
        </a:p>
      </dgm:t>
    </dgm:pt>
    <dgm:pt modelId="{2349CBAA-85B2-4D1C-BAA5-6DAA576A6DF0}" type="parTrans" cxnId="{C1D9C563-A8C2-4615-8502-BB2F0E37E68D}">
      <dgm:prSet/>
      <dgm:spPr/>
      <dgm:t>
        <a:bodyPr/>
        <a:lstStyle/>
        <a:p>
          <a:endParaRPr lang="en-GB"/>
        </a:p>
      </dgm:t>
    </dgm:pt>
    <dgm:pt modelId="{D6BB9075-2BE4-4BE3-8BFD-1CD7FAAF2199}" type="sibTrans" cxnId="{C1D9C563-A8C2-4615-8502-BB2F0E37E68D}">
      <dgm:prSet/>
      <dgm:spPr/>
      <dgm:t>
        <a:bodyPr/>
        <a:lstStyle/>
        <a:p>
          <a:endParaRPr lang="en-GB"/>
        </a:p>
      </dgm:t>
    </dgm:pt>
    <dgm:pt modelId="{5DD3D3D5-24A3-4492-941B-46BA0AB8167F}" type="pres">
      <dgm:prSet presAssocID="{B50D4439-FA44-47D9-97B4-B55865AF2971}" presName="composite" presStyleCnt="0">
        <dgm:presLayoutVars>
          <dgm:chMax val="3"/>
          <dgm:animLvl val="lvl"/>
          <dgm:resizeHandles val="exact"/>
        </dgm:presLayoutVars>
      </dgm:prSet>
      <dgm:spPr/>
    </dgm:pt>
    <dgm:pt modelId="{FBC9E2BE-ADF3-47BC-A355-B46C84B146A7}" type="pres">
      <dgm:prSet presAssocID="{3CE524E3-6503-4244-BA42-85FBE34B9EA6}" presName="gear1" presStyleLbl="node1" presStyleIdx="0" presStyleCnt="3" custLinFactNeighborX="4988" custLinFactNeighborY="-11094">
        <dgm:presLayoutVars>
          <dgm:chMax val="1"/>
          <dgm:bulletEnabled val="1"/>
        </dgm:presLayoutVars>
      </dgm:prSet>
      <dgm:spPr/>
    </dgm:pt>
    <dgm:pt modelId="{E77BBA14-05D5-4EED-AE53-2F6EF4F02755}" type="pres">
      <dgm:prSet presAssocID="{3CE524E3-6503-4244-BA42-85FBE34B9EA6}" presName="gear1srcNode" presStyleLbl="node1" presStyleIdx="0" presStyleCnt="3"/>
      <dgm:spPr/>
    </dgm:pt>
    <dgm:pt modelId="{38E57ED7-4BF9-4DDD-ABB1-3FBC32EEBD72}" type="pres">
      <dgm:prSet presAssocID="{3CE524E3-6503-4244-BA42-85FBE34B9EA6}" presName="gear1dstNode" presStyleLbl="node1" presStyleIdx="0" presStyleCnt="3"/>
      <dgm:spPr/>
    </dgm:pt>
    <dgm:pt modelId="{0559BD8B-CB02-4FC3-B660-E96D012DEBD9}" type="pres">
      <dgm:prSet presAssocID="{F4BD282C-12C2-45AA-95D8-DC99D3879130}" presName="gear2" presStyleLbl="node1" presStyleIdx="1" presStyleCnt="3">
        <dgm:presLayoutVars>
          <dgm:chMax val="1"/>
          <dgm:bulletEnabled val="1"/>
        </dgm:presLayoutVars>
      </dgm:prSet>
      <dgm:spPr/>
    </dgm:pt>
    <dgm:pt modelId="{63665319-143A-421B-BCEF-E536A71A4C6C}" type="pres">
      <dgm:prSet presAssocID="{F4BD282C-12C2-45AA-95D8-DC99D3879130}" presName="gear2srcNode" presStyleLbl="node1" presStyleIdx="1" presStyleCnt="3"/>
      <dgm:spPr/>
    </dgm:pt>
    <dgm:pt modelId="{017AB8A5-8588-4E0D-B92E-B4A2E9D5074A}" type="pres">
      <dgm:prSet presAssocID="{F4BD282C-12C2-45AA-95D8-DC99D3879130}" presName="gear2dstNode" presStyleLbl="node1" presStyleIdx="1" presStyleCnt="3"/>
      <dgm:spPr/>
    </dgm:pt>
    <dgm:pt modelId="{4B62A473-A233-4730-B8F8-D938551F03DA}" type="pres">
      <dgm:prSet presAssocID="{56D05FF2-FD6C-405B-AB74-87241B9534D6}" presName="gear3" presStyleLbl="node1" presStyleIdx="2" presStyleCnt="3"/>
      <dgm:spPr/>
    </dgm:pt>
    <dgm:pt modelId="{3D0E14FB-94B5-4AE9-8075-880984C74B0D}" type="pres">
      <dgm:prSet presAssocID="{56D05FF2-FD6C-405B-AB74-87241B9534D6}" presName="gear3tx" presStyleLbl="node1" presStyleIdx="2" presStyleCnt="3">
        <dgm:presLayoutVars>
          <dgm:chMax val="1"/>
          <dgm:bulletEnabled val="1"/>
        </dgm:presLayoutVars>
      </dgm:prSet>
      <dgm:spPr/>
    </dgm:pt>
    <dgm:pt modelId="{B622AAD8-4670-4636-B05D-B76B326BE15C}" type="pres">
      <dgm:prSet presAssocID="{56D05FF2-FD6C-405B-AB74-87241B9534D6}" presName="gear3srcNode" presStyleLbl="node1" presStyleIdx="2" presStyleCnt="3"/>
      <dgm:spPr/>
    </dgm:pt>
    <dgm:pt modelId="{73EE9C88-D491-471A-AEED-8F7B2C97D63D}" type="pres">
      <dgm:prSet presAssocID="{56D05FF2-FD6C-405B-AB74-87241B9534D6}" presName="gear3dstNode" presStyleLbl="node1" presStyleIdx="2" presStyleCnt="3"/>
      <dgm:spPr/>
    </dgm:pt>
    <dgm:pt modelId="{70A68FE6-D5B5-4DA3-BB9F-A8FD90FC692A}" type="pres">
      <dgm:prSet presAssocID="{6CFB2662-5F82-45E9-8576-1A1339F4AEBD}" presName="connector1" presStyleLbl="sibTrans2D1" presStyleIdx="0" presStyleCnt="3"/>
      <dgm:spPr/>
    </dgm:pt>
    <dgm:pt modelId="{9A52F966-1F5D-47D4-BBE0-C13E5A21D731}" type="pres">
      <dgm:prSet presAssocID="{8A730295-642F-4278-8A5F-FA506873D6F2}" presName="connector2" presStyleLbl="sibTrans2D1" presStyleIdx="1" presStyleCnt="3"/>
      <dgm:spPr/>
    </dgm:pt>
    <dgm:pt modelId="{42E5690F-18DC-4341-BCA6-86C8A565075B}" type="pres">
      <dgm:prSet presAssocID="{259A602D-798D-4432-8E3D-40DEFE47C77B}" presName="connector3" presStyleLbl="sibTrans2D1" presStyleIdx="2" presStyleCnt="3"/>
      <dgm:spPr/>
    </dgm:pt>
  </dgm:ptLst>
  <dgm:cxnLst>
    <dgm:cxn modelId="{D6F9C515-0284-4A8D-955F-F1ED4AC9FA25}" srcId="{B50D4439-FA44-47D9-97B4-B55865AF2971}" destId="{56D05FF2-FD6C-405B-AB74-87241B9534D6}" srcOrd="2" destOrd="0" parTransId="{B9F3E09F-85FD-494D-9E38-AE5EEF300D32}" sibTransId="{259A602D-798D-4432-8E3D-40DEFE47C77B}"/>
    <dgm:cxn modelId="{57B5DA23-BDC2-4D53-94AE-0FA98D88EF00}" type="presOf" srcId="{F4BD282C-12C2-45AA-95D8-DC99D3879130}" destId="{0559BD8B-CB02-4FC3-B660-E96D012DEBD9}" srcOrd="0" destOrd="0" presId="urn:microsoft.com/office/officeart/2005/8/layout/gear1"/>
    <dgm:cxn modelId="{C1D9C563-A8C2-4615-8502-BB2F0E37E68D}" srcId="{B50D4439-FA44-47D9-97B4-B55865AF2971}" destId="{60C93F06-6AF9-49BB-BABD-47CDA9857353}" srcOrd="4" destOrd="0" parTransId="{2349CBAA-85B2-4D1C-BAA5-6DAA576A6DF0}" sibTransId="{D6BB9075-2BE4-4BE3-8BFD-1CD7FAAF2199}"/>
    <dgm:cxn modelId="{DAC2FC48-3A79-4AE8-B75C-6CB6D17FAB90}" srcId="{B50D4439-FA44-47D9-97B4-B55865AF2971}" destId="{F4BD282C-12C2-45AA-95D8-DC99D3879130}" srcOrd="1" destOrd="0" parTransId="{5F6A0494-A857-4344-8577-5F66DBABDE34}" sibTransId="{8A730295-642F-4278-8A5F-FA506873D6F2}"/>
    <dgm:cxn modelId="{750ECC6A-80FE-40CB-8268-414CE9EE5E98}" type="presOf" srcId="{3CE524E3-6503-4244-BA42-85FBE34B9EA6}" destId="{E77BBA14-05D5-4EED-AE53-2F6EF4F02755}" srcOrd="1" destOrd="0" presId="urn:microsoft.com/office/officeart/2005/8/layout/gear1"/>
    <dgm:cxn modelId="{B390634B-1F26-4250-B026-D51C8885A7CD}" type="presOf" srcId="{F4BD282C-12C2-45AA-95D8-DC99D3879130}" destId="{017AB8A5-8588-4E0D-B92E-B4A2E9D5074A}" srcOrd="2" destOrd="0" presId="urn:microsoft.com/office/officeart/2005/8/layout/gear1"/>
    <dgm:cxn modelId="{C5A4A054-E069-4412-9352-E3E51DC5C60C}" type="presOf" srcId="{56D05FF2-FD6C-405B-AB74-87241B9534D6}" destId="{4B62A473-A233-4730-B8F8-D938551F03DA}" srcOrd="0" destOrd="0" presId="urn:microsoft.com/office/officeart/2005/8/layout/gear1"/>
    <dgm:cxn modelId="{5E96F978-A436-4CD7-9677-6DBEAA81D99F}" type="presOf" srcId="{3CE524E3-6503-4244-BA42-85FBE34B9EA6}" destId="{38E57ED7-4BF9-4DDD-ABB1-3FBC32EEBD72}" srcOrd="2" destOrd="0" presId="urn:microsoft.com/office/officeart/2005/8/layout/gear1"/>
    <dgm:cxn modelId="{E83C3579-7334-4173-A849-CB251630C372}" type="presOf" srcId="{8A730295-642F-4278-8A5F-FA506873D6F2}" destId="{9A52F966-1F5D-47D4-BBE0-C13E5A21D731}" srcOrd="0" destOrd="0" presId="urn:microsoft.com/office/officeart/2005/8/layout/gear1"/>
    <dgm:cxn modelId="{677CAD5A-5C7F-48A0-9EF2-DF84A243067A}" type="presOf" srcId="{259A602D-798D-4432-8E3D-40DEFE47C77B}" destId="{42E5690F-18DC-4341-BCA6-86C8A565075B}" srcOrd="0" destOrd="0" presId="urn:microsoft.com/office/officeart/2005/8/layout/gear1"/>
    <dgm:cxn modelId="{55E97487-F809-4E88-AB32-7A6EF7FEC9E6}" type="presOf" srcId="{56D05FF2-FD6C-405B-AB74-87241B9534D6}" destId="{73EE9C88-D491-471A-AEED-8F7B2C97D63D}" srcOrd="3" destOrd="0" presId="urn:microsoft.com/office/officeart/2005/8/layout/gear1"/>
    <dgm:cxn modelId="{D19F4288-463B-46BB-85BB-57138B9D7718}" srcId="{B50D4439-FA44-47D9-97B4-B55865AF2971}" destId="{0D98E421-7696-4D30-B5B5-10348232EEE1}" srcOrd="3" destOrd="0" parTransId="{1C12E314-644C-4AFE-818D-3CD67B3F0336}" sibTransId="{A09E0ED5-26F5-45F8-9EDD-53B4E59FD14F}"/>
    <dgm:cxn modelId="{A04D498A-56F5-454A-A4B9-B1BA1F54D048}" type="presOf" srcId="{56D05FF2-FD6C-405B-AB74-87241B9534D6}" destId="{3D0E14FB-94B5-4AE9-8075-880984C74B0D}" srcOrd="1" destOrd="0" presId="urn:microsoft.com/office/officeart/2005/8/layout/gear1"/>
    <dgm:cxn modelId="{16377BA0-27E7-4CAD-B75F-DE9E96B17D20}" type="presOf" srcId="{56D05FF2-FD6C-405B-AB74-87241B9534D6}" destId="{B622AAD8-4670-4636-B05D-B76B326BE15C}" srcOrd="2" destOrd="0" presId="urn:microsoft.com/office/officeart/2005/8/layout/gear1"/>
    <dgm:cxn modelId="{342C3ABC-48AD-4FEF-BD54-2855F41D9FDA}" type="presOf" srcId="{B50D4439-FA44-47D9-97B4-B55865AF2971}" destId="{5DD3D3D5-24A3-4492-941B-46BA0AB8167F}" srcOrd="0" destOrd="0" presId="urn:microsoft.com/office/officeart/2005/8/layout/gear1"/>
    <dgm:cxn modelId="{7F868FD1-3E76-42B3-B893-D9520D69AEA6}" type="presOf" srcId="{6CFB2662-5F82-45E9-8576-1A1339F4AEBD}" destId="{70A68FE6-D5B5-4DA3-BB9F-A8FD90FC692A}" srcOrd="0" destOrd="0" presId="urn:microsoft.com/office/officeart/2005/8/layout/gear1"/>
    <dgm:cxn modelId="{8DA46CDE-2E6D-4250-BCD2-433E8D663BC9}" type="presOf" srcId="{3CE524E3-6503-4244-BA42-85FBE34B9EA6}" destId="{FBC9E2BE-ADF3-47BC-A355-B46C84B146A7}" srcOrd="0" destOrd="0" presId="urn:microsoft.com/office/officeart/2005/8/layout/gear1"/>
    <dgm:cxn modelId="{75D05FE5-EA3D-4CB6-A09D-EB18C5D99252}" type="presOf" srcId="{F4BD282C-12C2-45AA-95D8-DC99D3879130}" destId="{63665319-143A-421B-BCEF-E536A71A4C6C}" srcOrd="1" destOrd="0" presId="urn:microsoft.com/office/officeart/2005/8/layout/gear1"/>
    <dgm:cxn modelId="{F67A7CFD-E7C0-4AC5-91B0-E3DE5443805B}" srcId="{B50D4439-FA44-47D9-97B4-B55865AF2971}" destId="{3CE524E3-6503-4244-BA42-85FBE34B9EA6}" srcOrd="0" destOrd="0" parTransId="{FF51CABD-16E3-4DBC-B5F9-75427C3F26F8}" sibTransId="{6CFB2662-5F82-45E9-8576-1A1339F4AEBD}"/>
    <dgm:cxn modelId="{4B52E61D-ABFC-42FB-8EA5-D42DD4B07321}" type="presParOf" srcId="{5DD3D3D5-24A3-4492-941B-46BA0AB8167F}" destId="{FBC9E2BE-ADF3-47BC-A355-B46C84B146A7}" srcOrd="0" destOrd="0" presId="urn:microsoft.com/office/officeart/2005/8/layout/gear1"/>
    <dgm:cxn modelId="{D4836411-D768-4624-A52D-D4946C83454B}" type="presParOf" srcId="{5DD3D3D5-24A3-4492-941B-46BA0AB8167F}" destId="{E77BBA14-05D5-4EED-AE53-2F6EF4F02755}" srcOrd="1" destOrd="0" presId="urn:microsoft.com/office/officeart/2005/8/layout/gear1"/>
    <dgm:cxn modelId="{BE1602E7-E361-46A3-B437-E98857029151}" type="presParOf" srcId="{5DD3D3D5-24A3-4492-941B-46BA0AB8167F}" destId="{38E57ED7-4BF9-4DDD-ABB1-3FBC32EEBD72}" srcOrd="2" destOrd="0" presId="urn:microsoft.com/office/officeart/2005/8/layout/gear1"/>
    <dgm:cxn modelId="{B3EFDBDF-7E2E-42BE-87C1-2A9EFBDE72A4}" type="presParOf" srcId="{5DD3D3D5-24A3-4492-941B-46BA0AB8167F}" destId="{0559BD8B-CB02-4FC3-B660-E96D012DEBD9}" srcOrd="3" destOrd="0" presId="urn:microsoft.com/office/officeart/2005/8/layout/gear1"/>
    <dgm:cxn modelId="{CA38F447-2602-450D-9022-1005541640BC}" type="presParOf" srcId="{5DD3D3D5-24A3-4492-941B-46BA0AB8167F}" destId="{63665319-143A-421B-BCEF-E536A71A4C6C}" srcOrd="4" destOrd="0" presId="urn:microsoft.com/office/officeart/2005/8/layout/gear1"/>
    <dgm:cxn modelId="{81CC6F66-7BC4-46D4-A22F-28FA635F53DB}" type="presParOf" srcId="{5DD3D3D5-24A3-4492-941B-46BA0AB8167F}" destId="{017AB8A5-8588-4E0D-B92E-B4A2E9D5074A}" srcOrd="5" destOrd="0" presId="urn:microsoft.com/office/officeart/2005/8/layout/gear1"/>
    <dgm:cxn modelId="{608576C3-6301-4D97-BD1A-E24686CC309E}" type="presParOf" srcId="{5DD3D3D5-24A3-4492-941B-46BA0AB8167F}" destId="{4B62A473-A233-4730-B8F8-D938551F03DA}" srcOrd="6" destOrd="0" presId="urn:microsoft.com/office/officeart/2005/8/layout/gear1"/>
    <dgm:cxn modelId="{5C704F8A-DD1E-44D6-8054-5FB2E27CD09B}" type="presParOf" srcId="{5DD3D3D5-24A3-4492-941B-46BA0AB8167F}" destId="{3D0E14FB-94B5-4AE9-8075-880984C74B0D}" srcOrd="7" destOrd="0" presId="urn:microsoft.com/office/officeart/2005/8/layout/gear1"/>
    <dgm:cxn modelId="{05627316-5295-4B8C-9AD4-9281128E91FF}" type="presParOf" srcId="{5DD3D3D5-24A3-4492-941B-46BA0AB8167F}" destId="{B622AAD8-4670-4636-B05D-B76B326BE15C}" srcOrd="8" destOrd="0" presId="urn:microsoft.com/office/officeart/2005/8/layout/gear1"/>
    <dgm:cxn modelId="{A6047D42-9A91-43A1-912B-CF5519D35AA9}" type="presParOf" srcId="{5DD3D3D5-24A3-4492-941B-46BA0AB8167F}" destId="{73EE9C88-D491-471A-AEED-8F7B2C97D63D}" srcOrd="9" destOrd="0" presId="urn:microsoft.com/office/officeart/2005/8/layout/gear1"/>
    <dgm:cxn modelId="{2AEF8A69-EF86-42C7-9C63-98AD2DB35708}" type="presParOf" srcId="{5DD3D3D5-24A3-4492-941B-46BA0AB8167F}" destId="{70A68FE6-D5B5-4DA3-BB9F-A8FD90FC692A}" srcOrd="10" destOrd="0" presId="urn:microsoft.com/office/officeart/2005/8/layout/gear1"/>
    <dgm:cxn modelId="{F8F67B48-26F1-46E2-A198-A275B113C39E}" type="presParOf" srcId="{5DD3D3D5-24A3-4492-941B-46BA0AB8167F}" destId="{9A52F966-1F5D-47D4-BBE0-C13E5A21D731}" srcOrd="11" destOrd="0" presId="urn:microsoft.com/office/officeart/2005/8/layout/gear1"/>
    <dgm:cxn modelId="{B4D86C99-20E3-4289-AE5E-F64EE924DCA0}" type="presParOf" srcId="{5DD3D3D5-24A3-4492-941B-46BA0AB8167F}" destId="{42E5690F-18DC-4341-BCA6-86C8A565075B}"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72401-1043-49D0-9F3E-61939FE92A8C}">
      <dsp:nvSpPr>
        <dsp:cNvPr id="0" name=""/>
        <dsp:cNvSpPr/>
      </dsp:nvSpPr>
      <dsp:spPr>
        <a:xfrm>
          <a:off x="582441" y="869014"/>
          <a:ext cx="1247033" cy="12470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684E29-F750-45F6-B83B-7B1D58A1BB54}">
      <dsp:nvSpPr>
        <dsp:cNvPr id="0" name=""/>
        <dsp:cNvSpPr/>
      </dsp:nvSpPr>
      <dsp:spPr>
        <a:xfrm>
          <a:off x="848202" y="1134775"/>
          <a:ext cx="715510" cy="715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BBD862-F8A3-4606-BE7F-6EF8C6EE0AB7}">
      <dsp:nvSpPr>
        <dsp:cNvPr id="0" name=""/>
        <dsp:cNvSpPr/>
      </dsp:nvSpPr>
      <dsp:spPr>
        <a:xfrm>
          <a:off x="183800"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Online loyalty </a:t>
          </a:r>
          <a:endParaRPr lang="en-GB" sz="1600" kern="1200"/>
        </a:p>
      </dsp:txBody>
      <dsp:txXfrm>
        <a:off x="183800" y="2504467"/>
        <a:ext cx="2044316" cy="720000"/>
      </dsp:txXfrm>
    </dsp:sp>
    <dsp:sp modelId="{2D68B3F0-6C47-4E8E-BF49-6DB388BFD76F}">
      <dsp:nvSpPr>
        <dsp:cNvPr id="0" name=""/>
        <dsp:cNvSpPr/>
      </dsp:nvSpPr>
      <dsp:spPr>
        <a:xfrm>
          <a:off x="2984513" y="869014"/>
          <a:ext cx="1247033" cy="12470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12CFE5-6BC5-49DB-9A2C-F1BD001D7332}">
      <dsp:nvSpPr>
        <dsp:cNvPr id="0" name=""/>
        <dsp:cNvSpPr/>
      </dsp:nvSpPr>
      <dsp:spPr>
        <a:xfrm>
          <a:off x="3250275" y="1134775"/>
          <a:ext cx="715510" cy="715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4BD8AC-0E8D-4B0E-9786-BAE623F0893A}">
      <dsp:nvSpPr>
        <dsp:cNvPr id="0" name=""/>
        <dsp:cNvSpPr/>
      </dsp:nvSpPr>
      <dsp:spPr>
        <a:xfrm>
          <a:off x="2585872"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Scan and go mobile app</a:t>
          </a:r>
          <a:r>
            <a:rPr lang="en-GB" sz="1600" kern="1200"/>
            <a:t> </a:t>
          </a:r>
          <a:r>
            <a:rPr lang="en-GB" sz="1600" b="1" kern="1200"/>
            <a:t>Improved website</a:t>
          </a:r>
          <a:endParaRPr lang="en-GB" sz="1600" kern="1200"/>
        </a:p>
      </dsp:txBody>
      <dsp:txXfrm>
        <a:off x="2585872" y="2504467"/>
        <a:ext cx="2044316" cy="720000"/>
      </dsp:txXfrm>
    </dsp:sp>
    <dsp:sp modelId="{949A9046-07C0-40C7-A0E8-A0EF257E83AB}">
      <dsp:nvSpPr>
        <dsp:cNvPr id="0" name=""/>
        <dsp:cNvSpPr/>
      </dsp:nvSpPr>
      <dsp:spPr>
        <a:xfrm>
          <a:off x="5386585" y="869014"/>
          <a:ext cx="1247033" cy="12470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59A7F2-1996-418C-8D9F-1F929F1C3CFA}">
      <dsp:nvSpPr>
        <dsp:cNvPr id="0" name=""/>
        <dsp:cNvSpPr/>
      </dsp:nvSpPr>
      <dsp:spPr>
        <a:xfrm>
          <a:off x="5652347" y="1134775"/>
          <a:ext cx="715510" cy="71551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B9351E-6921-44D3-8254-4459F7E43D4C}">
      <dsp:nvSpPr>
        <dsp:cNvPr id="0" name=""/>
        <dsp:cNvSpPr/>
      </dsp:nvSpPr>
      <dsp:spPr>
        <a:xfrm>
          <a:off x="4987944"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Click and Collect Tower</a:t>
          </a:r>
          <a:r>
            <a:rPr lang="en-GB" sz="1600" kern="1200"/>
            <a:t>.</a:t>
          </a:r>
        </a:p>
      </dsp:txBody>
      <dsp:txXfrm>
        <a:off x="4987944" y="2504467"/>
        <a:ext cx="2044316" cy="720000"/>
      </dsp:txXfrm>
    </dsp:sp>
    <dsp:sp modelId="{F2B3E197-8150-4E40-A7E2-4DEF8AEDCF2F}">
      <dsp:nvSpPr>
        <dsp:cNvPr id="0" name=""/>
        <dsp:cNvSpPr/>
      </dsp:nvSpPr>
      <dsp:spPr>
        <a:xfrm>
          <a:off x="7788658" y="869014"/>
          <a:ext cx="1247033" cy="12470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DC3377-8EF5-40D5-8CBA-356C938FC5D7}">
      <dsp:nvSpPr>
        <dsp:cNvPr id="0" name=""/>
        <dsp:cNvSpPr/>
      </dsp:nvSpPr>
      <dsp:spPr>
        <a:xfrm>
          <a:off x="8054419" y="1134775"/>
          <a:ext cx="715510" cy="7155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738A0F-9B3C-49E2-A32D-5646E6AFFDAC}">
      <dsp:nvSpPr>
        <dsp:cNvPr id="0" name=""/>
        <dsp:cNvSpPr/>
      </dsp:nvSpPr>
      <dsp:spPr>
        <a:xfrm>
          <a:off x="7390016" y="2504467"/>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Voice Shopping</a:t>
          </a:r>
          <a:endParaRPr lang="en-GB" sz="1600" kern="1200"/>
        </a:p>
      </dsp:txBody>
      <dsp:txXfrm>
        <a:off x="7390016" y="2504467"/>
        <a:ext cx="204431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4C793-722C-49B6-886E-9C1E1769B916}">
      <dsp:nvSpPr>
        <dsp:cNvPr id="0" name=""/>
        <dsp:cNvSpPr/>
      </dsp:nvSpPr>
      <dsp:spPr>
        <a:xfrm>
          <a:off x="0" y="0"/>
          <a:ext cx="6628804" cy="2386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a:t>“Quality can be defined as ‘no defects’”</a:t>
          </a:r>
          <a:endParaRPr lang="en-US" sz="2400" kern="1200"/>
        </a:p>
      </dsp:txBody>
      <dsp:txXfrm>
        <a:off x="116514" y="116514"/>
        <a:ext cx="6395776" cy="2153772"/>
      </dsp:txXfrm>
    </dsp:sp>
    <dsp:sp modelId="{19FF8B23-0E57-435D-B945-999E6C42EDE2}">
      <dsp:nvSpPr>
        <dsp:cNvPr id="0" name=""/>
        <dsp:cNvSpPr/>
      </dsp:nvSpPr>
      <dsp:spPr>
        <a:xfrm>
          <a:off x="0" y="2524350"/>
          <a:ext cx="6628804" cy="2386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Due to the rapid globalisation, most customers prioritise quality as important as the price This explain the fact Quality validation is one of the keys to  maintenance of complex and dynamic business environments such as ASDA</a:t>
          </a:r>
          <a:endParaRPr lang="en-US" sz="2400" kern="1200"/>
        </a:p>
      </dsp:txBody>
      <dsp:txXfrm>
        <a:off x="116514" y="2640864"/>
        <a:ext cx="6395776" cy="21537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38DDD-4179-48E2-AC2C-894B3D3B3B60}">
      <dsp:nvSpPr>
        <dsp:cNvPr id="0" name=""/>
        <dsp:cNvSpPr/>
      </dsp:nvSpPr>
      <dsp:spPr>
        <a:xfrm>
          <a:off x="1164573" y="881"/>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Strengths</a:t>
          </a:r>
        </a:p>
        <a:p>
          <a:pPr marL="0" lvl="0" indent="0" algn="ctr" defTabSz="889000">
            <a:lnSpc>
              <a:spcPct val="90000"/>
            </a:lnSpc>
            <a:spcBef>
              <a:spcPct val="0"/>
            </a:spcBef>
            <a:spcAft>
              <a:spcPct val="35000"/>
            </a:spcAft>
            <a:buNone/>
          </a:pPr>
          <a:r>
            <a:rPr lang="en-GB" sz="2000" b="0" kern="1200" dirty="0"/>
            <a:t>Offering value while Maintaining Ethical and Sustainable Boundaries</a:t>
          </a:r>
          <a:r>
            <a:rPr lang="en-GB" sz="2000" kern="1200" dirty="0"/>
            <a:t>’ </a:t>
          </a:r>
          <a:endParaRPr lang="en-GB" sz="2000" b="1" kern="1200" dirty="0"/>
        </a:p>
        <a:p>
          <a:pPr marL="0" lvl="0" indent="0" algn="ctr" defTabSz="889000">
            <a:lnSpc>
              <a:spcPct val="90000"/>
            </a:lnSpc>
            <a:spcBef>
              <a:spcPct val="0"/>
            </a:spcBef>
            <a:spcAft>
              <a:spcPct val="35000"/>
            </a:spcAft>
            <a:buNone/>
          </a:pPr>
          <a:endParaRPr lang="en-GB" sz="2000" b="1" kern="1200" dirty="0"/>
        </a:p>
      </dsp:txBody>
      <dsp:txXfrm>
        <a:off x="1164573" y="881"/>
        <a:ext cx="2984364" cy="1790618"/>
      </dsp:txXfrm>
    </dsp:sp>
    <dsp:sp modelId="{1A5311ED-F316-4910-A7A3-A245B8EB8E4A}">
      <dsp:nvSpPr>
        <dsp:cNvPr id="0" name=""/>
        <dsp:cNvSpPr/>
      </dsp:nvSpPr>
      <dsp:spPr>
        <a:xfrm>
          <a:off x="4466414" y="48512"/>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Weakness</a:t>
          </a:r>
        </a:p>
        <a:p>
          <a:pPr marL="0" lvl="0" indent="0" algn="ctr"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Value –oriented business practice</a:t>
          </a:r>
        </a:p>
        <a:p>
          <a:pPr marL="0" lvl="0" indent="0" algn="ctr" defTabSz="889000">
            <a:lnSpc>
              <a:spcPct val="90000"/>
            </a:lnSpc>
            <a:spcBef>
              <a:spcPct val="0"/>
            </a:spcBef>
            <a:spcAft>
              <a:spcPct val="35000"/>
            </a:spcAft>
            <a:buNone/>
          </a:pPr>
          <a:endParaRPr lang="en-GB" sz="2000" b="1" kern="1200" dirty="0"/>
        </a:p>
      </dsp:txBody>
      <dsp:txXfrm>
        <a:off x="4466414" y="48512"/>
        <a:ext cx="2984364" cy="1790618"/>
      </dsp:txXfrm>
    </dsp:sp>
    <dsp:sp modelId="{5B87C9E0-48C6-4735-BE01-80D4FC573E0D}">
      <dsp:nvSpPr>
        <dsp:cNvPr id="0" name=""/>
        <dsp:cNvSpPr/>
      </dsp:nvSpPr>
      <dsp:spPr>
        <a:xfrm>
          <a:off x="1164573" y="2089936"/>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Opportunity</a:t>
          </a: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Interactive website design </a:t>
          </a:r>
        </a:p>
      </dsp:txBody>
      <dsp:txXfrm>
        <a:off x="1164573" y="2089936"/>
        <a:ext cx="2984364" cy="1790618"/>
      </dsp:txXfrm>
    </dsp:sp>
    <dsp:sp modelId="{CEEF46B0-BCE4-48B0-A917-B1876FE98DB0}">
      <dsp:nvSpPr>
        <dsp:cNvPr id="0" name=""/>
        <dsp:cNvSpPr/>
      </dsp:nvSpPr>
      <dsp:spPr>
        <a:xfrm>
          <a:off x="4466414" y="2089936"/>
          <a:ext cx="2984364" cy="179061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Threat</a:t>
          </a: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Poor HRM Management</a:t>
          </a:r>
        </a:p>
        <a:p>
          <a:pPr marL="0" lvl="0" indent="0" algn="ctr" defTabSz="889000">
            <a:lnSpc>
              <a:spcPct val="90000"/>
            </a:lnSpc>
            <a:spcBef>
              <a:spcPct val="0"/>
            </a:spcBef>
            <a:spcAft>
              <a:spcPct val="35000"/>
            </a:spcAft>
            <a:buNone/>
          </a:pPr>
          <a:endParaRPr lang="en-GB" sz="2000" kern="1200" dirty="0"/>
        </a:p>
      </dsp:txBody>
      <dsp:txXfrm>
        <a:off x="4466414" y="2089936"/>
        <a:ext cx="2984364" cy="1790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9E2BE-ADF3-47BC-A355-B46C84B146A7}">
      <dsp:nvSpPr>
        <dsp:cNvPr id="0" name=""/>
        <dsp:cNvSpPr/>
      </dsp:nvSpPr>
      <dsp:spPr>
        <a:xfrm>
          <a:off x="2031093" y="2262138"/>
          <a:ext cx="2482447" cy="2482447"/>
        </a:xfrm>
        <a:prstGeom prst="gear9">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Offering good price</a:t>
          </a:r>
        </a:p>
      </dsp:txBody>
      <dsp:txXfrm>
        <a:off x="2530175" y="2843639"/>
        <a:ext cx="1484283" cy="1276029"/>
      </dsp:txXfrm>
    </dsp:sp>
    <dsp:sp modelId="{0559BD8B-CB02-4FC3-B660-E96D012DEBD9}">
      <dsp:nvSpPr>
        <dsp:cNvPr id="0" name=""/>
        <dsp:cNvSpPr/>
      </dsp:nvSpPr>
      <dsp:spPr>
        <a:xfrm>
          <a:off x="586760" y="1950781"/>
          <a:ext cx="1805416" cy="1805416"/>
        </a:xfrm>
        <a:prstGeom prst="gear6">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Focusing on Suppliers</a:t>
          </a:r>
        </a:p>
      </dsp:txBody>
      <dsp:txXfrm>
        <a:off x="1041279" y="2408047"/>
        <a:ext cx="896378" cy="890884"/>
      </dsp:txXfrm>
    </dsp:sp>
    <dsp:sp modelId="{4B62A473-A233-4730-B8F8-D938551F03DA}">
      <dsp:nvSpPr>
        <dsp:cNvPr id="0" name=""/>
        <dsp:cNvSpPr/>
      </dsp:nvSpPr>
      <dsp:spPr>
        <a:xfrm rot="20700000">
          <a:off x="1597977" y="705228"/>
          <a:ext cx="1768939" cy="1768939"/>
        </a:xfrm>
        <a:prstGeom prst="gear6">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B2B marketing</a:t>
          </a:r>
        </a:p>
      </dsp:txBody>
      <dsp:txXfrm rot="-20700000">
        <a:off x="1985958" y="1093208"/>
        <a:ext cx="992979" cy="992979"/>
      </dsp:txXfrm>
    </dsp:sp>
    <dsp:sp modelId="{70A68FE6-D5B5-4DA3-BB9F-A8FD90FC692A}">
      <dsp:nvSpPr>
        <dsp:cNvPr id="0" name=""/>
        <dsp:cNvSpPr/>
      </dsp:nvSpPr>
      <dsp:spPr>
        <a:xfrm>
          <a:off x="1843726" y="2160942"/>
          <a:ext cx="3177532" cy="3177532"/>
        </a:xfrm>
        <a:prstGeom prst="circularArrow">
          <a:avLst>
            <a:gd name="adj1" fmla="val 4687"/>
            <a:gd name="adj2" fmla="val 299029"/>
            <a:gd name="adj3" fmla="val 2523315"/>
            <a:gd name="adj4" fmla="val 15845960"/>
            <a:gd name="adj5" fmla="val 546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52F966-1F5D-47D4-BBE0-C13E5A21D731}">
      <dsp:nvSpPr>
        <dsp:cNvPr id="0" name=""/>
        <dsp:cNvSpPr/>
      </dsp:nvSpPr>
      <dsp:spPr>
        <a:xfrm>
          <a:off x="267024" y="1549940"/>
          <a:ext cx="2308676" cy="2308676"/>
        </a:xfrm>
        <a:prstGeom prst="leftCircularArrow">
          <a:avLst>
            <a:gd name="adj1" fmla="val 6452"/>
            <a:gd name="adj2" fmla="val 429999"/>
            <a:gd name="adj3" fmla="val 10489124"/>
            <a:gd name="adj4" fmla="val 14837806"/>
            <a:gd name="adj5" fmla="val 7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2E5690F-18DC-4341-BCA6-86C8A565075B}">
      <dsp:nvSpPr>
        <dsp:cNvPr id="0" name=""/>
        <dsp:cNvSpPr/>
      </dsp:nvSpPr>
      <dsp:spPr>
        <a:xfrm>
          <a:off x="1188803" y="316393"/>
          <a:ext cx="2489217" cy="2489217"/>
        </a:xfrm>
        <a:prstGeom prst="circularArrow">
          <a:avLst>
            <a:gd name="adj1" fmla="val 5984"/>
            <a:gd name="adj2" fmla="val 394124"/>
            <a:gd name="adj3" fmla="val 13313824"/>
            <a:gd name="adj4" fmla="val 10508221"/>
            <a:gd name="adj5" fmla="val 698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3/12/2020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899B-1CE7-4BA4-8FEA-B323F220DE9E}"/>
              </a:ext>
            </a:extLst>
          </p:cNvPr>
          <p:cNvSpPr>
            <a:spLocks noGrp="1"/>
          </p:cNvSpPr>
          <p:nvPr>
            <p:ph type="title"/>
          </p:nvPr>
        </p:nvSpPr>
        <p:spPr/>
        <p:txBody>
          <a:bodyPr>
            <a:normAutofit fontScale="90000"/>
          </a:bodyPr>
          <a:lstStyle/>
          <a:p>
            <a:r>
              <a:rPr lang="en-GB" sz="3100" b="1" dirty="0">
                <a:solidFill>
                  <a:schemeClr val="tx1"/>
                </a:solidFill>
                <a:latin typeface="Arial" panose="020B0604020202020204" pitchFamily="34" charset="0"/>
                <a:ea typeface="Calibri" panose="020F0502020204030204" pitchFamily="34" charset="0"/>
                <a:cs typeface="Times New Roman" panose="02020603050405020304" pitchFamily="18" charset="0"/>
              </a:rPr>
              <a:t>Module Title- BMSW5103</a:t>
            </a:r>
            <a:br>
              <a:rPr lang="en-GB" sz="3100" b="1" dirty="0">
                <a:solidFill>
                  <a:schemeClr val="tx1"/>
                </a:solidFill>
                <a:latin typeface="Arial" panose="020B0604020202020204" pitchFamily="34" charset="0"/>
                <a:ea typeface="Calibri" panose="020F0502020204030204" pitchFamily="34" charset="0"/>
                <a:cs typeface="Times New Roman" panose="02020603050405020304" pitchFamily="18" charset="0"/>
              </a:rPr>
            </a:br>
            <a:r>
              <a:rPr lang="en-GB" sz="3100" b="1" dirty="0">
                <a:solidFill>
                  <a:schemeClr val="tx1"/>
                </a:solidFill>
                <a:latin typeface="Arial" panose="020B0604020202020204" pitchFamily="34" charset="0"/>
                <a:ea typeface="Calibri" panose="020F0502020204030204" pitchFamily="34" charset="0"/>
                <a:cs typeface="Times New Roman" panose="02020603050405020304" pitchFamily="18" charset="0"/>
              </a:rPr>
              <a:t>Understanding &amp; Engaging in the Customer Experience</a:t>
            </a:r>
            <a:br>
              <a:rPr lang="en-GB" sz="32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59C347B-B09F-42C3-BD19-55B03E81E78D}"/>
              </a:ext>
            </a:extLst>
          </p:cNvPr>
          <p:cNvSpPr>
            <a:spLocks noGrp="1"/>
          </p:cNvSpPr>
          <p:nvPr>
            <p:ph idx="1"/>
          </p:nvPr>
        </p:nvSpPr>
        <p:spPr/>
        <p:txBody>
          <a:bodyPr>
            <a:normAutofit/>
          </a:bodyPr>
          <a:lstStyle/>
          <a:p>
            <a:pPr marL="0" indent="0" algn="ctr">
              <a:lnSpc>
                <a:spcPct val="115000"/>
              </a:lnSpc>
              <a:spcBef>
                <a:spcPts val="500"/>
              </a:spcBef>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15000"/>
              </a:lnSpc>
              <a:spcBef>
                <a:spcPts val="500"/>
              </a:spcBef>
              <a:buNone/>
            </a:pPr>
            <a:r>
              <a:rPr lang="en-GB" sz="2800" b="1" dirty="0">
                <a:latin typeface="Arial" panose="020B0604020202020204" pitchFamily="34" charset="0"/>
                <a:ea typeface="Calibri" panose="020F0502020204030204" pitchFamily="34" charset="0"/>
                <a:cs typeface="Times New Roman" panose="02020603050405020304" pitchFamily="18" charset="0"/>
              </a:rPr>
              <a:t>Student Name- Navila Hassan</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15000"/>
              </a:lnSpc>
              <a:spcBef>
                <a:spcPts val="500"/>
              </a:spcBef>
              <a:buNone/>
            </a:pPr>
            <a:r>
              <a:rPr lang="en-GB" sz="2800" b="1" dirty="0">
                <a:latin typeface="Arial" panose="020B0604020202020204" pitchFamily="34" charset="0"/>
                <a:ea typeface="Calibri" panose="020F0502020204030204" pitchFamily="34" charset="0"/>
                <a:cs typeface="Times New Roman" panose="02020603050405020304" pitchFamily="18" charset="0"/>
              </a:rPr>
              <a:t> Student ID- 1711167</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15000"/>
              </a:lnSpc>
              <a:spcBef>
                <a:spcPts val="500"/>
              </a:spcBef>
              <a:buNone/>
            </a:pPr>
            <a:r>
              <a:rPr lang="en-GB" sz="2800" b="1" dirty="0">
                <a:latin typeface="Arial" panose="020B0604020202020204" pitchFamily="34"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816882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BD77E-1D8D-450C-A30E-88A01BF06430}"/>
              </a:ext>
            </a:extLst>
          </p:cNvPr>
          <p:cNvSpPr>
            <a:spLocks noGrp="1"/>
          </p:cNvSpPr>
          <p:nvPr>
            <p:ph type="title"/>
          </p:nvPr>
        </p:nvSpPr>
        <p:spPr/>
        <p:txBody>
          <a:bodyPr/>
          <a:lstStyle/>
          <a:p>
            <a:r>
              <a:rPr lang="en-GB" dirty="0">
                <a:solidFill>
                  <a:schemeClr val="tx1"/>
                </a:solidFill>
              </a:rPr>
              <a:t>Introduction</a:t>
            </a:r>
          </a:p>
        </p:txBody>
      </p:sp>
      <p:sp>
        <p:nvSpPr>
          <p:cNvPr id="3" name="Content Placeholder 2">
            <a:extLst>
              <a:ext uri="{FF2B5EF4-FFF2-40B4-BE49-F238E27FC236}">
                <a16:creationId xmlns:a16="http://schemas.microsoft.com/office/drawing/2014/main" id="{E3BFE253-8F8F-430E-A154-2FD2D9B5602E}"/>
              </a:ext>
            </a:extLst>
          </p:cNvPr>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Asda is one of Britain’s leading retailer founded in 1960 serving over 18 million customers every week. </a:t>
            </a:r>
          </a:p>
          <a:p>
            <a:pPr>
              <a:lnSpc>
                <a:spcPct val="150000"/>
              </a:lnSpc>
            </a:pPr>
            <a:r>
              <a:rPr lang="en-GB" dirty="0">
                <a:latin typeface="Arial" panose="020B0604020202020204" pitchFamily="34" charset="0"/>
                <a:cs typeface="Arial" panose="020B0604020202020204" pitchFamily="34" charset="0"/>
              </a:rPr>
              <a:t>Asda’s Services Includes selling groceries, clothing and everyday household product.</a:t>
            </a:r>
          </a:p>
          <a:p>
            <a:pPr>
              <a:lnSpc>
                <a:spcPct val="150000"/>
              </a:lnSpc>
            </a:pPr>
            <a:r>
              <a:rPr lang="en-GB" dirty="0">
                <a:latin typeface="Arial" panose="020B0604020202020204" pitchFamily="34" charset="0"/>
                <a:cs typeface="Arial" panose="020B0604020202020204" pitchFamily="34" charset="0"/>
              </a:rPr>
              <a:t>Serving customer through both Stores and online services, including supercentres, superstores, supermarkets, Living stores, petrol filling stations and depots across the UK. </a:t>
            </a:r>
          </a:p>
        </p:txBody>
      </p:sp>
    </p:spTree>
    <p:extLst>
      <p:ext uri="{BB962C8B-B14F-4D97-AF65-F5344CB8AC3E}">
        <p14:creationId xmlns:p14="http://schemas.microsoft.com/office/powerpoint/2010/main" val="477836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E90BDF-0804-4669-AE06-61B6F413B389}"/>
              </a:ext>
            </a:extLst>
          </p:cNvPr>
          <p:cNvSpPr>
            <a:spLocks noGrp="1"/>
          </p:cNvSpPr>
          <p:nvPr>
            <p:ph type="title"/>
          </p:nvPr>
        </p:nvSpPr>
        <p:spPr>
          <a:xfrm>
            <a:off x="677334" y="609600"/>
            <a:ext cx="8596668" cy="1320800"/>
          </a:xfrm>
        </p:spPr>
        <p:txBody>
          <a:bodyPr/>
          <a:lstStyle/>
          <a:p>
            <a:r>
              <a:rPr lang="en-GB" dirty="0"/>
              <a:t> </a:t>
            </a:r>
            <a:r>
              <a:rPr lang="en-GB" dirty="0">
                <a:solidFill>
                  <a:schemeClr val="tx1"/>
                </a:solidFill>
              </a:rPr>
              <a:t>Reports Overview</a:t>
            </a:r>
            <a:br>
              <a:rPr lang="en-GB" dirty="0"/>
            </a:br>
            <a:r>
              <a:rPr lang="en-GB" dirty="0"/>
              <a:t> </a:t>
            </a:r>
          </a:p>
        </p:txBody>
      </p:sp>
      <p:sp>
        <p:nvSpPr>
          <p:cNvPr id="5" name="Content Placeholder 4">
            <a:extLst>
              <a:ext uri="{FF2B5EF4-FFF2-40B4-BE49-F238E27FC236}">
                <a16:creationId xmlns:a16="http://schemas.microsoft.com/office/drawing/2014/main" id="{D197E6F4-7446-4EC1-BD61-4F4163D5AC05}"/>
              </a:ext>
            </a:extLst>
          </p:cNvPr>
          <p:cNvSpPr>
            <a:spLocks noGrp="1"/>
          </p:cNvSpPr>
          <p:nvPr>
            <p:ph idx="1"/>
          </p:nvPr>
        </p:nvSpPr>
        <p:spPr/>
        <p:txBody>
          <a:bodyPr/>
          <a:lstStyle/>
          <a:p>
            <a:pPr>
              <a:lnSpc>
                <a:spcPct val="150000"/>
              </a:lnSpc>
            </a:pPr>
            <a:r>
              <a:rPr lang="en-GB" dirty="0"/>
              <a:t>This report is produced to understand Asda’s current activities in terms of Customer Experience and Customer Relationship Management.</a:t>
            </a:r>
          </a:p>
          <a:p>
            <a:pPr>
              <a:lnSpc>
                <a:spcPct val="150000"/>
              </a:lnSpc>
            </a:pPr>
            <a:r>
              <a:rPr lang="en-GB" dirty="0"/>
              <a:t>The extent of Asda’s ethical and sustainable commitment will be analysed through  implementing well known academic theories of quality.</a:t>
            </a:r>
          </a:p>
          <a:p>
            <a:pPr>
              <a:lnSpc>
                <a:spcPct val="150000"/>
              </a:lnSpc>
            </a:pPr>
            <a:r>
              <a:rPr lang="en-GB" dirty="0"/>
              <a:t>A SWOT analysis will be conducted to make a recommendation demonstrating Asda’s business benefit in engaging in the ethical trading and adopting more sustainable approaches. </a:t>
            </a:r>
          </a:p>
        </p:txBody>
      </p:sp>
    </p:spTree>
    <p:extLst>
      <p:ext uri="{BB962C8B-B14F-4D97-AF65-F5344CB8AC3E}">
        <p14:creationId xmlns:p14="http://schemas.microsoft.com/office/powerpoint/2010/main" val="430896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7B626-D510-454E-B788-7530064AD3C8}"/>
              </a:ext>
            </a:extLst>
          </p:cNvPr>
          <p:cNvSpPr>
            <a:spLocks noGrp="1"/>
          </p:cNvSpPr>
          <p:nvPr>
            <p:ph type="title"/>
          </p:nvPr>
        </p:nvSpPr>
        <p:spPr/>
        <p:txBody>
          <a:bodyPr/>
          <a:lstStyle/>
          <a:p>
            <a:r>
              <a:rPr lang="en-GB" dirty="0">
                <a:solidFill>
                  <a:schemeClr val="tx1"/>
                </a:solidFill>
              </a:rPr>
              <a:t>Ethical Marketing </a:t>
            </a:r>
          </a:p>
        </p:txBody>
      </p:sp>
      <p:sp>
        <p:nvSpPr>
          <p:cNvPr id="3" name="Content Placeholder 2">
            <a:extLst>
              <a:ext uri="{FF2B5EF4-FFF2-40B4-BE49-F238E27FC236}">
                <a16:creationId xmlns:a16="http://schemas.microsoft.com/office/drawing/2014/main" id="{264164A7-667F-486F-B25F-FC28714811E5}"/>
              </a:ext>
            </a:extLst>
          </p:cNvPr>
          <p:cNvSpPr>
            <a:spLocks noGrp="1"/>
          </p:cNvSpPr>
          <p:nvPr>
            <p:ph idx="1"/>
          </p:nvPr>
        </p:nvSpPr>
        <p:spPr/>
        <p:txBody>
          <a:bodyPr/>
          <a:lstStyle/>
          <a:p>
            <a:pPr marL="0" indent="0">
              <a:buNone/>
            </a:pPr>
            <a:r>
              <a:rPr lang="en-GB" b="1" dirty="0"/>
              <a:t> </a:t>
            </a:r>
          </a:p>
          <a:p>
            <a:r>
              <a:rPr lang="en-GB" dirty="0"/>
              <a:t>The terms ethics refer to doing the “right” thing that is interchangeably coupled with human morals. Ethics in marketing is considered</a:t>
            </a:r>
            <a:r>
              <a:rPr lang="en-US" dirty="0"/>
              <a:t> as the acceptable conduct in terms of marketing decision making. Such</a:t>
            </a:r>
            <a:r>
              <a:rPr lang="en-GB" dirty="0"/>
              <a:t> standards are fundamental in shaping the success or failure of any business </a:t>
            </a:r>
          </a:p>
        </p:txBody>
      </p:sp>
    </p:spTree>
    <p:extLst>
      <p:ext uri="{BB962C8B-B14F-4D97-AF65-F5344CB8AC3E}">
        <p14:creationId xmlns:p14="http://schemas.microsoft.com/office/powerpoint/2010/main" val="1825652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1FE8-99B8-4B2E-87F8-2E8FFEF1366A}"/>
              </a:ext>
            </a:extLst>
          </p:cNvPr>
          <p:cNvSpPr>
            <a:spLocks noGrp="1"/>
          </p:cNvSpPr>
          <p:nvPr>
            <p:ph type="title"/>
          </p:nvPr>
        </p:nvSpPr>
        <p:spPr>
          <a:xfrm>
            <a:off x="677334" y="609600"/>
            <a:ext cx="8596668" cy="1320800"/>
          </a:xfrm>
        </p:spPr>
        <p:txBody>
          <a:bodyPr anchor="t">
            <a:normAutofit/>
          </a:bodyPr>
          <a:lstStyle/>
          <a:p>
            <a:r>
              <a:rPr lang="en-GB" dirty="0"/>
              <a:t> </a:t>
            </a:r>
            <a:r>
              <a:rPr lang="en-GB" dirty="0">
                <a:solidFill>
                  <a:schemeClr val="tx1"/>
                </a:solidFill>
              </a:rPr>
              <a:t>Sustainable Marketing</a:t>
            </a:r>
          </a:p>
        </p:txBody>
      </p:sp>
      <p:sp>
        <p:nvSpPr>
          <p:cNvPr id="3" name="Content Placeholder 2">
            <a:extLst>
              <a:ext uri="{FF2B5EF4-FFF2-40B4-BE49-F238E27FC236}">
                <a16:creationId xmlns:a16="http://schemas.microsoft.com/office/drawing/2014/main" id="{F7C058BF-ABE2-48A6-958F-7E2E28976882}"/>
              </a:ext>
            </a:extLst>
          </p:cNvPr>
          <p:cNvSpPr>
            <a:spLocks noGrp="1"/>
          </p:cNvSpPr>
          <p:nvPr>
            <p:ph idx="1"/>
          </p:nvPr>
        </p:nvSpPr>
        <p:spPr>
          <a:xfrm>
            <a:off x="6336287" y="2160589"/>
            <a:ext cx="2934714" cy="3880773"/>
          </a:xfrm>
        </p:spPr>
        <p:txBody>
          <a:bodyPr>
            <a:normAutofit/>
          </a:bodyPr>
          <a:lstStyle/>
          <a:p>
            <a:r>
              <a:rPr lang="en-GB"/>
              <a:t>Sustainable marketing in a business refers to the selling activities that prioritised ecological and socially responsible behaviour along with the profit margin.</a:t>
            </a:r>
            <a:endParaRPr lang="en-GB" dirty="0"/>
          </a:p>
        </p:txBody>
      </p:sp>
      <p:pic>
        <p:nvPicPr>
          <p:cNvPr id="13" name="Picture 12" descr="A close up of a logo&#10;&#10;Description automatically generated">
            <a:extLst>
              <a:ext uri="{FF2B5EF4-FFF2-40B4-BE49-F238E27FC236}">
                <a16:creationId xmlns:a16="http://schemas.microsoft.com/office/drawing/2014/main" id="{DEE33A5A-C93D-4352-9A22-8B356A726EB2}"/>
              </a:ext>
            </a:extLst>
          </p:cNvPr>
          <p:cNvPicPr/>
          <p:nvPr/>
        </p:nvPicPr>
        <p:blipFill rotWithShape="1">
          <a:blip r:embed="rId2"/>
          <a:srcRect l="23088" r="19987" b="-1"/>
          <a:stretch/>
        </p:blipFill>
        <p:spPr>
          <a:xfrm>
            <a:off x="677334" y="2159331"/>
            <a:ext cx="5423429" cy="3882362"/>
          </a:xfrm>
          <a:prstGeom prst="rect">
            <a:avLst/>
          </a:prstGeom>
          <a:noFill/>
        </p:spPr>
      </p:pic>
    </p:spTree>
    <p:extLst>
      <p:ext uri="{BB962C8B-B14F-4D97-AF65-F5344CB8AC3E}">
        <p14:creationId xmlns:p14="http://schemas.microsoft.com/office/powerpoint/2010/main" val="2204829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6" name="Straight Connector 65">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5B5D64-B346-4A3E-BB7B-F5FC4FAEEC00}"/>
              </a:ext>
            </a:extLst>
          </p:cNvPr>
          <p:cNvSpPr>
            <a:spLocks noGrp="1"/>
          </p:cNvSpPr>
          <p:nvPr>
            <p:ph type="title"/>
          </p:nvPr>
        </p:nvSpPr>
        <p:spPr>
          <a:xfrm>
            <a:off x="643467" y="816638"/>
            <a:ext cx="3367359" cy="5224724"/>
          </a:xfrm>
        </p:spPr>
        <p:txBody>
          <a:bodyPr anchor="ctr">
            <a:normAutofit/>
          </a:bodyPr>
          <a:lstStyle/>
          <a:p>
            <a:r>
              <a:rPr lang="en-GB" dirty="0">
                <a:solidFill>
                  <a:schemeClr val="tx1"/>
                </a:solidFill>
              </a:rPr>
              <a:t>Customer Experience Management at Asda</a:t>
            </a:r>
          </a:p>
        </p:txBody>
      </p:sp>
      <p:sp>
        <p:nvSpPr>
          <p:cNvPr id="3" name="Content Placeholder 2">
            <a:extLst>
              <a:ext uri="{FF2B5EF4-FFF2-40B4-BE49-F238E27FC236}">
                <a16:creationId xmlns:a16="http://schemas.microsoft.com/office/drawing/2014/main" id="{1D9289C0-5BE1-4011-87BE-5A5C6D184D2B}"/>
              </a:ext>
            </a:extLst>
          </p:cNvPr>
          <p:cNvSpPr>
            <a:spLocks noGrp="1"/>
          </p:cNvSpPr>
          <p:nvPr>
            <p:ph idx="1"/>
          </p:nvPr>
        </p:nvSpPr>
        <p:spPr>
          <a:xfrm>
            <a:off x="4654295" y="816638"/>
            <a:ext cx="4619706" cy="5224724"/>
          </a:xfrm>
        </p:spPr>
        <p:txBody>
          <a:bodyPr anchor="ctr">
            <a:normAutofit/>
          </a:bodyPr>
          <a:lstStyle/>
          <a:p>
            <a:pPr marL="0" indent="0">
              <a:lnSpc>
                <a:spcPct val="150000"/>
              </a:lnSpc>
              <a:buNone/>
            </a:pPr>
            <a:r>
              <a:rPr lang="en-GB" dirty="0"/>
              <a:t>Lemon and </a:t>
            </a:r>
            <a:r>
              <a:rPr lang="en-GB" dirty="0" err="1"/>
              <a:t>Verhoef</a:t>
            </a:r>
            <a:r>
              <a:rPr lang="en-GB" dirty="0"/>
              <a:t> (2016) recognise customer experience as the multidimensional construct concentrating on a client's cognitive, behavioural, emotional, social and sensorial responses to a firm's offerings during the complete buying journey. </a:t>
            </a:r>
          </a:p>
          <a:p>
            <a:pPr marL="0" indent="0">
              <a:buNone/>
            </a:pPr>
            <a:endParaRPr lang="en-GB" dirty="0"/>
          </a:p>
          <a:p>
            <a:pPr marL="0" indent="0">
              <a:buNone/>
            </a:pPr>
            <a:endParaRPr lang="en-GB" b="1" dirty="0"/>
          </a:p>
        </p:txBody>
      </p:sp>
    </p:spTree>
    <p:extLst>
      <p:ext uri="{BB962C8B-B14F-4D97-AF65-F5344CB8AC3E}">
        <p14:creationId xmlns:p14="http://schemas.microsoft.com/office/powerpoint/2010/main" val="2983412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9C5B-A1AA-4915-9D21-B5155F7A6E01}"/>
              </a:ext>
            </a:extLst>
          </p:cNvPr>
          <p:cNvSpPr>
            <a:spLocks noGrp="1"/>
          </p:cNvSpPr>
          <p:nvPr>
            <p:ph type="title"/>
          </p:nvPr>
        </p:nvSpPr>
        <p:spPr/>
        <p:txBody>
          <a:bodyPr/>
          <a:lstStyle/>
          <a:p>
            <a:r>
              <a:rPr lang="en-GB" dirty="0">
                <a:solidFill>
                  <a:schemeClr val="tx1"/>
                </a:solidFill>
              </a:rPr>
              <a:t>Asda’s CX Through Ethical and Sustainable Marketing</a:t>
            </a:r>
          </a:p>
        </p:txBody>
      </p:sp>
      <p:sp>
        <p:nvSpPr>
          <p:cNvPr id="3" name="Content Placeholder 2">
            <a:extLst>
              <a:ext uri="{FF2B5EF4-FFF2-40B4-BE49-F238E27FC236}">
                <a16:creationId xmlns:a16="http://schemas.microsoft.com/office/drawing/2014/main" id="{8CF532AB-34C8-47B8-BA7D-E9257E6489DE}"/>
              </a:ext>
            </a:extLst>
          </p:cNvPr>
          <p:cNvSpPr>
            <a:spLocks noGrp="1"/>
          </p:cNvSpPr>
          <p:nvPr>
            <p:ph idx="1"/>
          </p:nvPr>
        </p:nvSpPr>
        <p:spPr/>
        <p:txBody>
          <a:bodyPr/>
          <a:lstStyle/>
          <a:p>
            <a:pPr algn="just">
              <a:buFont typeface="Wingdings" panose="05000000000000000000" pitchFamily="2" charset="2"/>
              <a:buChar char="ü"/>
            </a:pPr>
            <a:endParaRPr lang="en-GB" dirty="0"/>
          </a:p>
          <a:p>
            <a:pPr algn="just">
              <a:buFont typeface="Wingdings" panose="05000000000000000000" pitchFamily="2" charset="2"/>
              <a:buChar char="ü"/>
            </a:pPr>
            <a:r>
              <a:rPr lang="en-GB" dirty="0"/>
              <a:t>As part of Walmart sustainability target Asda aiming for 100% recyclable packaging by 2025 reducing plastic packaging while maintaining product quality.</a:t>
            </a:r>
          </a:p>
          <a:p>
            <a:pPr algn="just">
              <a:buFont typeface="Wingdings" panose="05000000000000000000" pitchFamily="2" charset="2"/>
              <a:buChar char="ü"/>
            </a:pPr>
            <a:r>
              <a:rPr lang="en-GB" dirty="0"/>
              <a:t>Launched plastic free cotton bud in 2018. Encourage customer to buy sustainable at a value price. </a:t>
            </a:r>
          </a:p>
          <a:p>
            <a:pPr algn="just" fontAlgn="auto">
              <a:buFont typeface="Wingdings" panose="05000000000000000000" pitchFamily="2" charset="2"/>
              <a:buChar char="ü"/>
            </a:pPr>
            <a:r>
              <a:rPr lang="en-GB" dirty="0"/>
              <a:t>Understanding the label giving clear information to customer guide customer </a:t>
            </a:r>
          </a:p>
        </p:txBody>
      </p:sp>
    </p:spTree>
    <p:extLst>
      <p:ext uri="{BB962C8B-B14F-4D97-AF65-F5344CB8AC3E}">
        <p14:creationId xmlns:p14="http://schemas.microsoft.com/office/powerpoint/2010/main" val="1403597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5957E-81D5-4491-9344-C12B571BD4ED}"/>
              </a:ext>
            </a:extLst>
          </p:cNvPr>
          <p:cNvSpPr>
            <a:spLocks noGrp="1"/>
          </p:cNvSpPr>
          <p:nvPr>
            <p:ph type="title"/>
          </p:nvPr>
        </p:nvSpPr>
        <p:spPr>
          <a:xfrm>
            <a:off x="677334" y="609600"/>
            <a:ext cx="8596668" cy="1320800"/>
          </a:xfrm>
        </p:spPr>
        <p:txBody>
          <a:bodyPr anchor="t">
            <a:normAutofit/>
          </a:bodyPr>
          <a:lstStyle/>
          <a:p>
            <a:r>
              <a:rPr lang="en-GB" dirty="0">
                <a:solidFill>
                  <a:schemeClr val="tx1"/>
                </a:solidFill>
              </a:rPr>
              <a:t>Asda’s Customer Relationship Management (CRM)</a:t>
            </a:r>
          </a:p>
        </p:txBody>
      </p:sp>
      <p:pic>
        <p:nvPicPr>
          <p:cNvPr id="9" name="Graphic 8" descr="Handshake">
            <a:extLst>
              <a:ext uri="{FF2B5EF4-FFF2-40B4-BE49-F238E27FC236}">
                <a16:creationId xmlns:a16="http://schemas.microsoft.com/office/drawing/2014/main" id="{1DEDC8BC-FB16-407B-BA3B-D4F84862D0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5" name="Content Placeholder 4">
            <a:extLst>
              <a:ext uri="{FF2B5EF4-FFF2-40B4-BE49-F238E27FC236}">
                <a16:creationId xmlns:a16="http://schemas.microsoft.com/office/drawing/2014/main" id="{9EB2F27B-71CA-41A9-B614-A7CF39DF0C1F}"/>
              </a:ext>
            </a:extLst>
          </p:cNvPr>
          <p:cNvSpPr>
            <a:spLocks noGrp="1"/>
          </p:cNvSpPr>
          <p:nvPr>
            <p:ph idx="1"/>
          </p:nvPr>
        </p:nvSpPr>
        <p:spPr>
          <a:xfrm>
            <a:off x="4063160" y="2160589"/>
            <a:ext cx="5207839" cy="3880773"/>
          </a:xfrm>
        </p:spPr>
        <p:txBody>
          <a:bodyPr>
            <a:normAutofit/>
          </a:bodyPr>
          <a:lstStyle/>
          <a:p>
            <a:pPr marL="0" indent="0">
              <a:buNone/>
            </a:pPr>
            <a:endParaRPr lang="en-GB" dirty="0"/>
          </a:p>
          <a:p>
            <a:pPr marL="0" indent="0">
              <a:buNone/>
            </a:pPr>
            <a:r>
              <a:rPr lang="en-GB" sz="2000" dirty="0"/>
              <a:t>Customer Relationship Management (CRM) is a management practice in the effort of creating, developing and maximising relationship with carefully selected customers in in the aim of increasing customer value for corporate profitability </a:t>
            </a:r>
          </a:p>
        </p:txBody>
      </p:sp>
    </p:spTree>
    <p:extLst>
      <p:ext uri="{BB962C8B-B14F-4D97-AF65-F5344CB8AC3E}">
        <p14:creationId xmlns:p14="http://schemas.microsoft.com/office/powerpoint/2010/main" val="2957859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44449-5629-489A-B302-F4505C4D4869}"/>
              </a:ext>
            </a:extLst>
          </p:cNvPr>
          <p:cNvSpPr>
            <a:spLocks noGrp="1"/>
          </p:cNvSpPr>
          <p:nvPr>
            <p:ph type="title"/>
          </p:nvPr>
        </p:nvSpPr>
        <p:spPr>
          <a:xfrm>
            <a:off x="1286933" y="609600"/>
            <a:ext cx="10197494" cy="1099457"/>
          </a:xfrm>
        </p:spPr>
        <p:txBody>
          <a:bodyPr>
            <a:normAutofit/>
          </a:bodyPr>
          <a:lstStyle/>
          <a:p>
            <a:r>
              <a:rPr lang="en-GB" dirty="0">
                <a:solidFill>
                  <a:schemeClr val="tx1"/>
                </a:solidFill>
              </a:rPr>
              <a:t>Asda’s CRM approaches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06C81E4B-2FFE-419B-A18D-30ED9908C22A}"/>
              </a:ext>
            </a:extLst>
          </p:cNvPr>
          <p:cNvGraphicFramePr>
            <a:graphicFrameLocks noGrp="1"/>
          </p:cNvGraphicFramePr>
          <p:nvPr>
            <p:ph idx="1"/>
            <p:extLst>
              <p:ext uri="{D42A27DB-BD31-4B8C-83A1-F6EECF244321}">
                <p14:modId xmlns:p14="http://schemas.microsoft.com/office/powerpoint/2010/main" val="23040487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7079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4940D-B053-4158-AE52-CEED8BE14975}"/>
              </a:ext>
            </a:extLst>
          </p:cNvPr>
          <p:cNvSpPr>
            <a:spLocks noGrp="1"/>
          </p:cNvSpPr>
          <p:nvPr>
            <p:ph type="title"/>
          </p:nvPr>
        </p:nvSpPr>
        <p:spPr>
          <a:xfrm>
            <a:off x="652481" y="1382486"/>
            <a:ext cx="3547581" cy="4093028"/>
          </a:xfrm>
        </p:spPr>
        <p:txBody>
          <a:bodyPr anchor="ctr">
            <a:normAutofit/>
          </a:bodyPr>
          <a:lstStyle/>
          <a:p>
            <a:r>
              <a:rPr lang="en-GB" sz="4400" dirty="0">
                <a:solidFill>
                  <a:schemeClr val="tx1"/>
                </a:solidFill>
              </a:rPr>
              <a:t>Defining Quality in terms of Asda </a:t>
            </a:r>
          </a:p>
        </p:txBody>
      </p:sp>
      <p:grpSp>
        <p:nvGrpSpPr>
          <p:cNvPr id="8"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9"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8"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628D29C-69F2-4217-B8B2-EB2DBD96AAE2}"/>
              </a:ext>
            </a:extLst>
          </p:cNvPr>
          <p:cNvGraphicFramePr>
            <a:graphicFrameLocks noGrp="1"/>
          </p:cNvGraphicFramePr>
          <p:nvPr>
            <p:ph idx="1"/>
            <p:extLst>
              <p:ext uri="{D42A27DB-BD31-4B8C-83A1-F6EECF244321}">
                <p14:modId xmlns:p14="http://schemas.microsoft.com/office/powerpoint/2010/main" val="50529451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2681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99609-14B9-417B-8278-13F1A829316F}"/>
              </a:ext>
            </a:extLst>
          </p:cNvPr>
          <p:cNvSpPr>
            <a:spLocks noGrp="1"/>
          </p:cNvSpPr>
          <p:nvPr>
            <p:ph type="title"/>
          </p:nvPr>
        </p:nvSpPr>
        <p:spPr>
          <a:xfrm>
            <a:off x="676746" y="609600"/>
            <a:ext cx="3729076" cy="1320800"/>
          </a:xfrm>
        </p:spPr>
        <p:txBody>
          <a:bodyPr anchor="ctr">
            <a:normAutofit/>
          </a:bodyPr>
          <a:lstStyle/>
          <a:p>
            <a:pPr>
              <a:lnSpc>
                <a:spcPct val="90000"/>
              </a:lnSpc>
            </a:pPr>
            <a:r>
              <a:rPr lang="en-GB" sz="2500" dirty="0">
                <a:solidFill>
                  <a:schemeClr val="tx1"/>
                </a:solidFill>
              </a:rPr>
              <a:t>Investigating the CRM Solution with the  Quality theories</a:t>
            </a:r>
          </a:p>
        </p:txBody>
      </p:sp>
      <p:sp>
        <p:nvSpPr>
          <p:cNvPr id="3" name="Content Placeholder 2">
            <a:extLst>
              <a:ext uri="{FF2B5EF4-FFF2-40B4-BE49-F238E27FC236}">
                <a16:creationId xmlns:a16="http://schemas.microsoft.com/office/drawing/2014/main" id="{60738591-D679-4D08-99B9-84943B15CA1A}"/>
              </a:ext>
            </a:extLst>
          </p:cNvPr>
          <p:cNvSpPr>
            <a:spLocks noGrp="1"/>
          </p:cNvSpPr>
          <p:nvPr>
            <p:ph idx="1"/>
          </p:nvPr>
        </p:nvSpPr>
        <p:spPr>
          <a:xfrm>
            <a:off x="685167" y="2160589"/>
            <a:ext cx="3720916" cy="3560733"/>
          </a:xfrm>
        </p:spPr>
        <p:txBody>
          <a:bodyPr>
            <a:normAutofit/>
          </a:bodyPr>
          <a:lstStyle/>
          <a:p>
            <a:r>
              <a:rPr lang="en-GB" b="1"/>
              <a:t>Using PDCA Cycle to Improve Asda’s Loyalty Scheme </a:t>
            </a:r>
          </a:p>
          <a:p>
            <a:endParaRPr lang="en-GB"/>
          </a:p>
        </p:txBody>
      </p:sp>
      <p:pic>
        <p:nvPicPr>
          <p:cNvPr id="4" name="Picture 3">
            <a:extLst>
              <a:ext uri="{FF2B5EF4-FFF2-40B4-BE49-F238E27FC236}">
                <a16:creationId xmlns:a16="http://schemas.microsoft.com/office/drawing/2014/main" id="{0A9EAAE6-8E41-4071-8CCA-AC7424282CB3}"/>
              </a:ext>
            </a:extLst>
          </p:cNvPr>
          <p:cNvPicPr/>
          <p:nvPr/>
        </p:nvPicPr>
        <p:blipFill>
          <a:blip r:embed="rId2"/>
          <a:stretch>
            <a:fillRect/>
          </a:stretch>
        </p:blipFill>
        <p:spPr>
          <a:xfrm>
            <a:off x="5100320" y="365760"/>
            <a:ext cx="8564880" cy="5191760"/>
          </a:xfrm>
          <a:prstGeom prst="rect">
            <a:avLst/>
          </a:prstGeom>
          <a:noFill/>
        </p:spPr>
      </p:pic>
    </p:spTree>
    <p:extLst>
      <p:ext uri="{BB962C8B-B14F-4D97-AF65-F5344CB8AC3E}">
        <p14:creationId xmlns:p14="http://schemas.microsoft.com/office/powerpoint/2010/main" val="2400682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62D5BA0-4816-46B2-B911-99662F6B4896}"/>
              </a:ext>
            </a:extLst>
          </p:cNvPr>
          <p:cNvSpPr>
            <a:spLocks noGrp="1"/>
          </p:cNvSpPr>
          <p:nvPr>
            <p:ph type="title"/>
          </p:nvPr>
        </p:nvSpPr>
        <p:spPr>
          <a:xfrm>
            <a:off x="1600199" y="4571999"/>
            <a:ext cx="7673801" cy="1087656"/>
          </a:xfrm>
        </p:spPr>
        <p:txBody>
          <a:bodyPr vert="horz" lIns="91440" tIns="45720" rIns="91440" bIns="45720" rtlCol="0" anchor="b">
            <a:normAutofit/>
          </a:bodyPr>
          <a:lstStyle/>
          <a:p>
            <a:pPr>
              <a:lnSpc>
                <a:spcPct val="90000"/>
              </a:lnSpc>
            </a:pPr>
            <a:r>
              <a:rPr lang="en-US" sz="3400" kern="1200" dirty="0">
                <a:solidFill>
                  <a:schemeClr val="tx1"/>
                </a:solidFill>
                <a:latin typeface="+mj-lt"/>
                <a:ea typeface="+mj-ea"/>
                <a:cs typeface="+mj-cs"/>
              </a:rPr>
              <a:t>Maintain the Scan and Go App with </a:t>
            </a:r>
            <a:r>
              <a:rPr lang="en-US" sz="3400" kern="1200" dirty="0" err="1">
                <a:solidFill>
                  <a:schemeClr val="tx1"/>
                </a:solidFill>
                <a:latin typeface="+mj-lt"/>
                <a:ea typeface="+mj-ea"/>
                <a:cs typeface="+mj-cs"/>
              </a:rPr>
              <a:t>Juran’s</a:t>
            </a:r>
            <a:r>
              <a:rPr lang="en-US" sz="3400" kern="1200" dirty="0">
                <a:solidFill>
                  <a:schemeClr val="tx1"/>
                </a:solidFill>
                <a:latin typeface="+mj-lt"/>
                <a:ea typeface="+mj-ea"/>
                <a:cs typeface="+mj-cs"/>
              </a:rPr>
              <a:t> Theories of Quality</a:t>
            </a:r>
          </a:p>
        </p:txBody>
      </p:sp>
      <p:pic>
        <p:nvPicPr>
          <p:cNvPr id="4" name="Content Placeholder 3">
            <a:extLst>
              <a:ext uri="{FF2B5EF4-FFF2-40B4-BE49-F238E27FC236}">
                <a16:creationId xmlns:a16="http://schemas.microsoft.com/office/drawing/2014/main" id="{846FE259-91E9-4FDE-923D-93A526F9B8D0}"/>
              </a:ext>
            </a:extLst>
          </p:cNvPr>
          <p:cNvPicPr>
            <a:picLocks noGrp="1" noChangeAspect="1"/>
          </p:cNvPicPr>
          <p:nvPr>
            <p:ph idx="1"/>
          </p:nvPr>
        </p:nvPicPr>
        <p:blipFill>
          <a:blip r:embed="rId2"/>
          <a:stretch>
            <a:fillRect/>
          </a:stretch>
        </p:blipFill>
        <p:spPr>
          <a:xfrm>
            <a:off x="-1330960" y="649068"/>
            <a:ext cx="13519784" cy="3602889"/>
          </a:xfrm>
          <a:prstGeom prst="rect">
            <a:avLst/>
          </a:prstGeom>
        </p:spPr>
      </p:pic>
    </p:spTree>
    <p:extLst>
      <p:ext uri="{BB962C8B-B14F-4D97-AF65-F5344CB8AC3E}">
        <p14:creationId xmlns:p14="http://schemas.microsoft.com/office/powerpoint/2010/main" val="1406228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508BC-8D7B-4EF0-8CFE-BFB4865EDEAF}"/>
              </a:ext>
            </a:extLst>
          </p:cNvPr>
          <p:cNvSpPr>
            <a:spLocks noGrp="1"/>
          </p:cNvSpPr>
          <p:nvPr>
            <p:ph type="title"/>
          </p:nvPr>
        </p:nvSpPr>
        <p:spPr>
          <a:xfrm>
            <a:off x="677334" y="609600"/>
            <a:ext cx="8596668" cy="1320800"/>
          </a:xfrm>
        </p:spPr>
        <p:txBody>
          <a:bodyPr>
            <a:normAutofit fontScale="90000"/>
          </a:bodyPr>
          <a:lstStyle/>
          <a:p>
            <a:r>
              <a:rPr lang="en-GB" dirty="0"/>
              <a:t> </a:t>
            </a:r>
            <a:br>
              <a:rPr lang="en-GB" dirty="0"/>
            </a:br>
            <a:r>
              <a:rPr lang="en-GB" sz="3100" dirty="0">
                <a:solidFill>
                  <a:schemeClr val="tx1"/>
                </a:solidFill>
              </a:rPr>
              <a:t>Improving Website with </a:t>
            </a:r>
            <a:r>
              <a:rPr lang="en-US" sz="3100" dirty="0">
                <a:solidFill>
                  <a:schemeClr val="tx1"/>
                </a:solidFill>
              </a:rPr>
              <a:t>Crosby's Cost of Quality: </a:t>
            </a:r>
            <a:endParaRPr lang="en-GB" sz="3100" dirty="0">
              <a:solidFill>
                <a:schemeClr val="tx1"/>
              </a:solidFill>
            </a:endParaRPr>
          </a:p>
        </p:txBody>
      </p:sp>
      <p:sp>
        <p:nvSpPr>
          <p:cNvPr id="3" name="Content Placeholder 2">
            <a:extLst>
              <a:ext uri="{FF2B5EF4-FFF2-40B4-BE49-F238E27FC236}">
                <a16:creationId xmlns:a16="http://schemas.microsoft.com/office/drawing/2014/main" id="{B3505C58-5DE4-4732-B0EE-7AB939E75DC2}"/>
              </a:ext>
            </a:extLst>
          </p:cNvPr>
          <p:cNvSpPr>
            <a:spLocks noGrp="1"/>
          </p:cNvSpPr>
          <p:nvPr>
            <p:ph idx="1"/>
          </p:nvPr>
        </p:nvSpPr>
        <p:spPr>
          <a:xfrm>
            <a:off x="677334" y="2160589"/>
            <a:ext cx="8596668" cy="3880773"/>
          </a:xfrm>
        </p:spPr>
        <p:txBody>
          <a:bodyPr>
            <a:normAutofit/>
          </a:bodyPr>
          <a:lstStyle/>
          <a:p>
            <a:r>
              <a:rPr lang="en-GB" sz="2200" dirty="0"/>
              <a:t>Building easy to use software looking beyond the explicit requirement of the stakeholders’ values that fulfils customer want and need.</a:t>
            </a:r>
          </a:p>
          <a:p>
            <a:r>
              <a:rPr lang="en-GB" sz="2200" dirty="0"/>
              <a:t>Managing customer response and usage while safeguarding customers’ data information privacy with the General Data Protection Regulation (GDPR) </a:t>
            </a:r>
          </a:p>
          <a:p>
            <a:r>
              <a:rPr lang="en-GB" sz="2200" dirty="0"/>
              <a:t>Being proactive in terms of customer dissatisfaction, feedback the website.</a:t>
            </a:r>
          </a:p>
          <a:p>
            <a:r>
              <a:rPr lang="en-GB" sz="2200" dirty="0"/>
              <a:t>Conscious data mining of customers’ data.</a:t>
            </a:r>
          </a:p>
          <a:p>
            <a:endParaRPr lang="en-GB" dirty="0"/>
          </a:p>
        </p:txBody>
      </p:sp>
    </p:spTree>
    <p:extLst>
      <p:ext uri="{BB962C8B-B14F-4D97-AF65-F5344CB8AC3E}">
        <p14:creationId xmlns:p14="http://schemas.microsoft.com/office/powerpoint/2010/main" val="2907729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E22CC-A0E6-48A4-9F58-0F1DC0AE5BF8}"/>
              </a:ext>
            </a:extLst>
          </p:cNvPr>
          <p:cNvSpPr>
            <a:spLocks noGrp="1"/>
          </p:cNvSpPr>
          <p:nvPr>
            <p:ph type="title"/>
          </p:nvPr>
        </p:nvSpPr>
        <p:spPr/>
        <p:txBody>
          <a:bodyPr>
            <a:normAutofit fontScale="90000"/>
          </a:bodyPr>
          <a:lstStyle/>
          <a:p>
            <a:r>
              <a:rPr lang="en-GB" b="1" dirty="0">
                <a:solidFill>
                  <a:schemeClr val="tx1"/>
                </a:solidFill>
              </a:rPr>
              <a:t>Stakeholders Response to Asda’s Ethical and </a:t>
            </a:r>
            <a:br>
              <a:rPr lang="en-GB" b="1" dirty="0">
                <a:solidFill>
                  <a:schemeClr val="tx1"/>
                </a:solidFill>
              </a:rPr>
            </a:br>
            <a:r>
              <a:rPr lang="en-GB" b="1" dirty="0">
                <a:solidFill>
                  <a:schemeClr val="tx1"/>
                </a:solidFill>
              </a:rPr>
              <a:t>Sustainable Policies </a:t>
            </a:r>
            <a:br>
              <a:rPr lang="en-GB" b="1" dirty="0"/>
            </a:br>
            <a:endParaRPr lang="en-GB" dirty="0"/>
          </a:p>
        </p:txBody>
      </p:sp>
      <p:sp>
        <p:nvSpPr>
          <p:cNvPr id="3" name="Content Placeholder 2">
            <a:extLst>
              <a:ext uri="{FF2B5EF4-FFF2-40B4-BE49-F238E27FC236}">
                <a16:creationId xmlns:a16="http://schemas.microsoft.com/office/drawing/2014/main" id="{8E7B4C45-F0C0-46B6-883A-579083B48399}"/>
              </a:ext>
            </a:extLst>
          </p:cNvPr>
          <p:cNvSpPr>
            <a:spLocks noGrp="1"/>
          </p:cNvSpPr>
          <p:nvPr>
            <p:ph idx="1"/>
          </p:nvPr>
        </p:nvSpPr>
        <p:spPr/>
        <p:txBody>
          <a:bodyPr>
            <a:normAutofit/>
          </a:bodyPr>
          <a:lstStyle/>
          <a:p>
            <a:pPr marL="0" indent="0">
              <a:buNone/>
            </a:pPr>
            <a:r>
              <a:rPr lang="en-GB" dirty="0"/>
              <a:t> </a:t>
            </a:r>
          </a:p>
          <a:p>
            <a:r>
              <a:rPr lang="en-GB" sz="2000" dirty="0"/>
              <a:t>Asda’s scored as below as 0. 5 out of 20 to the ethical consumer ranking while Co-Operative scores 11.0 for its proactive eco- friendly approaches that were closely related with food waste, pollution, habitat disruption and climate change.</a:t>
            </a:r>
          </a:p>
          <a:p>
            <a:r>
              <a:rPr lang="en-GB" sz="2000" dirty="0"/>
              <a:t>Asda including its owner Walmart have been on the multiple news for breaching its employee right relating to gender pay discrimination and unbalanced work life hours. </a:t>
            </a:r>
          </a:p>
          <a:p>
            <a:endParaRPr lang="en-GB" dirty="0"/>
          </a:p>
        </p:txBody>
      </p:sp>
      <p:sp>
        <p:nvSpPr>
          <p:cNvPr id="4" name="Text Placeholder 3">
            <a:extLst>
              <a:ext uri="{FF2B5EF4-FFF2-40B4-BE49-F238E27FC236}">
                <a16:creationId xmlns:a16="http://schemas.microsoft.com/office/drawing/2014/main" id="{5260F904-3932-4078-B642-68A84F62F248}"/>
              </a:ext>
            </a:extLst>
          </p:cNvPr>
          <p:cNvSpPr>
            <a:spLocks noGrp="1"/>
          </p:cNvSpPr>
          <p:nvPr>
            <p:ph type="body" sz="half" idx="2"/>
          </p:nvPr>
        </p:nvSpPr>
        <p:spPr/>
        <p:txBody>
          <a:bodyPr/>
          <a:lstStyle/>
          <a:p>
            <a:r>
              <a:rPr lang="en-GB" sz="2000" dirty="0"/>
              <a:t>The latest report from </a:t>
            </a:r>
            <a:r>
              <a:rPr lang="en-GB" sz="2000" dirty="0" err="1"/>
              <a:t>Stistica</a:t>
            </a:r>
            <a:r>
              <a:rPr lang="en-GB" sz="2000" dirty="0"/>
              <a:t> (2020), demonstrates Asda's market share at 15% behind Sainsburys and Tesco placing in the third position. After losing a 4.7% fall in sales, in comparison with a 0.13% fall with Sainsbury's and 1.6% with </a:t>
            </a:r>
            <a:r>
              <a:rPr lang="en-GB" sz="2000" dirty="0" err="1"/>
              <a:t>Teso</a:t>
            </a:r>
            <a:r>
              <a:rPr lang="en-GB" sz="2000" dirty="0"/>
              <a:t>.</a:t>
            </a:r>
          </a:p>
          <a:p>
            <a:endParaRPr lang="en-GB" dirty="0"/>
          </a:p>
        </p:txBody>
      </p:sp>
    </p:spTree>
    <p:extLst>
      <p:ext uri="{BB962C8B-B14F-4D97-AF65-F5344CB8AC3E}">
        <p14:creationId xmlns:p14="http://schemas.microsoft.com/office/powerpoint/2010/main" val="4152506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8E4B-08C5-4681-A425-96CA9553EF00}"/>
              </a:ext>
            </a:extLst>
          </p:cNvPr>
          <p:cNvSpPr>
            <a:spLocks noGrp="1"/>
          </p:cNvSpPr>
          <p:nvPr>
            <p:ph type="title"/>
          </p:nvPr>
        </p:nvSpPr>
        <p:spPr/>
        <p:txBody>
          <a:bodyPr/>
          <a:lstStyle/>
          <a:p>
            <a:r>
              <a:rPr lang="en-GB" dirty="0">
                <a:solidFill>
                  <a:schemeClr val="tx1"/>
                </a:solidFill>
              </a:rPr>
              <a:t>The SWOT Analysis of the Current CRM</a:t>
            </a:r>
          </a:p>
        </p:txBody>
      </p:sp>
      <p:graphicFrame>
        <p:nvGraphicFramePr>
          <p:cNvPr id="4" name="Content Placeholder 3">
            <a:extLst>
              <a:ext uri="{FF2B5EF4-FFF2-40B4-BE49-F238E27FC236}">
                <a16:creationId xmlns:a16="http://schemas.microsoft.com/office/drawing/2014/main" id="{25D94790-927E-4750-9076-4DC7F891D67C}"/>
              </a:ext>
            </a:extLst>
          </p:cNvPr>
          <p:cNvGraphicFramePr>
            <a:graphicFrameLocks noGrp="1"/>
          </p:cNvGraphicFramePr>
          <p:nvPr>
            <p:ph idx="1"/>
            <p:extLst>
              <p:ext uri="{D42A27DB-BD31-4B8C-83A1-F6EECF244321}">
                <p14:modId xmlns:p14="http://schemas.microsoft.com/office/powerpoint/2010/main" val="418735280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1979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FFAC-A3D2-49B6-AE30-70A0820D0454}"/>
              </a:ext>
            </a:extLst>
          </p:cNvPr>
          <p:cNvSpPr>
            <a:spLocks noGrp="1"/>
          </p:cNvSpPr>
          <p:nvPr>
            <p:ph type="title"/>
          </p:nvPr>
        </p:nvSpPr>
        <p:spPr>
          <a:xfrm>
            <a:off x="677334" y="1498604"/>
            <a:ext cx="3854528" cy="1278466"/>
          </a:xfrm>
        </p:spPr>
        <p:txBody>
          <a:bodyPr>
            <a:normAutofit/>
          </a:bodyPr>
          <a:lstStyle/>
          <a:p>
            <a:r>
              <a:rPr lang="en-GB" sz="3600" dirty="0">
                <a:solidFill>
                  <a:schemeClr val="tx1"/>
                </a:solidFill>
              </a:rPr>
              <a:t>Recommendation</a:t>
            </a:r>
          </a:p>
        </p:txBody>
      </p:sp>
      <p:graphicFrame>
        <p:nvGraphicFramePr>
          <p:cNvPr id="5" name="Content Placeholder 4">
            <a:extLst>
              <a:ext uri="{FF2B5EF4-FFF2-40B4-BE49-F238E27FC236}">
                <a16:creationId xmlns:a16="http://schemas.microsoft.com/office/drawing/2014/main" id="{BA1EEE1C-39D7-4DE6-88B6-96DDA11D667A}"/>
              </a:ext>
            </a:extLst>
          </p:cNvPr>
          <p:cNvGraphicFramePr>
            <a:graphicFrameLocks noGrp="1"/>
          </p:cNvGraphicFramePr>
          <p:nvPr>
            <p:ph idx="1"/>
            <p:extLst>
              <p:ext uri="{D42A27DB-BD31-4B8C-83A1-F6EECF244321}">
                <p14:modId xmlns:p14="http://schemas.microsoft.com/office/powerpoint/2010/main" val="2459294208"/>
              </p:ext>
            </p:extLst>
          </p:nvPr>
        </p:nvGraphicFramePr>
        <p:xfrm>
          <a:off x="4760461" y="514924"/>
          <a:ext cx="4513541" cy="5526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85CC8C30-A8FB-40C5-A071-C02EF87FE8F7}"/>
              </a:ext>
            </a:extLst>
          </p:cNvPr>
          <p:cNvSpPr>
            <a:spLocks noGrp="1"/>
          </p:cNvSpPr>
          <p:nvPr>
            <p:ph type="body" sz="half" idx="2"/>
          </p:nvPr>
        </p:nvSpPr>
        <p:spPr/>
        <p:txBody>
          <a:bodyPr/>
          <a:lstStyle/>
          <a:p>
            <a:r>
              <a:rPr lang="en-GB" sz="3600" dirty="0"/>
              <a:t>Motivating Customer to Value Sustainability</a:t>
            </a:r>
          </a:p>
          <a:p>
            <a:endParaRPr lang="en-GB" dirty="0"/>
          </a:p>
        </p:txBody>
      </p:sp>
    </p:spTree>
    <p:extLst>
      <p:ext uri="{BB962C8B-B14F-4D97-AF65-F5344CB8AC3E}">
        <p14:creationId xmlns:p14="http://schemas.microsoft.com/office/powerpoint/2010/main" val="2071130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9958F66-48F1-4EDB-9F8A-2F044284D230}"/>
              </a:ext>
            </a:extLst>
          </p:cNvPr>
          <p:cNvPicPr>
            <a:picLocks noChangeAspect="1"/>
          </p:cNvPicPr>
          <p:nvPr/>
        </p:nvPicPr>
        <p:blipFill>
          <a:blip r:embed="rId2"/>
          <a:stretch>
            <a:fillRect/>
          </a:stretch>
        </p:blipFill>
        <p:spPr>
          <a:xfrm>
            <a:off x="2173531" y="1131994"/>
            <a:ext cx="7846814" cy="4590386"/>
          </a:xfrm>
          <a:prstGeom prst="rect">
            <a:avLst/>
          </a:prstGeom>
        </p:spPr>
      </p:pic>
    </p:spTree>
    <p:extLst>
      <p:ext uri="{BB962C8B-B14F-4D97-AF65-F5344CB8AC3E}">
        <p14:creationId xmlns:p14="http://schemas.microsoft.com/office/powerpoint/2010/main" val="11993260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14</TotalTime>
  <Words>566</Words>
  <Application>Microsoft Office PowerPoint</Application>
  <PresentationFormat>Widescreen</PresentationFormat>
  <Paragraphs>63</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Trebuchet MS</vt:lpstr>
      <vt:lpstr>Wingdings</vt:lpstr>
      <vt:lpstr>Wingdings 3</vt:lpstr>
      <vt:lpstr>Facet</vt:lpstr>
      <vt:lpstr>Module Title- BMSW5103 Understanding &amp; Engaging in the Customer Experience </vt:lpstr>
      <vt:lpstr>Introduction</vt:lpstr>
      <vt:lpstr> Reports Overview  </vt:lpstr>
      <vt:lpstr>Ethical Marketing </vt:lpstr>
      <vt:lpstr> Sustainable Marketing</vt:lpstr>
      <vt:lpstr>Customer Experience Management at Asda</vt:lpstr>
      <vt:lpstr>Asda’s CX Through Ethical and Sustainable Marketing</vt:lpstr>
      <vt:lpstr>Asda’s Customer Relationship Management (CRM)</vt:lpstr>
      <vt:lpstr>Asda’s CRM approaches</vt:lpstr>
      <vt:lpstr>Defining Quality in terms of Asda </vt:lpstr>
      <vt:lpstr>Investigating the CRM Solution with the  Quality theories</vt:lpstr>
      <vt:lpstr>Maintain the Scan and Go App with Juran’s Theories of Quality</vt:lpstr>
      <vt:lpstr>  Improving Website with Crosby's Cost of Quality: </vt:lpstr>
      <vt:lpstr>Stakeholders Response to Asda’s Ethical and  Sustainable Policies  </vt:lpstr>
      <vt:lpstr>The SWOT Analysis of the Current CRM</vt:lpstr>
      <vt:lpstr>Recommendation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navila islam</dc:creator>
  <cp:lastModifiedBy>navila islam</cp:lastModifiedBy>
  <cp:revision>4</cp:revision>
  <dcterms:created xsi:type="dcterms:W3CDTF">2020-03-12T17:44:23Z</dcterms:created>
  <dcterms:modified xsi:type="dcterms:W3CDTF">2020-03-12T19:15:04Z</dcterms:modified>
</cp:coreProperties>
</file>