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14" r:id="rId4"/>
    <p:sldId id="315" r:id="rId5"/>
    <p:sldId id="316" r:id="rId6"/>
    <p:sldId id="317" r:id="rId7"/>
    <p:sldId id="318" r:id="rId8"/>
    <p:sldId id="319" r:id="rId9"/>
    <p:sldId id="320" r:id="rId10"/>
    <p:sldId id="321"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DADFF2-7D66-4177-A05F-2E841EE26690}" v="10" dt="2023-03-13T16:13:51.1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8" d="100"/>
          <a:sy n="88" d="100"/>
        </p:scale>
        <p:origin x="40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id, Krista" userId="8475aba4-afc3-475d-8c30-3d61e30f67e3" providerId="ADAL" clId="{C4DADFF2-7D66-4177-A05F-2E841EE26690}"/>
    <pc:docChg chg="undo redo custSel addSld delSld modSld">
      <pc:chgData name="Reid, Krista" userId="8475aba4-afc3-475d-8c30-3d61e30f67e3" providerId="ADAL" clId="{C4DADFF2-7D66-4177-A05F-2E841EE26690}" dt="2023-03-13T16:15:08.474" v="934" actId="1076"/>
      <pc:docMkLst>
        <pc:docMk/>
      </pc:docMkLst>
      <pc:sldChg chg="modSp mod">
        <pc:chgData name="Reid, Krista" userId="8475aba4-afc3-475d-8c30-3d61e30f67e3" providerId="ADAL" clId="{C4DADFF2-7D66-4177-A05F-2E841EE26690}" dt="2023-03-13T15:59:52.460" v="563" actId="27636"/>
        <pc:sldMkLst>
          <pc:docMk/>
          <pc:sldMk cId="644444106" sldId="263"/>
        </pc:sldMkLst>
        <pc:spChg chg="mod">
          <ac:chgData name="Reid, Krista" userId="8475aba4-afc3-475d-8c30-3d61e30f67e3" providerId="ADAL" clId="{C4DADFF2-7D66-4177-A05F-2E841EE26690}" dt="2023-03-13T15:59:52.460" v="563" actId="27636"/>
          <ac:spMkLst>
            <pc:docMk/>
            <pc:sldMk cId="644444106" sldId="263"/>
            <ac:spMk id="3" creationId="{BE89E7B9-DD48-E666-9997-21674435C4E9}"/>
          </ac:spMkLst>
        </pc:spChg>
      </pc:sldChg>
      <pc:sldChg chg="new del">
        <pc:chgData name="Reid, Krista" userId="8475aba4-afc3-475d-8c30-3d61e30f67e3" providerId="ADAL" clId="{C4DADFF2-7D66-4177-A05F-2E841EE26690}" dt="2023-03-13T15:41:45.192" v="3" actId="47"/>
        <pc:sldMkLst>
          <pc:docMk/>
          <pc:sldMk cId="3951099397" sldId="264"/>
        </pc:sldMkLst>
      </pc:sldChg>
      <pc:sldChg chg="new del">
        <pc:chgData name="Reid, Krista" userId="8475aba4-afc3-475d-8c30-3d61e30f67e3" providerId="ADAL" clId="{C4DADFF2-7D66-4177-A05F-2E841EE26690}" dt="2023-03-13T15:41:46.310" v="4" actId="47"/>
        <pc:sldMkLst>
          <pc:docMk/>
          <pc:sldMk cId="3832756898" sldId="265"/>
        </pc:sldMkLst>
      </pc:sldChg>
      <pc:sldChg chg="modSp new mod">
        <pc:chgData name="Reid, Krista" userId="8475aba4-afc3-475d-8c30-3d61e30f67e3" providerId="ADAL" clId="{C4DADFF2-7D66-4177-A05F-2E841EE26690}" dt="2023-03-13T15:58:20.434" v="533" actId="20577"/>
        <pc:sldMkLst>
          <pc:docMk/>
          <pc:sldMk cId="3664020479" sldId="266"/>
        </pc:sldMkLst>
        <pc:spChg chg="mod">
          <ac:chgData name="Reid, Krista" userId="8475aba4-afc3-475d-8c30-3d61e30f67e3" providerId="ADAL" clId="{C4DADFF2-7D66-4177-A05F-2E841EE26690}" dt="2023-03-13T15:42:07.291" v="48" actId="14100"/>
          <ac:spMkLst>
            <pc:docMk/>
            <pc:sldMk cId="3664020479" sldId="266"/>
            <ac:spMk id="2" creationId="{415D26BB-3AF8-8C64-51B0-923338C0D12D}"/>
          </ac:spMkLst>
        </pc:spChg>
        <pc:spChg chg="mod">
          <ac:chgData name="Reid, Krista" userId="8475aba4-afc3-475d-8c30-3d61e30f67e3" providerId="ADAL" clId="{C4DADFF2-7D66-4177-A05F-2E841EE26690}" dt="2023-03-13T15:58:20.434" v="533" actId="20577"/>
          <ac:spMkLst>
            <pc:docMk/>
            <pc:sldMk cId="3664020479" sldId="266"/>
            <ac:spMk id="3" creationId="{A0A45C5B-4BA6-4C0C-1CA9-FC08D4A301E6}"/>
          </ac:spMkLst>
        </pc:spChg>
      </pc:sldChg>
      <pc:sldChg chg="addSp delSp modSp new mod">
        <pc:chgData name="Reid, Krista" userId="8475aba4-afc3-475d-8c30-3d61e30f67e3" providerId="ADAL" clId="{C4DADFF2-7D66-4177-A05F-2E841EE26690}" dt="2023-03-13T16:15:08.474" v="934" actId="1076"/>
        <pc:sldMkLst>
          <pc:docMk/>
          <pc:sldMk cId="1497694603" sldId="267"/>
        </pc:sldMkLst>
        <pc:spChg chg="mod">
          <ac:chgData name="Reid, Krista" userId="8475aba4-afc3-475d-8c30-3d61e30f67e3" providerId="ADAL" clId="{C4DADFF2-7D66-4177-A05F-2E841EE26690}" dt="2023-03-13T16:02:59.418" v="578" actId="1076"/>
          <ac:spMkLst>
            <pc:docMk/>
            <pc:sldMk cId="1497694603" sldId="267"/>
            <ac:spMk id="2" creationId="{0DB787B0-FED6-AAA9-5A3D-B2C8AD1AD565}"/>
          </ac:spMkLst>
        </pc:spChg>
        <pc:spChg chg="mod">
          <ac:chgData name="Reid, Krista" userId="8475aba4-afc3-475d-8c30-3d61e30f67e3" providerId="ADAL" clId="{C4DADFF2-7D66-4177-A05F-2E841EE26690}" dt="2023-03-13T16:03:06.187" v="590" actId="20577"/>
          <ac:spMkLst>
            <pc:docMk/>
            <pc:sldMk cId="1497694603" sldId="267"/>
            <ac:spMk id="3" creationId="{E05C4CCA-71E4-388F-C2E6-C28F7DA403B9}"/>
          </ac:spMkLst>
        </pc:spChg>
        <pc:spChg chg="mod">
          <ac:chgData name="Reid, Krista" userId="8475aba4-afc3-475d-8c30-3d61e30f67e3" providerId="ADAL" clId="{C4DADFF2-7D66-4177-A05F-2E841EE26690}" dt="2023-03-13T16:04:43.169" v="603" actId="1076"/>
          <ac:spMkLst>
            <pc:docMk/>
            <pc:sldMk cId="1497694603" sldId="267"/>
            <ac:spMk id="4" creationId="{50CBF8A7-1090-9FAA-7FE0-457A8B959257}"/>
          </ac:spMkLst>
        </pc:spChg>
        <pc:spChg chg="mod">
          <ac:chgData name="Reid, Krista" userId="8475aba4-afc3-475d-8c30-3d61e30f67e3" providerId="ADAL" clId="{C4DADFF2-7D66-4177-A05F-2E841EE26690}" dt="2023-03-13T16:05:43.107" v="613" actId="1076"/>
          <ac:spMkLst>
            <pc:docMk/>
            <pc:sldMk cId="1497694603" sldId="267"/>
            <ac:spMk id="5" creationId="{561B5798-886A-64FC-5159-5C3AF4283EAD}"/>
          </ac:spMkLst>
        </pc:spChg>
        <pc:spChg chg="mod">
          <ac:chgData name="Reid, Krista" userId="8475aba4-afc3-475d-8c30-3d61e30f67e3" providerId="ADAL" clId="{C4DADFF2-7D66-4177-A05F-2E841EE26690}" dt="2023-03-13T16:13:05.551" v="818" actId="20577"/>
          <ac:spMkLst>
            <pc:docMk/>
            <pc:sldMk cId="1497694603" sldId="267"/>
            <ac:spMk id="6" creationId="{3859EE38-07E3-195B-696B-E363075D4403}"/>
          </ac:spMkLst>
        </pc:spChg>
        <pc:spChg chg="add mod">
          <ac:chgData name="Reid, Krista" userId="8475aba4-afc3-475d-8c30-3d61e30f67e3" providerId="ADAL" clId="{C4DADFF2-7D66-4177-A05F-2E841EE26690}" dt="2023-03-13T16:09:57.107" v="632" actId="1076"/>
          <ac:spMkLst>
            <pc:docMk/>
            <pc:sldMk cId="1497694603" sldId="267"/>
            <ac:spMk id="7" creationId="{20AD1845-7F6E-A4C3-CCC6-DE4D9184A7EE}"/>
          </ac:spMkLst>
        </pc:spChg>
        <pc:spChg chg="add mod">
          <ac:chgData name="Reid, Krista" userId="8475aba4-afc3-475d-8c30-3d61e30f67e3" providerId="ADAL" clId="{C4DADFF2-7D66-4177-A05F-2E841EE26690}" dt="2023-03-13T16:10:46.838" v="713" actId="20577"/>
          <ac:spMkLst>
            <pc:docMk/>
            <pc:sldMk cId="1497694603" sldId="267"/>
            <ac:spMk id="8" creationId="{5B7F023C-6E43-E5EA-7B34-95AEE0F5FBB5}"/>
          </ac:spMkLst>
        </pc:spChg>
        <pc:spChg chg="add mod">
          <ac:chgData name="Reid, Krista" userId="8475aba4-afc3-475d-8c30-3d61e30f67e3" providerId="ADAL" clId="{C4DADFF2-7D66-4177-A05F-2E841EE26690}" dt="2023-03-13T16:11:50.264" v="721" actId="20577"/>
          <ac:spMkLst>
            <pc:docMk/>
            <pc:sldMk cId="1497694603" sldId="267"/>
            <ac:spMk id="9" creationId="{7EBE305E-83EC-484D-014B-A9F59AAC09CB}"/>
          </ac:spMkLst>
        </pc:spChg>
        <pc:spChg chg="add mod">
          <ac:chgData name="Reid, Krista" userId="8475aba4-afc3-475d-8c30-3d61e30f67e3" providerId="ADAL" clId="{C4DADFF2-7D66-4177-A05F-2E841EE26690}" dt="2023-03-13T16:11:53.310" v="722"/>
          <ac:spMkLst>
            <pc:docMk/>
            <pc:sldMk cId="1497694603" sldId="267"/>
            <ac:spMk id="10" creationId="{B037CB18-B900-8294-B27B-84C6CD2EC10B}"/>
          </ac:spMkLst>
        </pc:spChg>
        <pc:spChg chg="add mod">
          <ac:chgData name="Reid, Krista" userId="8475aba4-afc3-475d-8c30-3d61e30f67e3" providerId="ADAL" clId="{C4DADFF2-7D66-4177-A05F-2E841EE26690}" dt="2023-03-13T16:13:17.645" v="830" actId="20577"/>
          <ac:spMkLst>
            <pc:docMk/>
            <pc:sldMk cId="1497694603" sldId="267"/>
            <ac:spMk id="11" creationId="{EF8940EC-7CEC-4A06-3082-2E081B21CB0C}"/>
          </ac:spMkLst>
        </pc:spChg>
        <pc:spChg chg="add mod">
          <ac:chgData name="Reid, Krista" userId="8475aba4-afc3-475d-8c30-3d61e30f67e3" providerId="ADAL" clId="{C4DADFF2-7D66-4177-A05F-2E841EE26690}" dt="2023-03-13T16:15:08.474" v="934" actId="1076"/>
          <ac:spMkLst>
            <pc:docMk/>
            <pc:sldMk cId="1497694603" sldId="267"/>
            <ac:spMk id="12" creationId="{5B6659F4-86C5-E523-DDA2-50826005EA3F}"/>
          </ac:spMkLst>
        </pc:spChg>
        <pc:spChg chg="add del mod">
          <ac:chgData name="Reid, Krista" userId="8475aba4-afc3-475d-8c30-3d61e30f67e3" providerId="ADAL" clId="{C4DADFF2-7D66-4177-A05F-2E841EE26690}" dt="2023-03-13T16:13:43.842" v="834"/>
          <ac:spMkLst>
            <pc:docMk/>
            <pc:sldMk cId="1497694603" sldId="267"/>
            <ac:spMk id="13" creationId="{459708EE-E4A6-0CB0-8D32-D9151498FC78}"/>
          </ac:spMkLst>
        </pc:spChg>
        <pc:spChg chg="add del mod">
          <ac:chgData name="Reid, Krista" userId="8475aba4-afc3-475d-8c30-3d61e30f67e3" providerId="ADAL" clId="{C4DADFF2-7D66-4177-A05F-2E841EE26690}" dt="2023-03-13T16:13:51.150" v="836"/>
          <ac:spMkLst>
            <pc:docMk/>
            <pc:sldMk cId="1497694603" sldId="267"/>
            <ac:spMk id="14" creationId="{F45E8011-4127-66C9-3AB7-720CD44B2F8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4153460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1660816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66337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DBE87E-1ED3-4FF2-97A2-6EAE87A86429}" type="datetimeFigureOut">
              <a:rPr lang="en-GB" smtClean="0"/>
              <a:t>01/08/2023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3222566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DBE87E-1ED3-4FF2-97A2-6EAE87A86429}" type="datetimeFigureOut">
              <a:rPr lang="en-GB" smtClean="0"/>
              <a:t>01/08/2023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3365202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DBE87E-1ED3-4FF2-97A2-6EAE87A86429}" type="datetimeFigureOut">
              <a:rPr lang="en-GB" smtClean="0"/>
              <a:t>01/08/2023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255311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DBE87E-1ED3-4FF2-97A2-6EAE87A86429}" type="datetimeFigureOut">
              <a:rPr lang="en-GB" smtClean="0"/>
              <a:t>01/08/2023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2513678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BE87E-1ED3-4FF2-97A2-6EAE87A86429}" type="datetimeFigureOut">
              <a:rPr lang="en-GB" smtClean="0"/>
              <a:t>01/08/2023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3518111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DBE87E-1ED3-4FF2-97A2-6EAE87A86429}" type="datetimeFigureOut">
              <a:rPr lang="en-GB" smtClean="0"/>
              <a:t>01/08/2023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1114380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375012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91597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1000611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10662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936116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23508540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BE87E-1ED3-4FF2-97A2-6EAE87A86429}" type="datetimeFigureOut">
              <a:rPr lang="en-GB" smtClean="0"/>
              <a:t>01/08/2023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A001C2-6AA1-439A-B933-6C08CDC7C215}" type="slidenum">
              <a:rPr lang="en-GB" smtClean="0"/>
              <a:t>‹#›</a:t>
            </a:fld>
            <a:endParaRPr lang="en-GB"/>
          </a:p>
        </p:txBody>
      </p:sp>
    </p:spTree>
    <p:extLst>
      <p:ext uri="{BB962C8B-B14F-4D97-AF65-F5344CB8AC3E}">
        <p14:creationId xmlns:p14="http://schemas.microsoft.com/office/powerpoint/2010/main" val="628506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DBE87E-1ED3-4FF2-97A2-6EAE87A86429}" type="datetimeFigureOut">
              <a:rPr lang="en-GB" smtClean="0"/>
              <a:t>01/08/2023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A001C2-6AA1-439A-B933-6C08CDC7C215}" type="slidenum">
              <a:rPr lang="en-GB" smtClean="0"/>
              <a:t>‹#›</a:t>
            </a:fld>
            <a:endParaRPr lang="en-GB"/>
          </a:p>
        </p:txBody>
      </p:sp>
      <p:sp>
        <p:nvSpPr>
          <p:cNvPr id="8" name="MSIPCMContentMarking" descr="{&quot;HashCode&quot;:-1484644562,&quot;Placement&quot;:&quot;Header&quot;,&quot;Top&quot;:0.0,&quot;Left&quot;:435.021423,&quot;SlideWidth&quot;:960,&quot;SlideHeight&quot;:540}"/>
          <p:cNvSpPr txBox="1"/>
          <p:nvPr userDrawn="1"/>
        </p:nvSpPr>
        <p:spPr>
          <a:xfrm>
            <a:off x="5524772" y="0"/>
            <a:ext cx="1142456" cy="262344"/>
          </a:xfrm>
          <a:prstGeom prst="rect">
            <a:avLst/>
          </a:prstGeom>
          <a:noFill/>
        </p:spPr>
        <p:txBody>
          <a:bodyPr vert="horz" wrap="square" lIns="0" tIns="0" rIns="0" bIns="0" rtlCol="0" anchor="ctr" anchorCtr="1">
            <a:spAutoFit/>
          </a:bodyPr>
          <a:lstStyle/>
          <a:p>
            <a:pPr algn="ctr">
              <a:spcBef>
                <a:spcPts val="0"/>
              </a:spcBef>
              <a:spcAft>
                <a:spcPts val="0"/>
              </a:spcAft>
            </a:pPr>
            <a:r>
              <a:rPr lang="en-US" sz="1000" smtClean="0">
                <a:solidFill>
                  <a:srgbClr val="FF8C00"/>
                </a:solidFill>
                <a:latin typeface="Calibri" panose="020F0502020204030204" pitchFamily="34" charset="0"/>
              </a:rPr>
              <a:t>C2 - Confidential</a:t>
            </a:r>
            <a:endParaRPr lang="en-US" sz="1000">
              <a:solidFill>
                <a:srgbClr val="FF8C00"/>
              </a:solidFill>
              <a:latin typeface="Calibri" panose="020F0502020204030204" pitchFamily="34" charset="0"/>
            </a:endParaRPr>
          </a:p>
        </p:txBody>
      </p:sp>
    </p:spTree>
    <p:extLst>
      <p:ext uri="{BB962C8B-B14F-4D97-AF65-F5344CB8AC3E}">
        <p14:creationId xmlns:p14="http://schemas.microsoft.com/office/powerpoint/2010/main" val="295306019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hyperlink" Target="https://teams.microsoft.com/_#/apps/1c256a65-83a6-4b5c-9ccf-78f8afb6f1e8/sections/MyNotebook" TargetMode="Externa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hyperlink" Target="https://hbr.org/2014/11/a-refresher-on-net-present-value" TargetMode="External"/><Relationship Id="rId13" Type="http://schemas.openxmlformats.org/officeDocument/2006/relationships/hyperlink" Target="https://www.investopedia.com/terms/p/paybackperiod.asp" TargetMode="External"/><Relationship Id="rId3" Type="http://schemas.openxmlformats.org/officeDocument/2006/relationships/slideLayout" Target="../slideLayouts/slideLayout2.xml"/><Relationship Id="rId7" Type="http://schemas.openxmlformats.org/officeDocument/2006/relationships/hyperlink" Target="https://efinancemanagement.com/investment-decisions/investment-appraisal-techniques" TargetMode="External"/><Relationship Id="rId12" Type="http://schemas.openxmlformats.org/officeDocument/2006/relationships/hyperlink" Target="https://www.investopedia.com/terms/n/npv.asp" TargetMode="Externa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www.youtube.com/watch?v=NTsOHXbL6eU" TargetMode="External"/><Relationship Id="rId11" Type="http://schemas.openxmlformats.org/officeDocument/2006/relationships/hyperlink" Target="https://www.investopedia.com/terms/d/dcf.asp#:~:text=Discounted%20cash%20flow%20(DCF" TargetMode="External"/><Relationship Id="rId5" Type="http://schemas.openxmlformats.org/officeDocument/2006/relationships/hyperlink" Target="https://www.cimdata.com/zh/resources/complimentary-reports-research/commentaries/item/2347-plm-benefits-appraisal-and-roi-workshop" TargetMode="External"/><Relationship Id="rId15" Type="http://schemas.openxmlformats.org/officeDocument/2006/relationships/image" Target="../media/image1.png"/><Relationship Id="rId10" Type="http://schemas.openxmlformats.org/officeDocument/2006/relationships/hyperlink" Target="https://www.theinterline.com/2023/02/08/the-right-steps-to-starting-a-plm-project/" TargetMode="External"/><Relationship Id="rId4" Type="http://schemas.openxmlformats.org/officeDocument/2006/relationships/hyperlink" Target="https://www.cimdata.com/en/education/plm-benefits-appraisal-and-roi-workshop" TargetMode="External"/><Relationship Id="rId9" Type="http://schemas.openxmlformats.org/officeDocument/2006/relationships/hyperlink" Target="https://hbr.org/2016/03/a-refresher-on-internal-rate-of-return" TargetMode="External"/><Relationship Id="rId14" Type="http://schemas.openxmlformats.org/officeDocument/2006/relationships/hyperlink" Target="https://www.youtube.com/watch?v=7gG0Evugubo"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youtube.com/watch?v=8aAY9ii4a7A" TargetMode="External"/><Relationship Id="rId3" Type="http://schemas.openxmlformats.org/officeDocument/2006/relationships/hyperlink" Target="https://cn.sqa.org.uk/files/Tutor_Resources/Assess/MangementAccountingDecisionMakingPack3.pdf" TargetMode="External"/><Relationship Id="rId7" Type="http://schemas.openxmlformats.org/officeDocument/2006/relationships/hyperlink" Target="https://www.youtube.com/watch?v=MUpCQyKeFgI" TargetMode="External"/><Relationship Id="rId12" Type="http://schemas.openxmlformats.org/officeDocument/2006/relationships/hyperlink" Target="https://teams.microsoft.com/_#/apps/1c256a65-83a6-4b5c-9ccf-78f8afb6f1e8/sections/MyNotebook" TargetMode="External"/><Relationship Id="rId2" Type="http://schemas.openxmlformats.org/officeDocument/2006/relationships/hyperlink" Target="https://www.investopedia.com/terms/c/capitalbudgeting.asp" TargetMode="External"/><Relationship Id="rId1" Type="http://schemas.openxmlformats.org/officeDocument/2006/relationships/slideLayout" Target="../slideLayouts/slideLayout2.xml"/><Relationship Id="rId6" Type="http://schemas.openxmlformats.org/officeDocument/2006/relationships/hyperlink" Target="https://www.youtube.com/watch?v=CO8LDV2sO6M" TargetMode="External"/><Relationship Id="rId11" Type="http://schemas.openxmlformats.org/officeDocument/2006/relationships/hyperlink" Target="https://economictimes.indiatimes.com/definition/profitability-index" TargetMode="External"/><Relationship Id="rId5" Type="http://schemas.openxmlformats.org/officeDocument/2006/relationships/hyperlink" Target="https://www.cefims.ac.uk/modules/content/75/75_unit-01_sample.pdf" TargetMode="External"/><Relationship Id="rId10" Type="http://schemas.openxmlformats.org/officeDocument/2006/relationships/hyperlink" Target="https://strategiccfo.com/articles/profitability/profitability-index-method/" TargetMode="External"/><Relationship Id="rId4" Type="http://schemas.openxmlformats.org/officeDocument/2006/relationships/hyperlink" Target="https://www.youtube.com/watch?v=19n-4yf9jlE" TargetMode="External"/><Relationship Id="rId9" Type="http://schemas.openxmlformats.org/officeDocument/2006/relationships/hyperlink" Target="https://doi-org.ezproxy.uwtsd.ac.uk/10.4018/978-1-5225-7329-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C1B1E-E1E7-0E67-44F2-C77D15005564}"/>
              </a:ext>
            </a:extLst>
          </p:cNvPr>
          <p:cNvSpPr>
            <a:spLocks noGrp="1"/>
          </p:cNvSpPr>
          <p:nvPr>
            <p:ph type="ctrTitle"/>
          </p:nvPr>
        </p:nvSpPr>
        <p:spPr>
          <a:xfrm>
            <a:off x="1679432" y="1183373"/>
            <a:ext cx="8135128" cy="2361015"/>
          </a:xfrm>
        </p:spPr>
        <p:txBody>
          <a:bodyPr/>
          <a:lstStyle/>
          <a:p>
            <a:pPr algn="ctr"/>
            <a:r>
              <a:rPr lang="en-GB" dirty="0">
                <a:latin typeface="Times New Roman" panose="02020603050405020304" pitchFamily="18" charset="0"/>
                <a:cs typeface="Times New Roman" panose="02020603050405020304" pitchFamily="18" charset="0"/>
              </a:rPr>
              <a:t>Capital Project Appraisal-Business </a:t>
            </a:r>
            <a:r>
              <a:rPr lang="en-GB" dirty="0" smtClean="0">
                <a:latin typeface="Times New Roman" panose="02020603050405020304" pitchFamily="18" charset="0"/>
                <a:cs typeface="Times New Roman" panose="02020603050405020304" pitchFamily="18" charset="0"/>
              </a:rPr>
              <a:t>Report</a:t>
            </a:r>
            <a:br>
              <a:rPr lang="en-GB" dirty="0" smtClean="0">
                <a:latin typeface="Times New Roman" panose="02020603050405020304" pitchFamily="18" charset="0"/>
                <a:cs typeface="Times New Roman" panose="02020603050405020304" pitchFamily="18" charset="0"/>
              </a:rPr>
            </a:br>
            <a:r>
              <a:rPr lang="en-US" sz="4800" b="1" dirty="0">
                <a:solidFill>
                  <a:schemeClr val="accent1">
                    <a:lumMod val="40000"/>
                    <a:lumOff val="60000"/>
                  </a:schemeClr>
                </a:solidFill>
                <a:latin typeface="Times New Roman" panose="02020603050405020304" pitchFamily="18" charset="0"/>
                <a:cs typeface="Times New Roman" panose="02020603050405020304" pitchFamily="18" charset="0"/>
              </a:rPr>
              <a:t>Capital Investment </a:t>
            </a:r>
            <a:r>
              <a:rPr lang="en-US" sz="4800" b="1" dirty="0" smtClean="0">
                <a:solidFill>
                  <a:schemeClr val="accent1">
                    <a:lumMod val="40000"/>
                    <a:lumOff val="60000"/>
                  </a:schemeClr>
                </a:solidFill>
                <a:latin typeface="Times New Roman" panose="02020603050405020304" pitchFamily="18" charset="0"/>
                <a:cs typeface="Times New Roman" panose="02020603050405020304" pitchFamily="18" charset="0"/>
              </a:rPr>
              <a:t>Report</a:t>
            </a:r>
            <a:endParaRPr lang="en-GB" sz="4800" dirty="0">
              <a:solidFill>
                <a:schemeClr val="accent1">
                  <a:lumMod val="40000"/>
                  <a:lumOff val="60000"/>
                </a:schemeClr>
              </a:solidFill>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EA7599A-72E6-8A60-2E12-09833E875C97}"/>
              </a:ext>
            </a:extLst>
          </p:cNvPr>
          <p:cNvSpPr>
            <a:spLocks noGrp="1"/>
          </p:cNvSpPr>
          <p:nvPr>
            <p:ph type="subTitle" idx="1"/>
          </p:nvPr>
        </p:nvSpPr>
        <p:spPr>
          <a:xfrm>
            <a:off x="5451566" y="3989874"/>
            <a:ext cx="4178898" cy="573418"/>
          </a:xfrm>
        </p:spPr>
        <p:txBody>
          <a:bodyPr>
            <a:normAutofit/>
          </a:bodyPr>
          <a:lstStyle/>
          <a:p>
            <a:r>
              <a:rPr lang="en-GB" sz="2400" dirty="0" smtClean="0">
                <a:latin typeface="Times New Roman" panose="02020603050405020304" pitchFamily="18" charset="0"/>
                <a:cs typeface="Times New Roman" panose="02020603050405020304" pitchFamily="18" charset="0"/>
              </a:rPr>
              <a:t>-Bhagyashri </a:t>
            </a:r>
            <a:r>
              <a:rPr lang="en-GB" sz="2400" dirty="0" err="1" smtClean="0">
                <a:latin typeface="Times New Roman" panose="02020603050405020304" pitchFamily="18" charset="0"/>
                <a:cs typeface="Times New Roman" panose="02020603050405020304" pitchFamily="18" charset="0"/>
              </a:rPr>
              <a:t>Shingare</a:t>
            </a:r>
            <a:endParaRPr lang="en-GB" sz="2400" dirty="0">
              <a:latin typeface="Times New Roman" panose="02020603050405020304" pitchFamily="18" charset="0"/>
              <a:cs typeface="Times New Roman" panose="02020603050405020304" pitchFamily="18" charset="0"/>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78828583"/>
      </p:ext>
    </p:extLst>
  </p:cSld>
  <p:clrMapOvr>
    <a:masterClrMapping/>
  </p:clrMapOvr>
  <mc:AlternateContent xmlns:mc="http://schemas.openxmlformats.org/markup-compatibility/2006">
    <mc:Choice xmlns:p14="http://schemas.microsoft.com/office/powerpoint/2010/main" Requires="p14">
      <p:transition spd="slow" p14:dur="2000" advTm="13684"/>
    </mc:Choice>
    <mc:Fallback>
      <p:transition spd="slow" advTm="13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30" y="905691"/>
            <a:ext cx="8533772" cy="5135672"/>
          </a:xfrm>
        </p:spPr>
        <p:txBody>
          <a:bodyPr>
            <a:normAutofit fontScale="92500" lnSpcReduction="10000"/>
          </a:bodyPr>
          <a:lstStyle/>
          <a:p>
            <a:r>
              <a:rPr lang="en-GB" b="1" dirty="0" smtClean="0">
                <a:solidFill>
                  <a:srgbClr val="92D050"/>
                </a:solidFill>
                <a:latin typeface="Times New Roman" panose="02020603050405020304" pitchFamily="18" charset="0"/>
                <a:cs typeface="Times New Roman" panose="02020603050405020304" pitchFamily="18" charset="0"/>
              </a:rPr>
              <a:t>Introduction</a:t>
            </a:r>
            <a:r>
              <a:rPr lang="en-US" b="1" dirty="0" smtClean="0">
                <a:solidFill>
                  <a:srgbClr val="92D050"/>
                </a:solidFill>
                <a:latin typeface="Times New Roman" panose="02020603050405020304" pitchFamily="18" charset="0"/>
                <a:cs typeface="Times New Roman" panose="02020603050405020304" pitchFamily="18" charset="0"/>
              </a:rPr>
              <a:t>- </a:t>
            </a:r>
            <a:r>
              <a:rPr lang="en-GB" dirty="0" smtClean="0">
                <a:latin typeface="Times New Roman" panose="02020603050405020304" pitchFamily="18" charset="0"/>
                <a:cs typeface="Times New Roman" panose="02020603050405020304" pitchFamily="18" charset="0"/>
              </a:rPr>
              <a:t>As </a:t>
            </a:r>
            <a:r>
              <a:rPr lang="en-GB" dirty="0">
                <a:latin typeface="Times New Roman" panose="02020603050405020304" pitchFamily="18" charset="0"/>
                <a:cs typeface="Times New Roman" panose="02020603050405020304" pitchFamily="18" charset="0"/>
              </a:rPr>
              <a:t>a project manager for our manufacturing and engineering industry, I have identified a capital investment project that will bring an innovation change to our business, add value to our current process and bring more productivity through efficiency improvements within our organization. The purpose of this report is to present the project to the senior management team and highlight the cost of the project and its expected improvements. The project has been carefully evaluated, and the expected improvements have been calculated, along with the cost of the project. This report will outline the benefits of the project and highlight the financial appraisal tools used to measure its feasibility.</a:t>
            </a:r>
            <a:endParaRPr lang="en-US" dirty="0">
              <a:latin typeface="Times New Roman" panose="02020603050405020304" pitchFamily="18" charset="0"/>
              <a:cs typeface="Times New Roman" panose="02020603050405020304" pitchFamily="18" charset="0"/>
            </a:endParaRPr>
          </a:p>
          <a:p>
            <a:r>
              <a:rPr lang="en-GB" b="1" dirty="0">
                <a:solidFill>
                  <a:srgbClr val="92D050"/>
                </a:solidFill>
                <a:latin typeface="Times New Roman" panose="02020603050405020304" pitchFamily="18" charset="0"/>
                <a:cs typeface="Times New Roman" panose="02020603050405020304" pitchFamily="18" charset="0"/>
              </a:rPr>
              <a:t>Project Objective-</a:t>
            </a:r>
            <a:r>
              <a:rPr lang="en-GB" dirty="0">
                <a:solidFill>
                  <a:srgbClr val="92D050"/>
                </a:solidFill>
                <a:latin typeface="Times New Roman" panose="02020603050405020304" pitchFamily="18" charset="0"/>
                <a:cs typeface="Times New Roman" panose="02020603050405020304" pitchFamily="18" charset="0"/>
              </a:rPr>
              <a:t> </a:t>
            </a:r>
            <a:r>
              <a:rPr lang="en-GB" dirty="0" smtClean="0">
                <a:latin typeface="Times New Roman" panose="02020603050405020304" pitchFamily="18" charset="0"/>
                <a:cs typeface="Times New Roman" panose="02020603050405020304" pitchFamily="18" charset="0"/>
              </a:rPr>
              <a:t>The </a:t>
            </a:r>
            <a:r>
              <a:rPr lang="en-GB" dirty="0">
                <a:latin typeface="Times New Roman" panose="02020603050405020304" pitchFamily="18" charset="0"/>
                <a:cs typeface="Times New Roman" panose="02020603050405020304" pitchFamily="18" charset="0"/>
              </a:rPr>
              <a:t>project aims to introduce a new software system that will automate our current manual process, increasing efficiency and accuracy (particularly in engineering and purchasing, manufacturing, etc. in all departments). The new system/tool (PLM- Product Lifecycle Management) will streamline the process, reduce processing time, and eliminate errors, thereby reducing the need for manual intervention. The project will bring about significant cost savings, improved customer service, and increased productivity</a:t>
            </a:r>
            <a:r>
              <a:rPr lang="en-GB" dirty="0" smtClean="0">
                <a:latin typeface="Times New Roman" panose="02020603050405020304" pitchFamily="18" charset="0"/>
                <a:cs typeface="Times New Roman" panose="02020603050405020304" pitchFamily="18" charset="0"/>
              </a:rPr>
              <a:t>.</a:t>
            </a:r>
          </a:p>
          <a:p>
            <a:r>
              <a:rPr lang="en-GB" b="1" dirty="0">
                <a:solidFill>
                  <a:srgbClr val="92D050"/>
                </a:solidFill>
                <a:latin typeface="Times New Roman" panose="02020603050405020304" pitchFamily="18" charset="0"/>
                <a:cs typeface="Times New Roman" panose="02020603050405020304" pitchFamily="18" charset="0"/>
              </a:rPr>
              <a:t>Timeline for Implementation:</a:t>
            </a:r>
            <a:r>
              <a:rPr lang="en-GB" dirty="0">
                <a:solidFill>
                  <a:srgbClr val="92D050"/>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The implementation of this project will take approximately 18 months. The first six months will be spent on research and development including system design and implementation planning. The following six months will be devoted to system development, software/hardware installation and testing, and the final six months will be spent on staff training, system rollout and implementation.</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49478838"/>
      </p:ext>
    </p:extLst>
  </p:cSld>
  <p:clrMapOvr>
    <a:masterClrMapping/>
  </p:clrMapOvr>
  <mc:AlternateContent xmlns:mc="http://schemas.openxmlformats.org/markup-compatibility/2006">
    <mc:Choice xmlns:p14="http://schemas.microsoft.com/office/powerpoint/2010/main" Requires="p14">
      <p:transition spd="slow" p14:dur="2000" advTm="195880"/>
    </mc:Choice>
    <mc:Fallback>
      <p:transition spd="slow" advTm="1958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30" y="905690"/>
            <a:ext cx="8708570" cy="5312229"/>
          </a:xfrm>
        </p:spPr>
        <p:txBody>
          <a:bodyPr>
            <a:normAutofit fontScale="85000" lnSpcReduction="10000"/>
          </a:bodyPr>
          <a:lstStyle/>
          <a:p>
            <a:r>
              <a:rPr lang="en-GB" b="1" dirty="0">
                <a:solidFill>
                  <a:srgbClr val="92D050"/>
                </a:solidFill>
                <a:latin typeface="Times New Roman" panose="02020603050405020304" pitchFamily="18" charset="0"/>
                <a:cs typeface="Times New Roman" panose="02020603050405020304" pitchFamily="18" charset="0"/>
              </a:rPr>
              <a:t>Cost of the Project-</a:t>
            </a:r>
            <a:r>
              <a:rPr lang="en-GB" dirty="0">
                <a:solidFill>
                  <a:srgbClr val="92D050"/>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The total cost of the project is £250,000. This includes software development costs, hardware costs, and training costs. The cost of the project will be spread over the lifespan of the project, which is expected to be </a:t>
            </a:r>
            <a:r>
              <a:rPr lang="en-GB" dirty="0" smtClean="0">
                <a:latin typeface="Times New Roman" panose="02020603050405020304" pitchFamily="18" charset="0"/>
                <a:cs typeface="Times New Roman" panose="02020603050405020304" pitchFamily="18" charset="0"/>
              </a:rPr>
              <a:t>6 </a:t>
            </a:r>
            <a:r>
              <a:rPr lang="en-GB" dirty="0">
                <a:latin typeface="Times New Roman" panose="02020603050405020304" pitchFamily="18" charset="0"/>
                <a:cs typeface="Times New Roman" panose="02020603050405020304" pitchFamily="18" charset="0"/>
              </a:rPr>
              <a:t>years</a:t>
            </a:r>
            <a:r>
              <a:rPr lang="en-GB" dirty="0" smtClean="0">
                <a:latin typeface="Times New Roman" panose="02020603050405020304" pitchFamily="18" charset="0"/>
                <a:cs typeface="Times New Roman" panose="02020603050405020304" pitchFamily="18" charset="0"/>
              </a:rPr>
              <a:t>.</a:t>
            </a:r>
          </a:p>
          <a:p>
            <a:r>
              <a:rPr lang="en-GB" b="1" dirty="0">
                <a:solidFill>
                  <a:srgbClr val="92D050"/>
                </a:solidFill>
                <a:latin typeface="Times New Roman" panose="02020603050405020304" pitchFamily="18" charset="0"/>
                <a:cs typeface="Times New Roman" panose="02020603050405020304" pitchFamily="18" charset="0"/>
              </a:rPr>
              <a:t>Issues with Implementation-</a:t>
            </a:r>
            <a:r>
              <a:rPr lang="en-GB" dirty="0">
                <a:solidFill>
                  <a:srgbClr val="92D050"/>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The implementation of the new system will require some changes in the current process, which may cause some disruption and downtime. However, we have a robust implementation plan that will ensure minimal disruption to our current operations. We will also provide training to our employees to ensure a smooth transition to the new technology</a:t>
            </a:r>
            <a:r>
              <a:rPr lang="en-GB" dirty="0" smtClean="0">
                <a:latin typeface="Times New Roman" panose="02020603050405020304" pitchFamily="18" charset="0"/>
                <a:cs typeface="Times New Roman" panose="02020603050405020304" pitchFamily="18" charset="0"/>
              </a:rPr>
              <a:t>.</a:t>
            </a:r>
          </a:p>
          <a:p>
            <a:r>
              <a:rPr lang="en-GB" b="1" dirty="0">
                <a:solidFill>
                  <a:srgbClr val="92D050"/>
                </a:solidFill>
                <a:latin typeface="Times New Roman" panose="02020603050405020304" pitchFamily="18" charset="0"/>
                <a:cs typeface="Times New Roman" panose="02020603050405020304" pitchFamily="18" charset="0"/>
              </a:rPr>
              <a:t>Financial Appraisal </a:t>
            </a:r>
            <a:r>
              <a:rPr lang="en-GB" b="1" dirty="0" smtClean="0">
                <a:solidFill>
                  <a:srgbClr val="92D050"/>
                </a:solidFill>
                <a:latin typeface="Times New Roman" panose="02020603050405020304" pitchFamily="18" charset="0"/>
                <a:cs typeface="Times New Roman" panose="02020603050405020304" pitchFamily="18" charset="0"/>
              </a:rPr>
              <a:t>Tools- </a:t>
            </a:r>
            <a:r>
              <a:rPr lang="en-GB" dirty="0">
                <a:latin typeface="Times New Roman" panose="02020603050405020304" pitchFamily="18" charset="0"/>
                <a:cs typeface="Times New Roman" panose="02020603050405020304" pitchFamily="18" charset="0"/>
              </a:rPr>
              <a:t>We have evaluated the project using financial appraisal tools such as Payback Period, Internal Rate of Return (IRR), and Net Present Value (NPV), Profitability Index (PI), Benefit Cost Ratio (BCR). </a:t>
            </a:r>
            <a:endParaRPr lang="en-US" dirty="0">
              <a:latin typeface="Times New Roman" panose="02020603050405020304" pitchFamily="18" charset="0"/>
              <a:cs typeface="Times New Roman" panose="02020603050405020304" pitchFamily="18" charset="0"/>
            </a:endParaRPr>
          </a:p>
          <a:p>
            <a:r>
              <a:rPr lang="en-GB" b="1" dirty="0">
                <a:solidFill>
                  <a:srgbClr val="92D050"/>
                </a:solidFill>
                <a:latin typeface="Times New Roman" panose="02020603050405020304" pitchFamily="18" charset="0"/>
                <a:cs typeface="Times New Roman" panose="02020603050405020304" pitchFamily="18" charset="0"/>
              </a:rPr>
              <a:t>Payback Period: </a:t>
            </a:r>
            <a:r>
              <a:rPr lang="en-GB" dirty="0" smtClean="0">
                <a:latin typeface="Times New Roman" panose="02020603050405020304" pitchFamily="18" charset="0"/>
                <a:cs typeface="Times New Roman" panose="02020603050405020304" pitchFamily="18" charset="0"/>
              </a:rPr>
              <a:t>The </a:t>
            </a:r>
            <a:r>
              <a:rPr lang="en-GB" dirty="0">
                <a:latin typeface="Times New Roman" panose="02020603050405020304" pitchFamily="18" charset="0"/>
                <a:cs typeface="Times New Roman" panose="02020603050405020304" pitchFamily="18" charset="0"/>
              </a:rPr>
              <a:t>payback period is the time it takes for an investment to recover its initial cost, as calculated over a predetermined number of years. It is a useful tool for capital budgeting, which is based on the principle of capitalizing expected future cash flows to determine the present value of a capital asset or investment. </a:t>
            </a:r>
            <a:endParaRPr lang="en-GB"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Payback period= the amount of the investment / the annual cash flow or benefits from the project. </a:t>
            </a:r>
          </a:p>
          <a:p>
            <a:r>
              <a:rPr lang="en-US" dirty="0">
                <a:latin typeface="Times New Roman" panose="02020603050405020304" pitchFamily="18" charset="0"/>
                <a:cs typeface="Times New Roman" panose="02020603050405020304" pitchFamily="18" charset="0"/>
              </a:rPr>
              <a:t>Benefits: The primary benefit of calculating payback period is that it is relatively straightforward and easy to understand. Payback period takes cash outflows and inflows into consideration, providing investors with a clearer picture of how long it will take them to break even on a given investment. </a:t>
            </a:r>
          </a:p>
          <a:p>
            <a:r>
              <a:rPr lang="en-GB" dirty="0">
                <a:latin typeface="Times New Roman" panose="02020603050405020304" pitchFamily="18" charset="0"/>
                <a:cs typeface="Times New Roman" panose="02020603050405020304" pitchFamily="18" charset="0"/>
              </a:rPr>
              <a:t>In our </a:t>
            </a:r>
            <a:r>
              <a:rPr lang="en-GB" dirty="0" smtClean="0">
                <a:latin typeface="Times New Roman" panose="02020603050405020304" pitchFamily="18" charset="0"/>
                <a:cs typeface="Times New Roman" panose="02020603050405020304" pitchFamily="18" charset="0"/>
              </a:rPr>
              <a:t>capital </a:t>
            </a:r>
            <a:r>
              <a:rPr lang="en-GB" dirty="0">
                <a:latin typeface="Times New Roman" panose="02020603050405020304" pitchFamily="18" charset="0"/>
                <a:cs typeface="Times New Roman" panose="02020603050405020304" pitchFamily="18" charset="0"/>
              </a:rPr>
              <a:t>investment appraisal project, the payback period is 4 years from 6 years of investment of £250,000 for the new system (PLM- Product Lifecycle Management).</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57921319"/>
      </p:ext>
    </p:extLst>
  </p:cSld>
  <p:clrMapOvr>
    <a:masterClrMapping/>
  </p:clrMapOvr>
  <mc:AlternateContent xmlns:mc="http://schemas.openxmlformats.org/markup-compatibility/2006">
    <mc:Choice xmlns:p14="http://schemas.microsoft.com/office/powerpoint/2010/main" Requires="p14">
      <p:transition spd="slow" p14:dur="2000" advTm="166933"/>
    </mc:Choice>
    <mc:Fallback>
      <p:transition spd="slow" advTm="1669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539933" y="383177"/>
            <a:ext cx="4528456" cy="656409"/>
          </a:xfrm>
        </p:spPr>
        <p:txBody>
          <a:bodyPr>
            <a:normAutofit/>
          </a:bodyPr>
          <a:lstStyle/>
          <a:p>
            <a:r>
              <a:rPr lang="en-GB" b="1" dirty="0">
                <a:solidFill>
                  <a:srgbClr val="92D050"/>
                </a:solidFill>
                <a:latin typeface="Times New Roman" panose="02020603050405020304" pitchFamily="18" charset="0"/>
                <a:cs typeface="Times New Roman" panose="02020603050405020304" pitchFamily="18" charset="0"/>
              </a:rPr>
              <a:t>Capital Appraisal Models:</a:t>
            </a:r>
            <a:endParaRPr lang="en-US" dirty="0">
              <a:solidFill>
                <a:srgbClr val="92D050"/>
              </a:solidFill>
              <a:latin typeface="Times New Roman" panose="02020603050405020304" pitchFamily="18" charset="0"/>
              <a:cs typeface="Times New Roman" panose="02020603050405020304" pitchFamily="18" charset="0"/>
            </a:endParaRPr>
          </a:p>
        </p:txBody>
      </p:sp>
      <p:sp>
        <p:nvSpPr>
          <p:cNvPr id="10" name="Content Placeholder 2">
            <a:extLst>
              <a:ext uri="{FF2B5EF4-FFF2-40B4-BE49-F238E27FC236}">
                <a16:creationId xmlns:a16="http://schemas.microsoft.com/office/drawing/2014/main" id="{0F7AB4B1-096B-6D0E-0C08-A632D25DFF2B}"/>
              </a:ext>
            </a:extLst>
          </p:cNvPr>
          <p:cNvSpPr txBox="1">
            <a:spLocks/>
          </p:cNvSpPr>
          <p:nvPr/>
        </p:nvSpPr>
        <p:spPr>
          <a:xfrm>
            <a:off x="3017521" y="5960472"/>
            <a:ext cx="5246912" cy="656409"/>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u="sng" dirty="0">
                <a:hlinkClick r:id="rId4"/>
              </a:rPr>
              <a:t>https://teams.microsoft.com/_#/apps/1c256a65-83a6-4b5c-9ccf-78f8afb6f1e8/sections/MyNotebook</a:t>
            </a:r>
            <a:r>
              <a:rPr lang="en-GB" dirty="0"/>
              <a:t> </a:t>
            </a:r>
            <a:endParaRPr lang="en-US" dirty="0">
              <a:solidFill>
                <a:srgbClr val="92D05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5"/>
          <a:stretch>
            <a:fillRect/>
          </a:stretch>
        </p:blipFill>
        <p:spPr>
          <a:xfrm>
            <a:off x="1223330" y="882288"/>
            <a:ext cx="8332558" cy="4907278"/>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83239399"/>
      </p:ext>
    </p:extLst>
  </p:cSld>
  <p:clrMapOvr>
    <a:masterClrMapping/>
  </p:clrMapOvr>
  <mc:AlternateContent xmlns:mc="http://schemas.openxmlformats.org/markup-compatibility/2006">
    <mc:Choice xmlns:p14="http://schemas.microsoft.com/office/powerpoint/2010/main" Requires="p14">
      <p:transition spd="slow" p14:dur="2000" advTm="47151"/>
    </mc:Choice>
    <mc:Fallback>
      <p:transition spd="slow" advTm="47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29" y="905691"/>
            <a:ext cx="8604067" cy="5129349"/>
          </a:xfrm>
        </p:spPr>
        <p:txBody>
          <a:bodyPr>
            <a:normAutofit fontScale="92500" lnSpcReduction="20000"/>
          </a:bodyPr>
          <a:lstStyle/>
          <a:p>
            <a:r>
              <a:rPr lang="en-GB" b="1" dirty="0">
                <a:solidFill>
                  <a:srgbClr val="92D050"/>
                </a:solidFill>
                <a:latin typeface="Times New Roman" panose="02020603050405020304" pitchFamily="18" charset="0"/>
                <a:cs typeface="Times New Roman" panose="02020603050405020304" pitchFamily="18" charset="0"/>
              </a:rPr>
              <a:t>Discount Rate (WACC): </a:t>
            </a:r>
            <a:r>
              <a:rPr lang="en-GB" dirty="0" smtClean="0">
                <a:latin typeface="Times New Roman" panose="02020603050405020304" pitchFamily="18" charset="0"/>
                <a:cs typeface="Times New Roman" panose="02020603050405020304" pitchFamily="18" charset="0"/>
              </a:rPr>
              <a:t>Discount </a:t>
            </a:r>
            <a:r>
              <a:rPr lang="en-GB" dirty="0">
                <a:latin typeface="Times New Roman" panose="02020603050405020304" pitchFamily="18" charset="0"/>
                <a:cs typeface="Times New Roman" panose="02020603050405020304" pitchFamily="18" charset="0"/>
              </a:rPr>
              <a:t>Rate (WACC) is a term used to describe the rate of return that is used to calculate the present value of a future cash flow. WACC refers to the overall or weighted average cost of a company’s capital, which includes both borrowings and equity investments. </a:t>
            </a:r>
            <a:endParaRPr lang="en-GB" dirty="0" smtClean="0">
              <a:latin typeface="Times New Roman" panose="02020603050405020304" pitchFamily="18" charset="0"/>
              <a:cs typeface="Times New Roman" panose="02020603050405020304" pitchFamily="18" charset="0"/>
            </a:endParaRPr>
          </a:p>
          <a:p>
            <a:r>
              <a:rPr lang="en-GB" dirty="0" smtClean="0">
                <a:latin typeface="Times New Roman" panose="02020603050405020304" pitchFamily="18" charset="0"/>
                <a:cs typeface="Times New Roman" panose="02020603050405020304" pitchFamily="18" charset="0"/>
              </a:rPr>
              <a:t>This </a:t>
            </a:r>
            <a:r>
              <a:rPr lang="en-GB" dirty="0">
                <a:latin typeface="Times New Roman" panose="02020603050405020304" pitchFamily="18" charset="0"/>
                <a:cs typeface="Times New Roman" panose="02020603050405020304" pitchFamily="18" charset="0"/>
              </a:rPr>
              <a:t>is calculated in terms of Future Value (FV) considering the Present Values by applying a discounted rate of 9% Weighted Average Cost of Capital (WACC) for a particular period . WACC of 9% is the rate at which the business has to pay </a:t>
            </a:r>
            <a:r>
              <a:rPr lang="en-GB" dirty="0" smtClean="0">
                <a:latin typeface="Times New Roman" panose="02020603050405020304" pitchFamily="18" charset="0"/>
                <a:cs typeface="Times New Roman" panose="02020603050405020304" pitchFamily="18" charset="0"/>
              </a:rPr>
              <a:t>£</a:t>
            </a:r>
            <a:r>
              <a:rPr lang="en-GB" dirty="0">
                <a:latin typeface="Times New Roman" panose="02020603050405020304" pitchFamily="18" charset="0"/>
                <a:cs typeface="Times New Roman" panose="02020603050405020304" pitchFamily="18" charset="0"/>
              </a:rPr>
              <a:t>0.09 to the investors in return of every £1</a:t>
            </a:r>
            <a:r>
              <a:rPr lang="en-GB" dirty="0" smtClean="0">
                <a:latin typeface="Times New Roman" panose="02020603050405020304" pitchFamily="18" charset="0"/>
                <a:cs typeface="Times New Roman" panose="02020603050405020304" pitchFamily="18" charset="0"/>
              </a:rPr>
              <a:t>.</a:t>
            </a:r>
          </a:p>
          <a:p>
            <a:r>
              <a:rPr lang="en-US" sz="1900" dirty="0">
                <a:latin typeface="Times New Roman" panose="02020603050405020304" pitchFamily="18" charset="0"/>
                <a:cs typeface="Times New Roman" panose="02020603050405020304" pitchFamily="18" charset="0"/>
              </a:rPr>
              <a:t>Benefits: WACC is beneficial for estimating the rate of return of an investment, and is also useful for estimating the net present value of any future investment. WACC helps businesses to determine the cost of capital for any new investments. </a:t>
            </a:r>
            <a:endParaRPr lang="en-GB" sz="1900" dirty="0">
              <a:latin typeface="Times New Roman" panose="02020603050405020304" pitchFamily="18" charset="0"/>
              <a:cs typeface="Times New Roman" panose="02020603050405020304" pitchFamily="18" charset="0"/>
            </a:endParaRPr>
          </a:p>
          <a:p>
            <a:r>
              <a:rPr lang="en-GB" b="1" dirty="0">
                <a:solidFill>
                  <a:srgbClr val="92D050"/>
                </a:solidFill>
                <a:latin typeface="Times New Roman" panose="02020603050405020304" pitchFamily="18" charset="0"/>
                <a:cs typeface="Times New Roman" panose="02020603050405020304" pitchFamily="18" charset="0"/>
              </a:rPr>
              <a:t>Present Value (PV): </a:t>
            </a:r>
            <a:r>
              <a:rPr lang="en-GB" dirty="0" smtClean="0">
                <a:latin typeface="Times New Roman" panose="02020603050405020304" pitchFamily="18" charset="0"/>
                <a:cs typeface="Times New Roman" panose="02020603050405020304" pitchFamily="18" charset="0"/>
              </a:rPr>
              <a:t>Present </a:t>
            </a:r>
            <a:r>
              <a:rPr lang="en-GB" dirty="0">
                <a:latin typeface="Times New Roman" panose="02020603050405020304" pitchFamily="18" charset="0"/>
                <a:cs typeface="Times New Roman" panose="02020603050405020304" pitchFamily="18" charset="0"/>
              </a:rPr>
              <a:t>Value is a financial concept used to compare the value of an investment today compared to some future value it may have. It is used to estimate the value of a series of periodic payments over a certain period of time. </a:t>
            </a:r>
            <a:endParaRPr lang="en-GB"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Benefits: PV is used to determine the net present value of investments, which is beneficial for assessing the profitability and risk levels associated with any venture. PV can also help to determine cash flows for a company and its projects accurately, as well as helping to determine the appropriate discount rates for cash flows occurring at different times. </a:t>
            </a:r>
            <a:endParaRPr lang="en-GB" dirty="0">
              <a:latin typeface="Times New Roman" panose="02020603050405020304" pitchFamily="18" charset="0"/>
              <a:cs typeface="Times New Roman" panose="02020603050405020304" pitchFamily="18" charset="0"/>
            </a:endParaRPr>
          </a:p>
          <a:p>
            <a:r>
              <a:rPr lang="en-GB" dirty="0" smtClean="0">
                <a:latin typeface="Times New Roman" panose="02020603050405020304" pitchFamily="18" charset="0"/>
                <a:cs typeface="Times New Roman" panose="02020603050405020304" pitchFamily="18" charset="0"/>
              </a:rPr>
              <a:t>In </a:t>
            </a:r>
            <a:r>
              <a:rPr lang="en-GB" dirty="0">
                <a:latin typeface="Times New Roman" panose="02020603050405020304" pitchFamily="18" charset="0"/>
                <a:cs typeface="Times New Roman" panose="02020603050405020304" pitchFamily="18" charset="0"/>
              </a:rPr>
              <a:t>our capital investment appraisal </a:t>
            </a:r>
            <a:r>
              <a:rPr lang="en-GB" dirty="0" smtClean="0">
                <a:latin typeface="Times New Roman" panose="02020603050405020304" pitchFamily="18" charset="0"/>
                <a:cs typeface="Times New Roman" panose="02020603050405020304" pitchFamily="18" charset="0"/>
              </a:rPr>
              <a:t>project, </a:t>
            </a:r>
            <a:r>
              <a:rPr lang="en-GB" dirty="0">
                <a:latin typeface="Times New Roman" panose="02020603050405020304" pitchFamily="18" charset="0"/>
                <a:cs typeface="Times New Roman" panose="02020603050405020304" pitchFamily="18" charset="0"/>
              </a:rPr>
              <a:t>the</a:t>
            </a:r>
            <a:r>
              <a:rPr lang="en-GB" dirty="0" smtClean="0">
                <a:latin typeface="Times New Roman" panose="02020603050405020304" pitchFamily="18" charset="0"/>
                <a:cs typeface="Times New Roman" panose="02020603050405020304" pitchFamily="18" charset="0"/>
              </a:rPr>
              <a:t> PVs are different as highlighted for 6 years for the investment of £250,000 for the new system (PLM- Product Lifecycle Management).</a:t>
            </a:r>
            <a:endParaRPr lang="en-US" dirty="0" smtClean="0">
              <a:latin typeface="Times New Roman" panose="02020603050405020304" pitchFamily="18" charset="0"/>
              <a:cs typeface="Times New Roman" panose="02020603050405020304" pitchFamily="18" charset="0"/>
            </a:endParaRPr>
          </a:p>
          <a:p>
            <a:endParaRPr lang="en-US" dirty="0"/>
          </a:p>
          <a:p>
            <a:endParaRPr lang="en-US" dirty="0">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873256718"/>
      </p:ext>
    </p:extLst>
  </p:cSld>
  <p:clrMapOvr>
    <a:masterClrMapping/>
  </p:clrMapOvr>
  <mc:AlternateContent xmlns:mc="http://schemas.openxmlformats.org/markup-compatibility/2006">
    <mc:Choice xmlns:p14="http://schemas.microsoft.com/office/powerpoint/2010/main" Requires="p14">
      <p:transition spd="slow" p14:dur="2000" advTm="138556"/>
    </mc:Choice>
    <mc:Fallback>
      <p:transition spd="slow" advTm="1385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29" y="905690"/>
            <a:ext cx="8665027" cy="5249047"/>
          </a:xfrm>
        </p:spPr>
        <p:txBody>
          <a:bodyPr>
            <a:normAutofit fontScale="92500" lnSpcReduction="10000"/>
          </a:bodyPr>
          <a:lstStyle/>
          <a:p>
            <a:r>
              <a:rPr lang="en-GB" b="1" dirty="0">
                <a:solidFill>
                  <a:srgbClr val="92D050"/>
                </a:solidFill>
                <a:latin typeface="Times New Roman" panose="02020603050405020304" pitchFamily="18" charset="0"/>
                <a:cs typeface="Times New Roman" panose="02020603050405020304" pitchFamily="18" charset="0"/>
              </a:rPr>
              <a:t>Future Value (FV): </a:t>
            </a:r>
            <a:r>
              <a:rPr lang="en-GB" dirty="0">
                <a:latin typeface="Times New Roman" panose="02020603050405020304" pitchFamily="18" charset="0"/>
                <a:cs typeface="Times New Roman" panose="02020603050405020304" pitchFamily="18" charset="0"/>
              </a:rPr>
              <a:t>Future Value (FV) is a financial concept used to estimate the value of an investment at some future date, typically when the investment matures. It is used to compare the present value of an investment to the value it may reach at some future date. </a:t>
            </a:r>
          </a:p>
          <a:p>
            <a:r>
              <a:rPr lang="en-US" dirty="0">
                <a:latin typeface="Times New Roman" panose="02020603050405020304" pitchFamily="18" charset="0"/>
                <a:cs typeface="Times New Roman" panose="02020603050405020304" pitchFamily="18" charset="0"/>
              </a:rPr>
              <a:t>Benefits: FV is useful for assessing an investment’s profitability and risk, as well as measuring the rate of return of any given investment. FV can also be used to compare different investments and determine which may be the most profitable over the long term. </a:t>
            </a:r>
          </a:p>
          <a:p>
            <a:r>
              <a:rPr lang="en-GB" dirty="0">
                <a:latin typeface="Times New Roman" panose="02020603050405020304" pitchFamily="18" charset="0"/>
                <a:cs typeface="Times New Roman" panose="02020603050405020304" pitchFamily="18" charset="0"/>
              </a:rPr>
              <a:t>In our capital investment appraisal project, the FVs are calculated as highlighted for 6 years for the investment of £250,000 for the new system (PLM- Product Lifecycle Management).</a:t>
            </a:r>
            <a:endParaRPr lang="en-US" dirty="0">
              <a:latin typeface="Times New Roman" panose="02020603050405020304" pitchFamily="18" charset="0"/>
              <a:cs typeface="Times New Roman" panose="02020603050405020304" pitchFamily="18" charset="0"/>
            </a:endParaRPr>
          </a:p>
          <a:p>
            <a:r>
              <a:rPr lang="en-GB" b="1" dirty="0" smtClean="0">
                <a:solidFill>
                  <a:srgbClr val="92D050"/>
                </a:solidFill>
                <a:latin typeface="Times New Roman" panose="02020603050405020304" pitchFamily="18" charset="0"/>
                <a:cs typeface="Times New Roman" panose="02020603050405020304" pitchFamily="18" charset="0"/>
              </a:rPr>
              <a:t>Net </a:t>
            </a:r>
            <a:r>
              <a:rPr lang="en-GB" b="1" dirty="0">
                <a:solidFill>
                  <a:srgbClr val="92D050"/>
                </a:solidFill>
                <a:latin typeface="Times New Roman" panose="02020603050405020304" pitchFamily="18" charset="0"/>
                <a:cs typeface="Times New Roman" panose="02020603050405020304" pitchFamily="18" charset="0"/>
              </a:rPr>
              <a:t>Present Value (NPV), Discounted Cash Flow: </a:t>
            </a:r>
            <a:r>
              <a:rPr lang="en-GB" dirty="0" smtClean="0">
                <a:latin typeface="Times New Roman" panose="02020603050405020304" pitchFamily="18" charset="0"/>
                <a:cs typeface="Times New Roman" panose="02020603050405020304" pitchFamily="18" charset="0"/>
              </a:rPr>
              <a:t>Net </a:t>
            </a:r>
            <a:r>
              <a:rPr lang="en-GB" dirty="0">
                <a:latin typeface="Times New Roman" panose="02020603050405020304" pitchFamily="18" charset="0"/>
                <a:cs typeface="Times New Roman" panose="02020603050405020304" pitchFamily="18" charset="0"/>
              </a:rPr>
              <a:t>Present Value (NPV) is a financial term used to calculate the difference between the present value of an investment and the total present cost of the investment. It is a measure of the amount of money invested, usually taking inflation into consideration. </a:t>
            </a:r>
            <a:endParaRPr lang="en-GB"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Benefits: NPV is beneficial for assessing the profitability of any given investment or venture, and helps to determine the cost of any expected returns or cash flows. Additionally, NPV is useful for comparing different investments and determining which has the most potential for profitability in the future. </a:t>
            </a:r>
          </a:p>
          <a:p>
            <a:r>
              <a:rPr lang="en-GB" dirty="0">
                <a:latin typeface="Times New Roman" panose="02020603050405020304" pitchFamily="18" charset="0"/>
                <a:cs typeface="Times New Roman" panose="02020603050405020304" pitchFamily="18" charset="0"/>
              </a:rPr>
              <a:t>In our </a:t>
            </a:r>
            <a:r>
              <a:rPr lang="en-GB" dirty="0" smtClean="0">
                <a:latin typeface="Times New Roman" panose="02020603050405020304" pitchFamily="18" charset="0"/>
                <a:cs typeface="Times New Roman" panose="02020603050405020304" pitchFamily="18" charset="0"/>
              </a:rPr>
              <a:t>capital </a:t>
            </a:r>
            <a:r>
              <a:rPr lang="en-GB" dirty="0">
                <a:latin typeface="Times New Roman" panose="02020603050405020304" pitchFamily="18" charset="0"/>
                <a:cs typeface="Times New Roman" panose="02020603050405020304" pitchFamily="18" charset="0"/>
              </a:rPr>
              <a:t>investment appraisal project, the NPV is £110,176 which has calculated as highlighted with excel formula for the investment of £250,000. The NPV is positive with a WACC of 9%, which indicates that the project will generate a positive return on </a:t>
            </a:r>
            <a:r>
              <a:rPr lang="en-GB" dirty="0" smtClean="0">
                <a:latin typeface="Times New Roman" panose="02020603050405020304" pitchFamily="18" charset="0"/>
                <a:cs typeface="Times New Roman" panose="02020603050405020304" pitchFamily="18" charset="0"/>
              </a:rPr>
              <a:t>investment.</a:t>
            </a:r>
            <a:endParaRPr lang="en-US" dirty="0">
              <a:latin typeface="Times New Roman" panose="02020603050405020304" pitchFamily="18" charset="0"/>
              <a:cs typeface="Times New Roman" panose="02020603050405020304" pitchFamily="18" charset="0"/>
            </a:endParaRPr>
          </a:p>
          <a:p>
            <a:endParaRPr lang="en-US" dirty="0"/>
          </a:p>
          <a:p>
            <a:endParaRPr lang="en-US" dirty="0">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038236561"/>
      </p:ext>
    </p:extLst>
  </p:cSld>
  <p:clrMapOvr>
    <a:masterClrMapping/>
  </p:clrMapOvr>
  <mc:AlternateContent xmlns:mc="http://schemas.openxmlformats.org/markup-compatibility/2006">
    <mc:Choice xmlns:p14="http://schemas.microsoft.com/office/powerpoint/2010/main" Requires="p14">
      <p:transition spd="slow" p14:dur="2000" advTm="140294"/>
    </mc:Choice>
    <mc:Fallback>
      <p:transition spd="slow" advTm="1402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30" y="905690"/>
            <a:ext cx="9074330" cy="5249047"/>
          </a:xfrm>
        </p:spPr>
        <p:txBody>
          <a:bodyPr>
            <a:normAutofit fontScale="92500" lnSpcReduction="20000"/>
          </a:bodyPr>
          <a:lstStyle/>
          <a:p>
            <a:r>
              <a:rPr lang="en-GB" b="1" dirty="0">
                <a:solidFill>
                  <a:srgbClr val="92D050"/>
                </a:solidFill>
                <a:latin typeface="Times New Roman" panose="02020603050405020304" pitchFamily="18" charset="0"/>
                <a:cs typeface="Times New Roman" panose="02020603050405020304" pitchFamily="18" charset="0"/>
              </a:rPr>
              <a:t>Internal Rate of Return (IRR): </a:t>
            </a:r>
            <a:r>
              <a:rPr lang="en-GB" dirty="0">
                <a:latin typeface="Times New Roman" panose="02020603050405020304" pitchFamily="18" charset="0"/>
                <a:cs typeface="Times New Roman" panose="02020603050405020304" pitchFamily="18" charset="0"/>
              </a:rPr>
              <a:t>Internal Rate of Return (IRR) is a financial metric used to measure the rate of return of an investment or venture over a certain period of time. It calculates the rate of return of the investment based on its current market value and its expected future cash flows. </a:t>
            </a:r>
          </a:p>
          <a:p>
            <a:r>
              <a:rPr lang="en-US" dirty="0">
                <a:latin typeface="Times New Roman" panose="02020603050405020304" pitchFamily="18" charset="0"/>
                <a:cs typeface="Times New Roman" panose="02020603050405020304" pitchFamily="18" charset="0"/>
              </a:rPr>
              <a:t>Benefits: IRR is used to evaluate the profitability of investments, ventures, and projects, helping to estimate the rate of return of a given investment. Additionally, it is useful for comparison and helps investors to decide which investments are likely to be most profitable over the long term. </a:t>
            </a:r>
            <a:endParaRPr lang="en-GB"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If IRR value is greater then, the return from the business is also better. In our capital investment appraisal project, the IIR is 21%. The IRR is greater than 20%, which indicates that the project will generate a return greater than the cost of capital.</a:t>
            </a:r>
          </a:p>
          <a:p>
            <a:r>
              <a:rPr lang="en-GB" b="1" dirty="0" smtClean="0">
                <a:solidFill>
                  <a:srgbClr val="92D050"/>
                </a:solidFill>
                <a:latin typeface="Times New Roman" panose="02020603050405020304" pitchFamily="18" charset="0"/>
                <a:cs typeface="Times New Roman" panose="02020603050405020304" pitchFamily="18" charset="0"/>
              </a:rPr>
              <a:t>Profitability </a:t>
            </a:r>
            <a:r>
              <a:rPr lang="en-GB" b="1" dirty="0">
                <a:solidFill>
                  <a:srgbClr val="92D050"/>
                </a:solidFill>
                <a:latin typeface="Times New Roman" panose="02020603050405020304" pitchFamily="18" charset="0"/>
                <a:cs typeface="Times New Roman" panose="02020603050405020304" pitchFamily="18" charset="0"/>
              </a:rPr>
              <a:t>Index (PI): </a:t>
            </a:r>
            <a:r>
              <a:rPr lang="en-GB" dirty="0">
                <a:latin typeface="Times New Roman" panose="02020603050405020304" pitchFamily="18" charset="0"/>
                <a:cs typeface="Times New Roman" panose="02020603050405020304" pitchFamily="18" charset="0"/>
              </a:rPr>
              <a:t>Profitability Index (PI) is a measure of the rate of return of an investment or venture relative to its cost, which is calculated as the net present value of a project divided by its initial cost. </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PI= NPV of Cash Flows / </a:t>
            </a:r>
            <a:r>
              <a:rPr lang="en-GB" dirty="0" smtClean="0">
                <a:latin typeface="Times New Roman" panose="02020603050405020304" pitchFamily="18" charset="0"/>
                <a:cs typeface="Times New Roman" panose="02020603050405020304" pitchFamily="18" charset="0"/>
              </a:rPr>
              <a:t>Investment</a:t>
            </a:r>
          </a:p>
          <a:p>
            <a:r>
              <a:rPr lang="en-US" dirty="0">
                <a:latin typeface="Times New Roman" panose="02020603050405020304" pitchFamily="18" charset="0"/>
                <a:cs typeface="Times New Roman" panose="02020603050405020304" pitchFamily="18" charset="0"/>
              </a:rPr>
              <a:t>Benefits: PI is a useful measure for comparing different investments in terms of their potential profitability, as it measures the expected rate of return on a given investment relative to its cost. PI is also beneficial for helping to identify and prioritize investments, and helps to quickly assess the expected rate of return on any given project. </a:t>
            </a: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 our capital investment appraisal project, the PI is 2.44 which ranks higher in our Profitability Index.</a:t>
            </a:r>
            <a:endParaRPr lang="en-US" dirty="0">
              <a:latin typeface="Times New Roman" panose="02020603050405020304" pitchFamily="18" charset="0"/>
              <a:cs typeface="Times New Roman" panose="02020603050405020304" pitchFamily="18" charset="0"/>
            </a:endParaRPr>
          </a:p>
          <a:p>
            <a:endParaRPr lang="en-US" dirty="0"/>
          </a:p>
          <a:p>
            <a:endParaRPr lang="en-US" dirty="0">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05255706"/>
      </p:ext>
    </p:extLst>
  </p:cSld>
  <p:clrMapOvr>
    <a:masterClrMapping/>
  </p:clrMapOvr>
  <mc:AlternateContent xmlns:mc="http://schemas.openxmlformats.org/markup-compatibility/2006">
    <mc:Choice xmlns:p14="http://schemas.microsoft.com/office/powerpoint/2010/main" Requires="p14">
      <p:transition spd="slow" p14:dur="2000" advTm="130178"/>
    </mc:Choice>
    <mc:Fallback>
      <p:transition spd="slow" advTm="130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75062" y="531224"/>
            <a:ext cx="8917577" cy="5895702"/>
          </a:xfrm>
        </p:spPr>
        <p:txBody>
          <a:bodyPr>
            <a:normAutofit fontScale="77500" lnSpcReduction="20000"/>
          </a:bodyPr>
          <a:lstStyle/>
          <a:p>
            <a:r>
              <a:rPr lang="en-GB" b="1" dirty="0">
                <a:solidFill>
                  <a:srgbClr val="92D050"/>
                </a:solidFill>
                <a:latin typeface="Times New Roman" panose="02020603050405020304" pitchFamily="18" charset="0"/>
                <a:cs typeface="Times New Roman" panose="02020603050405020304" pitchFamily="18" charset="0"/>
              </a:rPr>
              <a:t>Benefit Cost Ratio (BCR): </a:t>
            </a:r>
            <a:r>
              <a:rPr lang="en-GB" dirty="0">
                <a:latin typeface="Times New Roman" panose="02020603050405020304" pitchFamily="18" charset="0"/>
                <a:cs typeface="Times New Roman" panose="02020603050405020304" pitchFamily="18" charset="0"/>
              </a:rPr>
              <a:t>Benefit Cost Ratio (BCR) is a financial metric that measures the value of the returns relative to the cost of an investment or venture. It is calculated as the net present value of the benefits of an investment divided by its cost. </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BCR= Net Present Value / Initial outlay</a:t>
            </a:r>
          </a:p>
          <a:p>
            <a:r>
              <a:rPr lang="en-US" dirty="0">
                <a:latin typeface="Times New Roman" panose="02020603050405020304" pitchFamily="18" charset="0"/>
                <a:cs typeface="Times New Roman" panose="02020603050405020304" pitchFamily="18" charset="0"/>
              </a:rPr>
              <a:t>Benefits: BCR is a useful tool for assessing the cost effectiveness of any given investment, and is often used as an indication of whether or not a given project is worth pursuing. It can also help to determine the optimal level of investment for a given venture, and also provides investors with an indication of the expected returns relative to the cost. </a:t>
            </a:r>
          </a:p>
          <a:p>
            <a:r>
              <a:rPr lang="en-GB" dirty="0">
                <a:latin typeface="Times New Roman" panose="02020603050405020304" pitchFamily="18" charset="0"/>
                <a:cs typeface="Times New Roman" panose="02020603050405020304" pitchFamily="18" charset="0"/>
              </a:rPr>
              <a:t>This is the ratio of the total future cash flows to the investment. If the BCR&gt;1, then the investment makes profit and if BCR&lt;1 then it incurs. Hence BCR should be greater than one to pursue a project.</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 our capital investment appraisal project, the BCR is 1.44 which is greater than one and also less than PI value.</a:t>
            </a:r>
            <a:endParaRPr lang="en-US" dirty="0">
              <a:latin typeface="Times New Roman" panose="02020603050405020304" pitchFamily="18" charset="0"/>
              <a:cs typeface="Times New Roman" panose="02020603050405020304" pitchFamily="18" charset="0"/>
            </a:endParaRPr>
          </a:p>
          <a:p>
            <a:r>
              <a:rPr lang="en-GB" b="1" dirty="0" smtClean="0">
                <a:solidFill>
                  <a:srgbClr val="FFFF00"/>
                </a:solidFill>
                <a:latin typeface="Times New Roman" panose="02020603050405020304" pitchFamily="18" charset="0"/>
                <a:cs typeface="Times New Roman" panose="02020603050405020304" pitchFamily="18" charset="0"/>
              </a:rPr>
              <a:t>Conclusion </a:t>
            </a:r>
            <a:r>
              <a:rPr lang="en-GB" b="1" dirty="0">
                <a:solidFill>
                  <a:srgbClr val="FFFF00"/>
                </a:solidFill>
                <a:latin typeface="Times New Roman" panose="02020603050405020304" pitchFamily="18" charset="0"/>
                <a:cs typeface="Times New Roman" panose="02020603050405020304" pitchFamily="18" charset="0"/>
              </a:rPr>
              <a:t>and </a:t>
            </a:r>
            <a:r>
              <a:rPr lang="en-GB" b="1" dirty="0" smtClean="0">
                <a:solidFill>
                  <a:srgbClr val="FFFF00"/>
                </a:solidFill>
                <a:latin typeface="Times New Roman" panose="02020603050405020304" pitchFamily="18" charset="0"/>
                <a:cs typeface="Times New Roman" panose="02020603050405020304" pitchFamily="18" charset="0"/>
              </a:rPr>
              <a:t>Recommendation:</a:t>
            </a:r>
            <a:endParaRPr lang="en-US" b="1" dirty="0">
              <a:solidFill>
                <a:srgbClr val="FFFF00"/>
              </a:solidFill>
              <a:latin typeface="Times New Roman" panose="02020603050405020304" pitchFamily="18" charset="0"/>
              <a:cs typeface="Times New Roman" panose="02020603050405020304" pitchFamily="18" charset="0"/>
            </a:endParaRPr>
          </a:p>
          <a:p>
            <a:r>
              <a:rPr lang="en-GB" dirty="0">
                <a:solidFill>
                  <a:srgbClr val="00B0F0"/>
                </a:solidFill>
                <a:latin typeface="Times New Roman" panose="02020603050405020304" pitchFamily="18" charset="0"/>
                <a:cs typeface="Times New Roman" panose="02020603050405020304" pitchFamily="18" charset="0"/>
              </a:rPr>
              <a:t>Based on </a:t>
            </a:r>
            <a:r>
              <a:rPr lang="en-GB" dirty="0" smtClean="0">
                <a:solidFill>
                  <a:srgbClr val="00B0F0"/>
                </a:solidFill>
                <a:latin typeface="Times New Roman" panose="02020603050405020304" pitchFamily="18" charset="0"/>
                <a:cs typeface="Times New Roman" panose="02020603050405020304" pitchFamily="18" charset="0"/>
              </a:rPr>
              <a:t>above </a:t>
            </a:r>
            <a:r>
              <a:rPr lang="en-GB" dirty="0">
                <a:solidFill>
                  <a:srgbClr val="00B0F0"/>
                </a:solidFill>
                <a:latin typeface="Times New Roman" panose="02020603050405020304" pitchFamily="18" charset="0"/>
                <a:cs typeface="Times New Roman" panose="02020603050405020304" pitchFamily="18" charset="0"/>
              </a:rPr>
              <a:t>calculations, the project meets all the criteria. The payback period is 4 years from 6 years of investment of £250,000 for the new system (PLM- Product Lifecycle Management), the IRR is 21%, and the NPV is positive at a WACC of 9%.</a:t>
            </a:r>
            <a:endParaRPr lang="en-US" dirty="0">
              <a:solidFill>
                <a:srgbClr val="00B0F0"/>
              </a:solidFill>
              <a:latin typeface="Times New Roman" panose="02020603050405020304" pitchFamily="18" charset="0"/>
              <a:cs typeface="Times New Roman" panose="02020603050405020304" pitchFamily="18" charset="0"/>
            </a:endParaRPr>
          </a:p>
          <a:p>
            <a:r>
              <a:rPr lang="en-GB" dirty="0" smtClean="0">
                <a:solidFill>
                  <a:srgbClr val="00B0F0"/>
                </a:solidFill>
                <a:latin typeface="Times New Roman" panose="02020603050405020304" pitchFamily="18" charset="0"/>
                <a:cs typeface="Times New Roman" panose="02020603050405020304" pitchFamily="18" charset="0"/>
              </a:rPr>
              <a:t>By </a:t>
            </a:r>
            <a:r>
              <a:rPr lang="en-GB" dirty="0">
                <a:solidFill>
                  <a:srgbClr val="00B0F0"/>
                </a:solidFill>
                <a:latin typeface="Times New Roman" panose="02020603050405020304" pitchFamily="18" charset="0"/>
                <a:cs typeface="Times New Roman" panose="02020603050405020304" pitchFamily="18" charset="0"/>
              </a:rPr>
              <a:t>considering our investment in this project and the all calculations, cost benefits calculated/highlighted in this report, it identified project offers the potential for increased productivity, cost savings and improved efficiency and it will streamline the process, reduce processing time, and eliminate errors, thereby reducing the need for manual intervention.  </a:t>
            </a:r>
            <a:endParaRPr lang="en-US" dirty="0">
              <a:solidFill>
                <a:srgbClr val="00B0F0"/>
              </a:solidFill>
              <a:latin typeface="Times New Roman" panose="02020603050405020304" pitchFamily="18" charset="0"/>
              <a:cs typeface="Times New Roman" panose="02020603050405020304" pitchFamily="18" charset="0"/>
            </a:endParaRPr>
          </a:p>
          <a:p>
            <a:r>
              <a:rPr lang="en-GB" dirty="0">
                <a:solidFill>
                  <a:srgbClr val="00B0F0"/>
                </a:solidFill>
                <a:latin typeface="Times New Roman" panose="02020603050405020304" pitchFamily="18" charset="0"/>
                <a:cs typeface="Times New Roman" panose="02020603050405020304" pitchFamily="18" charset="0"/>
              </a:rPr>
              <a:t>In conclusion, the proposed capital investment project will bring significant improvements to our organization, including increased productivity, improved accuracy and real-time insights. The financial appraisal tools used indicate that the project is financially feasible and will generate value for the organization</a:t>
            </a:r>
            <a:r>
              <a:rPr lang="en-GB" dirty="0" smtClean="0">
                <a:solidFill>
                  <a:srgbClr val="00B0F0"/>
                </a:solidFill>
                <a:latin typeface="Times New Roman" panose="02020603050405020304" pitchFamily="18" charset="0"/>
                <a:cs typeface="Times New Roman" panose="02020603050405020304" pitchFamily="18" charset="0"/>
              </a:rPr>
              <a:t>.</a:t>
            </a:r>
            <a:endParaRPr lang="en-US" dirty="0">
              <a:solidFill>
                <a:srgbClr val="00B0F0"/>
              </a:solidFill>
              <a:latin typeface="Times New Roman" panose="02020603050405020304" pitchFamily="18" charset="0"/>
              <a:cs typeface="Times New Roman" panose="02020603050405020304" pitchFamily="18" charset="0"/>
            </a:endParaRPr>
          </a:p>
          <a:p>
            <a:r>
              <a:rPr lang="en-GB" dirty="0">
                <a:solidFill>
                  <a:srgbClr val="00B0F0"/>
                </a:solidFill>
                <a:latin typeface="Times New Roman" panose="02020603050405020304" pitchFamily="18" charset="0"/>
                <a:cs typeface="Times New Roman" panose="02020603050405020304" pitchFamily="18" charset="0"/>
              </a:rPr>
              <a:t>Based on the above findings, this report recommends that the project be implemented as it has the potential to bring long term returns and benefit the business. We also recommend that the senior management team approves the project and provides the necessary funding for its implementation.</a:t>
            </a:r>
            <a:endParaRPr lang="en-US" dirty="0">
              <a:solidFill>
                <a:srgbClr val="00B0F0"/>
              </a:solidFill>
              <a:latin typeface="Times New Roman" panose="02020603050405020304" pitchFamily="18" charset="0"/>
              <a:cs typeface="Times New Roman" panose="02020603050405020304" pitchFamily="18" charset="0"/>
            </a:endParaRPr>
          </a:p>
          <a:p>
            <a:endParaRPr lang="en-US" dirty="0"/>
          </a:p>
          <a:p>
            <a:endParaRPr lang="en-US" dirty="0">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03209856"/>
      </p:ext>
    </p:extLst>
  </p:cSld>
  <p:clrMapOvr>
    <a:masterClrMapping/>
  </p:clrMapOvr>
  <mc:AlternateContent xmlns:mc="http://schemas.openxmlformats.org/markup-compatibility/2006">
    <mc:Choice xmlns:p14="http://schemas.microsoft.com/office/powerpoint/2010/main" Requires="p14">
      <p:transition spd="slow" p14:dur="2000" advTm="213305"/>
    </mc:Choice>
    <mc:Fallback>
      <p:transition spd="slow" advTm="213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30" y="905691"/>
            <a:ext cx="8533772" cy="5135672"/>
          </a:xfrm>
        </p:spPr>
        <p:txBody>
          <a:bodyPr>
            <a:normAutofit fontScale="62500" lnSpcReduction="20000"/>
          </a:bodyPr>
          <a:lstStyle/>
          <a:p>
            <a:r>
              <a:rPr lang="en-GB" b="1" dirty="0">
                <a:latin typeface="Times New Roman" panose="02020603050405020304" pitchFamily="18" charset="0"/>
                <a:cs typeface="Times New Roman" panose="02020603050405020304" pitchFamily="18" charset="0"/>
              </a:rPr>
              <a:t>References and Appendix-</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CIMdata</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n.d.</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PLM-Enabled Digital Transformation Appraisal Workshop.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4"/>
              </a:rPr>
              <a:t>https://www.cimdata.com/en/education/plm-benefits-appraisal-and-roi-workshop</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CIMdata</a:t>
            </a:r>
            <a:r>
              <a:rPr lang="en-GB" dirty="0">
                <a:latin typeface="Times New Roman" panose="02020603050405020304" pitchFamily="18" charset="0"/>
                <a:cs typeface="Times New Roman" panose="02020603050405020304" pitchFamily="18" charset="0"/>
              </a:rPr>
              <a:t> (2014) </a:t>
            </a:r>
            <a:r>
              <a:rPr lang="en-GB" i="1" dirty="0">
                <a:latin typeface="Times New Roman" panose="02020603050405020304" pitchFamily="18" charset="0"/>
                <a:cs typeface="Times New Roman" panose="02020603050405020304" pitchFamily="18" charset="0"/>
              </a:rPr>
              <a:t>PLM Benefits Appraisal and ROI Workshop.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5"/>
              </a:rPr>
              <a:t>https://www.cimdata.com/zh/resources/complimentary-reports-research/commentaries/item/2347-plm-benefits-appraisal-and-roi-workshop</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Financecanbefun</a:t>
            </a:r>
            <a:r>
              <a:rPr lang="en-GB" dirty="0">
                <a:latin typeface="Times New Roman" panose="02020603050405020304" pitchFamily="18" charset="0"/>
                <a:cs typeface="Times New Roman" panose="02020603050405020304" pitchFamily="18" charset="0"/>
              </a:rPr>
              <a:t> (2012) </a:t>
            </a:r>
            <a:r>
              <a:rPr lang="en-GB" i="1" dirty="0">
                <a:latin typeface="Times New Roman" panose="02020603050405020304" pitchFamily="18" charset="0"/>
                <a:cs typeface="Times New Roman" panose="02020603050405020304" pitchFamily="18" charset="0"/>
              </a:rPr>
              <a:t>Project Analysis for Capital Budgeting (TAP Brew Kit).avi </a:t>
            </a:r>
            <a:r>
              <a:rPr lang="en-GB" dirty="0">
                <a:latin typeface="Times New Roman" panose="02020603050405020304" pitchFamily="18" charset="0"/>
                <a:cs typeface="Times New Roman" panose="02020603050405020304" pitchFamily="18" charset="0"/>
              </a:rPr>
              <a:t>[Video]. Available at: </a:t>
            </a:r>
            <a:r>
              <a:rPr lang="en-GB" u="sng" dirty="0">
                <a:latin typeface="Times New Roman" panose="02020603050405020304" pitchFamily="18" charset="0"/>
                <a:cs typeface="Times New Roman" panose="02020603050405020304" pitchFamily="18" charset="0"/>
                <a:hlinkClick r:id="rId6"/>
              </a:rPr>
              <a:t>https://www.youtube.com/watch?v=NTsOHXbL6eU</a:t>
            </a:r>
            <a:r>
              <a:rPr lang="en-GB" dirty="0">
                <a:latin typeface="Times New Roman" panose="02020603050405020304" pitchFamily="18" charset="0"/>
                <a:cs typeface="Times New Roman" panose="02020603050405020304" pitchFamily="18" charset="0"/>
              </a:rPr>
              <a:t> (Accessed: 25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Finance Management (</a:t>
            </a:r>
            <a:r>
              <a:rPr lang="en-GB" dirty="0" err="1">
                <a:latin typeface="Times New Roman" panose="02020603050405020304" pitchFamily="18" charset="0"/>
                <a:cs typeface="Times New Roman" panose="02020603050405020304" pitchFamily="18" charset="0"/>
              </a:rPr>
              <a:t>n.d.</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Investment Appraisal Techniques.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7"/>
              </a:rPr>
              <a:t>https://efinancemanagement.com/investment-decisions/investment-appraisal-techniques</a:t>
            </a:r>
            <a:r>
              <a:rPr lang="en-GB" dirty="0">
                <a:latin typeface="Times New Roman" panose="02020603050405020304" pitchFamily="18" charset="0"/>
                <a:cs typeface="Times New Roman" panose="02020603050405020304" pitchFamily="18" charset="0"/>
              </a:rPr>
              <a:t> (Accessed: 29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Harvard Business Review (2014) </a:t>
            </a:r>
            <a:r>
              <a:rPr lang="en-GB" i="1" dirty="0">
                <a:latin typeface="Times New Roman" panose="02020603050405020304" pitchFamily="18" charset="0"/>
                <a:cs typeface="Times New Roman" panose="02020603050405020304" pitchFamily="18" charset="0"/>
              </a:rPr>
              <a:t>A Refresher on Net Present Value.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8"/>
              </a:rPr>
              <a:t>https://hbr.org/2014/11/a-refresher-on-net-present-value</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Harvard Business Review (2016) </a:t>
            </a:r>
            <a:r>
              <a:rPr lang="en-GB" i="1" dirty="0">
                <a:latin typeface="Times New Roman" panose="02020603050405020304" pitchFamily="18" charset="0"/>
                <a:cs typeface="Times New Roman" panose="02020603050405020304" pitchFamily="18" charset="0"/>
              </a:rPr>
              <a:t>A Refresher on Internal Rate of Return.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9"/>
              </a:rPr>
              <a:t>https://hbr.org/2016/03/a-refresher-on-internal-rate-of-return</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Interline (</a:t>
            </a:r>
            <a:r>
              <a:rPr lang="en-GB" dirty="0" err="1">
                <a:latin typeface="Times New Roman" panose="02020603050405020304" pitchFamily="18" charset="0"/>
                <a:cs typeface="Times New Roman" panose="02020603050405020304" pitchFamily="18" charset="0"/>
              </a:rPr>
              <a:t>n.d.</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The Right Steps To Starting A PLM Project.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10"/>
              </a:rPr>
              <a:t>https://www.theinterline.com/2023/02/08/the-right-steps-to-starting-a-plm-project/</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Investopedia (2023) </a:t>
            </a:r>
            <a:r>
              <a:rPr lang="en-GB" i="1" dirty="0">
                <a:latin typeface="Times New Roman" panose="02020603050405020304" pitchFamily="18" charset="0"/>
                <a:cs typeface="Times New Roman" panose="02020603050405020304" pitchFamily="18" charset="0"/>
              </a:rPr>
              <a:t>Discounted Cash Flow.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11"/>
              </a:rPr>
              <a:t>https://www.investopedia.com/terms/d/dcf.asp#:~:text=Discounted%20cash%20flow%20(DCF</a:t>
            </a:r>
            <a:r>
              <a:rPr lang="en-GB" dirty="0">
                <a:latin typeface="Times New Roman" panose="02020603050405020304" pitchFamily="18" charset="0"/>
                <a:cs typeface="Times New Roman" panose="02020603050405020304" pitchFamily="18" charset="0"/>
              </a:rPr>
              <a:t> (Accessed: 25 May 23</a:t>
            </a:r>
            <a:r>
              <a:rPr lang="en-GB"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GB" dirty="0" smtClean="0">
                <a:latin typeface="Times New Roman" panose="02020603050405020304" pitchFamily="18" charset="0"/>
                <a:cs typeface="Times New Roman" panose="02020603050405020304" pitchFamily="18" charset="0"/>
              </a:rPr>
              <a:t>Investopedia </a:t>
            </a:r>
            <a:r>
              <a:rPr lang="en-GB" dirty="0">
                <a:latin typeface="Times New Roman" panose="02020603050405020304" pitchFamily="18" charset="0"/>
                <a:cs typeface="Times New Roman" panose="02020603050405020304" pitchFamily="18" charset="0"/>
              </a:rPr>
              <a:t>(2022) </a:t>
            </a:r>
            <a:r>
              <a:rPr lang="en-GB" i="1" dirty="0">
                <a:latin typeface="Times New Roman" panose="02020603050405020304" pitchFamily="18" charset="0"/>
                <a:cs typeface="Times New Roman" panose="02020603050405020304" pitchFamily="18" charset="0"/>
              </a:rPr>
              <a:t>Benefit-Cost Ratio.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11"/>
              </a:rPr>
              <a:t>https://</a:t>
            </a:r>
            <a:r>
              <a:rPr lang="en-GB" dirty="0">
                <a:latin typeface="Times New Roman" panose="02020603050405020304" pitchFamily="18" charset="0"/>
                <a:cs typeface="Times New Roman" panose="02020603050405020304" pitchFamily="18" charset="0"/>
                <a:hlinkClick r:id="rId11"/>
              </a:rPr>
              <a:t> </a:t>
            </a:r>
            <a:r>
              <a:rPr lang="en-GB" u="sng" dirty="0">
                <a:latin typeface="Times New Roman" panose="02020603050405020304" pitchFamily="18" charset="0"/>
                <a:cs typeface="Times New Roman" panose="02020603050405020304" pitchFamily="18" charset="0"/>
                <a:hlinkClick r:id="rId11"/>
              </a:rPr>
              <a:t>www.investopedia.com/terms/b/bcr.asp#:~:text=The%20benefit-cost%20ratio%20(</a:t>
            </a:r>
            <a:r>
              <a:rPr lang="en-GB" dirty="0">
                <a:latin typeface="Times New Roman" panose="02020603050405020304" pitchFamily="18" charset="0"/>
                <a:cs typeface="Times New Roman" panose="02020603050405020304" pitchFamily="18" charset="0"/>
              </a:rPr>
              <a:t> (Accessed: 25 May 23</a:t>
            </a:r>
            <a:r>
              <a:rPr lang="en-GB"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Investopedia (2023) </a:t>
            </a:r>
            <a:r>
              <a:rPr lang="en-GB" i="1" dirty="0">
                <a:latin typeface="Times New Roman" panose="02020603050405020304" pitchFamily="18" charset="0"/>
                <a:cs typeface="Times New Roman" panose="02020603050405020304" pitchFamily="18" charset="0"/>
              </a:rPr>
              <a:t>Net Present Value.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12"/>
              </a:rPr>
              <a:t>https://www.investopedia.com/terms/n/npv.asp</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Investopedia (2023) </a:t>
            </a:r>
            <a:r>
              <a:rPr lang="en-GB" i="1" dirty="0">
                <a:latin typeface="Times New Roman" panose="02020603050405020304" pitchFamily="18" charset="0"/>
                <a:cs typeface="Times New Roman" panose="02020603050405020304" pitchFamily="18" charset="0"/>
              </a:rPr>
              <a:t>Payback period Explained.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13"/>
              </a:rPr>
              <a:t>https://www.investopedia.com/terms/p/paybackperiod.asp</a:t>
            </a:r>
            <a:r>
              <a:rPr lang="en-GB" dirty="0">
                <a:latin typeface="Times New Roman" panose="02020603050405020304" pitchFamily="18" charset="0"/>
                <a:cs typeface="Times New Roman" panose="02020603050405020304" pitchFamily="18" charset="0"/>
              </a:rPr>
              <a:t> (Accessed: 26 May 23).</a:t>
            </a:r>
            <a:endParaRPr lang="en-US"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Kenji Explains (2022) </a:t>
            </a:r>
            <a:r>
              <a:rPr lang="en-GB" i="1" dirty="0">
                <a:latin typeface="Times New Roman" panose="02020603050405020304" pitchFamily="18" charset="0"/>
                <a:cs typeface="Times New Roman" panose="02020603050405020304" pitchFamily="18" charset="0"/>
              </a:rPr>
              <a:t>Capital Budgeting: NPV, IRR, Payback | MUST-KNOW for Finance Roles </a:t>
            </a:r>
            <a:r>
              <a:rPr lang="en-GB" dirty="0">
                <a:latin typeface="Times New Roman" panose="02020603050405020304" pitchFamily="18" charset="0"/>
                <a:cs typeface="Times New Roman" panose="02020603050405020304" pitchFamily="18" charset="0"/>
              </a:rPr>
              <a:t>[Video]. Available at: </a:t>
            </a:r>
            <a:r>
              <a:rPr lang="en-GB" u="sng" dirty="0">
                <a:latin typeface="Times New Roman" panose="02020603050405020304" pitchFamily="18" charset="0"/>
                <a:cs typeface="Times New Roman" panose="02020603050405020304" pitchFamily="18" charset="0"/>
                <a:hlinkClick r:id="rId14"/>
              </a:rPr>
              <a:t>https://www.youtube.com/watch?v=7gG0Evugubo</a:t>
            </a:r>
            <a:r>
              <a:rPr lang="en-GB" dirty="0">
                <a:latin typeface="Times New Roman" panose="02020603050405020304" pitchFamily="18" charset="0"/>
                <a:cs typeface="Times New Roman" panose="02020603050405020304" pitchFamily="18" charset="0"/>
              </a:rPr>
              <a:t> (Accessed: 28 May 23).</a:t>
            </a:r>
            <a:endParaRPr lang="en-US" dirty="0">
              <a:latin typeface="Times New Roman" panose="02020603050405020304" pitchFamily="18" charset="0"/>
              <a:cs typeface="Times New Roman" panose="02020603050405020304" pitchFamily="18" charset="0"/>
            </a:endParaRPr>
          </a:p>
          <a:p>
            <a:endParaRPr lang="en-US" dirty="0"/>
          </a:p>
          <a:p>
            <a:endParaRPr lang="en-US" dirty="0">
              <a:latin typeface="Times New Roman" panose="02020603050405020304" pitchFamily="18" charset="0"/>
              <a:cs typeface="Times New Roman" panose="02020603050405020304" pitchFamily="18"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17018461"/>
      </p:ext>
    </p:extLst>
  </p:cSld>
  <p:clrMapOvr>
    <a:masterClrMapping/>
  </p:clrMapOvr>
  <mc:AlternateContent xmlns:mc="http://schemas.openxmlformats.org/markup-compatibility/2006">
    <mc:Choice xmlns:p14="http://schemas.microsoft.com/office/powerpoint/2010/main" Requires="p14">
      <p:transition spd="slow" p14:dur="2000" advTm="16863"/>
    </mc:Choice>
    <mc:Fallback>
      <p:transition spd="slow" advTm="168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7AB4B1-096B-6D0E-0C08-A632D25DFF2B}"/>
              </a:ext>
            </a:extLst>
          </p:cNvPr>
          <p:cNvSpPr>
            <a:spLocks noGrp="1"/>
          </p:cNvSpPr>
          <p:nvPr>
            <p:ph idx="1"/>
          </p:nvPr>
        </p:nvSpPr>
        <p:spPr>
          <a:xfrm>
            <a:off x="740230" y="905691"/>
            <a:ext cx="8533772" cy="5135672"/>
          </a:xfrm>
        </p:spPr>
        <p:txBody>
          <a:bodyPr>
            <a:normAutofit/>
          </a:bodyPr>
          <a:lstStyle/>
          <a:p>
            <a:r>
              <a:rPr lang="en-GB" sz="1100" b="1" dirty="0">
                <a:latin typeface="Times New Roman" panose="02020603050405020304" pitchFamily="18" charset="0"/>
                <a:cs typeface="Times New Roman" panose="02020603050405020304" pitchFamily="18" charset="0"/>
              </a:rPr>
              <a:t>References and Appendix-</a:t>
            </a:r>
            <a:endParaRPr lang="en-US" sz="1100" dirty="0">
              <a:latin typeface="Times New Roman" panose="02020603050405020304" pitchFamily="18" charset="0"/>
              <a:cs typeface="Times New Roman" panose="02020603050405020304" pitchFamily="18" charset="0"/>
            </a:endParaRPr>
          </a:p>
          <a:p>
            <a:r>
              <a:rPr lang="en-GB" sz="1100" dirty="0" smtClean="0">
                <a:latin typeface="Times New Roman" panose="02020603050405020304" pitchFamily="18" charset="0"/>
                <a:cs typeface="Times New Roman" panose="02020603050405020304" pitchFamily="18" charset="0"/>
              </a:rPr>
              <a:t>Kenton</a:t>
            </a:r>
            <a:r>
              <a:rPr lang="en-GB" sz="1100" dirty="0">
                <a:latin typeface="Times New Roman" panose="02020603050405020304" pitchFamily="18" charset="0"/>
                <a:cs typeface="Times New Roman" panose="02020603050405020304" pitchFamily="18" charset="0"/>
              </a:rPr>
              <a:t>, W (2023) </a:t>
            </a:r>
            <a:r>
              <a:rPr lang="en-GB" sz="1100" i="1" dirty="0">
                <a:latin typeface="Times New Roman" panose="02020603050405020304" pitchFamily="18" charset="0"/>
                <a:cs typeface="Times New Roman" panose="02020603050405020304" pitchFamily="18" charset="0"/>
              </a:rPr>
              <a:t>Capital Budgeting. </a:t>
            </a:r>
            <a:r>
              <a:rPr lang="en-GB" sz="1100" dirty="0">
                <a:latin typeface="Times New Roman" panose="02020603050405020304" pitchFamily="18" charset="0"/>
                <a:cs typeface="Times New Roman" panose="02020603050405020304" pitchFamily="18" charset="0"/>
              </a:rPr>
              <a:t>Available at: </a:t>
            </a:r>
            <a:r>
              <a:rPr lang="en-GB" sz="1100" u="sng" dirty="0">
                <a:latin typeface="Times New Roman" panose="02020603050405020304" pitchFamily="18" charset="0"/>
                <a:cs typeface="Times New Roman" panose="02020603050405020304" pitchFamily="18" charset="0"/>
                <a:hlinkClick r:id="rId2"/>
              </a:rPr>
              <a:t>https://www.investopedia.com/terms/c/capitalbudgeting.asp</a:t>
            </a:r>
            <a:r>
              <a:rPr lang="en-GB" sz="1100" dirty="0">
                <a:latin typeface="Times New Roman" panose="02020603050405020304" pitchFamily="18" charset="0"/>
                <a:cs typeface="Times New Roman" panose="02020603050405020304" pitchFamily="18" charset="0"/>
              </a:rPr>
              <a:t> (Accessed: 26 May 23). </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MADM-Class resources (</a:t>
            </a:r>
            <a:r>
              <a:rPr lang="en-GB" sz="1100" dirty="0" err="1">
                <a:latin typeface="Times New Roman" panose="02020603050405020304" pitchFamily="18" charset="0"/>
                <a:cs typeface="Times New Roman" panose="02020603050405020304" pitchFamily="18" charset="0"/>
              </a:rPr>
              <a:t>n.d.</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Capital Investment Appraisal-Advantages and Disadvantages of different methods. </a:t>
            </a:r>
            <a:r>
              <a:rPr lang="en-GB" sz="1100" dirty="0">
                <a:latin typeface="Times New Roman" panose="02020603050405020304" pitchFamily="18" charset="0"/>
                <a:cs typeface="Times New Roman" panose="02020603050405020304" pitchFamily="18" charset="0"/>
              </a:rPr>
              <a:t>Available at: </a:t>
            </a:r>
            <a:r>
              <a:rPr lang="en-GB" sz="1100" u="sng" dirty="0">
                <a:latin typeface="Times New Roman" panose="02020603050405020304" pitchFamily="18" charset="0"/>
                <a:cs typeface="Times New Roman" panose="02020603050405020304" pitchFamily="18" charset="0"/>
                <a:hlinkClick r:id="rId3"/>
              </a:rPr>
              <a:t>https://cn.sqa.org.uk/files/Tutor_Resources/Assess/MangementAccountingDecisionMakingPack3.pdf</a:t>
            </a:r>
            <a:r>
              <a:rPr lang="en-GB" sz="1100" dirty="0">
                <a:latin typeface="Times New Roman" panose="02020603050405020304" pitchFamily="18" charset="0"/>
                <a:cs typeface="Times New Roman" panose="02020603050405020304" pitchFamily="18" charset="0"/>
              </a:rPr>
              <a:t> (Accessed: 26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Matt </a:t>
            </a:r>
            <a:r>
              <a:rPr lang="en-GB" sz="1100" dirty="0" err="1">
                <a:latin typeface="Times New Roman" panose="02020603050405020304" pitchFamily="18" charset="0"/>
                <a:cs typeface="Times New Roman" panose="02020603050405020304" pitchFamily="18" charset="0"/>
              </a:rPr>
              <a:t>Macarty</a:t>
            </a:r>
            <a:r>
              <a:rPr lang="en-GB" sz="1100" dirty="0">
                <a:latin typeface="Times New Roman" panose="02020603050405020304" pitchFamily="18" charset="0"/>
                <a:cs typeface="Times New Roman" panose="02020603050405020304" pitchFamily="18" charset="0"/>
              </a:rPr>
              <a:t> (2019) </a:t>
            </a:r>
            <a:r>
              <a:rPr lang="en-GB" sz="1100" i="1" dirty="0">
                <a:latin typeface="Times New Roman" panose="02020603050405020304" pitchFamily="18" charset="0"/>
                <a:cs typeface="Times New Roman" panose="02020603050405020304" pitchFamily="18" charset="0"/>
              </a:rPr>
              <a:t>How to Calculate NPV, IRR &amp; ROI in Excel || Net Present Value || Internal Rate of Return </a:t>
            </a:r>
            <a:r>
              <a:rPr lang="en-GB" sz="1100" dirty="0">
                <a:latin typeface="Times New Roman" panose="02020603050405020304" pitchFamily="18" charset="0"/>
                <a:cs typeface="Times New Roman" panose="02020603050405020304" pitchFamily="18" charset="0"/>
              </a:rPr>
              <a:t>[Video]. Available at: </a:t>
            </a:r>
            <a:r>
              <a:rPr lang="en-GB" sz="1100" u="sng" dirty="0">
                <a:latin typeface="Times New Roman" panose="02020603050405020304" pitchFamily="18" charset="0"/>
                <a:cs typeface="Times New Roman" panose="02020603050405020304" pitchFamily="18" charset="0"/>
                <a:hlinkClick r:id="rId4"/>
              </a:rPr>
              <a:t>https://www.youtube.com/watch?v=19n-4yf9jlE</a:t>
            </a:r>
            <a:r>
              <a:rPr lang="en-GB" sz="1100" dirty="0">
                <a:latin typeface="Times New Roman" panose="02020603050405020304" pitchFamily="18" charset="0"/>
                <a:cs typeface="Times New Roman" panose="02020603050405020304" pitchFamily="18" charset="0"/>
              </a:rPr>
              <a:t> (Accessed: 29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Project Appraisal (</a:t>
            </a:r>
            <a:r>
              <a:rPr lang="en-GB" sz="1100" dirty="0" err="1">
                <a:latin typeface="Times New Roman" panose="02020603050405020304" pitchFamily="18" charset="0"/>
                <a:cs typeface="Times New Roman" panose="02020603050405020304" pitchFamily="18" charset="0"/>
              </a:rPr>
              <a:t>n.d.</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Unite 1 Investment Appraisal Techniques I. </a:t>
            </a:r>
            <a:r>
              <a:rPr lang="en-GB" sz="1100" dirty="0">
                <a:latin typeface="Times New Roman" panose="02020603050405020304" pitchFamily="18" charset="0"/>
                <a:cs typeface="Times New Roman" panose="02020603050405020304" pitchFamily="18" charset="0"/>
              </a:rPr>
              <a:t>Available at: </a:t>
            </a:r>
            <a:r>
              <a:rPr lang="en-GB" sz="1100" u="sng" dirty="0">
                <a:latin typeface="Times New Roman" panose="02020603050405020304" pitchFamily="18" charset="0"/>
                <a:cs typeface="Times New Roman" panose="02020603050405020304" pitchFamily="18" charset="0"/>
                <a:hlinkClick r:id="rId5"/>
              </a:rPr>
              <a:t>https://www.cefims.ac.uk/modules/content/75/75_unit-01_sample.pdf</a:t>
            </a:r>
            <a:r>
              <a:rPr lang="en-GB" sz="1100" i="1" dirty="0">
                <a:latin typeface="Times New Roman" panose="02020603050405020304" pitchFamily="18" charset="0"/>
                <a:cs typeface="Times New Roman" panose="02020603050405020304" pitchFamily="18" charset="0"/>
              </a:rPr>
              <a:t> </a:t>
            </a:r>
            <a:r>
              <a:rPr lang="en-GB" sz="1100" dirty="0">
                <a:latin typeface="Times New Roman" panose="02020603050405020304" pitchFamily="18" charset="0"/>
                <a:cs typeface="Times New Roman" panose="02020603050405020304" pitchFamily="18" charset="0"/>
              </a:rPr>
              <a:t>(Accessed: 29 May 23).</a:t>
            </a:r>
            <a:endParaRPr lang="en-US" sz="1100" dirty="0">
              <a:latin typeface="Times New Roman" panose="02020603050405020304" pitchFamily="18" charset="0"/>
              <a:cs typeface="Times New Roman" panose="02020603050405020304" pitchFamily="18" charset="0"/>
            </a:endParaRPr>
          </a:p>
          <a:p>
            <a:r>
              <a:rPr lang="en-GB" sz="1100" dirty="0" err="1">
                <a:latin typeface="Times New Roman" panose="02020603050405020304" pitchFamily="18" charset="0"/>
                <a:cs typeface="Times New Roman" panose="02020603050405020304" pitchFamily="18" charset="0"/>
              </a:rPr>
              <a:t>Pmtycoon</a:t>
            </a:r>
            <a:r>
              <a:rPr lang="en-GB" sz="1100" dirty="0">
                <a:latin typeface="Times New Roman" panose="02020603050405020304" pitchFamily="18" charset="0"/>
                <a:cs typeface="Times New Roman" panose="02020603050405020304" pitchFamily="18" charset="0"/>
              </a:rPr>
              <a:t> (2021) </a:t>
            </a:r>
            <a:r>
              <a:rPr lang="en-GB" sz="1100" i="1" dirty="0">
                <a:latin typeface="Times New Roman" panose="02020603050405020304" pitchFamily="18" charset="0"/>
                <a:cs typeface="Times New Roman" panose="02020603050405020304" pitchFamily="18" charset="0"/>
              </a:rPr>
              <a:t>Capital Budgeting Techniques in English - NPV, IRR, Payback Period and PI, accounting </a:t>
            </a:r>
            <a:r>
              <a:rPr lang="en-GB" sz="1100" dirty="0">
                <a:latin typeface="Times New Roman" panose="02020603050405020304" pitchFamily="18" charset="0"/>
                <a:cs typeface="Times New Roman" panose="02020603050405020304" pitchFamily="18" charset="0"/>
              </a:rPr>
              <a:t>[Video]. Available at: </a:t>
            </a:r>
            <a:r>
              <a:rPr lang="en-GB" sz="1100" u="sng" dirty="0">
                <a:latin typeface="Times New Roman" panose="02020603050405020304" pitchFamily="18" charset="0"/>
                <a:cs typeface="Times New Roman" panose="02020603050405020304" pitchFamily="18" charset="0"/>
                <a:hlinkClick r:id="rId6"/>
              </a:rPr>
              <a:t>https://www.youtube.com/watch?v=CO8LDV2sO6M</a:t>
            </a:r>
            <a:r>
              <a:rPr lang="en-GB" sz="1100" dirty="0">
                <a:latin typeface="Times New Roman" panose="02020603050405020304" pitchFamily="18" charset="0"/>
                <a:cs typeface="Times New Roman" panose="02020603050405020304" pitchFamily="18" charset="0"/>
              </a:rPr>
              <a:t> (Accessed: 29 May 23).</a:t>
            </a:r>
            <a:endParaRPr lang="en-US" sz="1100" dirty="0">
              <a:latin typeface="Times New Roman" panose="02020603050405020304" pitchFamily="18" charset="0"/>
              <a:cs typeface="Times New Roman" panose="02020603050405020304" pitchFamily="18" charset="0"/>
            </a:endParaRPr>
          </a:p>
          <a:p>
            <a:r>
              <a:rPr lang="en-GB" sz="1100" dirty="0" err="1">
                <a:latin typeface="Times New Roman" panose="02020603050405020304" pitchFamily="18" charset="0"/>
                <a:cs typeface="Times New Roman" panose="02020603050405020304" pitchFamily="18" charset="0"/>
              </a:rPr>
              <a:t>Pmtycoon</a:t>
            </a:r>
            <a:r>
              <a:rPr lang="en-GB" sz="1100" dirty="0">
                <a:latin typeface="Times New Roman" panose="02020603050405020304" pitchFamily="18" charset="0"/>
                <a:cs typeface="Times New Roman" panose="02020603050405020304" pitchFamily="18" charset="0"/>
              </a:rPr>
              <a:t> (2022) </a:t>
            </a:r>
            <a:r>
              <a:rPr lang="en-GB" sz="1100" i="1" dirty="0">
                <a:latin typeface="Times New Roman" panose="02020603050405020304" pitchFamily="18" charset="0"/>
                <a:cs typeface="Times New Roman" panose="02020603050405020304" pitchFamily="18" charset="0"/>
              </a:rPr>
              <a:t>WACC - Weighted Average Cost of Capital, WACC formula and Cost of Capital explained in detail </a:t>
            </a:r>
            <a:r>
              <a:rPr lang="en-GB" sz="1100" dirty="0">
                <a:latin typeface="Times New Roman" panose="02020603050405020304" pitchFamily="18" charset="0"/>
                <a:cs typeface="Times New Roman" panose="02020603050405020304" pitchFamily="18" charset="0"/>
              </a:rPr>
              <a:t>[Video]. Available at: </a:t>
            </a:r>
            <a:r>
              <a:rPr lang="en-GB" sz="1100" u="sng" dirty="0">
                <a:latin typeface="Times New Roman" panose="02020603050405020304" pitchFamily="18" charset="0"/>
                <a:cs typeface="Times New Roman" panose="02020603050405020304" pitchFamily="18" charset="0"/>
                <a:hlinkClick r:id="rId7"/>
              </a:rPr>
              <a:t>https://www.youtube.com/watch?v=MUpCQyKeFgI</a:t>
            </a:r>
            <a:r>
              <a:rPr lang="en-GB" sz="1100" dirty="0">
                <a:latin typeface="Times New Roman" panose="02020603050405020304" pitchFamily="18" charset="0"/>
                <a:cs typeface="Times New Roman" panose="02020603050405020304" pitchFamily="18" charset="0"/>
              </a:rPr>
              <a:t> (Accessed: 29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Solomon Wong (2019) </a:t>
            </a:r>
            <a:r>
              <a:rPr lang="en-GB" sz="1100" i="1" dirty="0">
                <a:latin typeface="Times New Roman" panose="02020603050405020304" pitchFamily="18" charset="0"/>
                <a:cs typeface="Times New Roman" panose="02020603050405020304" pitchFamily="18" charset="0"/>
              </a:rPr>
              <a:t>Capital Budgeting Table and NPV </a:t>
            </a:r>
            <a:r>
              <a:rPr lang="en-GB" sz="1100" dirty="0">
                <a:latin typeface="Times New Roman" panose="02020603050405020304" pitchFamily="18" charset="0"/>
                <a:cs typeface="Times New Roman" panose="02020603050405020304" pitchFamily="18" charset="0"/>
              </a:rPr>
              <a:t>[Video]. Available at: </a:t>
            </a:r>
            <a:r>
              <a:rPr lang="en-GB" sz="1100" u="sng" dirty="0">
                <a:latin typeface="Times New Roman" panose="02020603050405020304" pitchFamily="18" charset="0"/>
                <a:cs typeface="Times New Roman" panose="02020603050405020304" pitchFamily="18" charset="0"/>
                <a:hlinkClick r:id="rId8"/>
              </a:rPr>
              <a:t>https://www.youtube.com/watch?v=8aAY9ii4a7A</a:t>
            </a:r>
            <a:r>
              <a:rPr lang="en-GB" sz="1100" dirty="0">
                <a:latin typeface="Times New Roman" panose="02020603050405020304" pitchFamily="18" charset="0"/>
                <a:cs typeface="Times New Roman" panose="02020603050405020304" pitchFamily="18" charset="0"/>
              </a:rPr>
              <a:t> (Accessed: 26 May 23).</a:t>
            </a:r>
            <a:endParaRPr lang="en-US" sz="1100" dirty="0">
              <a:latin typeface="Times New Roman" panose="02020603050405020304" pitchFamily="18" charset="0"/>
              <a:cs typeface="Times New Roman" panose="02020603050405020304" pitchFamily="18" charset="0"/>
            </a:endParaRPr>
          </a:p>
          <a:p>
            <a:r>
              <a:rPr lang="en-GB" sz="1100" dirty="0" err="1">
                <a:latin typeface="Times New Roman" panose="02020603050405020304" pitchFamily="18" charset="0"/>
                <a:cs typeface="Times New Roman" panose="02020603050405020304" pitchFamily="18" charset="0"/>
              </a:rPr>
              <a:t>Srithongrung</a:t>
            </a:r>
            <a:r>
              <a:rPr lang="en-GB" sz="1100" dirty="0">
                <a:latin typeface="Times New Roman" panose="02020603050405020304" pitchFamily="18" charset="0"/>
                <a:cs typeface="Times New Roman" panose="02020603050405020304" pitchFamily="18" charset="0"/>
              </a:rPr>
              <a:t>, </a:t>
            </a:r>
            <a:r>
              <a:rPr lang="en-GB" sz="1100" dirty="0" err="1">
                <a:latin typeface="Times New Roman" panose="02020603050405020304" pitchFamily="18" charset="0"/>
                <a:cs typeface="Times New Roman" panose="02020603050405020304" pitchFamily="18" charset="0"/>
              </a:rPr>
              <a:t>Arwiphawee</a:t>
            </a:r>
            <a:r>
              <a:rPr lang="en-GB" sz="1100" dirty="0">
                <a:latin typeface="Times New Roman" panose="02020603050405020304" pitchFamily="18" charset="0"/>
                <a:cs typeface="Times New Roman" panose="02020603050405020304" pitchFamily="18" charset="0"/>
              </a:rPr>
              <a:t>, et al., editors. </a:t>
            </a:r>
            <a:r>
              <a:rPr lang="en-GB" sz="1100" i="1" dirty="0">
                <a:latin typeface="Times New Roman" panose="02020603050405020304" pitchFamily="18" charset="0"/>
                <a:cs typeface="Times New Roman" panose="02020603050405020304" pitchFamily="18" charset="0"/>
              </a:rPr>
              <a:t>Capital Management and Budgeting in the Public Sector.</a:t>
            </a:r>
            <a:r>
              <a:rPr lang="en-GB" sz="1100" dirty="0">
                <a:latin typeface="Times New Roman" panose="02020603050405020304" pitchFamily="18" charset="0"/>
                <a:cs typeface="Times New Roman" panose="02020603050405020304" pitchFamily="18" charset="0"/>
              </a:rPr>
              <a:t> IGI Global, 2019. </a:t>
            </a:r>
            <a:r>
              <a:rPr lang="en-GB" sz="1100" u="sng" dirty="0">
                <a:latin typeface="Times New Roman" panose="02020603050405020304" pitchFamily="18" charset="0"/>
                <a:cs typeface="Times New Roman" panose="02020603050405020304" pitchFamily="18" charset="0"/>
                <a:hlinkClick r:id="rId9"/>
              </a:rPr>
              <a:t>https://doi-org.ezproxy.uwtsd.ac.uk/10.4018/978-1-5225-7329-6</a:t>
            </a:r>
            <a:r>
              <a:rPr lang="en-GB" sz="1100" dirty="0">
                <a:latin typeface="Times New Roman" panose="02020603050405020304" pitchFamily="18" charset="0"/>
                <a:cs typeface="Times New Roman" panose="02020603050405020304" pitchFamily="18" charset="0"/>
              </a:rPr>
              <a:t> (Accessed: 28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Strategic CFO (2013) </a:t>
            </a:r>
            <a:r>
              <a:rPr lang="en-GB" sz="1100" i="1" dirty="0">
                <a:latin typeface="Times New Roman" panose="02020603050405020304" pitchFamily="18" charset="0"/>
                <a:cs typeface="Times New Roman" panose="02020603050405020304" pitchFamily="18" charset="0"/>
              </a:rPr>
              <a:t>Profitability Index Method.</a:t>
            </a:r>
            <a:r>
              <a:rPr lang="en-GB" sz="1100" dirty="0">
                <a:latin typeface="Times New Roman" panose="02020603050405020304" pitchFamily="18" charset="0"/>
                <a:cs typeface="Times New Roman" panose="02020603050405020304" pitchFamily="18" charset="0"/>
              </a:rPr>
              <a:t> Available at: </a:t>
            </a:r>
            <a:r>
              <a:rPr lang="en-GB" sz="1100" u="sng" dirty="0">
                <a:latin typeface="Times New Roman" panose="02020603050405020304" pitchFamily="18" charset="0"/>
                <a:cs typeface="Times New Roman" panose="02020603050405020304" pitchFamily="18" charset="0"/>
                <a:hlinkClick r:id="rId10"/>
              </a:rPr>
              <a:t>https://strategiccfo.com/articles/profitability/profitability-index-method/</a:t>
            </a:r>
            <a:r>
              <a:rPr lang="en-GB" sz="1100" dirty="0">
                <a:latin typeface="Times New Roman" panose="02020603050405020304" pitchFamily="18" charset="0"/>
                <a:cs typeface="Times New Roman" panose="02020603050405020304" pitchFamily="18" charset="0"/>
              </a:rPr>
              <a:t> (Accessed: 21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The Economic Times (2023) </a:t>
            </a:r>
            <a:r>
              <a:rPr lang="en-GB" sz="1100" i="1" dirty="0">
                <a:latin typeface="Times New Roman" panose="02020603050405020304" pitchFamily="18" charset="0"/>
                <a:cs typeface="Times New Roman" panose="02020603050405020304" pitchFamily="18" charset="0"/>
              </a:rPr>
              <a:t>What is ‘Profitability Index’. </a:t>
            </a:r>
            <a:r>
              <a:rPr lang="en-GB" sz="1100" dirty="0">
                <a:latin typeface="Times New Roman" panose="02020603050405020304" pitchFamily="18" charset="0"/>
                <a:cs typeface="Times New Roman" panose="02020603050405020304" pitchFamily="18" charset="0"/>
              </a:rPr>
              <a:t>Available at: </a:t>
            </a:r>
            <a:r>
              <a:rPr lang="en-GB" sz="1100" u="sng" dirty="0">
                <a:latin typeface="Times New Roman" panose="02020603050405020304" pitchFamily="18" charset="0"/>
                <a:cs typeface="Times New Roman" panose="02020603050405020304" pitchFamily="18" charset="0"/>
                <a:hlinkClick r:id="rId11"/>
              </a:rPr>
              <a:t>https://economictimes.indiatimes.com/definition/profitability-index</a:t>
            </a:r>
            <a:r>
              <a:rPr lang="en-GB" sz="1100" dirty="0">
                <a:latin typeface="Times New Roman" panose="02020603050405020304" pitchFamily="18" charset="0"/>
                <a:cs typeface="Times New Roman" panose="02020603050405020304" pitchFamily="18" charset="0"/>
              </a:rPr>
              <a:t> (Accessed: 29 May 23).</a:t>
            </a:r>
            <a:endParaRPr lang="en-US" sz="1100" dirty="0">
              <a:latin typeface="Times New Roman" panose="02020603050405020304" pitchFamily="18" charset="0"/>
              <a:cs typeface="Times New Roman" panose="02020603050405020304" pitchFamily="18" charset="0"/>
            </a:endParaRPr>
          </a:p>
          <a:p>
            <a:r>
              <a:rPr lang="en-GB" sz="1100" dirty="0">
                <a:latin typeface="Times New Roman" panose="02020603050405020304" pitchFamily="18" charset="0"/>
                <a:cs typeface="Times New Roman" panose="02020603050405020304" pitchFamily="18" charset="0"/>
              </a:rPr>
              <a:t>For a calculation spread sheet- </a:t>
            </a:r>
            <a:r>
              <a:rPr lang="en-GB" sz="1100" u="sng" dirty="0">
                <a:latin typeface="Times New Roman" panose="02020603050405020304" pitchFamily="18" charset="0"/>
                <a:cs typeface="Times New Roman" panose="02020603050405020304" pitchFamily="18" charset="0"/>
                <a:hlinkClick r:id="rId12"/>
              </a:rPr>
              <a:t>https://teams.microsoft.com/_#/apps/1c256a65-83a6-4b5c-9ccf-78f8afb6f1e8/sections/MyNotebook</a:t>
            </a:r>
            <a:r>
              <a:rPr lang="en-GB" sz="1100" dirty="0">
                <a:latin typeface="Times New Roman" panose="02020603050405020304" pitchFamily="18" charset="0"/>
                <a:cs typeface="Times New Roman" panose="02020603050405020304" pitchFamily="18" charset="0"/>
              </a:rPr>
              <a:t> </a:t>
            </a:r>
            <a:endParaRPr lang="en-US" sz="1100" dirty="0">
              <a:latin typeface="Times New Roman" panose="02020603050405020304" pitchFamily="18" charset="0"/>
              <a:cs typeface="Times New Roman" panose="02020603050405020304" pitchFamily="18" charset="0"/>
            </a:endParaRPr>
          </a:p>
          <a:p>
            <a:endParaRPr lang="en-US" sz="1000" dirty="0"/>
          </a:p>
          <a:p>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990151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1672</TotalTime>
  <Words>2519</Words>
  <Application>Microsoft Office PowerPoint</Application>
  <PresentationFormat>Widescreen</PresentationFormat>
  <Paragraphs>68</Paragraphs>
  <Slides>10</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Times New Roman</vt:lpstr>
      <vt:lpstr>Trebuchet MS</vt:lpstr>
      <vt:lpstr>Wingdings 3</vt:lpstr>
      <vt:lpstr>Facet</vt:lpstr>
      <vt:lpstr>Capital Project Appraisal-Business Report Capital Investment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Sustainable Innovation &amp; Circular Economy Strategy</dc:title>
  <dc:creator>Reid, Krista</dc:creator>
  <cp:lastModifiedBy>SHINGARE Bhagyashri (SAFRAN SEATS)</cp:lastModifiedBy>
  <cp:revision>74</cp:revision>
  <dcterms:created xsi:type="dcterms:W3CDTF">2023-03-13T08:58:42Z</dcterms:created>
  <dcterms:modified xsi:type="dcterms:W3CDTF">2023-08-01T16:49:03Z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c3caa80-b45a-41c4-be35-6a080a795a59_Enabled">
    <vt:lpwstr>true</vt:lpwstr>
  </property>
  <property fmtid="{D5CDD505-2E9C-101B-9397-08002B2CF9AE}" pid="3" name="MSIP_Label_ec3caa80-b45a-41c4-be35-6a080a795a59_SetDate">
    <vt:lpwstr>2023-03-13T15:39:57Z</vt:lpwstr>
  </property>
  <property fmtid="{D5CDD505-2E9C-101B-9397-08002B2CF9AE}" pid="4" name="MSIP_Label_ec3caa80-b45a-41c4-be35-6a080a795a59_Method">
    <vt:lpwstr>Privileged</vt:lpwstr>
  </property>
  <property fmtid="{D5CDD505-2E9C-101B-9397-08002B2CF9AE}" pid="5" name="MSIP_Label_ec3caa80-b45a-41c4-be35-6a080a795a59_Name">
    <vt:lpwstr>ec3caa80-b45a-41c4-be35-6a080a795a59</vt:lpwstr>
  </property>
  <property fmtid="{D5CDD505-2E9C-101B-9397-08002B2CF9AE}" pid="6" name="MSIP_Label_ec3caa80-b45a-41c4-be35-6a080a795a59_SiteId">
    <vt:lpwstr>fee2180b-69b6-4afe-9f14-ccd70bd4c737</vt:lpwstr>
  </property>
  <property fmtid="{D5CDD505-2E9C-101B-9397-08002B2CF9AE}" pid="7" name="MSIP_Label_ec3caa80-b45a-41c4-be35-6a080a795a59_ActionId">
    <vt:lpwstr>19094c75-12ce-4ea7-ac74-66cf26e8affc</vt:lpwstr>
  </property>
  <property fmtid="{D5CDD505-2E9C-101B-9397-08002B2CF9AE}" pid="8" name="MSIP_Label_ec3caa80-b45a-41c4-be35-6a080a795a59_ContentBits">
    <vt:lpwstr>0</vt:lpwstr>
  </property>
  <property fmtid="{D5CDD505-2E9C-101B-9397-08002B2CF9AE}" pid="9" name="MSIP_Label_024ffcea-f25b-491e-9dc9-834516f3550e_Enabled">
    <vt:lpwstr>true</vt:lpwstr>
  </property>
  <property fmtid="{D5CDD505-2E9C-101B-9397-08002B2CF9AE}" pid="10" name="MSIP_Label_024ffcea-f25b-491e-9dc9-834516f3550e_SetDate">
    <vt:lpwstr>2023-08-01T16:49:03Z</vt:lpwstr>
  </property>
  <property fmtid="{D5CDD505-2E9C-101B-9397-08002B2CF9AE}" pid="11" name="MSIP_Label_024ffcea-f25b-491e-9dc9-834516f3550e_Method">
    <vt:lpwstr>Standard</vt:lpwstr>
  </property>
  <property fmtid="{D5CDD505-2E9C-101B-9397-08002B2CF9AE}" pid="12" name="MSIP_Label_024ffcea-f25b-491e-9dc9-834516f3550e_Name">
    <vt:lpwstr>C2 - restricted</vt:lpwstr>
  </property>
  <property fmtid="{D5CDD505-2E9C-101B-9397-08002B2CF9AE}" pid="13" name="MSIP_Label_024ffcea-f25b-491e-9dc9-834516f3550e_SiteId">
    <vt:lpwstr>d52b49b7-0c8f-4d89-8c4f-f20517306e08</vt:lpwstr>
  </property>
  <property fmtid="{D5CDD505-2E9C-101B-9397-08002B2CF9AE}" pid="14" name="MSIP_Label_024ffcea-f25b-491e-9dc9-834516f3550e_ActionId">
    <vt:lpwstr>fee846f3-6158-4187-be0b-8910f69277e2</vt:lpwstr>
  </property>
  <property fmtid="{D5CDD505-2E9C-101B-9397-08002B2CF9AE}" pid="15" name="MSIP_Label_024ffcea-f25b-491e-9dc9-834516f3550e_ContentBits">
    <vt:lpwstr>1</vt:lpwstr>
  </property>
</Properties>
</file>