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28" r:id="rId4"/>
  </p:sldMasterIdLst>
  <p:notesMasterIdLst>
    <p:notesMasterId r:id="rId15"/>
  </p:notesMasterIdLst>
  <p:handoutMasterIdLst>
    <p:handoutMasterId r:id="rId16"/>
  </p:handoutMasterIdLst>
  <p:sldIdLst>
    <p:sldId id="258" r:id="rId5"/>
    <p:sldId id="259" r:id="rId6"/>
    <p:sldId id="260" r:id="rId7"/>
    <p:sldId id="261" r:id="rId8"/>
    <p:sldId id="262" r:id="rId9"/>
    <p:sldId id="263" r:id="rId10"/>
    <p:sldId id="265" r:id="rId11"/>
    <p:sldId id="267" r:id="rId12"/>
    <p:sldId id="264"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30"/>
  </p:normalViewPr>
  <p:slideViewPr>
    <p:cSldViewPr showGuides="1">
      <p:cViewPr>
        <p:scale>
          <a:sx n="69" d="100"/>
          <a:sy n="69" d="100"/>
        </p:scale>
        <p:origin x="564" y="68"/>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5/15/2026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5/14/2026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366932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2946538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9814657-813A-4D7B-A2F8-E573BA1645D3}" type="datetime1">
              <a:rPr lang="en-US" smtClean="0"/>
              <a:t>5/14/2026</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r>
              <a:rPr lang="en-US"/>
              <a:t>Sample Footer Text</a:t>
            </a:r>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911865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814657-813A-4D7B-A2F8-E573BA1645D3}" type="datetime1">
              <a:rPr lang="en-US" smtClean="0"/>
              <a:t>5/14/2026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71006530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9814657-813A-4D7B-A2F8-E573BA1645D3}" type="datetime1">
              <a:rPr lang="en-US" smtClean="0"/>
              <a:t>5/14/2026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r>
              <a:rPr lang="en-US"/>
              <a:t>Sample Footer Text</a:t>
            </a:r>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662259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814657-813A-4D7B-A2F8-E573BA1645D3}" type="datetime1">
              <a:rPr lang="en-US" smtClean="0"/>
              <a:t>5/14/2026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660832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814657-813A-4D7B-A2F8-E573BA1645D3}" type="datetime1">
              <a:rPr lang="en-US" smtClean="0"/>
              <a:t>5/14/2026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69185300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B20C69-CB4E-44F7-A408-67C55627795C}" type="datetime1">
              <a:rPr lang="en-US" smtClean="0"/>
              <a:t>5/14/2026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62030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814657-813A-4D7B-A2F8-E573BA1645D3}" type="datetime1">
              <a:rPr lang="en-US" smtClean="0"/>
              <a:t>5/14/2026</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5097488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572A1522-8F1E-408E-ABA2-6F5B206582B8}" type="datetime1">
              <a:rPr lang="en-US" smtClean="0"/>
              <a:t>5/14/2026</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r>
              <a:rPr lang="en-US"/>
              <a:t>Sample Footer Text</a:t>
            </a:r>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3529063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19A776-5AE6-4251-8560-C6066D0B46D6}" type="datetime1">
              <a:rPr lang="en-US" smtClean="0"/>
              <a:t>5/14/2026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601035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814657-813A-4D7B-A2F8-E573BA1645D3}" type="datetime1">
              <a:rPr lang="en-US" smtClean="0"/>
              <a:t>5/14/2026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25198793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9814657-813A-4D7B-A2F8-E573BA1645D3}" type="datetime1">
              <a:rPr lang="en-US" smtClean="0"/>
              <a:t>5/14/2026</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r>
              <a:rPr lang="en-US"/>
              <a:t>Sample Footer Text</a:t>
            </a:r>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4095096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a:t>Click to edit Master title style</a:t>
            </a:r>
            <a:endParaRPr lang="en-US" dirty="0"/>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E5F44E88-89D9-49CC-9E37-1AF77A031198}" type="datetime1">
              <a:rPr lang="en-US" smtClean="0"/>
              <a:t>5/14/2026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944354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a:t>Click to edit Master title style</a:t>
            </a:r>
            <a:endParaRPr lang="en-US" dirty="0"/>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3093852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83DFFD80-41C6-4EAA-B049-EE90EA550127}" type="datetime1">
              <a:rPr lang="en-US" smtClean="0"/>
              <a:t>5/14/2026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44210B3C-79E3-495A-B2C3-EF766F409D04}" type="datetime1">
              <a:rPr lang="en-US" smtClean="0"/>
              <a:t>5/14/2026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D6235515-DA3D-4D9A-9B02-44E2CBD9110F}" type="datetime1">
              <a:rPr lang="en-US" smtClean="0"/>
              <a:t>5/14/2026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852BD0B2-E7A7-4B81-8BAF-4B92BD6A4310}" type="datetime1">
              <a:rPr lang="en-US" smtClean="0"/>
              <a:t>5/14/2026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A0E657DB-59AB-47CC-B4C7-A245A3C76BB1}" type="datetime1">
              <a:rPr lang="en-US" smtClean="0"/>
              <a:t>5/14/2026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a:t>Click to edit Master title style</a:t>
            </a:r>
            <a:endParaRPr lang="en-US" dirty="0"/>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b">
            <a:no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96A40708-E793-490B-9201-425C8D1F325C}" type="datetime1">
              <a:rPr lang="en-US" smtClean="0"/>
              <a:t>5/14/2026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C1968991-530B-4F8D-80FE-2192BD2DD5A5}" type="datetime1">
              <a:rPr lang="en-US" smtClean="0"/>
              <a:t>5/14/2026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C23477E6-5CE8-4544-92C7-AEB7D166FD7D}" type="datetime1">
              <a:rPr lang="en-US" smtClean="0"/>
              <a:t>5/14/2026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659F5542-E2F9-4DC1-8AB7-8E5D8714BD21}" type="datetime1">
              <a:rPr lang="en-US" smtClean="0"/>
              <a:t>5/14/2026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DD3D21CC-B9C8-49F6-ADE7-6BF4A546A74E}" type="datetime1">
              <a:rPr lang="en-US" smtClean="0"/>
              <a:t>5/14/2026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40723AE1-14A9-42B1-9F02-B524DA830762}" type="datetime1">
              <a:rPr lang="en-US" smtClean="0"/>
              <a:t>5/14/2026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F2240801-1142-4411-9AA3-00BC0B3F40DA}" type="datetime1">
              <a:rPr lang="en-US" smtClean="0"/>
              <a:t>5/14/2026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CFA9782-9FBA-47E1-A36A-E75622F7046E}" type="datetime1">
              <a:rPr lang="en-US" smtClean="0"/>
              <a:t>5/14/2026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9470453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AAA916C4-9175-479B-9610-7E06A2EDFEE0}" type="datetime1">
              <a:rPr lang="en-US" smtClean="0"/>
              <a:t>5/14/2026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71AD2788-6390-4160-9542-0F1C554F0165}" type="datetime1">
              <a:rPr lang="en-US" smtClean="0"/>
              <a:t>5/14/2026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C6E6CDFB-328D-4B9A-B955-967B0C6194A8}" type="datetime1">
              <a:rPr lang="en-US" smtClean="0"/>
              <a:t>5/14/2026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426115477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A994DB4-9653-4FD4-8A14-5DAFB68B0E92}" type="datetime1">
              <a:rPr lang="en-US" smtClean="0"/>
              <a:t>5/14/2026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BECFC22-7333-427C-A7BB-2A423772B9A0}" type="datetime1">
              <a:rPr lang="en-US" smtClean="0"/>
              <a:t>5/14/2026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B78D85C6-8657-43F4-BE68-8F80962A5435}" type="datetime1">
              <a:rPr lang="en-US" smtClean="0"/>
              <a:t>5/14/2026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r>
              <a:rPr lang="en-US"/>
              <a:t>Click icon to add picture</a:t>
            </a:r>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9D65A6B-59CD-4A95-97A1-5003425BCE52}" type="datetime1">
              <a:rPr lang="en-US" smtClean="0"/>
              <a:t>5/14/2026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r>
              <a:rPr lang="en-US"/>
              <a:t>Click icon to add picture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AEBE612C-E459-4252-B286-C98BDF4C5E92}" type="datetime1">
              <a:rPr lang="en-US" smtClean="0"/>
              <a:t>5/14/2026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a:t>Click to edit Master title style</a:t>
            </a:r>
            <a:endParaRPr lang="en-US" dirty="0"/>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D8568ADA-B78D-4076-A9DF-6C8E04B71243}" type="datetime1">
              <a:rPr lang="en-US" smtClean="0"/>
              <a:t>5/14/2026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E3ED234F-BBE0-48A3-AC31-D10A1F3BC187}" type="datetime1">
              <a:rPr lang="en-US" smtClean="0"/>
              <a:t>5/14/2026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AA0D3809-2B53-482D-AD1B-8B09C4B2656C}" type="datetime1">
              <a:rPr lang="en-US" smtClean="0"/>
              <a:t>5/14/2026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154F04C1-B149-48D4-90B8-E64820B32F59}" type="datetime1">
              <a:rPr lang="en-US" smtClean="0"/>
              <a:t>5/14/2026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a:t>Click to edit Master title style</a:t>
            </a:r>
            <a:endParaRPr lang="en-US" dirty="0"/>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81AED7B4-8DB4-40B0-90CF-49D3708442C0}" type="datetime1">
              <a:rPr lang="en-US" smtClean="0"/>
              <a:t>5/14/2026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F861E720-2EA4-4832-8DC2-DC3D2BDBB07C}" type="datetime1">
              <a:rPr lang="en-US" smtClean="0"/>
              <a:t>5/14/2026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3BF01E07-9F97-42AE-9FE9-3EAD856BDB2A}" type="datetime1">
              <a:rPr lang="en-US" smtClean="0"/>
              <a:t>5/14/2026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34B2334-B27F-4DA0-8A92-599603070D6B}" type="datetime1">
              <a:rPr lang="en-US" smtClean="0"/>
              <a:t>5/14/2026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9B8D85F-DE7D-4C09-9BDD-03377313F809}" type="datetime1">
              <a:rPr lang="en-US" smtClean="0"/>
              <a:t>5/14/2026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CD150565-788C-402B-B078-3F96B9A231B8}" type="datetime1">
              <a:rPr lang="en-US" smtClean="0"/>
              <a:t>5/14/2026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D7B20C69-CB4E-44F7-A408-67C55627795C}" type="datetime1">
              <a:rPr lang="en-US" smtClean="0"/>
              <a:t>5/14/2026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3600"/>
            </a:lvl1pPr>
          </a:lstStyle>
          <a:p>
            <a:r>
              <a:rPr lang="en-US"/>
              <a:t>Click to edit Master title style</a:t>
            </a:r>
            <a:endParaRPr lang="en-US" dirty="0"/>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572A1522-8F1E-408E-ABA2-6F5B206582B8}" type="datetime1">
              <a:rPr lang="en-US" smtClean="0"/>
              <a:t>5/14/2026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3E19A776-5AE6-4251-8560-C6066D0B46D6}" type="datetime1">
              <a:rPr lang="en-US" smtClean="0"/>
              <a:t>5/14/2026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theme" Target="../theme/theme1.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9814657-813A-4D7B-A2F8-E573BA1645D3}" type="datetime1">
              <a:rPr lang="en-US" smtClean="0"/>
              <a:t>5/14/2026</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AEAA3239-9EA4-4A65-A281-97F994456D9F}" type="slidenum">
              <a:rPr lang="en-US" smtClean="0"/>
              <a:pPr/>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80984213"/>
      </p:ext>
    </p:extLst>
  </p:cSld>
  <p:clrMap bg1="lt1" tx1="dk1" bg2="lt2" tx2="dk2" accent1="accent1" accent2="accent2" accent3="accent3" accent4="accent4" accent5="accent5" accent6="accent6" hlink="hlink" folHlink="folHlink"/>
  <p:sldLayoutIdLst>
    <p:sldLayoutId id="2147484229" r:id="rId1"/>
    <p:sldLayoutId id="2147484230" r:id="rId2"/>
    <p:sldLayoutId id="2147484231" r:id="rId3"/>
    <p:sldLayoutId id="2147484232" r:id="rId4"/>
    <p:sldLayoutId id="2147484233" r:id="rId5"/>
    <p:sldLayoutId id="2147484234" r:id="rId6"/>
    <p:sldLayoutId id="2147484235" r:id="rId7"/>
    <p:sldLayoutId id="2147484236" r:id="rId8"/>
    <p:sldLayoutId id="2147484237" r:id="rId9"/>
    <p:sldLayoutId id="2147484238" r:id="rId10"/>
    <p:sldLayoutId id="2147484239" r:id="rId11"/>
    <p:sldLayoutId id="2147484240" r:id="rId12"/>
    <p:sldLayoutId id="2147484114" r:id="rId13"/>
    <p:sldLayoutId id="2147484116" r:id="rId14"/>
    <p:sldLayoutId id="2147484117" r:id="rId15"/>
    <p:sldLayoutId id="2147484118" r:id="rId16"/>
    <p:sldLayoutId id="2147484120" r:id="rId17"/>
    <p:sldLayoutId id="2147484121" r:id="rId18"/>
    <p:sldLayoutId id="2147484124" r:id="rId19"/>
    <p:sldLayoutId id="2147484125" r:id="rId20"/>
    <p:sldLayoutId id="2147484126" r:id="rId21"/>
    <p:sldLayoutId id="2147484129" r:id="rId22"/>
    <p:sldLayoutId id="2147484132" r:id="rId23"/>
    <p:sldLayoutId id="2147484133" r:id="rId24"/>
    <p:sldLayoutId id="2147484135" r:id="rId25"/>
    <p:sldLayoutId id="2147484136" r:id="rId26"/>
    <p:sldLayoutId id="2147484138" r:id="rId27"/>
    <p:sldLayoutId id="2147484139" r:id="rId28"/>
    <p:sldLayoutId id="2147484140" r:id="rId29"/>
    <p:sldLayoutId id="2147484141" r:id="rId30"/>
    <p:sldLayoutId id="2147484142" r:id="rId31"/>
    <p:sldLayoutId id="2147484143" r:id="rId32"/>
    <p:sldLayoutId id="2147484144" r:id="rId33"/>
    <p:sldLayoutId id="2147484145" r:id="rId34"/>
    <p:sldLayoutId id="2147484146" r:id="rId35"/>
    <p:sldLayoutId id="2147484147" r:id="rId36"/>
    <p:sldLayoutId id="2147484148" r:id="rId37"/>
    <p:sldLayoutId id="2147484149" r:id="rId38"/>
    <p:sldLayoutId id="2147484150" r:id="rId39"/>
    <p:sldLayoutId id="2147484152" r:id="rId40"/>
    <p:sldLayoutId id="2147484158" r:id="rId41"/>
    <p:sldLayoutId id="2147484159" r:id="rId42"/>
    <p:sldLayoutId id="2147484160" r:id="rId43"/>
    <p:sldLayoutId id="2147484162" r:id="rId44"/>
    <p:sldLayoutId id="2147484163" r:id="rId45"/>
    <p:sldLayoutId id="2147484165" r:id="rId46"/>
    <p:sldLayoutId id="2147484166" r:id="rId47"/>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EFF4B6-3F85-6E67-ED81-212443682990}"/>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E57EE13-72B0-4FFA-ACE1-EBDE8934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DA182162-B517-4B41-B039-339F87FAE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A0CBC46-76F5-CB3F-9BF0-DE7BBD3C6643}"/>
              </a:ext>
            </a:extLst>
          </p:cNvPr>
          <p:cNvSpPr>
            <a:spLocks noGrp="1"/>
          </p:cNvSpPr>
          <p:nvPr>
            <p:ph type="ctrTitle"/>
          </p:nvPr>
        </p:nvSpPr>
        <p:spPr>
          <a:xfrm>
            <a:off x="4801143" y="1005839"/>
            <a:ext cx="6939304" cy="4805025"/>
          </a:xfrm>
        </p:spPr>
        <p:txBody>
          <a:bodyPr vert="horz" lIns="91440" tIns="45720" rIns="91440" bIns="45720" rtlCol="0" anchor="ctr">
            <a:normAutofit/>
          </a:bodyPr>
          <a:lstStyle/>
          <a:p>
            <a:r>
              <a:rPr lang="en-US" sz="6000">
                <a:solidFill>
                  <a:schemeClr val="tx2"/>
                </a:solidFill>
              </a:rPr>
              <a:t>Risks and Impact</a:t>
            </a:r>
          </a:p>
        </p:txBody>
      </p:sp>
      <p:sp>
        <p:nvSpPr>
          <p:cNvPr id="19" name="Rectangle 18">
            <a:extLst>
              <a:ext uri="{FF2B5EF4-FFF2-40B4-BE49-F238E27FC236}">
                <a16:creationId xmlns:a16="http://schemas.microsoft.com/office/drawing/2014/main" id="{49B5AD54-1E68-4239-A6AF-FE0F49BB8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593336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12452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24174-5BEB-266A-3419-269BABF0372F}"/>
              </a:ext>
            </a:extLst>
          </p:cNvPr>
          <p:cNvSpPr>
            <a:spLocks noGrp="1"/>
          </p:cNvSpPr>
          <p:nvPr>
            <p:ph type="title"/>
          </p:nvPr>
        </p:nvSpPr>
        <p:spPr/>
        <p:txBody>
          <a:bodyPr/>
          <a:lstStyle/>
          <a:p>
            <a:r>
              <a:rPr lang="en-GB" dirty="0"/>
              <a:t>What we know?</a:t>
            </a:r>
          </a:p>
        </p:txBody>
      </p:sp>
      <p:sp>
        <p:nvSpPr>
          <p:cNvPr id="3" name="Content Placeholder 2">
            <a:extLst>
              <a:ext uri="{FF2B5EF4-FFF2-40B4-BE49-F238E27FC236}">
                <a16:creationId xmlns:a16="http://schemas.microsoft.com/office/drawing/2014/main" id="{BFB1EC52-C142-9042-1CBA-764869FF4192}"/>
              </a:ext>
            </a:extLst>
          </p:cNvPr>
          <p:cNvSpPr>
            <a:spLocks noGrp="1"/>
          </p:cNvSpPr>
          <p:nvPr>
            <p:ph idx="1"/>
          </p:nvPr>
        </p:nvSpPr>
        <p:spPr/>
        <p:txBody>
          <a:bodyPr/>
          <a:lstStyle/>
          <a:p>
            <a:pPr marL="285750" indent="-285750">
              <a:buFont typeface="Arial" panose="020B0604020202020204" pitchFamily="34" charset="0"/>
              <a:buChar char="•"/>
            </a:pPr>
            <a:r>
              <a:rPr lang="en-GB" dirty="0"/>
              <a:t>Cyber Attacks are up 130% from the previous calendar year!</a:t>
            </a:r>
          </a:p>
          <a:p>
            <a:pPr marL="285750" indent="-285750">
              <a:buFont typeface="Arial" panose="020B0604020202020204" pitchFamily="34" charset="0"/>
              <a:buChar char="•"/>
            </a:pPr>
            <a:r>
              <a:rPr lang="en-GB" dirty="0"/>
              <a:t>Cyber Attacks come in all different ways – phishing, vishing, ransomware, DDoS</a:t>
            </a:r>
          </a:p>
          <a:p>
            <a:pPr marL="285750" indent="-285750">
              <a:buFont typeface="Arial" panose="020B0604020202020204" pitchFamily="34" charset="0"/>
              <a:buChar char="•"/>
            </a:pPr>
            <a:r>
              <a:rPr lang="en-GB" dirty="0"/>
              <a:t>AI is quickly becoming a cyberattacking tool – deepfakes, vishing, etc.</a:t>
            </a:r>
          </a:p>
          <a:p>
            <a:pPr marL="285750" indent="-285750">
              <a:buFont typeface="Arial" panose="020B0604020202020204" pitchFamily="34" charset="0"/>
              <a:buChar char="•"/>
            </a:pPr>
            <a:r>
              <a:rPr lang="en-GB" dirty="0"/>
              <a:t>Cyber Attacks are up 18% Weekly.</a:t>
            </a:r>
          </a:p>
        </p:txBody>
      </p:sp>
    </p:spTree>
    <p:extLst>
      <p:ext uri="{BB962C8B-B14F-4D97-AF65-F5344CB8AC3E}">
        <p14:creationId xmlns:p14="http://schemas.microsoft.com/office/powerpoint/2010/main" val="232950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72BEA-53C8-1871-D703-A0A1A0E418F0}"/>
              </a:ext>
            </a:extLst>
          </p:cNvPr>
          <p:cNvSpPr>
            <a:spLocks noGrp="1"/>
          </p:cNvSpPr>
          <p:nvPr>
            <p:ph type="title"/>
          </p:nvPr>
        </p:nvSpPr>
        <p:spPr/>
        <p:txBody>
          <a:bodyPr/>
          <a:lstStyle/>
          <a:p>
            <a:r>
              <a:rPr lang="en-GB" dirty="0"/>
              <a:t>How does this effect you?</a:t>
            </a:r>
          </a:p>
        </p:txBody>
      </p:sp>
      <p:sp>
        <p:nvSpPr>
          <p:cNvPr id="3" name="Content Placeholder 2">
            <a:extLst>
              <a:ext uri="{FF2B5EF4-FFF2-40B4-BE49-F238E27FC236}">
                <a16:creationId xmlns:a16="http://schemas.microsoft.com/office/drawing/2014/main" id="{54EF0671-B01F-EA7D-58DB-9DA8DD298649}"/>
              </a:ext>
            </a:extLst>
          </p:cNvPr>
          <p:cNvSpPr>
            <a:spLocks noGrp="1"/>
          </p:cNvSpPr>
          <p:nvPr>
            <p:ph idx="1"/>
          </p:nvPr>
        </p:nvSpPr>
        <p:spPr/>
        <p:txBody>
          <a:bodyPr/>
          <a:lstStyle/>
          <a:p>
            <a:r>
              <a:rPr lang="en-GB" dirty="0"/>
              <a:t>Financial Loss – revenue loss, legal costs, recovery fees, ransom fees</a:t>
            </a:r>
          </a:p>
          <a:p>
            <a:r>
              <a:rPr lang="en-GB" dirty="0"/>
              <a:t>Operation Disruption – downtime, financial loss</a:t>
            </a:r>
          </a:p>
          <a:p>
            <a:r>
              <a:rPr lang="en-GB" dirty="0"/>
              <a:t>Reputational Damage – destroys customer trust</a:t>
            </a:r>
          </a:p>
        </p:txBody>
      </p:sp>
    </p:spTree>
    <p:extLst>
      <p:ext uri="{BB962C8B-B14F-4D97-AF65-F5344CB8AC3E}">
        <p14:creationId xmlns:p14="http://schemas.microsoft.com/office/powerpoint/2010/main" val="1987732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8C7EB-3399-D05E-6C3A-5E8B1AFC02BD}"/>
              </a:ext>
            </a:extLst>
          </p:cNvPr>
          <p:cNvSpPr>
            <a:spLocks noGrp="1"/>
          </p:cNvSpPr>
          <p:nvPr>
            <p:ph type="title"/>
          </p:nvPr>
        </p:nvSpPr>
        <p:spPr/>
        <p:txBody>
          <a:bodyPr/>
          <a:lstStyle/>
          <a:p>
            <a:r>
              <a:rPr lang="en-GB" dirty="0"/>
              <a:t>Cyber Threats - External</a:t>
            </a:r>
          </a:p>
        </p:txBody>
      </p:sp>
      <p:sp>
        <p:nvSpPr>
          <p:cNvPr id="3" name="Content Placeholder 2">
            <a:extLst>
              <a:ext uri="{FF2B5EF4-FFF2-40B4-BE49-F238E27FC236}">
                <a16:creationId xmlns:a16="http://schemas.microsoft.com/office/drawing/2014/main" id="{0C3FD13F-636C-7A93-3056-C021F3861C0A}"/>
              </a:ext>
            </a:extLst>
          </p:cNvPr>
          <p:cNvSpPr>
            <a:spLocks noGrp="1"/>
          </p:cNvSpPr>
          <p:nvPr>
            <p:ph idx="1"/>
          </p:nvPr>
        </p:nvSpPr>
        <p:spPr/>
        <p:txBody>
          <a:bodyPr/>
          <a:lstStyle/>
          <a:p>
            <a:r>
              <a:rPr lang="en-GB" dirty="0"/>
              <a:t>Ransomware</a:t>
            </a:r>
          </a:p>
          <a:p>
            <a:r>
              <a:rPr lang="en-GB" dirty="0"/>
              <a:t>Phishing</a:t>
            </a:r>
          </a:p>
          <a:p>
            <a:r>
              <a:rPr lang="en-GB" dirty="0"/>
              <a:t>Vishing</a:t>
            </a:r>
          </a:p>
          <a:p>
            <a:r>
              <a:rPr lang="en-GB" dirty="0"/>
              <a:t>Malware</a:t>
            </a:r>
          </a:p>
          <a:p>
            <a:r>
              <a:rPr lang="en-GB" dirty="0"/>
              <a:t>DDoS</a:t>
            </a:r>
          </a:p>
          <a:p>
            <a:r>
              <a:rPr lang="en-GB" dirty="0"/>
              <a:t>Supply Chain Vulnerabilities </a:t>
            </a:r>
          </a:p>
        </p:txBody>
      </p:sp>
    </p:spTree>
    <p:extLst>
      <p:ext uri="{BB962C8B-B14F-4D97-AF65-F5344CB8AC3E}">
        <p14:creationId xmlns:p14="http://schemas.microsoft.com/office/powerpoint/2010/main" val="971055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2A855-C142-C21A-F495-0C11B3D0E867}"/>
              </a:ext>
            </a:extLst>
          </p:cNvPr>
          <p:cNvSpPr>
            <a:spLocks noGrp="1"/>
          </p:cNvSpPr>
          <p:nvPr>
            <p:ph type="title"/>
          </p:nvPr>
        </p:nvSpPr>
        <p:spPr/>
        <p:txBody>
          <a:bodyPr/>
          <a:lstStyle/>
          <a:p>
            <a:r>
              <a:rPr lang="en-GB" dirty="0"/>
              <a:t>Cyber Threats - Internal</a:t>
            </a:r>
          </a:p>
        </p:txBody>
      </p:sp>
      <p:sp>
        <p:nvSpPr>
          <p:cNvPr id="3" name="Content Placeholder 2">
            <a:extLst>
              <a:ext uri="{FF2B5EF4-FFF2-40B4-BE49-F238E27FC236}">
                <a16:creationId xmlns:a16="http://schemas.microsoft.com/office/drawing/2014/main" id="{9D7D8361-F9F2-3DE1-9563-E1EC52120CDC}"/>
              </a:ext>
            </a:extLst>
          </p:cNvPr>
          <p:cNvSpPr>
            <a:spLocks noGrp="1"/>
          </p:cNvSpPr>
          <p:nvPr>
            <p:ph idx="1"/>
          </p:nvPr>
        </p:nvSpPr>
        <p:spPr/>
        <p:txBody>
          <a:bodyPr/>
          <a:lstStyle/>
          <a:p>
            <a:r>
              <a:rPr lang="en-GB" dirty="0"/>
              <a:t>Weak Credentials</a:t>
            </a:r>
          </a:p>
          <a:p>
            <a:r>
              <a:rPr lang="en-GB" dirty="0"/>
              <a:t>Unsupported Systems</a:t>
            </a:r>
          </a:p>
          <a:p>
            <a:r>
              <a:rPr lang="en-GB" dirty="0"/>
              <a:t>Intentional Sabotage</a:t>
            </a:r>
          </a:p>
          <a:p>
            <a:r>
              <a:rPr lang="en-GB" dirty="0"/>
              <a:t>BYOD Policies </a:t>
            </a:r>
          </a:p>
          <a:p>
            <a:endParaRPr lang="en-GB" dirty="0"/>
          </a:p>
        </p:txBody>
      </p:sp>
    </p:spTree>
    <p:extLst>
      <p:ext uri="{BB962C8B-B14F-4D97-AF65-F5344CB8AC3E}">
        <p14:creationId xmlns:p14="http://schemas.microsoft.com/office/powerpoint/2010/main" val="1423259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965F4-0B8F-7C9F-9ACC-624F028CF4A7}"/>
              </a:ext>
            </a:extLst>
          </p:cNvPr>
          <p:cNvSpPr>
            <a:spLocks noGrp="1"/>
          </p:cNvSpPr>
          <p:nvPr>
            <p:ph type="title"/>
          </p:nvPr>
        </p:nvSpPr>
        <p:spPr/>
        <p:txBody>
          <a:bodyPr/>
          <a:lstStyle/>
          <a:p>
            <a:r>
              <a:rPr lang="en-GB" dirty="0"/>
              <a:t>Focus Point 1 - Ransomware</a:t>
            </a:r>
          </a:p>
        </p:txBody>
      </p:sp>
      <p:sp>
        <p:nvSpPr>
          <p:cNvPr id="3" name="Content Placeholder 2">
            <a:extLst>
              <a:ext uri="{FF2B5EF4-FFF2-40B4-BE49-F238E27FC236}">
                <a16:creationId xmlns:a16="http://schemas.microsoft.com/office/drawing/2014/main" id="{051EF962-37DC-7B73-91E2-B1BE02BC9043}"/>
              </a:ext>
            </a:extLst>
          </p:cNvPr>
          <p:cNvSpPr>
            <a:spLocks noGrp="1"/>
          </p:cNvSpPr>
          <p:nvPr>
            <p:ph idx="1"/>
          </p:nvPr>
        </p:nvSpPr>
        <p:spPr/>
        <p:txBody>
          <a:bodyPr/>
          <a:lstStyle/>
          <a:p>
            <a:r>
              <a:rPr lang="en-GB" dirty="0"/>
              <a:t>Ransomware is a type of malicious software designed to block access to a computer system or data until a payment is made. It is typically spread through phishing emails or links where a user would click these or open attachments. </a:t>
            </a:r>
          </a:p>
          <a:p>
            <a:r>
              <a:rPr lang="en-GB" dirty="0"/>
              <a:t>This can affect business operations as there may be downtime. This can lead to great financial loss and a lack of trust from customers.</a:t>
            </a:r>
          </a:p>
          <a:p>
            <a:r>
              <a:rPr lang="en-GB" dirty="0"/>
              <a:t>To prevent this from happening, multi-layer security should be implemented. Email filtering should be active to prevent emails with links coming through to users to prevent it from happening rather than having to cure what has happened. Prevention is better than cure!</a:t>
            </a:r>
          </a:p>
        </p:txBody>
      </p:sp>
    </p:spTree>
    <p:extLst>
      <p:ext uri="{BB962C8B-B14F-4D97-AF65-F5344CB8AC3E}">
        <p14:creationId xmlns:p14="http://schemas.microsoft.com/office/powerpoint/2010/main" val="2784075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10B9D-594B-7D42-9F31-65F8E86576A9}"/>
              </a:ext>
            </a:extLst>
          </p:cNvPr>
          <p:cNvSpPr>
            <a:spLocks noGrp="1"/>
          </p:cNvSpPr>
          <p:nvPr>
            <p:ph type="title"/>
          </p:nvPr>
        </p:nvSpPr>
        <p:spPr/>
        <p:txBody>
          <a:bodyPr/>
          <a:lstStyle/>
          <a:p>
            <a:r>
              <a:rPr lang="en-GB" dirty="0"/>
              <a:t>Ways to Improve </a:t>
            </a:r>
          </a:p>
        </p:txBody>
      </p:sp>
      <p:sp>
        <p:nvSpPr>
          <p:cNvPr id="3" name="Content Placeholder 2">
            <a:extLst>
              <a:ext uri="{FF2B5EF4-FFF2-40B4-BE49-F238E27FC236}">
                <a16:creationId xmlns:a16="http://schemas.microsoft.com/office/drawing/2014/main" id="{B80DB179-592E-B610-1ABB-740860010D11}"/>
              </a:ext>
            </a:extLst>
          </p:cNvPr>
          <p:cNvSpPr>
            <a:spLocks noGrp="1"/>
          </p:cNvSpPr>
          <p:nvPr>
            <p:ph idx="1"/>
          </p:nvPr>
        </p:nvSpPr>
        <p:spPr/>
        <p:txBody>
          <a:bodyPr>
            <a:normAutofit fontScale="77500" lnSpcReduction="20000"/>
          </a:bodyPr>
          <a:lstStyle/>
          <a:p>
            <a:r>
              <a:rPr lang="en-GB" dirty="0"/>
              <a:t>A SIEM tools such be implemented as this can provide </a:t>
            </a:r>
          </a:p>
          <a:p>
            <a:pPr marL="0" indent="0">
              <a:buNone/>
            </a:pPr>
            <a:r>
              <a:rPr lang="en-GB" dirty="0"/>
              <a:t>real time alerts so that these threats and potential attacks </a:t>
            </a:r>
          </a:p>
          <a:p>
            <a:pPr marL="0" indent="0">
              <a:buNone/>
            </a:pPr>
            <a:r>
              <a:rPr lang="en-GB" dirty="0"/>
              <a:t>can be addressed immediately. </a:t>
            </a:r>
          </a:p>
          <a:p>
            <a:r>
              <a:rPr lang="en-GB" dirty="0"/>
              <a:t>Access Control Grouping added so there is no </a:t>
            </a:r>
          </a:p>
          <a:p>
            <a:pPr marL="0" indent="0">
              <a:buNone/>
            </a:pPr>
            <a:r>
              <a:rPr lang="en-GB" dirty="0"/>
              <a:t>unauthorised access, especially by employees. This leads to</a:t>
            </a:r>
          </a:p>
          <a:p>
            <a:pPr marL="0" indent="0">
              <a:buNone/>
            </a:pPr>
            <a:r>
              <a:rPr lang="en-GB" dirty="0"/>
              <a:t> a reduction in intentional sabotage as it prevents those </a:t>
            </a:r>
          </a:p>
          <a:p>
            <a:pPr marL="0" indent="0">
              <a:buNone/>
            </a:pPr>
            <a:r>
              <a:rPr lang="en-GB" dirty="0"/>
              <a:t>who shouldn’t access delete or corrupt data.</a:t>
            </a:r>
          </a:p>
          <a:p>
            <a:r>
              <a:rPr lang="en-GB" dirty="0"/>
              <a:t>Zero Trust Architecture can prevent multiple attacks. Stops</a:t>
            </a:r>
          </a:p>
          <a:p>
            <a:pPr marL="0" indent="0">
              <a:buNone/>
            </a:pPr>
            <a:r>
              <a:rPr lang="en-GB" dirty="0"/>
              <a:t> users auto authenticating and checks for users location, </a:t>
            </a:r>
          </a:p>
          <a:p>
            <a:pPr marL="0" indent="0">
              <a:buNone/>
            </a:pPr>
            <a:r>
              <a:rPr lang="en-GB" dirty="0"/>
              <a:t>activity and identity. </a:t>
            </a:r>
          </a:p>
          <a:p>
            <a:r>
              <a:rPr lang="en-GB" dirty="0"/>
              <a:t>Multifactor Authentication can further secure all data files etc. as it </a:t>
            </a:r>
          </a:p>
          <a:p>
            <a:pPr marL="0" indent="0">
              <a:buNone/>
            </a:pPr>
            <a:r>
              <a:rPr lang="en-GB" dirty="0"/>
              <a:t>requires multiple forms of verification before access is granted.</a:t>
            </a:r>
          </a:p>
          <a:p>
            <a:endParaRPr lang="en-GB" dirty="0"/>
          </a:p>
          <a:p>
            <a:endParaRPr lang="en-GB" dirty="0"/>
          </a:p>
        </p:txBody>
      </p:sp>
      <p:pic>
        <p:nvPicPr>
          <p:cNvPr id="4" name="Picture 3">
            <a:extLst>
              <a:ext uri="{FF2B5EF4-FFF2-40B4-BE49-F238E27FC236}">
                <a16:creationId xmlns:a16="http://schemas.microsoft.com/office/drawing/2014/main" id="{4A5D3028-C570-AF5F-9201-2FE4403DCB2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40016" y="2276872"/>
            <a:ext cx="4344670" cy="3133725"/>
          </a:xfrm>
          <a:prstGeom prst="rect">
            <a:avLst/>
          </a:prstGeom>
          <a:noFill/>
        </p:spPr>
      </p:pic>
    </p:spTree>
    <p:extLst>
      <p:ext uri="{BB962C8B-B14F-4D97-AF65-F5344CB8AC3E}">
        <p14:creationId xmlns:p14="http://schemas.microsoft.com/office/powerpoint/2010/main" val="473150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5C82B-DF70-0BC6-7684-FD0BE81F7A8F}"/>
              </a:ext>
            </a:extLst>
          </p:cNvPr>
          <p:cNvSpPr>
            <a:spLocks noGrp="1"/>
          </p:cNvSpPr>
          <p:nvPr>
            <p:ph type="title"/>
          </p:nvPr>
        </p:nvSpPr>
        <p:spPr/>
        <p:txBody>
          <a:bodyPr/>
          <a:lstStyle/>
          <a:p>
            <a:r>
              <a:rPr lang="en-GB" dirty="0"/>
              <a:t>Downsides to improving</a:t>
            </a:r>
          </a:p>
        </p:txBody>
      </p:sp>
      <p:sp>
        <p:nvSpPr>
          <p:cNvPr id="3" name="Content Placeholder 2">
            <a:extLst>
              <a:ext uri="{FF2B5EF4-FFF2-40B4-BE49-F238E27FC236}">
                <a16:creationId xmlns:a16="http://schemas.microsoft.com/office/drawing/2014/main" id="{3FDB9B21-BB5F-1D17-DEF7-5E5261780C7B}"/>
              </a:ext>
            </a:extLst>
          </p:cNvPr>
          <p:cNvSpPr>
            <a:spLocks noGrp="1"/>
          </p:cNvSpPr>
          <p:nvPr>
            <p:ph idx="1"/>
          </p:nvPr>
        </p:nvSpPr>
        <p:spPr/>
        <p:txBody>
          <a:bodyPr/>
          <a:lstStyle/>
          <a:p>
            <a:r>
              <a:rPr lang="en-GB" dirty="0"/>
              <a:t>Nothing! Although, it will cost the company to implement some cybersecurity tools, it will eventually pay itself back. The risk of financial loss suddenly decreases, alongside the likelihood of service disruption. It will allow you and your business grow from strength to strength. </a:t>
            </a:r>
          </a:p>
        </p:txBody>
      </p:sp>
    </p:spTree>
    <p:extLst>
      <p:ext uri="{BB962C8B-B14F-4D97-AF65-F5344CB8AC3E}">
        <p14:creationId xmlns:p14="http://schemas.microsoft.com/office/powerpoint/2010/main" val="227349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36924-277B-E2D5-74FA-4DF2EA1FED4D}"/>
              </a:ext>
            </a:extLst>
          </p:cNvPr>
          <p:cNvSpPr>
            <a:spLocks noGrp="1"/>
          </p:cNvSpPr>
          <p:nvPr>
            <p:ph type="title"/>
          </p:nvPr>
        </p:nvSpPr>
        <p:spPr/>
        <p:txBody>
          <a:bodyPr/>
          <a:lstStyle/>
          <a:p>
            <a:r>
              <a:rPr lang="en-GB" dirty="0"/>
              <a:t>Recommendations and next steps </a:t>
            </a:r>
          </a:p>
        </p:txBody>
      </p:sp>
      <p:sp>
        <p:nvSpPr>
          <p:cNvPr id="3" name="Content Placeholder 2">
            <a:extLst>
              <a:ext uri="{FF2B5EF4-FFF2-40B4-BE49-F238E27FC236}">
                <a16:creationId xmlns:a16="http://schemas.microsoft.com/office/drawing/2014/main" id="{9CF31024-8CBA-D489-CFBB-AC9EEDA9CF04}"/>
              </a:ext>
            </a:extLst>
          </p:cNvPr>
          <p:cNvSpPr>
            <a:spLocks noGrp="1"/>
          </p:cNvSpPr>
          <p:nvPr>
            <p:ph idx="1"/>
          </p:nvPr>
        </p:nvSpPr>
        <p:spPr/>
        <p:txBody>
          <a:bodyPr/>
          <a:lstStyle/>
          <a:p>
            <a:r>
              <a:rPr lang="en-GB" dirty="0"/>
              <a:t>Immediate Steps – implementation of SIEM Systems such as Windows Sentinel, access control groups and Zero Trust Architecture.</a:t>
            </a:r>
          </a:p>
          <a:p>
            <a:r>
              <a:rPr lang="en-GB" dirty="0"/>
              <a:t>0-3 Months – implementation of MFA, encryption and CSPM.</a:t>
            </a:r>
          </a:p>
          <a:p>
            <a:r>
              <a:rPr lang="en-GB" dirty="0"/>
              <a:t>3-12 Months – Continuous Training going on throughout, monitoring for any threats, improving all areas of network. Regular reports are essential!</a:t>
            </a:r>
          </a:p>
        </p:txBody>
      </p:sp>
    </p:spTree>
    <p:extLst>
      <p:ext uri="{BB962C8B-B14F-4D97-AF65-F5344CB8AC3E}">
        <p14:creationId xmlns:p14="http://schemas.microsoft.com/office/powerpoint/2010/main" val="2523331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8CF60-7212-19F6-3C78-E414A0A0FC65}"/>
              </a:ext>
            </a:extLst>
          </p:cNvPr>
          <p:cNvSpPr>
            <a:spLocks noGrp="1"/>
          </p:cNvSpPr>
          <p:nvPr>
            <p:ph type="ctrTitle"/>
          </p:nvPr>
        </p:nvSpPr>
        <p:spPr/>
        <p:txBody>
          <a:bodyPr/>
          <a:lstStyle/>
          <a:p>
            <a:r>
              <a:rPr lang="en-GB" dirty="0"/>
              <a:t>Thank you!</a:t>
            </a:r>
          </a:p>
        </p:txBody>
      </p:sp>
      <p:sp>
        <p:nvSpPr>
          <p:cNvPr id="3" name="Subtitle 2">
            <a:extLst>
              <a:ext uri="{FF2B5EF4-FFF2-40B4-BE49-F238E27FC236}">
                <a16:creationId xmlns:a16="http://schemas.microsoft.com/office/drawing/2014/main" id="{54BDB861-5528-6AB9-4E3D-F8D8FE28C1C0}"/>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327543577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3B381C-6232-408C-B65A-8475398E4C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A42C18-4C38-43BB-8CE3-C963EDA9CBB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DE0AE46-2EED-447A-8B24-DFD65B70D448}">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TM03457464[[fn=Dividend]]</Template>
  <TotalTime>1038</TotalTime>
  <Words>462</Words>
  <Application>Microsoft Office PowerPoint</Application>
  <PresentationFormat>Widescreen</PresentationFormat>
  <Paragraphs>49</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Gill Sans MT</vt:lpstr>
      <vt:lpstr>Wingdings 2</vt:lpstr>
      <vt:lpstr>Dividend</vt:lpstr>
      <vt:lpstr>Risks and Impact</vt:lpstr>
      <vt:lpstr>What we know?</vt:lpstr>
      <vt:lpstr>How does this effect you?</vt:lpstr>
      <vt:lpstr>Cyber Threats - External</vt:lpstr>
      <vt:lpstr>Cyber Threats - Internal</vt:lpstr>
      <vt:lpstr>Focus Point 1 - Ransomware</vt:lpstr>
      <vt:lpstr>Ways to Improve </vt:lpstr>
      <vt:lpstr>Downsides to improving</vt:lpstr>
      <vt:lpstr>Recommendations and next steps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Dafydd Edwards (2417062)</dc:creator>
  <cp:lastModifiedBy>Dafydd Edwards (2417062)</cp:lastModifiedBy>
  <cp:revision>6</cp:revision>
  <dcterms:created xsi:type="dcterms:W3CDTF">2026-05-14T19:07:00Z</dcterms:created>
  <dcterms:modified xsi:type="dcterms:W3CDTF">2026-05-15T12:26:22Z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