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7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7"/>
    <p:restoredTop sz="94716"/>
  </p:normalViewPr>
  <p:slideViewPr>
    <p:cSldViewPr snapToGrid="0">
      <p:cViewPr>
        <p:scale>
          <a:sx n="112" d="100"/>
          <a:sy n="112" d="100"/>
        </p:scale>
        <p:origin x="704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179B5-6CA5-8D0F-617B-5BD7251A6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4FF33-8A97-016E-0EF3-D40B6A918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72023-0FA1-6D2A-77FC-DFAA54ABA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4BE7C-E908-5A62-134F-EB65E172E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AAF76-8A90-562E-0136-C39554C60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869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B31F4-F1E3-C171-67D2-85533D87C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34785-ED94-E31F-89F7-8A9498A18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D38E4-768B-07EF-42AB-6E7208A76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06A2-0631-FAF9-7731-E544A74A3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B2B7BE-A6E2-E6FE-F21F-67BFBA32E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811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3148E-A10A-8D6D-1F94-2254587D9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37E8A-DA9B-19EF-BF5B-FECE0AD5B3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574E5-939F-2766-0136-8E53FED15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38B57-2AEB-9489-E2E7-6C08449ED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83C46-8D07-7F5A-89F7-69D5521E2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698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5F2E6-1E1E-7DB9-4898-17D7F1FE4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5037D-96A1-2285-705F-DD0AA6C8F7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D11E82-EDAF-639A-65F2-3FD3C69D0D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1483FF-0558-82C2-B960-5F2F192C0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A0237-47CF-6D55-4CFD-B9CD01F37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8B40F6-B1DB-026B-8A25-7C8929564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309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006E2-4D99-E8B3-A946-B920B3F5A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B8B00-88F0-B580-60FF-31540D8C61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5EBED3-3752-5D0F-3BD2-F427137BE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43AEA6-3FA4-F93A-E5C4-F71FC2D720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57FD6D-4E12-855C-D7E8-6BFFE7846D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DA5683-67A3-49CA-32A8-EC11EF4F7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EA564-5C0B-B757-B390-690EC4B75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E9CBBE-BC91-6986-5EF8-0145864FD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001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CF6F2-E61A-9D1B-E3CF-B8E06C6D2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6BB9D3-EEBD-16F4-ABFF-ED6546AF0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7697F0-DD13-632C-6CE1-E64953AB8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F3D5B0-8010-9D63-0E71-684035874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9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E6B725-2882-A11E-3804-B584C7698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1C4142-9735-EA56-A103-C6D351B95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E8AB83-B18D-6D4B-8E87-30C01571C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977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12A0A-DF59-2C3C-3EA1-FB16EC4E2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45AFD-543D-D35C-2E4C-33A0821BE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022F9F-710E-711A-08C3-50EC70E0AD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2FAE85-9FA2-CAD5-30A9-2487D9348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7A1B70-1BC3-4091-74CD-4E281415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C0D006-09C9-9A7D-09E6-EE4B10C60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819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21377-AF20-98E2-6B66-1BCC62027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085E8A-9830-AA46-9FDC-AFD7C2D3E1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6105D6-361B-F192-89AB-CEB5AF6983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4E4C9-A977-D65A-37E9-D89A8800C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BD2412-67D2-7B04-D554-110A6B3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309037-BCF9-3BF2-A83F-5E248FBD5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702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7FC51-28A6-2AE4-2CBB-433E9CA54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00AC1A-3E0C-D220-62AF-30E14E537C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7FF6E0-A3DE-EF3C-6315-829F95537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222A7-E6F8-E16E-6540-0738A67BC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0E597F-B316-87CA-7B04-9B7FA03D1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58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8152DB-C6A8-5EF1-0A69-0CC4524D43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A3542C-D3D9-5A58-282C-A3DE4C31A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744AE-CE34-FC57-7F50-AC7B18F28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3E1E69-0627-9DD2-A371-90F953FCFC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3E40AD-D185-606A-C577-733F2AB09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74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8DC107-4EBC-05FB-27F7-E8AA5648F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7AA6D-8501-C51A-2EF7-4AD43D67FA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E306A-0405-172C-DE26-ADB8CA0144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3/20/26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DCF8B8-4076-F510-D28B-B0F7564126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61CEA-B18E-D9F6-1498-E3C3F1C5C3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595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" TargetMode="External"/><Relationship Id="rId2" Type="http://schemas.openxmlformats.org/officeDocument/2006/relationships/hyperlink" Target="https://rework.withgoogl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irbnb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78666-519C-C020-0ED1-74334C6412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240" y="871759"/>
            <a:ext cx="5280331" cy="87576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 </a:t>
            </a:r>
            <a:br>
              <a:rPr lang="en-GB" sz="3200" b="1" dirty="0"/>
            </a:br>
            <a:br>
              <a:rPr lang="en-GB" sz="3200" b="1" dirty="0"/>
            </a:br>
            <a:r>
              <a:rPr lang="en-GB" sz="2700" b="1" dirty="0"/>
              <a:t>BA (Hons) Business Management. Presentation</a:t>
            </a:r>
            <a:br>
              <a:rPr lang="en-GB" sz="4200" dirty="0"/>
            </a:br>
            <a:br>
              <a:rPr lang="en-GB" sz="4200" dirty="0"/>
            </a:br>
            <a:endParaRPr lang="en-US" sz="4200" dirty="0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DE62C9CC-B8DA-2DF0-7995-19E25DC6BFE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2214922"/>
            <a:ext cx="5508097" cy="34929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Created by Vladimir Stoyanov (2219021)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1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Module Code: LCBB6022</a:t>
            </a:r>
            <a:b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endParaRPr kumimoji="0" lang="en-US" altLang="en-US" sz="1900" b="1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Lecturer</a:t>
            </a:r>
            <a:r>
              <a:rPr lang="en-US" altLang="en-US" sz="1900" b="1" dirty="0">
                <a:latin typeface="-webkit-standard"/>
              </a:rPr>
              <a:t>’s name: Dr </a:t>
            </a:r>
            <a:r>
              <a:rPr lang="en-US" altLang="en-US" sz="1900" b="1" dirty="0" err="1">
                <a:latin typeface="-webkit-standard"/>
              </a:rPr>
              <a:t>Faizu</a:t>
            </a:r>
            <a:r>
              <a:rPr lang="en-US" altLang="en-US" sz="1900" b="1" dirty="0">
                <a:latin typeface="-webkit-standard"/>
              </a:rPr>
              <a:t> Edu </a:t>
            </a:r>
            <a:endParaRPr kumimoji="0" lang="en-US" altLang="en-US" sz="1900" b="1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endParaRPr kumimoji="0" lang="en-US" altLang="en-US" sz="1900" b="1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endParaRPr kumimoji="0" lang="en-US" altLang="en-US" sz="1900" b="1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1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  <a:t>Title</a:t>
            </a:r>
            <a:r>
              <a:rPr lang="en-US" altLang="en-US" sz="1900" b="1" dirty="0">
                <a:latin typeface="-webkit-standard"/>
              </a:rPr>
              <a:t>: Emotional and Cultural Intelligence in Leadership: Enhancing Effectiveness in Multicultural Environments.</a:t>
            </a:r>
            <a:endParaRPr lang="en-US" altLang="en-US" sz="1900" b="1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b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-webkit-standard"/>
              </a:rPr>
            </a:b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-webkit-standard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C547864-05AD-B4CA-9996-3A55913A67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326" r="21488"/>
          <a:stretch>
            <a:fillRect/>
          </a:stretch>
        </p:blipFill>
        <p:spPr>
          <a:xfrm>
            <a:off x="5930571" y="228261"/>
            <a:ext cx="6261429" cy="6629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243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353B2-8006-3B0E-F54A-783B1319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6EC7F4D-03BE-43E3-5E2E-7A3E206246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90838" y="2236843"/>
            <a:ext cx="5201121" cy="3931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Edith Heard’s Leadership Perspective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>
                <a:latin typeface="Arial" panose="020B0604020202020204" pitchFamily="34" charset="0"/>
              </a:rPr>
              <a:t>“ I work with people, not above them”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>
                <a:latin typeface="Arial" panose="020B0604020202020204" pitchFamily="34" charset="0"/>
              </a:rPr>
              <a:t>Emphasis on: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>
                <a:latin typeface="Arial" panose="020B0604020202020204" pitchFamily="34" charset="0"/>
              </a:rPr>
              <a:t>Empathy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>
                <a:latin typeface="Arial" panose="020B0604020202020204" pitchFamily="34" charset="0"/>
              </a:rPr>
              <a:t>Collaboration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>
                <a:latin typeface="Arial" panose="020B0604020202020204" pitchFamily="34" charset="0"/>
              </a:rPr>
              <a:t>Cultural </a:t>
            </a:r>
            <a:r>
              <a:rPr lang="en-US" altLang="en-US" dirty="0" err="1">
                <a:latin typeface="Arial" panose="020B0604020202020204" pitchFamily="34" charset="0"/>
              </a:rPr>
              <a:t>awarness</a:t>
            </a:r>
            <a:br>
              <a:rPr lang="en-US" altLang="en-US" dirty="0">
                <a:latin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</a:rPr>
              <a:t>Key Idea: </a:t>
            </a:r>
            <a:br>
              <a:rPr lang="en-US" altLang="en-US" b="1" dirty="0">
                <a:latin typeface="Arial" panose="020B0604020202020204" pitchFamily="34" charset="0"/>
              </a:rPr>
            </a:br>
            <a:r>
              <a:rPr lang="en-US" altLang="en-US" dirty="0">
                <a:latin typeface="Arial" panose="020B0604020202020204" pitchFamily="34" charset="0"/>
              </a:rPr>
              <a:t>Modern leadership in </a:t>
            </a:r>
            <a:r>
              <a:rPr lang="en-US" altLang="en-US" b="1" dirty="0">
                <a:latin typeface="Arial" panose="020B0604020202020204" pitchFamily="34" charset="0"/>
              </a:rPr>
              <a:t>relational, not hierarchical</a:t>
            </a:r>
          </a:p>
        </p:txBody>
      </p:sp>
      <p:pic>
        <p:nvPicPr>
          <p:cNvPr id="49" name="Picture 48" descr="Colourful carved figures of humans">
            <a:extLst>
              <a:ext uri="{FF2B5EF4-FFF2-40B4-BE49-F238E27FC236}">
                <a16:creationId xmlns:a16="http://schemas.microsoft.com/office/drawing/2014/main" id="{A75B4112-2708-C9FE-6A41-7A217CB056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75" r="20343" b="-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415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86506-2B55-3B50-6031-22D114AA7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Emotional Intelligence (EI)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C57E-969B-A482-6001-C1078E093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4107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400" b="1" dirty="0"/>
              <a:t>What is emotional intelligence?</a:t>
            </a:r>
          </a:p>
          <a:p>
            <a:r>
              <a:rPr lang="en-US" sz="1400" dirty="0"/>
              <a:t>Ability to understand and manage emotions</a:t>
            </a:r>
          </a:p>
          <a:p>
            <a:r>
              <a:rPr lang="en-US" sz="1400" dirty="0"/>
              <a:t>Applies to self and others</a:t>
            </a:r>
            <a:br>
              <a:rPr lang="en-US" sz="1400" dirty="0"/>
            </a:br>
            <a:br>
              <a:rPr lang="en-US" sz="1400" dirty="0"/>
            </a:br>
            <a:r>
              <a:rPr lang="en-US" sz="1400" b="1" dirty="0"/>
              <a:t>Goleman’s Model:                                                           </a:t>
            </a:r>
          </a:p>
          <a:p>
            <a:r>
              <a:rPr lang="en-US" sz="1400" dirty="0"/>
              <a:t>Self-awareness                                         </a:t>
            </a:r>
          </a:p>
          <a:p>
            <a:r>
              <a:rPr lang="en-US" sz="1400" dirty="0"/>
              <a:t>Self-regulation</a:t>
            </a:r>
          </a:p>
          <a:p>
            <a:r>
              <a:rPr lang="en-US" sz="1400" dirty="0"/>
              <a:t>Motivation</a:t>
            </a:r>
          </a:p>
          <a:p>
            <a:r>
              <a:rPr lang="en-US" sz="1400" dirty="0"/>
              <a:t>Empathy</a:t>
            </a:r>
          </a:p>
          <a:p>
            <a:r>
              <a:rPr lang="en-US" sz="1400" dirty="0"/>
              <a:t>Social skills</a:t>
            </a:r>
            <a:br>
              <a:rPr lang="en-US" sz="1400" dirty="0"/>
            </a:br>
            <a:br>
              <a:rPr lang="en-US" sz="1400" dirty="0"/>
            </a:br>
            <a:r>
              <a:rPr lang="en-US" sz="1400" b="1" dirty="0"/>
              <a:t>Why it matters:</a:t>
            </a:r>
          </a:p>
          <a:p>
            <a:r>
              <a:rPr lang="en-US" sz="1400" dirty="0"/>
              <a:t>Builds trust</a:t>
            </a:r>
          </a:p>
          <a:p>
            <a:r>
              <a:rPr lang="en-US" sz="1400" dirty="0"/>
              <a:t>Improves teamwork</a:t>
            </a:r>
          </a:p>
          <a:p>
            <a:r>
              <a:rPr lang="en-US" sz="1400" dirty="0"/>
              <a:t>Enhances communication</a:t>
            </a:r>
            <a:br>
              <a:rPr lang="en-US" sz="1400" dirty="0"/>
            </a:br>
            <a:endParaRPr lang="en-US" sz="14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5" name="Picture 14" descr="3D art of a person">
            <a:extLst>
              <a:ext uri="{FF2B5EF4-FFF2-40B4-BE49-F238E27FC236}">
                <a16:creationId xmlns:a16="http://schemas.microsoft.com/office/drawing/2014/main" id="{CAE719C8-BE56-E3F2-60A0-1FF5194FB6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21" r="32307" b="1"/>
          <a:stretch>
            <a:fillRect/>
          </a:stretch>
        </p:blipFill>
        <p:spPr>
          <a:xfrm>
            <a:off x="0" y="1"/>
            <a:ext cx="4206220" cy="706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430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89748-7C6A-A392-5B4A-3AF2E3EE4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dirty="0"/>
              <a:t>Cultural intelligence (CQ)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1564A-52AB-F0BC-7398-53C13D511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What is Cultural Intelligence?</a:t>
            </a:r>
          </a:p>
          <a:p>
            <a:r>
              <a:rPr lang="en-US" dirty="0"/>
              <a:t>Ability to work effectively across cultures</a:t>
            </a:r>
            <a:br>
              <a:rPr lang="en-US" dirty="0"/>
            </a:br>
            <a:r>
              <a:rPr lang="en-US" b="1" dirty="0"/>
              <a:t>CQ Framework:</a:t>
            </a:r>
          </a:p>
          <a:p>
            <a:r>
              <a:rPr lang="en-US" dirty="0"/>
              <a:t>Cognitive- cultural knowledge </a:t>
            </a:r>
          </a:p>
          <a:p>
            <a:r>
              <a:rPr lang="en-US" dirty="0"/>
              <a:t>Metacognitive-awareness</a:t>
            </a:r>
          </a:p>
          <a:p>
            <a:r>
              <a:rPr lang="en-US" dirty="0"/>
              <a:t>Motivational- willingness to adapt</a:t>
            </a:r>
          </a:p>
          <a:p>
            <a:r>
              <a:rPr lang="en-US" dirty="0"/>
              <a:t>Behavioral -appropriate actions</a:t>
            </a:r>
            <a:br>
              <a:rPr lang="en-US" dirty="0"/>
            </a:br>
            <a:r>
              <a:rPr lang="en-US" b="1" dirty="0"/>
              <a:t>Why it matters:</a:t>
            </a:r>
          </a:p>
          <a:p>
            <a:r>
              <a:rPr lang="en-US" dirty="0"/>
              <a:t>Reduces misunderstandings </a:t>
            </a:r>
          </a:p>
          <a:p>
            <a:r>
              <a:rPr lang="en-US" dirty="0"/>
              <a:t>Supports global leadership</a:t>
            </a:r>
          </a:p>
          <a:p>
            <a:r>
              <a:rPr lang="en-US" dirty="0"/>
              <a:t>Encourages inclusion</a:t>
            </a:r>
          </a:p>
        </p:txBody>
      </p:sp>
      <p:pic>
        <p:nvPicPr>
          <p:cNvPr id="15" name="Picture 14" descr="Hands holding each other">
            <a:extLst>
              <a:ext uri="{FF2B5EF4-FFF2-40B4-BE49-F238E27FC236}">
                <a16:creationId xmlns:a16="http://schemas.microsoft.com/office/drawing/2014/main" id="{A59AA445-7FC9-CD5E-113A-28E816B2EA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58" r="30310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71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9169B-C64B-B44A-AAEB-EE0576F4D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001512" cy="1307592"/>
          </a:xfrm>
        </p:spPr>
        <p:txBody>
          <a:bodyPr>
            <a:normAutofit/>
          </a:bodyPr>
          <a:lstStyle/>
          <a:p>
            <a:r>
              <a:rPr lang="en-US" dirty="0"/>
              <a:t>Critical Evaluation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F8CFB8A9-8223-13C8-261B-7312376B7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1636777"/>
            <a:ext cx="6001512" cy="452627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Strengths:</a:t>
            </a:r>
          </a:p>
          <a:p>
            <a:r>
              <a:rPr lang="en-US" b="1" dirty="0"/>
              <a:t>EI</a:t>
            </a:r>
          </a:p>
          <a:p>
            <a:r>
              <a:rPr lang="en-US" dirty="0"/>
              <a:t>Practical and widely applied </a:t>
            </a:r>
          </a:p>
          <a:p>
            <a:r>
              <a:rPr lang="en-US" dirty="0"/>
              <a:t>Strong link to leadership success</a:t>
            </a:r>
          </a:p>
          <a:p>
            <a:r>
              <a:rPr lang="en-US" b="1" dirty="0"/>
              <a:t>CQ</a:t>
            </a:r>
          </a:p>
          <a:p>
            <a:r>
              <a:rPr lang="en-US" dirty="0"/>
              <a:t>Essential for global environments</a:t>
            </a:r>
          </a:p>
          <a:p>
            <a:r>
              <a:rPr lang="en-US" dirty="0"/>
              <a:t>Focuses on real behavior</a:t>
            </a:r>
          </a:p>
          <a:p>
            <a:pPr marL="0" indent="0">
              <a:buNone/>
            </a:pPr>
            <a:r>
              <a:rPr lang="en-US" b="1" dirty="0"/>
              <a:t>Limitations:</a:t>
            </a:r>
          </a:p>
          <a:p>
            <a:r>
              <a:rPr lang="en-US" b="1" dirty="0"/>
              <a:t>EI</a:t>
            </a:r>
          </a:p>
          <a:p>
            <a:r>
              <a:rPr lang="en-US" dirty="0"/>
              <a:t>Hard to measure</a:t>
            </a:r>
          </a:p>
          <a:p>
            <a:r>
              <a:rPr lang="en-US" dirty="0"/>
              <a:t>Can overlap with personality</a:t>
            </a:r>
          </a:p>
          <a:p>
            <a:r>
              <a:rPr lang="en-US" b="1" dirty="0"/>
              <a:t>CQ</a:t>
            </a:r>
          </a:p>
          <a:p>
            <a:r>
              <a:rPr lang="en-US" dirty="0"/>
              <a:t>Risk of stereotyping </a:t>
            </a:r>
          </a:p>
          <a:p>
            <a:r>
              <a:rPr lang="en-US" dirty="0"/>
              <a:t>Culture is complex and dynamic</a:t>
            </a:r>
          </a:p>
          <a:p>
            <a:pPr marL="0" indent="0">
              <a:buNone/>
            </a:pPr>
            <a:endParaRPr lang="en-US" b="1" dirty="0"/>
          </a:p>
          <a:p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18BC7A28-C2FE-EEA1-A6D7-8985FE5105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611" r="-2" b="-2"/>
          <a:stretch>
            <a:fillRect/>
          </a:stretch>
        </p:blipFill>
        <p:spPr>
          <a:xfrm>
            <a:off x="7531971" y="731520"/>
            <a:ext cx="3687235" cy="542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202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96DA3-58FB-1BA6-29E5-FCA4EDBF3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dirty="0"/>
              <a:t>Business Examples 1&amp;2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B022F-486D-E097-048A-03F9B8C60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Google:</a:t>
            </a:r>
          </a:p>
          <a:p>
            <a:r>
              <a:rPr lang="en-US" dirty="0"/>
              <a:t>Project Aristotle- psychological safety</a:t>
            </a:r>
          </a:p>
          <a:p>
            <a:r>
              <a:rPr lang="en-US" dirty="0"/>
              <a:t>High EI leaders= better team performance</a:t>
            </a:r>
          </a:p>
          <a:p>
            <a:pPr marL="0" indent="0">
              <a:buNone/>
            </a:pPr>
            <a:r>
              <a:rPr lang="en-US" b="1" dirty="0"/>
              <a:t>Microsoft (Satya Nadella)</a:t>
            </a:r>
          </a:p>
          <a:p>
            <a:r>
              <a:rPr lang="en-US" dirty="0"/>
              <a:t>Shift to empathetic leadership</a:t>
            </a:r>
          </a:p>
          <a:p>
            <a:r>
              <a:rPr lang="en-US" dirty="0"/>
              <a:t>Improved culture and innovation</a:t>
            </a:r>
          </a:p>
          <a:p>
            <a:pPr marL="0" indent="0">
              <a:buNone/>
            </a:pPr>
            <a:r>
              <a:rPr lang="en-US" b="1" dirty="0"/>
              <a:t>Key Insight:</a:t>
            </a:r>
          </a:p>
          <a:p>
            <a:r>
              <a:rPr lang="en-US" dirty="0"/>
              <a:t>Emotional intelligence drives team success and culture change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BF654A08-9BC0-4DEF-8F2E-153757C5C6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43" r="2272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579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2573E-07E5-E279-0E6B-3BB845122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US" dirty="0"/>
              <a:t>Business Examples 3&amp;4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7A93C-74DF-57F1-2ABD-FA43F2E78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Unilever:</a:t>
            </a:r>
          </a:p>
          <a:p>
            <a:r>
              <a:rPr lang="en-US" dirty="0"/>
              <a:t>Global leadership training in CQ</a:t>
            </a:r>
          </a:p>
          <a:p>
            <a:r>
              <a:rPr lang="en-US" dirty="0"/>
              <a:t>Leaders adapt to different markets</a:t>
            </a:r>
          </a:p>
          <a:p>
            <a:pPr marL="0" indent="0">
              <a:buNone/>
            </a:pPr>
            <a:r>
              <a:rPr lang="en-US" b="1" dirty="0"/>
              <a:t>Airbnb:</a:t>
            </a:r>
          </a:p>
          <a:p>
            <a:r>
              <a:rPr lang="en-US" dirty="0"/>
              <a:t>Adapts services to cultural expectations</a:t>
            </a:r>
          </a:p>
          <a:p>
            <a:r>
              <a:rPr lang="en-US" dirty="0"/>
              <a:t>Operates successfully across diverse regions</a:t>
            </a:r>
          </a:p>
          <a:p>
            <a:pPr marL="0" indent="0">
              <a:buNone/>
            </a:pPr>
            <a:r>
              <a:rPr lang="en-US" b="1" dirty="0"/>
              <a:t>Key Insight:</a:t>
            </a:r>
          </a:p>
          <a:p>
            <a:r>
              <a:rPr lang="en-US" dirty="0"/>
              <a:t>Cultural Intelligence enables global effectiveness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9FE3E765-D8FF-A28A-D9AC-338CE86155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72" r="46038" b="-2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907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81368-DF83-899B-E43D-D4CCF1863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US" dirty="0"/>
              <a:t>EI+ CQ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27960-C991-5B3B-A86A-94102C13F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/>
              <a:t>In Multicultural Teams: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EI: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Manages emotions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Resolves conflict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CQ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Navigates cultural differences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Improves collaboration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400" b="1" dirty="0"/>
              <a:t>Together they: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Increase innovation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Strengthen communications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Build inclusive environments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6A27448-DF5B-A46A-5FA9-9EED5ECBEA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42" r="20507" b="-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862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E0694-17C1-9561-2B1B-A2B3AE73E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US" dirty="0"/>
              <a:t>Link to Edith Heard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A7839-C6D1-91C7-8358-8C15FB39E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Her Leadership Approach Reflects:</a:t>
            </a:r>
          </a:p>
          <a:p>
            <a:r>
              <a:rPr lang="en-US" dirty="0"/>
              <a:t>Horizontal leadership-collaboration </a:t>
            </a:r>
          </a:p>
          <a:p>
            <a:r>
              <a:rPr lang="en-US" dirty="0"/>
              <a:t>Empathy-emotional intelligence</a:t>
            </a:r>
          </a:p>
          <a:p>
            <a:r>
              <a:rPr lang="en-US" dirty="0"/>
              <a:t>Multicultural background-cultural intelligence</a:t>
            </a:r>
          </a:p>
          <a:p>
            <a:pPr marL="0" indent="0">
              <a:buNone/>
            </a:pPr>
            <a:r>
              <a:rPr lang="en-US" b="1" dirty="0"/>
              <a:t>Result:</a:t>
            </a:r>
          </a:p>
          <a:p>
            <a:r>
              <a:rPr lang="en-US" dirty="0"/>
              <a:t>Stronger team engagement</a:t>
            </a:r>
          </a:p>
          <a:p>
            <a:r>
              <a:rPr lang="en-US" dirty="0"/>
              <a:t>More effective leadership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olourful pins connected with a thread">
            <a:extLst>
              <a:ext uri="{FF2B5EF4-FFF2-40B4-BE49-F238E27FC236}">
                <a16:creationId xmlns:a16="http://schemas.microsoft.com/office/drawing/2014/main" id="{54703218-1FD7-1043-66A4-C987F8EB39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46" r="31203" b="-1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523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F1E48-9E6C-CEDE-2FD7-87BCAEDA1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>
            <a:normAutofit/>
          </a:bodyPr>
          <a:lstStyle/>
          <a:p>
            <a:endParaRPr lang="en-US" sz="3600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64810C8-2B4F-6617-9D0D-3C2BFBCEC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387600"/>
            <a:ext cx="3799763" cy="376732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Key Takeaways:</a:t>
            </a:r>
          </a:p>
          <a:p>
            <a:pPr marL="0" indent="0">
              <a:buNone/>
            </a:pPr>
            <a:r>
              <a:rPr lang="en-US" b="1" dirty="0"/>
              <a:t>EI and CQ </a:t>
            </a:r>
            <a:r>
              <a:rPr lang="en-US" dirty="0"/>
              <a:t>are essential leadership skills because they:</a:t>
            </a:r>
          </a:p>
          <a:p>
            <a:r>
              <a:rPr lang="en-US" dirty="0"/>
              <a:t>Improve relationships</a:t>
            </a:r>
          </a:p>
          <a:p>
            <a:r>
              <a:rPr lang="en-US" dirty="0"/>
              <a:t>Enhance teamwork</a:t>
            </a:r>
          </a:p>
          <a:p>
            <a:r>
              <a:rPr lang="en-US" dirty="0"/>
              <a:t>Support global success</a:t>
            </a:r>
          </a:p>
          <a:p>
            <a:pPr marL="0" indent="0">
              <a:buNone/>
            </a:pPr>
            <a:r>
              <a:rPr lang="en-US" b="1" dirty="0"/>
              <a:t>Final Thought:</a:t>
            </a:r>
          </a:p>
          <a:p>
            <a:pPr marL="0" indent="0">
              <a:buNone/>
            </a:pPr>
            <a:r>
              <a:rPr lang="en-US" dirty="0"/>
              <a:t>Effective leaders connect emotionally and culturally and are able to adapt to any situation without any problem.</a:t>
            </a:r>
          </a:p>
          <a:p>
            <a:endParaRPr lang="en-US" dirty="0"/>
          </a:p>
          <a:p>
            <a:pPr marL="0" indent="0">
              <a:buNone/>
            </a:pPr>
            <a:endParaRPr lang="en-US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3CF447A-D53B-6704-AF53-243520C52A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39" r="14149" b="-1"/>
          <a:stretch>
            <a:fillRect/>
          </a:stretch>
        </p:blipFill>
        <p:spPr>
          <a:xfrm>
            <a:off x="4800600" y="735286"/>
            <a:ext cx="6676017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560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0981F-ADE5-9A17-E4CD-B4D41439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BB846B6-DC1A-A5F8-C491-CE17DA6287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03158" y="649480"/>
            <a:ext cx="48624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Daniel Goleman (1995)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Emotional Intelligence: Why It Can Matter More Than IQ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New York: Bantam Books.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Daniel Goleman (1998)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Working with Emotional Intelligence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London: Bloomsbury.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Christopher Earley and Soon Ang (2003)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Intelligence: Individual Interactions Across Cultures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Stanford: Stanford University Press.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Christopher Earley and Elaine Mosakowski (2004) ‘Cultural intelligence’,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Harvard Business Review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82(10), pp. 139–146.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Peter Salovey</a:t>
            </a:r>
            <a:r>
              <a:rPr lang="en-US" altLang="en-US" sz="1100" dirty="0">
                <a:latin typeface="-webkit-standard"/>
              </a:rPr>
              <a:t> and </a:t>
            </a:r>
            <a:r>
              <a:rPr lang="en-US" altLang="en-US" sz="1100" dirty="0"/>
              <a:t>John D. Mayer</a:t>
            </a:r>
            <a:r>
              <a:rPr lang="en-US" altLang="en-US" sz="1100" dirty="0">
                <a:latin typeface="-webkit-standard"/>
              </a:rPr>
              <a:t> (1990) ‘Emotional intelligence’, </a:t>
            </a:r>
            <a:r>
              <a:rPr lang="en-US" altLang="en-US" sz="1100" i="1" dirty="0"/>
              <a:t>Imagination, Cognition and Personality</a:t>
            </a:r>
            <a:r>
              <a:rPr lang="en-US" altLang="en-US" sz="1100" dirty="0">
                <a:latin typeface="-webkit-standard"/>
              </a:rPr>
              <a:t>, 9(3), pp. 185–211.</a:t>
            </a: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Geert Hofstede</a:t>
            </a:r>
            <a:r>
              <a:rPr lang="en-US" altLang="en-US" sz="1100" dirty="0">
                <a:latin typeface="-webkit-standard"/>
              </a:rPr>
              <a:t> (2001) </a:t>
            </a:r>
            <a:r>
              <a:rPr lang="en-US" altLang="en-US" sz="1100" i="1" dirty="0"/>
              <a:t>Culture’s Consequences: Comparing Values, Behaviors, Institutions and Organizations Across Nations</a:t>
            </a:r>
            <a:r>
              <a:rPr lang="en-US" altLang="en-US" sz="1100" dirty="0">
                <a:latin typeface="-webkit-standard"/>
              </a:rPr>
              <a:t>. 2nd </a:t>
            </a:r>
            <a:r>
              <a:rPr lang="en-US" altLang="en-US" sz="1100" dirty="0" err="1">
                <a:latin typeface="-webkit-standard"/>
              </a:rPr>
              <a:t>edn</a:t>
            </a:r>
            <a:r>
              <a:rPr lang="en-US" altLang="en-US" sz="1100" dirty="0">
                <a:latin typeface="-webkit-standard"/>
              </a:rPr>
              <a:t>. Thousand Oaks: Sage.</a:t>
            </a: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Google (2016) </a:t>
            </a:r>
            <a:r>
              <a:rPr lang="en-US" altLang="en-US" sz="1100" i="1" dirty="0" err="1">
                <a:latin typeface="Arial" panose="020B0604020202020204" pitchFamily="34" charset="0"/>
              </a:rPr>
              <a:t>Re:Work</a:t>
            </a:r>
            <a:r>
              <a:rPr lang="en-US" altLang="en-US" sz="1100" i="1" dirty="0">
                <a:latin typeface="Arial" panose="020B0604020202020204" pitchFamily="34" charset="0"/>
              </a:rPr>
              <a:t> – Guide: Understand team effectiveness</a:t>
            </a:r>
            <a:r>
              <a:rPr lang="en-US" altLang="en-US" sz="1100" dirty="0">
                <a:latin typeface="Arial" panose="020B0604020202020204" pitchFamily="34" charset="0"/>
              </a:rPr>
              <a:t>. Available at: </a:t>
            </a:r>
            <a:r>
              <a:rPr lang="en-US" altLang="en-US" sz="1100" dirty="0">
                <a:latin typeface="Arial" panose="020B0604020202020204" pitchFamily="34" charset="0"/>
                <a:hlinkClick r:id="rId2"/>
              </a:rPr>
              <a:t>https://rework.withgoogle.com</a:t>
            </a:r>
            <a:r>
              <a:rPr lang="en-US" altLang="en-US" sz="1100" dirty="0">
                <a:latin typeface="Arial" panose="020B0604020202020204" pitchFamily="34" charset="0"/>
              </a:rPr>
              <a:t>(Accessed: 19 March 2026).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Satya Nadella (2017) </a:t>
            </a:r>
            <a:r>
              <a:rPr lang="en-US" altLang="en-US" sz="1100" i="1" dirty="0">
                <a:latin typeface="Arial" panose="020B0604020202020204" pitchFamily="34" charset="0"/>
              </a:rPr>
              <a:t>Hit Refresh</a:t>
            </a:r>
            <a:r>
              <a:rPr lang="en-US" altLang="en-US" sz="1100" dirty="0">
                <a:latin typeface="Arial" panose="020B0604020202020204" pitchFamily="34" charset="0"/>
              </a:rPr>
              <a:t>. New York: Harper Business.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Unilever (2023) </a:t>
            </a:r>
            <a:r>
              <a:rPr lang="en-US" altLang="en-US" sz="1100" i="1" dirty="0">
                <a:latin typeface="Arial" panose="020B0604020202020204" pitchFamily="34" charset="0"/>
              </a:rPr>
              <a:t>Annual Report and Accounts</a:t>
            </a:r>
            <a:r>
              <a:rPr lang="en-US" altLang="en-US" sz="1100" dirty="0">
                <a:latin typeface="Arial" panose="020B0604020202020204" pitchFamily="34" charset="0"/>
              </a:rPr>
              <a:t>. Available at: </a:t>
            </a:r>
            <a:r>
              <a:rPr lang="en-US" altLang="en-US" sz="1100" dirty="0">
                <a:latin typeface="Arial" panose="020B0604020202020204" pitchFamily="34" charset="0"/>
                <a:hlinkClick r:id="rId3"/>
              </a:rPr>
              <a:t>https://www.unilever.com</a:t>
            </a:r>
            <a:r>
              <a:rPr lang="en-US" altLang="en-US" sz="1100" dirty="0">
                <a:latin typeface="Arial" panose="020B0604020202020204" pitchFamily="34" charset="0"/>
              </a:rPr>
              <a:t> (Accessed: 19 March 2026).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100" dirty="0">
                <a:latin typeface="Arial" panose="020B0604020202020204" pitchFamily="34" charset="0"/>
              </a:rPr>
              <a:t>Airbnb (2023) </a:t>
            </a:r>
            <a:r>
              <a:rPr lang="en-US" altLang="en-US" sz="1100" i="1" dirty="0">
                <a:latin typeface="Arial" panose="020B0604020202020204" pitchFamily="34" charset="0"/>
              </a:rPr>
              <a:t>Annual Report</a:t>
            </a:r>
            <a:r>
              <a:rPr lang="en-US" altLang="en-US" sz="1100" dirty="0">
                <a:latin typeface="Arial" panose="020B0604020202020204" pitchFamily="34" charset="0"/>
              </a:rPr>
              <a:t>. Available at: </a:t>
            </a:r>
            <a:r>
              <a:rPr lang="en-US" altLang="en-US" sz="1100" dirty="0">
                <a:latin typeface="Arial" panose="020B0604020202020204" pitchFamily="34" charset="0"/>
                <a:hlinkClick r:id="rId4"/>
              </a:rPr>
              <a:t>https://www.airbnb.com</a:t>
            </a:r>
            <a:r>
              <a:rPr lang="en-US" altLang="en-US" sz="1100" dirty="0">
                <a:latin typeface="Arial" panose="020B0604020202020204" pitchFamily="34" charset="0"/>
              </a:rPr>
              <a:t> (Accessed: 19 March 2026).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100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305FB9B-5C9F-8E02-7F00-0FCFE41382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0805"/>
            <a:ext cx="184731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F2B647E3-C64B-D3CD-1B3F-25E96DD196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0805"/>
            <a:ext cx="184731" cy="261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ACD0C84F-7FA8-0094-7E40-2BFF83E1F2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7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050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620</Words>
  <Application>Microsoft Macintosh PowerPoint</Application>
  <PresentationFormat>Widescreen</PresentationFormat>
  <Paragraphs>122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-webkit-standard</vt:lpstr>
      <vt:lpstr>Aptos</vt:lpstr>
      <vt:lpstr>Aptos Display</vt:lpstr>
      <vt:lpstr>Arial</vt:lpstr>
      <vt:lpstr>Office Theme</vt:lpstr>
      <vt:lpstr>        BA (Hons) Business Management. Presentation  </vt:lpstr>
      <vt:lpstr>Introduction</vt:lpstr>
      <vt:lpstr>Emotional Intelligence (EI)</vt:lpstr>
      <vt:lpstr>Cultural intelligence (CQ)</vt:lpstr>
      <vt:lpstr>Critical Evaluation</vt:lpstr>
      <vt:lpstr>Business Examples 1&amp;2</vt:lpstr>
      <vt:lpstr>Business Examples 3&amp;4</vt:lpstr>
      <vt:lpstr>EI+ CQ in practice</vt:lpstr>
      <vt:lpstr>Link to Edith Heard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Vladimir Stoyanov (2219021)</dc:creator>
  <cp:lastModifiedBy>Vladimir Stoyanov (2219021)</cp:lastModifiedBy>
  <cp:revision>8</cp:revision>
  <dcterms:created xsi:type="dcterms:W3CDTF">2026-03-19T11:52:35Z</dcterms:created>
  <dcterms:modified xsi:type="dcterms:W3CDTF">2026-03-20T20:26:20Z</dcterms:modified>
</cp:coreProperties>
</file>