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2" r:id="rId1"/>
  </p:sldMasterIdLst>
  <p:notesMasterIdLst>
    <p:notesMasterId r:id="rId15"/>
  </p:notesMasterIdLst>
  <p:sldIdLst>
    <p:sldId id="256" r:id="rId2"/>
    <p:sldId id="268" r:id="rId3"/>
    <p:sldId id="257" r:id="rId4"/>
    <p:sldId id="258" r:id="rId5"/>
    <p:sldId id="25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4" autoAdjust="0"/>
    <p:restoredTop sz="94660"/>
  </p:normalViewPr>
  <p:slideViewPr>
    <p:cSldViewPr snapToGrid="0">
      <p:cViewPr>
        <p:scale>
          <a:sx n="90" d="100"/>
          <a:sy n="90" d="100"/>
        </p:scale>
        <p:origin x="-398"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017C1B-ED71-4BD7-A29B-BE231DB3BF00}" type="datetimeFigureOut">
              <a:rPr lang="en-US" smtClean="0"/>
              <a:t>3/13/2020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6D2EC2-A92A-4436-B469-E49D69DB29BB}" type="slidenum">
              <a:rPr lang="en-US" smtClean="0"/>
              <a:t>‹#›</a:t>
            </a:fld>
            <a:endParaRPr lang="en-US"/>
          </a:p>
        </p:txBody>
      </p:sp>
    </p:spTree>
    <p:extLst>
      <p:ext uri="{BB962C8B-B14F-4D97-AF65-F5344CB8AC3E}">
        <p14:creationId xmlns:p14="http://schemas.microsoft.com/office/powerpoint/2010/main" val="2176378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Since then, it has become one of the great place for various events and was later acquired by Hotel Marriott. The Arden was initially considered as the regular European Tour venue as well as hosted by British Masters as well as English open. This Forest of Arden Marriott hotel is one of the highly majestic place for various business as well as leisure events. This hotel was previously designed to offer various tournaments but later on in the year 2000, Hotel Marriott redesigned it and equipped it with various facilities like spa, travel and leisure etc. </a:t>
            </a:r>
          </a:p>
          <a:p>
            <a:endParaRPr lang="en-US" dirty="0"/>
          </a:p>
        </p:txBody>
      </p:sp>
      <p:sp>
        <p:nvSpPr>
          <p:cNvPr id="4" name="Slide Number Placeholder 3"/>
          <p:cNvSpPr>
            <a:spLocks noGrp="1"/>
          </p:cNvSpPr>
          <p:nvPr>
            <p:ph type="sldNum" sz="quarter" idx="10"/>
          </p:nvPr>
        </p:nvSpPr>
        <p:spPr/>
        <p:txBody>
          <a:bodyPr/>
          <a:lstStyle/>
          <a:p>
            <a:fld id="{E76D2EC2-A92A-4436-B469-E49D69DB29BB}" type="slidenum">
              <a:rPr lang="en-US" smtClean="0"/>
              <a:t>5</a:t>
            </a:fld>
            <a:endParaRPr lang="en-US"/>
          </a:p>
        </p:txBody>
      </p:sp>
    </p:spTree>
    <p:extLst>
      <p:ext uri="{BB962C8B-B14F-4D97-AF65-F5344CB8AC3E}">
        <p14:creationId xmlns:p14="http://schemas.microsoft.com/office/powerpoint/2010/main" val="4121818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forest of Arden Marriott hotel as well as country club is mainly 6 km from the Birmingham Airport as well as NEC complex and is mainly the home to various leisure facilities and products. This hotel mainly features </a:t>
            </a:r>
            <a:r>
              <a:rPr lang="en-US" sz="1200" kern="1200" dirty="0" err="1" smtClean="0">
                <a:solidFill>
                  <a:schemeClr val="tx1"/>
                </a:solidFill>
                <a:effectLst/>
                <a:latin typeface="+mn-lt"/>
                <a:ea typeface="+mn-ea"/>
                <a:cs typeface="+mn-cs"/>
              </a:rPr>
              <a:t>cedarwood</a:t>
            </a:r>
            <a:r>
              <a:rPr lang="en-US" sz="1200" kern="1200" dirty="0" smtClean="0">
                <a:solidFill>
                  <a:schemeClr val="tx1"/>
                </a:solidFill>
                <a:effectLst/>
                <a:latin typeface="+mn-lt"/>
                <a:ea typeface="+mn-ea"/>
                <a:cs typeface="+mn-cs"/>
              </a:rPr>
              <a:t> spam tennis court, fitness center as well as pool complex. There are specifically 18 meeting rooms as well as AA </a:t>
            </a:r>
            <a:r>
              <a:rPr lang="en-US" sz="1200" kern="1200" dirty="0" err="1" smtClean="0">
                <a:solidFill>
                  <a:schemeClr val="tx1"/>
                </a:solidFill>
                <a:effectLst/>
                <a:latin typeface="+mn-lt"/>
                <a:ea typeface="+mn-ea"/>
                <a:cs typeface="+mn-cs"/>
              </a:rPr>
              <a:t>Rostte</a:t>
            </a:r>
            <a:r>
              <a:rPr lang="en-US" sz="1200" kern="1200" dirty="0" smtClean="0">
                <a:solidFill>
                  <a:schemeClr val="tx1"/>
                </a:solidFill>
                <a:effectLst/>
                <a:latin typeface="+mn-lt"/>
                <a:ea typeface="+mn-ea"/>
                <a:cs typeface="+mn-cs"/>
              </a:rPr>
              <a:t>- awarded restaurant. These are the main operations of this hotel where it provides a range of services from a restaurant to the specialty spa. Besides this, guest also enjoys the terrace as well as food at Zest restaurant.</a:t>
            </a:r>
          </a:p>
          <a:p>
            <a:endParaRPr lang="en-US" dirty="0"/>
          </a:p>
        </p:txBody>
      </p:sp>
      <p:sp>
        <p:nvSpPr>
          <p:cNvPr id="4" name="Slide Number Placeholder 3"/>
          <p:cNvSpPr>
            <a:spLocks noGrp="1"/>
          </p:cNvSpPr>
          <p:nvPr>
            <p:ph type="sldNum" sz="quarter" idx="10"/>
          </p:nvPr>
        </p:nvSpPr>
        <p:spPr/>
        <p:txBody>
          <a:bodyPr/>
          <a:lstStyle/>
          <a:p>
            <a:fld id="{E76D2EC2-A92A-4436-B469-E49D69DB29BB}" type="slidenum">
              <a:rPr lang="en-US" smtClean="0"/>
              <a:t>6</a:t>
            </a:fld>
            <a:endParaRPr lang="en-US"/>
          </a:p>
        </p:txBody>
      </p:sp>
    </p:spTree>
    <p:extLst>
      <p:ext uri="{BB962C8B-B14F-4D97-AF65-F5344CB8AC3E}">
        <p14:creationId xmlns:p14="http://schemas.microsoft.com/office/powerpoint/2010/main" val="6892175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 Besides this, the restaurant also provides high-speed internet to their guests along with bar and free parking. This restaurant is mainly known for its great menu varieties and different food items. This restaurant is not only known for the delicious food but also have a separate space of bar where guests can enjoy the different drinks and cocktails of their choice. Along with this, the upper terrace of this restaurant is perfect place for hosting any party, event or business meeting and is generally the best place providing variety of facilities like flexible space as well as catering service. </a:t>
            </a:r>
          </a:p>
          <a:p>
            <a:endParaRPr lang="en-US" dirty="0"/>
          </a:p>
        </p:txBody>
      </p:sp>
      <p:sp>
        <p:nvSpPr>
          <p:cNvPr id="4" name="Slide Number Placeholder 3"/>
          <p:cNvSpPr>
            <a:spLocks noGrp="1"/>
          </p:cNvSpPr>
          <p:nvPr>
            <p:ph type="sldNum" sz="quarter" idx="10"/>
          </p:nvPr>
        </p:nvSpPr>
        <p:spPr/>
        <p:txBody>
          <a:bodyPr/>
          <a:lstStyle/>
          <a:p>
            <a:fld id="{E76D2EC2-A92A-4436-B469-E49D69DB29BB}" type="slidenum">
              <a:rPr lang="en-US" smtClean="0"/>
              <a:t>7</a:t>
            </a:fld>
            <a:endParaRPr lang="en-US"/>
          </a:p>
        </p:txBody>
      </p:sp>
    </p:spTree>
    <p:extLst>
      <p:ext uri="{BB962C8B-B14F-4D97-AF65-F5344CB8AC3E}">
        <p14:creationId xmlns:p14="http://schemas.microsoft.com/office/powerpoint/2010/main" val="15700201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 Along with the social media, this hotel also markets its products and services through the use of television, radio etc. The marketing strategy of this hotel is mainly based on both offline and online activities. Within the offline activities, this hotel promotes their various aspects through word of mouth. The Forest of Arden Marriott hotel provides a great quality to their customers and thus provides well-through customer services by resolving their queries quickly, providing assistance to them, </a:t>
            </a:r>
            <a:r>
              <a:rPr lang="en-US" sz="1200" kern="1200" dirty="0" err="1" smtClean="0">
                <a:solidFill>
                  <a:schemeClr val="tx1"/>
                </a:solidFill>
                <a:effectLst/>
                <a:latin typeface="+mn-lt"/>
                <a:ea typeface="+mn-ea"/>
                <a:cs typeface="+mn-cs"/>
              </a:rPr>
              <a:t>etc</a:t>
            </a:r>
            <a:r>
              <a:rPr lang="en-US" sz="1200" kern="1200" dirty="0" smtClean="0">
                <a:solidFill>
                  <a:schemeClr val="tx1"/>
                </a:solidFill>
                <a:effectLst/>
                <a:latin typeface="+mn-lt"/>
                <a:ea typeface="+mn-ea"/>
                <a:cs typeface="+mn-cs"/>
              </a:rPr>
              <a:t> thus these loyal customer in turn suggest the hotel to their closed ones. In this, way hotel markets its products and services through offline means. </a:t>
            </a:r>
          </a:p>
          <a:p>
            <a:endParaRPr lang="en-US" dirty="0"/>
          </a:p>
        </p:txBody>
      </p:sp>
      <p:sp>
        <p:nvSpPr>
          <p:cNvPr id="4" name="Slide Number Placeholder 3"/>
          <p:cNvSpPr>
            <a:spLocks noGrp="1"/>
          </p:cNvSpPr>
          <p:nvPr>
            <p:ph type="sldNum" sz="quarter" idx="10"/>
          </p:nvPr>
        </p:nvSpPr>
        <p:spPr/>
        <p:txBody>
          <a:bodyPr/>
          <a:lstStyle/>
          <a:p>
            <a:fld id="{E76D2EC2-A92A-4436-B469-E49D69DB29BB}" type="slidenum">
              <a:rPr lang="en-US" smtClean="0"/>
              <a:t>9</a:t>
            </a:fld>
            <a:endParaRPr lang="en-US"/>
          </a:p>
        </p:txBody>
      </p:sp>
    </p:spTree>
    <p:extLst>
      <p:ext uri="{BB962C8B-B14F-4D97-AF65-F5344CB8AC3E}">
        <p14:creationId xmlns:p14="http://schemas.microsoft.com/office/powerpoint/2010/main" val="20307619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 Besides this, all the dishes that the restaurant and this hotel provides contains all the ingredients which are highly organic and of high quality. For example- meat based food items restaurant uses the chicken which is highly processed and free of germs. Along with this, the workers of the restaurant are provided with thorough training about various kitchen etiquette etc. The restaurant is mainly focused towards providing a great experience to customers thus in view of this, staff of the restaurant maintain a hygienic sitting environment for their customers by frequently cleaning the floors and tables. Thus, in this way this hotel provides a great customer service by emphasizing on health and hygienic. </a:t>
            </a:r>
          </a:p>
          <a:p>
            <a:endParaRPr lang="en-US" dirty="0"/>
          </a:p>
        </p:txBody>
      </p:sp>
      <p:sp>
        <p:nvSpPr>
          <p:cNvPr id="4" name="Slide Number Placeholder 3"/>
          <p:cNvSpPr>
            <a:spLocks noGrp="1"/>
          </p:cNvSpPr>
          <p:nvPr>
            <p:ph type="sldNum" sz="quarter" idx="10"/>
          </p:nvPr>
        </p:nvSpPr>
        <p:spPr/>
        <p:txBody>
          <a:bodyPr/>
          <a:lstStyle/>
          <a:p>
            <a:fld id="{E76D2EC2-A92A-4436-B469-E49D69DB29BB}" type="slidenum">
              <a:rPr lang="en-US" smtClean="0"/>
              <a:t>10</a:t>
            </a:fld>
            <a:endParaRPr lang="en-US"/>
          </a:p>
        </p:txBody>
      </p:sp>
    </p:spTree>
    <p:extLst>
      <p:ext uri="{BB962C8B-B14F-4D97-AF65-F5344CB8AC3E}">
        <p14:creationId xmlns:p14="http://schemas.microsoft.com/office/powerpoint/2010/main" val="3850185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6D2EC2-A92A-4436-B469-E49D69DB29BB}" type="slidenum">
              <a:rPr lang="en-US" smtClean="0"/>
              <a:t>11</a:t>
            </a:fld>
            <a:endParaRPr lang="en-US"/>
          </a:p>
        </p:txBody>
      </p:sp>
    </p:spTree>
    <p:extLst>
      <p:ext uri="{BB962C8B-B14F-4D97-AF65-F5344CB8AC3E}">
        <p14:creationId xmlns:p14="http://schemas.microsoft.com/office/powerpoint/2010/main" val="1518727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zitiv titlu">
    <p:spTree>
      <p:nvGrpSpPr>
        <p:cNvPr id="1" name=""/>
        <p:cNvGrpSpPr/>
        <p:nvPr/>
      </p:nvGrpSpPr>
      <p:grpSpPr>
        <a:xfrm>
          <a:off x="0" y="0"/>
          <a:ext cx="0" cy="0"/>
          <a:chOff x="0" y="0"/>
          <a:chExt cx="0" cy="0"/>
        </a:xfrm>
      </p:grpSpPr>
      <p:sp>
        <p:nvSpPr>
          <p:cNvPr id="8" name="Titlu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o-RO" smtClean="0"/>
              <a:t>Clic pentru editare stil titlu</a:t>
            </a:r>
            <a:endParaRPr kumimoji="0" lang="en-US"/>
          </a:p>
        </p:txBody>
      </p:sp>
      <p:sp>
        <p:nvSpPr>
          <p:cNvPr id="28" name="Substituent dată 27"/>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17" name="Substituent subsol 16"/>
          <p:cNvSpPr>
            <a:spLocks noGrp="1"/>
          </p:cNvSpPr>
          <p:nvPr>
            <p:ph type="ftr" sz="quarter" idx="11"/>
          </p:nvPr>
        </p:nvSpPr>
        <p:spPr/>
        <p:txBody>
          <a:bodyPr/>
          <a:lstStyle/>
          <a:p>
            <a:endParaRPr lang="en-US" dirty="0"/>
          </a:p>
        </p:txBody>
      </p:sp>
      <p:sp>
        <p:nvSpPr>
          <p:cNvPr id="29" name="Substituent număr diapozitiv 28"/>
          <p:cNvSpPr>
            <a:spLocks noGrp="1"/>
          </p:cNvSpPr>
          <p:nvPr>
            <p:ph type="sldNum" sz="quarter" idx="12"/>
          </p:nvPr>
        </p:nvSpPr>
        <p:spPr/>
        <p:txBody>
          <a:bodyPr/>
          <a:lstStyle/>
          <a:p>
            <a:fld id="{D57F1E4F-1CFF-5643-939E-217C01CDF565}" type="slidenum">
              <a:rPr lang="en-US" smtClean="0"/>
              <a:pPr/>
              <a:t>‹#›</a:t>
            </a:fld>
            <a:endParaRPr lang="en-US" dirty="0"/>
          </a:p>
        </p:txBody>
      </p:sp>
      <p:sp>
        <p:nvSpPr>
          <p:cNvPr id="9" name="Subtitlu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o-RO" smtClean="0"/>
              <a:t>Clic pentru a edita stilul de subtitlu</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r>
              <a:rPr kumimoji="0" lang="ro-RO" smtClean="0"/>
              <a:t>Clic pentru editare stil titlu</a:t>
            </a:r>
            <a:endParaRPr kumimoji="0" lang="en-US"/>
          </a:p>
        </p:txBody>
      </p:sp>
      <p:sp>
        <p:nvSpPr>
          <p:cNvPr id="3" name="Substituent conținut 2"/>
          <p:cNvSpPr>
            <a:spLocks noGrp="1"/>
          </p:cNvSpPr>
          <p:nvPr>
            <p:ph idx="1"/>
          </p:nvPr>
        </p:nvSpPr>
        <p:spPr/>
        <p:txBody>
          <a:body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4" name="Substituent dată 3"/>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5" name="Substituent subsol 4"/>
          <p:cNvSpPr>
            <a:spLocks noGrp="1"/>
          </p:cNvSpPr>
          <p:nvPr>
            <p:ph type="ftr" sz="quarter" idx="11"/>
          </p:nvPr>
        </p:nvSpPr>
        <p:spPr/>
        <p:txBody>
          <a:bodyPr/>
          <a:lstStyle/>
          <a:p>
            <a:endParaRPr lang="en-US" dirty="0"/>
          </a:p>
        </p:txBody>
      </p:sp>
      <p:sp>
        <p:nvSpPr>
          <p:cNvPr id="6" name="Substituent număr diapozitiv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bg>
      <p:bgRef idx="1003">
        <a:schemeClr val="bg2"/>
      </p:bgRef>
    </p:bg>
    <p:spTree>
      <p:nvGrpSpPr>
        <p:cNvPr id="1" name=""/>
        <p:cNvGrpSpPr/>
        <p:nvPr/>
      </p:nvGrpSpPr>
      <p:grpSpPr>
        <a:xfrm>
          <a:off x="0" y="0"/>
          <a:ext cx="0" cy="0"/>
          <a:chOff x="0" y="0"/>
          <a:chExt cx="0" cy="0"/>
        </a:xfrm>
      </p:grpSpPr>
      <p:sp>
        <p:nvSpPr>
          <p:cNvPr id="2" name="Titlu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o-RO" smtClean="0"/>
              <a:t>Clic pentru editare stil titlu</a:t>
            </a:r>
            <a:endParaRPr kumimoji="0" lang="en-US"/>
          </a:p>
        </p:txBody>
      </p:sp>
      <p:sp>
        <p:nvSpPr>
          <p:cNvPr id="3" name="Substituent text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o-RO" smtClean="0"/>
              <a:t>Clic pentru editare stiluri text Coordonator</a:t>
            </a:r>
          </a:p>
        </p:txBody>
      </p:sp>
      <p:sp>
        <p:nvSpPr>
          <p:cNvPr id="4" name="Substituent dată 3"/>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5" name="Substituent subsol 4"/>
          <p:cNvSpPr>
            <a:spLocks noGrp="1"/>
          </p:cNvSpPr>
          <p:nvPr>
            <p:ph type="ftr" sz="quarter" idx="11"/>
          </p:nvPr>
        </p:nvSpPr>
        <p:spPr/>
        <p:txBody>
          <a:bodyPr/>
          <a:lstStyle/>
          <a:p>
            <a:endParaRPr lang="en-US" dirty="0"/>
          </a:p>
        </p:txBody>
      </p:sp>
      <p:sp>
        <p:nvSpPr>
          <p:cNvPr id="6" name="Substituent număr diapozitiv 5"/>
          <p:cNvSpPr>
            <a:spLocks noGrp="1"/>
          </p:cNvSpPr>
          <p:nvPr>
            <p:ph type="sldNum" sz="quarter" idx="12"/>
          </p:nvPr>
        </p:nvSpPr>
        <p:spPr>
          <a:xfrm>
            <a:off x="10566400" y="6416676"/>
            <a:ext cx="1016000" cy="365125"/>
          </a:xfrm>
        </p:spPr>
        <p:txBody>
          <a:bodyPr/>
          <a:lstStyle/>
          <a:p>
            <a:fld id="{D57F1E4F-1CFF-5643-939E-217C01CDF565}"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r>
              <a:rPr kumimoji="0" lang="ro-RO" smtClean="0"/>
              <a:t>Clic pentru editare stil titlu</a:t>
            </a:r>
            <a:endParaRPr kumimoji="0" lang="en-US"/>
          </a:p>
        </p:txBody>
      </p:sp>
      <p:sp>
        <p:nvSpPr>
          <p:cNvPr id="3" name="Substituent conținut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4" name="Substituent conținut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5" name="Substituent dată 4"/>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6" name="Substituent subsol 5"/>
          <p:cNvSpPr>
            <a:spLocks noGrp="1"/>
          </p:cNvSpPr>
          <p:nvPr>
            <p:ph type="ftr" sz="quarter" idx="11"/>
          </p:nvPr>
        </p:nvSpPr>
        <p:spPr/>
        <p:txBody>
          <a:bodyPr/>
          <a:lstStyle/>
          <a:p>
            <a:endParaRPr lang="en-US" dirty="0"/>
          </a:p>
        </p:txBody>
      </p:sp>
      <p:sp>
        <p:nvSpPr>
          <p:cNvPr id="7" name="Substituent număr diapozitiv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u 1"/>
          <p:cNvSpPr>
            <a:spLocks noGrp="1"/>
          </p:cNvSpPr>
          <p:nvPr>
            <p:ph type="title"/>
          </p:nvPr>
        </p:nvSpPr>
        <p:spPr>
          <a:xfrm>
            <a:off x="609600" y="273050"/>
            <a:ext cx="10972800" cy="1143000"/>
          </a:xfrm>
        </p:spPr>
        <p:txBody>
          <a:bodyPr anchor="ctr"/>
          <a:lstStyle>
            <a:lvl1pPr>
              <a:defRPr/>
            </a:lvl1pPr>
          </a:lstStyle>
          <a:p>
            <a:r>
              <a:rPr kumimoji="0" lang="ro-RO" smtClean="0"/>
              <a:t>Clic pentru editare stil titlu</a:t>
            </a:r>
            <a:endParaRPr kumimoji="0" lang="en-US"/>
          </a:p>
        </p:txBody>
      </p:sp>
      <p:sp>
        <p:nvSpPr>
          <p:cNvPr id="3" name="Substituent text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o-RO" smtClean="0"/>
              <a:t>Clic pentru editare stiluri text Coordonator</a:t>
            </a:r>
          </a:p>
        </p:txBody>
      </p:sp>
      <p:sp>
        <p:nvSpPr>
          <p:cNvPr id="4" name="Substituent text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o-RO" smtClean="0"/>
              <a:t>Clic pentru editare stiluri text Coordonator</a:t>
            </a:r>
          </a:p>
        </p:txBody>
      </p:sp>
      <p:sp>
        <p:nvSpPr>
          <p:cNvPr id="5" name="Substituent conținut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6" name="Substituent conținut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7" name="Substituent dată 6"/>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8" name="Substituent subsol 7"/>
          <p:cNvSpPr>
            <a:spLocks noGrp="1"/>
          </p:cNvSpPr>
          <p:nvPr>
            <p:ph type="ftr" sz="quarter" idx="11"/>
          </p:nvPr>
        </p:nvSpPr>
        <p:spPr/>
        <p:txBody>
          <a:bodyPr/>
          <a:lstStyle/>
          <a:p>
            <a:endParaRPr lang="en-US" dirty="0"/>
          </a:p>
        </p:txBody>
      </p:sp>
      <p:sp>
        <p:nvSpPr>
          <p:cNvPr id="9" name="Substituent număr diapozitiv 8"/>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r>
              <a:rPr kumimoji="0" lang="ro-RO" smtClean="0"/>
              <a:t>Clic pentru editare stil titlu</a:t>
            </a:r>
            <a:endParaRPr kumimoji="0" lang="en-US"/>
          </a:p>
        </p:txBody>
      </p:sp>
      <p:sp>
        <p:nvSpPr>
          <p:cNvPr id="3" name="Substituent dată 2"/>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4" name="Substituent subsol 3"/>
          <p:cNvSpPr>
            <a:spLocks noGrp="1"/>
          </p:cNvSpPr>
          <p:nvPr>
            <p:ph type="ftr" sz="quarter" idx="11"/>
          </p:nvPr>
        </p:nvSpPr>
        <p:spPr/>
        <p:txBody>
          <a:bodyPr/>
          <a:lstStyle/>
          <a:p>
            <a:endParaRPr lang="en-US" dirty="0"/>
          </a:p>
        </p:txBody>
      </p:sp>
      <p:sp>
        <p:nvSpPr>
          <p:cNvPr id="5" name="Substituent număr diapozitiv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Substituent dată 1"/>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3" name="Substituent subsol 2"/>
          <p:cNvSpPr>
            <a:spLocks noGrp="1"/>
          </p:cNvSpPr>
          <p:nvPr>
            <p:ph type="ftr" sz="quarter" idx="11"/>
          </p:nvPr>
        </p:nvSpPr>
        <p:spPr/>
        <p:txBody>
          <a:bodyPr/>
          <a:lstStyle/>
          <a:p>
            <a:endParaRPr lang="en-US" dirty="0"/>
          </a:p>
        </p:txBody>
      </p:sp>
      <p:sp>
        <p:nvSpPr>
          <p:cNvPr id="4" name="Substituent număr diapozitiv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u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o-RO" smtClean="0"/>
              <a:t>Clic pentru editare stil titlu</a:t>
            </a:r>
            <a:endParaRPr kumimoji="0" lang="en-US"/>
          </a:p>
        </p:txBody>
      </p:sp>
      <p:sp>
        <p:nvSpPr>
          <p:cNvPr id="3" name="Substituent text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o-RO" smtClean="0"/>
              <a:t>Clic pentru editare stiluri text Coordonator</a:t>
            </a:r>
          </a:p>
        </p:txBody>
      </p:sp>
      <p:sp>
        <p:nvSpPr>
          <p:cNvPr id="4" name="Substituent conținut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5" name="Substituent dată 4"/>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6" name="Substituent subsol 5"/>
          <p:cNvSpPr>
            <a:spLocks noGrp="1"/>
          </p:cNvSpPr>
          <p:nvPr>
            <p:ph type="ftr" sz="quarter" idx="11"/>
          </p:nvPr>
        </p:nvSpPr>
        <p:spPr/>
        <p:txBody>
          <a:bodyPr/>
          <a:lstStyle/>
          <a:p>
            <a:endParaRPr lang="en-US" dirty="0"/>
          </a:p>
        </p:txBody>
      </p:sp>
      <p:sp>
        <p:nvSpPr>
          <p:cNvPr id="7" name="Substituent număr diapozitiv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u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ro-RO" smtClean="0"/>
              <a:t>Clic pentru editare stil titlu</a:t>
            </a:r>
            <a:endParaRPr kumimoji="0" lang="en-US"/>
          </a:p>
        </p:txBody>
      </p:sp>
      <p:sp>
        <p:nvSpPr>
          <p:cNvPr id="3" name="Substituent imagine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o-RO" smtClean="0">
                <a:solidFill>
                  <a:schemeClr val="lt1"/>
                </a:solidFill>
                <a:latin typeface="+mn-lt"/>
                <a:ea typeface="+mn-ea"/>
                <a:cs typeface="+mn-cs"/>
              </a:rPr>
              <a:t>Faceți clic pe pictogramă pentru a adăuga o imagine</a:t>
            </a:r>
            <a:endParaRPr kumimoji="0" lang="en-US" dirty="0">
              <a:solidFill>
                <a:schemeClr val="lt1"/>
              </a:solidFill>
              <a:latin typeface="+mn-lt"/>
              <a:ea typeface="+mn-ea"/>
              <a:cs typeface="+mn-cs"/>
            </a:endParaRPr>
          </a:p>
        </p:txBody>
      </p:sp>
      <p:sp>
        <p:nvSpPr>
          <p:cNvPr id="4" name="Substituent text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o-RO" smtClean="0"/>
              <a:t>Clic pentru editare stiluri text Coordonator</a:t>
            </a:r>
          </a:p>
        </p:txBody>
      </p:sp>
      <p:sp>
        <p:nvSpPr>
          <p:cNvPr id="5" name="Substituent dată 4"/>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6" name="Substituent subsol 5"/>
          <p:cNvSpPr>
            <a:spLocks noGrp="1"/>
          </p:cNvSpPr>
          <p:nvPr>
            <p:ph type="ftr" sz="quarter" idx="11"/>
          </p:nvPr>
        </p:nvSpPr>
        <p:spPr/>
        <p:txBody>
          <a:bodyPr/>
          <a:lstStyle/>
          <a:p>
            <a:endParaRPr lang="en-US" dirty="0"/>
          </a:p>
        </p:txBody>
      </p:sp>
      <p:sp>
        <p:nvSpPr>
          <p:cNvPr id="7" name="Substituent număr diapozitiv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r>
              <a:rPr kumimoji="0" lang="ro-RO" smtClean="0"/>
              <a:t>Clic pentru editare stil titlu</a:t>
            </a:r>
            <a:endParaRPr kumimoji="0" lang="en-US"/>
          </a:p>
        </p:txBody>
      </p:sp>
      <p:sp>
        <p:nvSpPr>
          <p:cNvPr id="3" name="Substituent text vertical 2"/>
          <p:cNvSpPr>
            <a:spLocks noGrp="1"/>
          </p:cNvSpPr>
          <p:nvPr>
            <p:ph type="body" orient="vert" idx="1"/>
          </p:nvPr>
        </p:nvSpPr>
        <p:spPr/>
        <p:txBody>
          <a:bodyPr vert="eaVert"/>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4" name="Substituent dată 3"/>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5" name="Substituent subsol 4"/>
          <p:cNvSpPr>
            <a:spLocks noGrp="1"/>
          </p:cNvSpPr>
          <p:nvPr>
            <p:ph type="ftr" sz="quarter" idx="11"/>
          </p:nvPr>
        </p:nvSpPr>
        <p:spPr/>
        <p:txBody>
          <a:bodyPr/>
          <a:lstStyle/>
          <a:p>
            <a:endParaRPr lang="en-US" dirty="0"/>
          </a:p>
        </p:txBody>
      </p:sp>
      <p:sp>
        <p:nvSpPr>
          <p:cNvPr id="6" name="Substituent număr diapozitiv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Titlu vertical 1"/>
          <p:cNvSpPr>
            <a:spLocks noGrp="1"/>
          </p:cNvSpPr>
          <p:nvPr>
            <p:ph type="title" orient="vert"/>
          </p:nvPr>
        </p:nvSpPr>
        <p:spPr>
          <a:xfrm>
            <a:off x="8839200" y="274639"/>
            <a:ext cx="2743200" cy="5851525"/>
          </a:xfrm>
        </p:spPr>
        <p:txBody>
          <a:bodyPr vert="eaVert"/>
          <a:lstStyle/>
          <a:p>
            <a:r>
              <a:rPr kumimoji="0" lang="ro-RO" smtClean="0"/>
              <a:t>Clic pentru editare stil titlu</a:t>
            </a:r>
            <a:endParaRPr kumimoji="0" lang="en-US"/>
          </a:p>
        </p:txBody>
      </p:sp>
      <p:sp>
        <p:nvSpPr>
          <p:cNvPr id="3" name="Substituent text vertical 2"/>
          <p:cNvSpPr>
            <a:spLocks noGrp="1"/>
          </p:cNvSpPr>
          <p:nvPr>
            <p:ph type="body" orient="vert" idx="1"/>
          </p:nvPr>
        </p:nvSpPr>
        <p:spPr>
          <a:xfrm>
            <a:off x="609600" y="274639"/>
            <a:ext cx="8026400" cy="5851525"/>
          </a:xfrm>
        </p:spPr>
        <p:txBody>
          <a:bodyPr vert="eaVert"/>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4" name="Substituent dată 3"/>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5" name="Substituent subsol 4"/>
          <p:cNvSpPr>
            <a:spLocks noGrp="1"/>
          </p:cNvSpPr>
          <p:nvPr>
            <p:ph type="ftr" sz="quarter" idx="11"/>
          </p:nvPr>
        </p:nvSpPr>
        <p:spPr/>
        <p:txBody>
          <a:bodyPr/>
          <a:lstStyle/>
          <a:p>
            <a:endParaRPr lang="en-US" dirty="0"/>
          </a:p>
        </p:txBody>
      </p:sp>
      <p:sp>
        <p:nvSpPr>
          <p:cNvPr id="6" name="Substituent număr diapozitiv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Substituent titlu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o-RO" smtClean="0"/>
              <a:t>Clic pentru editare stil titlu</a:t>
            </a:r>
            <a:endParaRPr kumimoji="0" lang="en-US"/>
          </a:p>
        </p:txBody>
      </p:sp>
      <p:sp>
        <p:nvSpPr>
          <p:cNvPr id="13" name="Substituent text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ro-RO" smtClean="0"/>
              <a:t>Clic pentru editare stiluri text Coordonator</a:t>
            </a:r>
          </a:p>
          <a:p>
            <a:pPr lvl="1" eaLnBrk="1" latinLnBrk="0" hangingPunct="1"/>
            <a:r>
              <a:rPr kumimoji="0" lang="ro-RO" smtClean="0"/>
              <a:t>Al doilea nivel</a:t>
            </a:r>
          </a:p>
          <a:p>
            <a:pPr lvl="2" eaLnBrk="1" latinLnBrk="0" hangingPunct="1"/>
            <a:r>
              <a:rPr kumimoji="0" lang="ro-RO" smtClean="0"/>
              <a:t>Al treilea nivel</a:t>
            </a:r>
          </a:p>
          <a:p>
            <a:pPr lvl="3" eaLnBrk="1" latinLnBrk="0" hangingPunct="1"/>
            <a:r>
              <a:rPr kumimoji="0" lang="ro-RO" smtClean="0"/>
              <a:t>Al patrulea nivel</a:t>
            </a:r>
          </a:p>
          <a:p>
            <a:pPr lvl="4" eaLnBrk="1" latinLnBrk="0" hangingPunct="1"/>
            <a:r>
              <a:rPr kumimoji="0" lang="ro-RO" smtClean="0"/>
              <a:t>Al cincilea nivel</a:t>
            </a:r>
            <a:endParaRPr kumimoji="0" lang="en-US"/>
          </a:p>
        </p:txBody>
      </p:sp>
      <p:sp>
        <p:nvSpPr>
          <p:cNvPr id="14" name="Substituent dată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B61BEF0D-F0BB-DE4B-95CE-6DB70DBA9567}" type="datetimeFigureOut">
              <a:rPr lang="en-US" smtClean="0"/>
              <a:pPr/>
              <a:t>3/13/2020</a:t>
            </a:fld>
            <a:endParaRPr lang="en-US" dirty="0"/>
          </a:p>
        </p:txBody>
      </p:sp>
      <p:sp>
        <p:nvSpPr>
          <p:cNvPr id="3" name="Substituent subsol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p>
        </p:txBody>
      </p:sp>
      <p:sp>
        <p:nvSpPr>
          <p:cNvPr id="23" name="Substituent număr diapozitiv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D57F1E4F-1CFF-5643-939E-217C01CDF565}"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6750" y="1236002"/>
            <a:ext cx="7766936" cy="1646302"/>
          </a:xfrm>
        </p:spPr>
        <p:txBody>
          <a:bodyPr/>
          <a:lstStyle/>
          <a:p>
            <a:pPr algn="ctr"/>
            <a:r>
              <a:rPr lang="en-US" b="1" dirty="0">
                <a:latin typeface="Times New Roman" panose="02020603050405020304" pitchFamily="18" charset="0"/>
                <a:cs typeface="Times New Roman" panose="02020603050405020304" pitchFamily="18" charset="0"/>
              </a:rPr>
              <a:t>FOOD AND BEVERAGE</a:t>
            </a:r>
            <a:r>
              <a:rPr lang="en-US" dirty="0"/>
              <a:t/>
            </a:r>
            <a:br>
              <a:rPr lang="en-US" dirty="0"/>
            </a:br>
            <a:r>
              <a:rPr lang="en-US" dirty="0" smtClean="0"/>
              <a:t>MARRIOTT HOTEL</a:t>
            </a:r>
            <a:endParaRPr lang="en-US" dirty="0"/>
          </a:p>
        </p:txBody>
      </p:sp>
      <p:pic>
        <p:nvPicPr>
          <p:cNvPr id="4" name="Picture 3"/>
          <p:cNvPicPr>
            <a:picLocks noChangeAspect="1"/>
          </p:cNvPicPr>
          <p:nvPr/>
        </p:nvPicPr>
        <p:blipFill>
          <a:blip r:embed="rId2"/>
          <a:stretch>
            <a:fillRect/>
          </a:stretch>
        </p:blipFill>
        <p:spPr>
          <a:xfrm>
            <a:off x="3269673" y="3158835"/>
            <a:ext cx="4384530" cy="268487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70453531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endParaRPr lang="ro-RO" dirty="0"/>
          </a:p>
        </p:txBody>
      </p:sp>
      <p:sp>
        <p:nvSpPr>
          <p:cNvPr id="3" name="Substituent conținut 2"/>
          <p:cNvSpPr>
            <a:spLocks noGrp="1"/>
          </p:cNvSpPr>
          <p:nvPr>
            <p:ph idx="1"/>
          </p:nvPr>
        </p:nvSpPr>
        <p:spPr/>
        <p:txBody>
          <a:bodyPr/>
          <a:lstStyle/>
          <a:p>
            <a:r>
              <a:rPr lang="en-GB" dirty="0" smtClean="0">
                <a:solidFill>
                  <a:schemeClr val="accent5">
                    <a:lumMod val="75000"/>
                  </a:schemeClr>
                </a:solidFill>
              </a:rPr>
              <a:t>STUDENT NAME</a:t>
            </a:r>
            <a:r>
              <a:rPr lang="en-GB" dirty="0" smtClean="0"/>
              <a:t>: Daniel </a:t>
            </a:r>
            <a:r>
              <a:rPr lang="en-GB" dirty="0" err="1" smtClean="0"/>
              <a:t>Dogaru</a:t>
            </a:r>
            <a:endParaRPr lang="en-GB" dirty="0" smtClean="0"/>
          </a:p>
          <a:p>
            <a:r>
              <a:rPr lang="en-GB" dirty="0" smtClean="0">
                <a:solidFill>
                  <a:schemeClr val="accent5">
                    <a:lumMod val="75000"/>
                  </a:schemeClr>
                </a:solidFill>
              </a:rPr>
              <a:t>STUDENT NUMBER </a:t>
            </a:r>
            <a:r>
              <a:rPr lang="en-GB" dirty="0" smtClean="0"/>
              <a:t>:1816284</a:t>
            </a:r>
          </a:p>
          <a:p>
            <a:r>
              <a:rPr lang="en-GB" dirty="0" smtClean="0">
                <a:solidFill>
                  <a:schemeClr val="accent5">
                    <a:lumMod val="75000"/>
                  </a:schemeClr>
                </a:solidFill>
              </a:rPr>
              <a:t>MODULE </a:t>
            </a:r>
            <a:r>
              <a:rPr lang="en-GB" dirty="0" err="1" smtClean="0">
                <a:solidFill>
                  <a:schemeClr val="accent5">
                    <a:lumMod val="75000"/>
                  </a:schemeClr>
                </a:solidFill>
              </a:rPr>
              <a:t>NAME</a:t>
            </a:r>
            <a:r>
              <a:rPr lang="en-GB" dirty="0" err="1" smtClean="0"/>
              <a:t>:Food</a:t>
            </a:r>
            <a:r>
              <a:rPr lang="en-GB" dirty="0" smtClean="0"/>
              <a:t> and Beverage Operations</a:t>
            </a:r>
          </a:p>
          <a:p>
            <a:r>
              <a:rPr lang="en-GB" dirty="0" smtClean="0">
                <a:solidFill>
                  <a:schemeClr val="accent5">
                    <a:lumMod val="75000"/>
                  </a:schemeClr>
                </a:solidFill>
              </a:rPr>
              <a:t>MODULE CODE</a:t>
            </a:r>
            <a:r>
              <a:rPr lang="en-GB" dirty="0" smtClean="0"/>
              <a:t>:M4X01918</a:t>
            </a:r>
          </a:p>
          <a:p>
            <a:r>
              <a:rPr lang="en-GB" dirty="0" smtClean="0">
                <a:solidFill>
                  <a:schemeClr val="accent5">
                    <a:lumMod val="75000"/>
                  </a:schemeClr>
                </a:solidFill>
              </a:rPr>
              <a:t>LECTURER </a:t>
            </a:r>
            <a:r>
              <a:rPr lang="en-GB" dirty="0" err="1" smtClean="0">
                <a:solidFill>
                  <a:schemeClr val="accent5">
                    <a:lumMod val="75000"/>
                  </a:schemeClr>
                </a:solidFill>
              </a:rPr>
              <a:t>NAME</a:t>
            </a:r>
            <a:r>
              <a:rPr lang="en-GB" dirty="0" err="1" smtClean="0"/>
              <a:t>:Jazz</a:t>
            </a:r>
            <a:r>
              <a:rPr lang="en-GB" dirty="0" smtClean="0"/>
              <a:t> and </a:t>
            </a:r>
            <a:r>
              <a:rPr lang="en-GB" dirty="0" err="1" smtClean="0"/>
              <a:t>Olu</a:t>
            </a:r>
            <a:endParaRPr lang="ro-RO" dirty="0"/>
          </a:p>
        </p:txBody>
      </p:sp>
    </p:spTree>
    <p:extLst>
      <p:ext uri="{BB962C8B-B14F-4D97-AF65-F5344CB8AC3E}">
        <p14:creationId xmlns:p14="http://schemas.microsoft.com/office/powerpoint/2010/main" val="12256765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Times New Roman" panose="02020603050405020304" pitchFamily="18" charset="0"/>
                <a:cs typeface="Times New Roman" panose="02020603050405020304" pitchFamily="18" charset="0"/>
              </a:rPr>
              <a:t>TABLE OF CONTENT</a:t>
            </a:r>
            <a:endParaRPr lang="en-US"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r>
              <a:rPr lang="en-US" sz="2400" dirty="0" smtClean="0">
                <a:latin typeface="Times New Roman" panose="02020603050405020304" pitchFamily="18" charset="0"/>
                <a:cs typeface="Times New Roman" panose="02020603050405020304" pitchFamily="18" charset="0"/>
              </a:rPr>
              <a:t>Introduction</a:t>
            </a:r>
          </a:p>
          <a:p>
            <a:r>
              <a:rPr lang="en-US" sz="2400" dirty="0" smtClean="0">
                <a:latin typeface="Times New Roman" panose="02020603050405020304" pitchFamily="18" charset="0"/>
                <a:cs typeface="Times New Roman" panose="02020603050405020304" pitchFamily="18" charset="0"/>
              </a:rPr>
              <a:t>Main body</a:t>
            </a:r>
          </a:p>
          <a:p>
            <a:r>
              <a:rPr lang="en-US" sz="2400" dirty="0" smtClean="0">
                <a:latin typeface="Times New Roman" panose="02020603050405020304" pitchFamily="18" charset="0"/>
                <a:cs typeface="Times New Roman" panose="02020603050405020304" pitchFamily="18" charset="0"/>
              </a:rPr>
              <a:t>Conclusion</a:t>
            </a:r>
          </a:p>
          <a:p>
            <a:r>
              <a:rPr lang="en-US" sz="2400" dirty="0" smtClean="0">
                <a:latin typeface="Times New Roman" panose="02020603050405020304" pitchFamily="18" charset="0"/>
                <a:cs typeface="Times New Roman" panose="02020603050405020304" pitchFamily="18" charset="0"/>
              </a:rPr>
              <a:t>References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6635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GB" b="1" dirty="0">
                <a:latin typeface="Times New Roman" panose="02020603050405020304" pitchFamily="18" charset="0"/>
                <a:cs typeface="Times New Roman" panose="02020603050405020304" pitchFamily="18" charset="0"/>
              </a:rPr>
              <a:t>INTRODUCTION</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2160589"/>
            <a:ext cx="4365721" cy="4406466"/>
          </a:xfrm>
        </p:spPr>
        <p:txBody>
          <a:bodyPr>
            <a:normAutofit fontScale="70000" lnSpcReduction="20000"/>
          </a:bodyPr>
          <a:lstStyle/>
          <a:p>
            <a:r>
              <a:rPr lang="en-US" dirty="0">
                <a:latin typeface="Times New Roman" panose="02020603050405020304" pitchFamily="18" charset="0"/>
                <a:cs typeface="Times New Roman" panose="02020603050405020304" pitchFamily="18" charset="0"/>
              </a:rPr>
              <a:t>Food and beverage is basically the sector which is mainly concerned with providing various services and thus comes under hospitality sector.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Forest </a:t>
            </a:r>
            <a:r>
              <a:rPr lang="en-US" dirty="0">
                <a:latin typeface="Times New Roman" panose="02020603050405020304" pitchFamily="18" charset="0"/>
                <a:cs typeface="Times New Roman" panose="02020603050405020304" pitchFamily="18" charset="0"/>
              </a:rPr>
              <a:t>of Arden Marriott hotels is predominately the hotel which is 6 Km from the Birmingham airport and NEC complex and thus provides various spacious rooms and leisure facilities. </a:t>
            </a:r>
          </a:p>
          <a:p>
            <a:r>
              <a:rPr lang="en-US" dirty="0">
                <a:latin typeface="Times New Roman" panose="02020603050405020304" pitchFamily="18" charset="0"/>
                <a:cs typeface="Times New Roman" panose="02020603050405020304" pitchFamily="18" charset="0"/>
              </a:rPr>
              <a:t>	This </a:t>
            </a:r>
            <a:r>
              <a:rPr lang="en-US" dirty="0" smtClean="0">
                <a:latin typeface="Times New Roman" panose="02020603050405020304" pitchFamily="18" charset="0"/>
                <a:cs typeface="Times New Roman" panose="02020603050405020304" pitchFamily="18" charset="0"/>
              </a:rPr>
              <a:t>picture gives </a:t>
            </a:r>
            <a:r>
              <a:rPr lang="en-US" dirty="0">
                <a:latin typeface="Times New Roman" panose="02020603050405020304" pitchFamily="18" charset="0"/>
                <a:cs typeface="Times New Roman" panose="02020603050405020304" pitchFamily="18" charset="0"/>
              </a:rPr>
              <a:t>overview of history of Marriott forest of Arden, type of operations, F&amp;B operations, menu and products, marketing strategy and health and hygiene within F&amp;B. </a:t>
            </a:r>
          </a:p>
        </p:txBody>
      </p:sp>
      <p:pic>
        <p:nvPicPr>
          <p:cNvPr id="4" name="Picture 3"/>
          <p:cNvPicPr>
            <a:picLocks noChangeAspect="1"/>
          </p:cNvPicPr>
          <p:nvPr/>
        </p:nvPicPr>
        <p:blipFill>
          <a:blip r:embed="rId2"/>
          <a:stretch>
            <a:fillRect/>
          </a:stretch>
        </p:blipFill>
        <p:spPr>
          <a:xfrm>
            <a:off x="5666509" y="2812473"/>
            <a:ext cx="3607493" cy="2626301"/>
          </a:xfrm>
          <a:prstGeom prst="rect">
            <a:avLst/>
          </a:prstGeom>
        </p:spPr>
      </p:pic>
    </p:spTree>
    <p:extLst>
      <p:ext uri="{BB962C8B-B14F-4D97-AF65-F5344CB8AC3E}">
        <p14:creationId xmlns:p14="http://schemas.microsoft.com/office/powerpoint/2010/main" val="14770100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HISTORY OF MARRIOTT FOREST OF ARDEN</a:t>
            </a:r>
            <a:r>
              <a:rPr lang="en-US" dirty="0" smtClean="0"/>
              <a:t/>
            </a:r>
            <a:br>
              <a:rPr lang="en-US" dirty="0" smtClean="0"/>
            </a:br>
            <a:endParaRPr lang="en-US" dirty="0"/>
          </a:p>
        </p:txBody>
      </p:sp>
      <p:sp>
        <p:nvSpPr>
          <p:cNvPr id="3" name="Content Placeholder 2"/>
          <p:cNvSpPr>
            <a:spLocks noGrp="1"/>
          </p:cNvSpPr>
          <p:nvPr>
            <p:ph idx="1"/>
          </p:nvPr>
        </p:nvSpPr>
        <p:spPr>
          <a:xfrm>
            <a:off x="677334" y="2160589"/>
            <a:ext cx="4351866" cy="4461884"/>
          </a:xfrm>
        </p:spPr>
        <p:txBody>
          <a:bodyPr>
            <a:normAutofit fontScale="62500" lnSpcReduction="20000"/>
          </a:bodyPr>
          <a:lstStyle/>
          <a:p>
            <a:r>
              <a:rPr lang="en-US" dirty="0">
                <a:latin typeface="Times New Roman" panose="02020603050405020304" pitchFamily="18" charset="0"/>
                <a:cs typeface="Times New Roman" panose="02020603050405020304" pitchFamily="18" charset="0"/>
              </a:rPr>
              <a:t>Forest of Arden Marriott hotel and country club is basically the country club as well as restaurant within England</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This is operated by the Marriott hotels and resorts and is mainly located 4 miles to east of the Birmingham International airport near </a:t>
            </a:r>
            <a:r>
              <a:rPr lang="en-US" dirty="0" err="1">
                <a:latin typeface="Times New Roman" panose="02020603050405020304" pitchFamily="18" charset="0"/>
                <a:cs typeface="Times New Roman" panose="02020603050405020304" pitchFamily="18" charset="0"/>
              </a:rPr>
              <a:t>Waewickshire</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This was mainly founded in the year 1970 as well as designed by the famous Donald Steel</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Initially, the forest of Arden has been  a great place for carious championship courses and in the previous years was main site for numerous prestigious tournaments like European Tour events, British Masters etc. </a:t>
            </a:r>
          </a:p>
        </p:txBody>
      </p:sp>
      <p:pic>
        <p:nvPicPr>
          <p:cNvPr id="4" name="Picture 3"/>
          <p:cNvPicPr>
            <a:picLocks noChangeAspect="1"/>
          </p:cNvPicPr>
          <p:nvPr/>
        </p:nvPicPr>
        <p:blipFill>
          <a:blip r:embed="rId3"/>
          <a:stretch>
            <a:fillRect/>
          </a:stretch>
        </p:blipFill>
        <p:spPr>
          <a:xfrm>
            <a:off x="5957452" y="2590800"/>
            <a:ext cx="3061857" cy="2658626"/>
          </a:xfrm>
          <a:prstGeom prst="rect">
            <a:avLst/>
          </a:prstGeom>
        </p:spPr>
      </p:pic>
    </p:spTree>
    <p:extLst>
      <p:ext uri="{BB962C8B-B14F-4D97-AF65-F5344CB8AC3E}">
        <p14:creationId xmlns:p14="http://schemas.microsoft.com/office/powerpoint/2010/main" val="15785344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OPERATIONS</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2160589"/>
            <a:ext cx="4587393" cy="4531156"/>
          </a:xfrm>
        </p:spPr>
        <p:txBody>
          <a:bodyPr>
            <a:normAutofit fontScale="70000" lnSpcReduction="20000"/>
          </a:bodyPr>
          <a:lstStyle/>
          <a:p>
            <a:r>
              <a:rPr lang="en-US" dirty="0">
                <a:latin typeface="Times New Roman" panose="02020603050405020304" pitchFamily="18" charset="0"/>
                <a:cs typeface="Times New Roman" panose="02020603050405020304" pitchFamily="18" charset="0"/>
              </a:rPr>
              <a:t>The Marriott forest of Arden is basically the hotel as well as country club which offers the rage of unforgettable experiences to their customers.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It </a:t>
            </a:r>
            <a:r>
              <a:rPr lang="en-US" dirty="0">
                <a:latin typeface="Times New Roman" panose="02020603050405020304" pitchFamily="18" charset="0"/>
                <a:cs typeface="Times New Roman" panose="02020603050405020304" pitchFamily="18" charset="0"/>
              </a:rPr>
              <a:t>is mainly set within the 10000 acres of the ancient woodland where especially deer roam free.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Centrally </a:t>
            </a:r>
            <a:r>
              <a:rPr lang="en-US" dirty="0">
                <a:latin typeface="Times New Roman" panose="02020603050405020304" pitchFamily="18" charset="0"/>
                <a:cs typeface="Times New Roman" panose="02020603050405020304" pitchFamily="18" charset="0"/>
              </a:rPr>
              <a:t>located beside the </a:t>
            </a:r>
            <a:r>
              <a:rPr lang="en-US" dirty="0" err="1">
                <a:latin typeface="Times New Roman" panose="02020603050405020304" pitchFamily="18" charset="0"/>
                <a:cs typeface="Times New Roman" panose="02020603050405020304" pitchFamily="18" charset="0"/>
              </a:rPr>
              <a:t>Solhihull</a:t>
            </a:r>
            <a:r>
              <a:rPr lang="en-US" dirty="0">
                <a:latin typeface="Times New Roman" panose="02020603050405020304" pitchFamily="18" charset="0"/>
                <a:cs typeface="Times New Roman" panose="02020603050405020304" pitchFamily="18" charset="0"/>
              </a:rPr>
              <a:t> within west Midlands this is mainly considered as one of the great hotel</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This hotel mainly provides a great services as well as products to their customers and have been known as one of the well-known and remarkable chain of Hotel Marriott. </a:t>
            </a:r>
          </a:p>
        </p:txBody>
      </p:sp>
      <p:pic>
        <p:nvPicPr>
          <p:cNvPr id="5" name="I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1400" y="1515533"/>
            <a:ext cx="4989690" cy="374226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42543427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F&amp;B OPERATIONS</a:t>
            </a:r>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2160589"/>
            <a:ext cx="4462702" cy="4697411"/>
          </a:xfrm>
        </p:spPr>
        <p:txBody>
          <a:bodyPr>
            <a:normAutofit fontScale="70000" lnSpcReduction="20000"/>
          </a:bodyPr>
          <a:lstStyle/>
          <a:p>
            <a:r>
              <a:rPr lang="en-US" dirty="0">
                <a:latin typeface="Times New Roman" panose="02020603050405020304" pitchFamily="18" charset="0"/>
                <a:cs typeface="Times New Roman" panose="02020603050405020304" pitchFamily="18" charset="0"/>
              </a:rPr>
              <a:t>The forest of Arden Marriott hotels basically provides a great restaurant to their customers which is equipped with great facilities as well as services.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It </a:t>
            </a:r>
            <a:r>
              <a:rPr lang="en-US" dirty="0">
                <a:latin typeface="Times New Roman" panose="02020603050405020304" pitchFamily="18" charset="0"/>
                <a:cs typeface="Times New Roman" panose="02020603050405020304" pitchFamily="18" charset="0"/>
              </a:rPr>
              <a:t>has a majestic and remarkable restaurant by the name Zest restaurant which is considered as the great place for enjoying the terrace view.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This </a:t>
            </a:r>
            <a:r>
              <a:rPr lang="en-US" dirty="0">
                <a:latin typeface="Times New Roman" panose="02020603050405020304" pitchFamily="18" charset="0"/>
                <a:cs typeface="Times New Roman" panose="02020603050405020304" pitchFamily="18" charset="0"/>
              </a:rPr>
              <a:t>restaurant mainly offers the terrace facility to their guests where customers can enjoy the great view of airport and outskirts of the country.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This </a:t>
            </a:r>
            <a:r>
              <a:rPr lang="en-US" dirty="0">
                <a:latin typeface="Times New Roman" panose="02020603050405020304" pitchFamily="18" charset="0"/>
                <a:cs typeface="Times New Roman" panose="02020603050405020304" pitchFamily="18" charset="0"/>
              </a:rPr>
              <a:t>restaurant is mainly equipped with numerous facilities like </a:t>
            </a:r>
            <a:r>
              <a:rPr lang="en-US" dirty="0" err="1">
                <a:latin typeface="Times New Roman" panose="02020603050405020304" pitchFamily="18" charset="0"/>
                <a:cs typeface="Times New Roman" panose="02020603050405020304" pitchFamily="18" charset="0"/>
              </a:rPr>
              <a:t>Wi-fi</a:t>
            </a:r>
            <a:r>
              <a:rPr lang="en-US" dirty="0">
                <a:latin typeface="Times New Roman" panose="02020603050405020304" pitchFamily="18" charset="0"/>
                <a:cs typeface="Times New Roman" panose="02020603050405020304" pitchFamily="18" charset="0"/>
              </a:rPr>
              <a:t>, great food etc. </a:t>
            </a:r>
          </a:p>
        </p:txBody>
      </p:sp>
      <p:pic>
        <p:nvPicPr>
          <p:cNvPr id="4" name="Picture 3"/>
          <p:cNvPicPr>
            <a:picLocks noChangeAspect="1"/>
          </p:cNvPicPr>
          <p:nvPr/>
        </p:nvPicPr>
        <p:blipFill>
          <a:blip r:embed="rId3"/>
          <a:stretch>
            <a:fillRect/>
          </a:stretch>
        </p:blipFill>
        <p:spPr>
          <a:xfrm>
            <a:off x="6018184" y="2854098"/>
            <a:ext cx="3255818" cy="2311049"/>
          </a:xfrm>
          <a:prstGeom prst="rect">
            <a:avLst/>
          </a:prstGeom>
        </p:spPr>
      </p:pic>
    </p:spTree>
    <p:extLst>
      <p:ext uri="{BB962C8B-B14F-4D97-AF65-F5344CB8AC3E}">
        <p14:creationId xmlns:p14="http://schemas.microsoft.com/office/powerpoint/2010/main" val="23748154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MENU AND PRODUCTS</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2160589"/>
            <a:ext cx="4462702" cy="4406466"/>
          </a:xfrm>
        </p:spPr>
        <p:txBody>
          <a:bodyPr>
            <a:normAutofit fontScale="70000" lnSpcReduction="20000"/>
          </a:bodyPr>
          <a:lstStyle/>
          <a:p>
            <a:r>
              <a:rPr lang="en-US" dirty="0">
                <a:latin typeface="Times New Roman" panose="02020603050405020304" pitchFamily="18" charset="0"/>
                <a:cs typeface="Times New Roman" panose="02020603050405020304" pitchFamily="18" charset="0"/>
              </a:rPr>
              <a:t>The Zest restaurant of Forest of Arden Marriott hotel basically offers a range of menu selection and dishes to their customers.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This </a:t>
            </a:r>
            <a:r>
              <a:rPr lang="en-US" dirty="0">
                <a:latin typeface="Times New Roman" panose="02020603050405020304" pitchFamily="18" charset="0"/>
                <a:cs typeface="Times New Roman" panose="02020603050405020304" pitchFamily="18" charset="0"/>
              </a:rPr>
              <a:t>restaurant mainly provides a great blend of food and drinks to the customers and thus offers great breakfast, dinner and lunch to their </a:t>
            </a:r>
            <a:r>
              <a:rPr lang="en-US" dirty="0" smtClean="0">
                <a:latin typeface="Times New Roman" panose="02020603050405020304" pitchFamily="18" charset="0"/>
                <a:cs typeface="Times New Roman" panose="02020603050405020304" pitchFamily="18" charset="0"/>
              </a:rPr>
              <a:t>guests.</a:t>
            </a:r>
          </a:p>
          <a:p>
            <a:r>
              <a:rPr lang="en-US" dirty="0" smtClean="0">
                <a:latin typeface="Times New Roman" panose="02020603050405020304" pitchFamily="18" charset="0"/>
                <a:cs typeface="Times New Roman" panose="02020603050405020304" pitchFamily="18" charset="0"/>
              </a:rPr>
              <a:t>Within </a:t>
            </a:r>
            <a:r>
              <a:rPr lang="en-US" dirty="0">
                <a:latin typeface="Times New Roman" panose="02020603050405020304" pitchFamily="18" charset="0"/>
                <a:cs typeface="Times New Roman" panose="02020603050405020304" pitchFamily="18" charset="0"/>
              </a:rPr>
              <a:t>the appetizers, this restaurant provides various cocktails as well as wines like Sparkling Wine, French Mail, Red wine etc.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In </a:t>
            </a:r>
            <a:r>
              <a:rPr lang="en-US" dirty="0">
                <a:latin typeface="Times New Roman" panose="02020603050405020304" pitchFamily="18" charset="0"/>
                <a:cs typeface="Times New Roman" panose="02020603050405020304" pitchFamily="18" charset="0"/>
              </a:rPr>
              <a:t>the starters, this restaurant provides healthy salad as well as fruit and berries to their guests.</a:t>
            </a:r>
          </a:p>
        </p:txBody>
      </p:sp>
      <p:pic>
        <p:nvPicPr>
          <p:cNvPr id="4" name="Picture 3"/>
          <p:cNvPicPr>
            <a:picLocks noChangeAspect="1"/>
          </p:cNvPicPr>
          <p:nvPr/>
        </p:nvPicPr>
        <p:blipFill>
          <a:blip r:embed="rId2"/>
          <a:stretch>
            <a:fillRect/>
          </a:stretch>
        </p:blipFill>
        <p:spPr>
          <a:xfrm>
            <a:off x="6004323" y="2701637"/>
            <a:ext cx="2840071" cy="2493817"/>
          </a:xfrm>
          <a:prstGeom prst="rect">
            <a:avLst/>
          </a:prstGeom>
        </p:spPr>
      </p:pic>
    </p:spTree>
    <p:extLst>
      <p:ext uri="{BB962C8B-B14F-4D97-AF65-F5344CB8AC3E}">
        <p14:creationId xmlns:p14="http://schemas.microsoft.com/office/powerpoint/2010/main" val="12707565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MARKETING STRATEGY</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2160589"/>
            <a:ext cx="4379575" cy="4572720"/>
          </a:xfrm>
        </p:spPr>
        <p:txBody>
          <a:bodyPr>
            <a:normAutofit fontScale="70000" lnSpcReduction="20000"/>
          </a:bodyPr>
          <a:lstStyle/>
          <a:p>
            <a:r>
              <a:rPr lang="en-US" dirty="0">
                <a:latin typeface="Times New Roman" panose="02020603050405020304" pitchFamily="18" charset="0"/>
                <a:cs typeface="Times New Roman" panose="02020603050405020304" pitchFamily="18" charset="0"/>
              </a:rPr>
              <a:t>The marketing strategy of the Forest of Arden Marriott hotel is highly well-defined and structured.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This </a:t>
            </a:r>
            <a:r>
              <a:rPr lang="en-US" dirty="0">
                <a:latin typeface="Times New Roman" panose="02020603050405020304" pitchFamily="18" charset="0"/>
                <a:cs typeface="Times New Roman" panose="02020603050405020304" pitchFamily="18" charset="0"/>
              </a:rPr>
              <a:t>hotel mainly seek the support of both offline and online marketing channels for advertising its services and restaurants</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Within the online channel, company seek the support of social media for attracting the customers.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Within </a:t>
            </a:r>
            <a:r>
              <a:rPr lang="en-US" dirty="0">
                <a:latin typeface="Times New Roman" panose="02020603050405020304" pitchFamily="18" charset="0"/>
                <a:cs typeface="Times New Roman" panose="02020603050405020304" pitchFamily="18" charset="0"/>
              </a:rPr>
              <a:t>the social media, this hotel markets its products and services on various websites like Instagram, Twitter, Facebook etc. </a:t>
            </a:r>
          </a:p>
        </p:txBody>
      </p:sp>
      <p:pic>
        <p:nvPicPr>
          <p:cNvPr id="4" name="Picture 3"/>
          <p:cNvPicPr>
            <a:picLocks noChangeAspect="1"/>
          </p:cNvPicPr>
          <p:nvPr/>
        </p:nvPicPr>
        <p:blipFill>
          <a:blip r:embed="rId3"/>
          <a:stretch>
            <a:fillRect/>
          </a:stretch>
        </p:blipFill>
        <p:spPr>
          <a:xfrm>
            <a:off x="5763491" y="2919056"/>
            <a:ext cx="3671453" cy="2096289"/>
          </a:xfrm>
          <a:prstGeom prst="rect">
            <a:avLst/>
          </a:prstGeom>
        </p:spPr>
      </p:pic>
    </p:spTree>
    <p:extLst>
      <p:ext uri="{BB962C8B-B14F-4D97-AF65-F5344CB8AC3E}">
        <p14:creationId xmlns:p14="http://schemas.microsoft.com/office/powerpoint/2010/main" val="30777292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HEALTH AND HYGIENE WITHIN F&amp;B</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2160589"/>
            <a:ext cx="4102484" cy="4461884"/>
          </a:xfrm>
        </p:spPr>
        <p:txBody>
          <a:bodyPr>
            <a:normAutofit fontScale="62500" lnSpcReduction="20000"/>
          </a:bodyPr>
          <a:lstStyle/>
          <a:p>
            <a:r>
              <a:rPr lang="en-US" dirty="0">
                <a:latin typeface="Times New Roman" panose="02020603050405020304" pitchFamily="18" charset="0"/>
                <a:cs typeface="Times New Roman" panose="02020603050405020304" pitchFamily="18" charset="0"/>
              </a:rPr>
              <a:t>The </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restaurant and Forest of Arden Marriott hotel is highly concerned with hygiene and health of their guests and thus provides a great blend of organic and healthy food</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chefs </a:t>
            </a:r>
            <a:r>
              <a:rPr lang="en-US" dirty="0" smtClean="0">
                <a:latin typeface="Times New Roman" panose="02020603050405020304" pitchFamily="18" charset="0"/>
                <a:cs typeface="Times New Roman" panose="02020603050405020304" pitchFamily="18" charset="0"/>
              </a:rPr>
              <a:t>in restaurant </a:t>
            </a:r>
            <a:r>
              <a:rPr lang="en-US" dirty="0">
                <a:latin typeface="Times New Roman" panose="02020603050405020304" pitchFamily="18" charset="0"/>
                <a:cs typeface="Times New Roman" panose="02020603050405020304" pitchFamily="18" charset="0"/>
              </a:rPr>
              <a:t>of this hotel are highly trained as well as skilled to provide great customer services</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These chefs are the one who are experienced and thus follows the food hygiene standards and rules thoroughly.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These </a:t>
            </a:r>
            <a:r>
              <a:rPr lang="en-US" dirty="0">
                <a:latin typeface="Times New Roman" panose="02020603050405020304" pitchFamily="18" charset="0"/>
                <a:cs typeface="Times New Roman" panose="02020603050405020304" pitchFamily="18" charset="0"/>
              </a:rPr>
              <a:t>chefs maintains the hygiene within their kitchen by frequently cleaning the utensils with the safe dishwasher and maintaining a proper hygiene in kitchen. </a:t>
            </a:r>
          </a:p>
        </p:txBody>
      </p:sp>
      <p:pic>
        <p:nvPicPr>
          <p:cNvPr id="4" name="Picture 3"/>
          <p:cNvPicPr>
            <a:picLocks noChangeAspect="1"/>
          </p:cNvPicPr>
          <p:nvPr/>
        </p:nvPicPr>
        <p:blipFill>
          <a:blip r:embed="rId3"/>
          <a:stretch>
            <a:fillRect/>
          </a:stretch>
        </p:blipFill>
        <p:spPr>
          <a:xfrm>
            <a:off x="5430982" y="2914714"/>
            <a:ext cx="3558886" cy="2225322"/>
          </a:xfrm>
          <a:prstGeom prst="rect">
            <a:avLst/>
          </a:prstGeom>
        </p:spPr>
      </p:pic>
    </p:spTree>
    <p:extLst>
      <p:ext uri="{BB962C8B-B14F-4D97-AF65-F5344CB8AC3E}">
        <p14:creationId xmlns:p14="http://schemas.microsoft.com/office/powerpoint/2010/main" val="28127563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GB" b="1" dirty="0">
                <a:latin typeface="Times New Roman" panose="02020603050405020304" pitchFamily="18" charset="0"/>
                <a:cs typeface="Times New Roman" panose="02020603050405020304" pitchFamily="18" charset="0"/>
              </a:rPr>
              <a:t>CONCLUSION</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2160589"/>
            <a:ext cx="4241030" cy="4448029"/>
          </a:xfrm>
        </p:spPr>
        <p:txBody>
          <a:bodyPr>
            <a:normAutofit fontScale="77500" lnSpcReduction="20000"/>
          </a:bodyPr>
          <a:lstStyle/>
          <a:p>
            <a:r>
              <a:rPr lang="en-US" dirty="0">
                <a:latin typeface="Times New Roman" panose="02020603050405020304" pitchFamily="18" charset="0"/>
                <a:cs typeface="Times New Roman" panose="02020603050405020304" pitchFamily="18" charset="0"/>
              </a:rPr>
              <a:t>It has been summarized that the hospitality industry is mainly recognized by its quality services and products which they provide to the customers</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major operations of the hotels are room services, restaurant, swimming pool, lodging services, etc</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Hotels are highly concerned with providing great customer services by focusing in health and hygiene and using various channels for promoting it. </a:t>
            </a:r>
          </a:p>
          <a:p>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5444836" y="2715127"/>
            <a:ext cx="3380509" cy="2452618"/>
          </a:xfrm>
          <a:prstGeom prst="rect">
            <a:avLst/>
          </a:prstGeom>
        </p:spPr>
      </p:pic>
    </p:spTree>
    <p:extLst>
      <p:ext uri="{BB962C8B-B14F-4D97-AF65-F5344CB8AC3E}">
        <p14:creationId xmlns:p14="http://schemas.microsoft.com/office/powerpoint/2010/main" val="1946222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latin typeface="Times New Roman" panose="02020603050405020304" pitchFamily="18" charset="0"/>
                <a:cs typeface="Times New Roman" panose="02020603050405020304" pitchFamily="18" charset="0"/>
              </a:rPr>
              <a:t>REFERENCES</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2160589"/>
            <a:ext cx="8596668" cy="4461884"/>
          </a:xfrm>
        </p:spPr>
        <p:txBody>
          <a:bodyPr>
            <a:normAutofit fontScale="55000" lnSpcReduction="20000"/>
          </a:bodyPr>
          <a:lstStyle/>
          <a:p>
            <a:r>
              <a:rPr lang="en-US" dirty="0">
                <a:latin typeface="Times New Roman" panose="02020603050405020304" pitchFamily="18" charset="0"/>
                <a:cs typeface="Times New Roman" panose="02020603050405020304" pitchFamily="18" charset="0"/>
              </a:rPr>
              <a:t>Barrows, C. and Robinson, M., 2018. Food and Beverage</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Weber, C., 2019. Operational Efficiency in the Food and Beverage Industry Through Sustainable Water Consumption</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Williams, S.N. and Nestle, M. eds., 2017. </a:t>
            </a:r>
            <a:r>
              <a:rPr lang="en-US" i="1" dirty="0">
                <a:latin typeface="Times New Roman" panose="02020603050405020304" pitchFamily="18" charset="0"/>
                <a:cs typeface="Times New Roman" panose="02020603050405020304" pitchFamily="18" charset="0"/>
              </a:rPr>
              <a:t>Big food: Critical perspectives on the global growth of the food and beverage industry</a:t>
            </a:r>
            <a:r>
              <a:rPr lang="en-US" dirty="0">
                <a:latin typeface="Times New Roman" panose="02020603050405020304" pitchFamily="18" charset="0"/>
                <a:cs typeface="Times New Roman" panose="02020603050405020304" pitchFamily="18" charset="0"/>
              </a:rPr>
              <a:t>. Routledge</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Giacalone</a:t>
            </a:r>
            <a:r>
              <a:rPr lang="en-US" dirty="0">
                <a:latin typeface="Times New Roman" panose="02020603050405020304" pitchFamily="18" charset="0"/>
                <a:cs typeface="Times New Roman" panose="02020603050405020304" pitchFamily="18" charset="0"/>
              </a:rPr>
              <a:t>, D. and Jaeger, S.R., 2019. Perceived situational appropriateness as a predictor of consumers' food and beverage choices. </a:t>
            </a:r>
            <a:r>
              <a:rPr lang="en-US" i="1" dirty="0">
                <a:latin typeface="Times New Roman" panose="02020603050405020304" pitchFamily="18" charset="0"/>
                <a:cs typeface="Times New Roman" panose="02020603050405020304" pitchFamily="18" charset="0"/>
              </a:rPr>
              <a:t>Frontiers in psychology.</a:t>
            </a:r>
            <a:r>
              <a:rPr lang="en-US" dirty="0">
                <a:latin typeface="Times New Roman" panose="02020603050405020304" pitchFamily="18" charset="0"/>
                <a:cs typeface="Times New Roman" panose="02020603050405020304" pitchFamily="18" charset="0"/>
              </a:rPr>
              <a:t>10. p.1743</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Chan, E.S. and Hon, A.H., 2020. Application of extended theory of planned behavior model to ecological behavior intentions in the food and beverage service industry. </a:t>
            </a:r>
            <a:r>
              <a:rPr lang="en-US" i="1" dirty="0">
                <a:latin typeface="Times New Roman" panose="02020603050405020304" pitchFamily="18" charset="0"/>
                <a:cs typeface="Times New Roman" panose="02020603050405020304" pitchFamily="18" charset="0"/>
              </a:rPr>
              <a:t>Journal of Foodservice Business Research.</a:t>
            </a:r>
            <a:r>
              <a:rPr lang="en-US" dirty="0">
                <a:latin typeface="Times New Roman" panose="02020603050405020304" pitchFamily="18" charset="0"/>
                <a:cs typeface="Times New Roman" panose="02020603050405020304" pitchFamily="18" charset="0"/>
              </a:rPr>
              <a:t>pp.1-23</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Weber, O. and Saunders-</a:t>
            </a:r>
            <a:r>
              <a:rPr lang="en-US" dirty="0" err="1">
                <a:latin typeface="Times New Roman" panose="02020603050405020304" pitchFamily="18" charset="0"/>
                <a:cs typeface="Times New Roman" panose="02020603050405020304" pitchFamily="18" charset="0"/>
              </a:rPr>
              <a:t>Hogberg</a:t>
            </a:r>
            <a:r>
              <a:rPr lang="en-US" dirty="0">
                <a:latin typeface="Times New Roman" panose="02020603050405020304" pitchFamily="18" charset="0"/>
                <a:cs typeface="Times New Roman" panose="02020603050405020304" pitchFamily="18" charset="0"/>
              </a:rPr>
              <a:t>, G., 2018. Water management and corporate social performance in the food and beverage industry. </a:t>
            </a:r>
            <a:r>
              <a:rPr lang="en-US" i="1" dirty="0">
                <a:latin typeface="Times New Roman" panose="02020603050405020304" pitchFamily="18" charset="0"/>
                <a:cs typeface="Times New Roman" panose="02020603050405020304" pitchFamily="18" charset="0"/>
              </a:rPr>
              <a:t>Journal of Cleaner Production.</a:t>
            </a:r>
            <a:r>
              <a:rPr lang="en-US" dirty="0">
                <a:latin typeface="Times New Roman" panose="02020603050405020304" pitchFamily="18" charset="0"/>
                <a:cs typeface="Times New Roman" panose="02020603050405020304" pitchFamily="18" charset="0"/>
              </a:rPr>
              <a:t>195. pp.963-977</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Del </a:t>
            </a:r>
            <a:r>
              <a:rPr lang="en-US" dirty="0" err="1">
                <a:latin typeface="Times New Roman" panose="02020603050405020304" pitchFamily="18" charset="0"/>
                <a:cs typeface="Times New Roman" panose="02020603050405020304" pitchFamily="18" charset="0"/>
              </a:rPr>
              <a:t>Chiappa</a:t>
            </a:r>
            <a:r>
              <a:rPr lang="en-US" dirty="0">
                <a:latin typeface="Times New Roman" panose="02020603050405020304" pitchFamily="18" charset="0"/>
                <a:cs typeface="Times New Roman" panose="02020603050405020304" pitchFamily="18" charset="0"/>
              </a:rPr>
              <a:t>, G., Martin, J.C. and Roman, C., 2016. Service quality of airports' food and beverage retailers. A fuzzy approach. </a:t>
            </a:r>
            <a:r>
              <a:rPr lang="en-US" i="1" dirty="0">
                <a:latin typeface="Times New Roman" panose="02020603050405020304" pitchFamily="18" charset="0"/>
                <a:cs typeface="Times New Roman" panose="02020603050405020304" pitchFamily="18" charset="0"/>
              </a:rPr>
              <a:t>Journal of air transport management.</a:t>
            </a:r>
            <a:r>
              <a:rPr lang="en-US" dirty="0">
                <a:latin typeface="Times New Roman" panose="02020603050405020304" pitchFamily="18" charset="0"/>
                <a:cs typeface="Times New Roman" panose="02020603050405020304" pitchFamily="18" charset="0"/>
              </a:rPr>
              <a:t>53.pp.105-113</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p>
          <a:p>
            <a:r>
              <a:rPr lang="en-US" dirty="0" err="1" smtClean="0">
                <a:latin typeface="Times New Roman" panose="02020603050405020304" pitchFamily="18" charset="0"/>
                <a:cs typeface="Times New Roman" panose="02020603050405020304" pitchFamily="18" charset="0"/>
              </a:rPr>
              <a:t>Bresciani</a:t>
            </a:r>
            <a:r>
              <a:rPr lang="en-US" dirty="0">
                <a:latin typeface="Times New Roman" panose="02020603050405020304" pitchFamily="18" charset="0"/>
                <a:cs typeface="Times New Roman" panose="02020603050405020304" pitchFamily="18" charset="0"/>
              </a:rPr>
              <a:t>, S., 2017. Open, networked and dynamic innovation in the food and beverage industry. </a:t>
            </a:r>
            <a:r>
              <a:rPr lang="en-US" i="1" dirty="0">
                <a:latin typeface="Times New Roman" panose="02020603050405020304" pitchFamily="18" charset="0"/>
                <a:cs typeface="Times New Roman" panose="02020603050405020304" pitchFamily="18" charset="0"/>
              </a:rPr>
              <a:t>British Food Journal</a:t>
            </a:r>
            <a:r>
              <a:rPr lang="en-US"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33632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092594" y="1965180"/>
            <a:ext cx="4676775" cy="2939329"/>
          </a:xfrm>
          <a:prstGeom prst="rect">
            <a:avLst/>
          </a:prstGeom>
        </p:spPr>
      </p:pic>
    </p:spTree>
    <p:extLst>
      <p:ext uri="{BB962C8B-B14F-4D97-AF65-F5344CB8AC3E}">
        <p14:creationId xmlns:p14="http://schemas.microsoft.com/office/powerpoint/2010/main" val="76349623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lme">
  <a:themeElements>
    <a:clrScheme name="Culm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Culm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ulme">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Apex</Template>
  <TotalTime>36</TotalTime>
  <Words>1318</Words>
  <Application>Microsoft Office PowerPoint</Application>
  <PresentationFormat>Particularizare</PresentationFormat>
  <Paragraphs>69</Paragraphs>
  <Slides>13</Slides>
  <Notes>6</Notes>
  <HiddenSlides>0</HiddenSlides>
  <MMClips>0</MMClips>
  <ScaleCrop>false</ScaleCrop>
  <HeadingPairs>
    <vt:vector size="4" baseType="variant">
      <vt:variant>
        <vt:lpstr>Temă</vt:lpstr>
      </vt:variant>
      <vt:variant>
        <vt:i4>1</vt:i4>
      </vt:variant>
      <vt:variant>
        <vt:lpstr>Titluri diapozitive</vt:lpstr>
      </vt:variant>
      <vt:variant>
        <vt:i4>13</vt:i4>
      </vt:variant>
    </vt:vector>
  </HeadingPairs>
  <TitlesOfParts>
    <vt:vector size="14" baseType="lpstr">
      <vt:lpstr>Culme</vt:lpstr>
      <vt:lpstr>FOOD AND BEVERAGE MARRIOTT HOTEL</vt:lpstr>
      <vt:lpstr>Prezentare PowerPoint</vt:lpstr>
      <vt:lpstr>TABLE OF CONTENT</vt:lpstr>
      <vt:lpstr>INTRODUCTION </vt:lpstr>
      <vt:lpstr>HISTORY OF MARRIOTT FOREST OF ARDEN </vt:lpstr>
      <vt:lpstr>OPERATIONS </vt:lpstr>
      <vt:lpstr>F&amp;B OPERATIONS </vt:lpstr>
      <vt:lpstr>MENU AND PRODUCTS </vt:lpstr>
      <vt:lpstr>MARKETING STRATEGY </vt:lpstr>
      <vt:lpstr>HEALTH AND HYGIENE WITHIN F&amp;B </vt:lpstr>
      <vt:lpstr>CONCLUSION </vt:lpstr>
      <vt:lpstr>REFERENCES </vt:lpstr>
      <vt:lpstr>Prezentare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FOOD AND BEVERAGE</dc:title>
  <dc:creator>user</dc:creator>
  <cp:lastModifiedBy>danie</cp:lastModifiedBy>
  <cp:revision>11</cp:revision>
  <dcterms:created xsi:type="dcterms:W3CDTF">2020-03-11T10:47:13Z</dcterms:created>
  <dcterms:modified xsi:type="dcterms:W3CDTF">2020-03-13T01:21:03Z</dcterms:modified>
</cp:coreProperties>
</file>