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6"/>
  </p:notesMasterIdLst>
  <p:sldIdLst>
    <p:sldId id="315" r:id="rId2"/>
    <p:sldId id="256" r:id="rId3"/>
    <p:sldId id="276" r:id="rId4"/>
    <p:sldId id="299" r:id="rId5"/>
    <p:sldId id="313" r:id="rId6"/>
    <p:sldId id="302" r:id="rId7"/>
    <p:sldId id="303" r:id="rId8"/>
    <p:sldId id="301" r:id="rId9"/>
    <p:sldId id="304" r:id="rId10"/>
    <p:sldId id="298" r:id="rId11"/>
    <p:sldId id="307" r:id="rId12"/>
    <p:sldId id="283" r:id="rId13"/>
    <p:sldId id="310" r:id="rId14"/>
    <p:sldId id="312" r:id="rId15"/>
    <p:sldId id="311" r:id="rId16"/>
    <p:sldId id="278" r:id="rId17"/>
    <p:sldId id="282" r:id="rId18"/>
    <p:sldId id="309" r:id="rId19"/>
    <p:sldId id="305" r:id="rId20"/>
    <p:sldId id="306" r:id="rId21"/>
    <p:sldId id="300" r:id="rId22"/>
    <p:sldId id="277" r:id="rId23"/>
    <p:sldId id="285" r:id="rId24"/>
    <p:sldId id="314"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A"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9212"/>
    <a:srgbClr val="006699"/>
    <a:srgbClr val="139EAD"/>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96" autoAdjust="0"/>
    <p:restoredTop sz="86724" autoAdjust="0"/>
  </p:normalViewPr>
  <p:slideViewPr>
    <p:cSldViewPr snapToGrid="0" showGuides="1">
      <p:cViewPr varScale="1">
        <p:scale>
          <a:sx n="62" d="100"/>
          <a:sy n="62" d="100"/>
        </p:scale>
        <p:origin x="96" y="810"/>
      </p:cViewPr>
      <p:guideLst>
        <p:guide orient="horz" pos="2328"/>
        <p:guide pos="3864"/>
        <p:guide pos="7512"/>
        <p:guide pos="144"/>
        <p:guide orient="horz" pos="624"/>
        <p:guide orient="horz" pos="4056"/>
      </p:guideLst>
    </p:cSldViewPr>
  </p:slideViewPr>
  <p:outlineViewPr>
    <p:cViewPr>
      <p:scale>
        <a:sx n="33" d="100"/>
        <a:sy n="33" d="100"/>
      </p:scale>
      <p:origin x="0" y="9086"/>
    </p:cViewPr>
  </p:outlineViewPr>
  <p:notesTextViewPr>
    <p:cViewPr>
      <p:scale>
        <a:sx n="1" d="1"/>
        <a:sy n="1" d="1"/>
      </p:scale>
      <p:origin x="0" y="-798"/>
    </p:cViewPr>
  </p:notesTextViewPr>
  <p:sorterViewPr>
    <p:cViewPr>
      <p:scale>
        <a:sx n="100" d="100"/>
        <a:sy n="100" d="100"/>
      </p:scale>
      <p:origin x="0" y="-3552"/>
    </p:cViewPr>
  </p:sorterViewPr>
  <p:notesViewPr>
    <p:cSldViewPr snapToGrid="0">
      <p:cViewPr varScale="1">
        <p:scale>
          <a:sx n="71" d="100"/>
          <a:sy n="71" d="100"/>
        </p:scale>
        <p:origin x="-2741" y="-77"/>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Predicted incremental Increase in Productivity</a:t>
            </a:r>
          </a:p>
        </c:rich>
      </c:tx>
      <c:layout>
        <c:manualLayout>
          <c:xMode val="edge"/>
          <c:yMode val="edge"/>
          <c:x val="0.14052777777777778"/>
          <c:y val="2.7777740208661882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0"/>
          <c:spPr>
            <a:solidFill>
              <a:schemeClr val="accent4">
                <a:shade val="76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Sheet1!$A$4:$A$6</c:f>
              <c:numCache>
                <c:formatCode>General</c:formatCode>
                <c:ptCount val="3"/>
                <c:pt idx="0">
                  <c:v>2019</c:v>
                </c:pt>
                <c:pt idx="1">
                  <c:v>2020</c:v>
                </c:pt>
                <c:pt idx="2">
                  <c:v>2021</c:v>
                </c:pt>
              </c:numCache>
            </c:numRef>
          </c:cat>
          <c:val>
            <c:numRef>
              <c:f>Sheet1!$B$4:$B$6</c:f>
              <c:numCache>
                <c:formatCode>_-"£"* #,##0_-;\-"£"* #,##0_-;_-"£"* "-"??_-;_-@_-</c:formatCode>
                <c:ptCount val="3"/>
                <c:pt idx="0">
                  <c:v>380000</c:v>
                </c:pt>
                <c:pt idx="1">
                  <c:v>399000</c:v>
                </c:pt>
                <c:pt idx="2">
                  <c:v>418950</c:v>
                </c:pt>
              </c:numCache>
            </c:numRef>
          </c:val>
          <c:extLst>
            <c:ext xmlns:c16="http://schemas.microsoft.com/office/drawing/2014/chart" uri="{C3380CC4-5D6E-409C-BE32-E72D297353CC}">
              <c16:uniqueId val="{00000000-08A4-4D24-A570-C51FAD10867F}"/>
            </c:ext>
          </c:extLst>
        </c:ser>
        <c:dLbls>
          <c:showLegendKey val="0"/>
          <c:showVal val="0"/>
          <c:showCatName val="0"/>
          <c:showSerName val="0"/>
          <c:showPercent val="0"/>
          <c:showBubbleSize val="0"/>
        </c:dLbls>
        <c:gapWidth val="219"/>
        <c:overlap val="-27"/>
        <c:axId val="471779912"/>
        <c:axId val="471778928"/>
      </c:barChart>
      <c:catAx>
        <c:axId val="4717799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1778928"/>
        <c:crosses val="autoZero"/>
        <c:auto val="1"/>
        <c:lblAlgn val="ctr"/>
        <c:lblOffset val="100"/>
        <c:noMultiLvlLbl val="0"/>
      </c:catAx>
      <c:valAx>
        <c:axId val="471778928"/>
        <c:scaling>
          <c:orientation val="minMax"/>
        </c:scaling>
        <c:delete val="1"/>
        <c:axPos val="l"/>
        <c:majorGridlines>
          <c:spPr>
            <a:ln w="9525" cap="flat" cmpd="sng" algn="ctr">
              <a:solidFill>
                <a:schemeClr val="tx1">
                  <a:lumMod val="15000"/>
                  <a:lumOff val="85000"/>
                </a:schemeClr>
              </a:solidFill>
              <a:round/>
            </a:ln>
            <a:effectLst/>
          </c:spPr>
        </c:majorGridlines>
        <c:numFmt formatCode="_-&quot;£&quot;* #,##0_-;\-&quot;£&quot;* #,##0_-;_-&quot;£&quot;* &quot;-&quot;??_-;_-@_-" sourceLinked="1"/>
        <c:majorTickMark val="none"/>
        <c:minorTickMark val="none"/>
        <c:tickLblPos val="nextTo"/>
        <c:crossAx val="47177991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4">
  <a:schemeClr val="accent4"/>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FBFF01-369E-4095-AAC8-597E39D41DA9}" type="doc">
      <dgm:prSet loTypeId="urn:microsoft.com/office/officeart/2005/8/layout/process1" loCatId="process" qsTypeId="urn:microsoft.com/office/officeart/2005/8/quickstyle/simple2" qsCatId="simple" csTypeId="urn:microsoft.com/office/officeart/2005/8/colors/accent1_2" csCatId="accent1" phldr="1"/>
      <dgm:spPr/>
      <dgm:t>
        <a:bodyPr/>
        <a:lstStyle/>
        <a:p>
          <a:endParaRPr lang="en-GB"/>
        </a:p>
      </dgm:t>
    </dgm:pt>
    <dgm:pt modelId="{C492C95D-9F14-4A75-9D11-5F18070F1377}">
      <dgm:prSet phldrT="[Text]" custT="1"/>
      <dgm:spPr>
        <a:solidFill>
          <a:srgbClr val="F29212"/>
        </a:solidFill>
      </dgm:spPr>
      <dgm:t>
        <a:bodyPr/>
        <a:lstStyle/>
        <a:p>
          <a:r>
            <a:rPr lang="en-GB" sz="2000" b="1" dirty="0"/>
            <a:t>A</a:t>
          </a:r>
          <a:r>
            <a:rPr lang="en-GB" sz="2000" dirty="0"/>
            <a:t>spiration</a:t>
          </a:r>
        </a:p>
      </dgm:t>
    </dgm:pt>
    <dgm:pt modelId="{A0D4C1F8-D50D-4A9D-9D3F-F8FC7FD722D5}" type="parTrans" cxnId="{EF35074F-306E-48DF-B49B-C0A33DC0CC63}">
      <dgm:prSet/>
      <dgm:spPr/>
      <dgm:t>
        <a:bodyPr/>
        <a:lstStyle/>
        <a:p>
          <a:endParaRPr lang="en-GB" sz="1600"/>
        </a:p>
      </dgm:t>
    </dgm:pt>
    <dgm:pt modelId="{7A610FD9-41A4-489F-97E0-27DFFD51CB49}" type="sibTrans" cxnId="{EF35074F-306E-48DF-B49B-C0A33DC0CC63}">
      <dgm:prSet custT="1"/>
      <dgm:spPr>
        <a:solidFill>
          <a:schemeClr val="bg1"/>
        </a:solidFill>
      </dgm:spPr>
      <dgm:t>
        <a:bodyPr/>
        <a:lstStyle/>
        <a:p>
          <a:endParaRPr lang="en-GB" sz="1100" dirty="0"/>
        </a:p>
      </dgm:t>
    </dgm:pt>
    <dgm:pt modelId="{088A2778-7036-4AE3-8F50-F92EA775BA84}">
      <dgm:prSet phldrT="[Text]" custT="1"/>
      <dgm:spPr>
        <a:solidFill>
          <a:srgbClr val="F29212"/>
        </a:solidFill>
      </dgm:spPr>
      <dgm:t>
        <a:bodyPr/>
        <a:lstStyle/>
        <a:p>
          <a:r>
            <a:rPr lang="en-GB" sz="2000" b="1" dirty="0"/>
            <a:t>B</a:t>
          </a:r>
          <a:r>
            <a:rPr lang="en-GB" sz="2000" dirty="0"/>
            <a:t>aseline</a:t>
          </a:r>
        </a:p>
      </dgm:t>
    </dgm:pt>
    <dgm:pt modelId="{D0650A18-FB7E-475B-9A56-6BD05DE3E6B9}" type="parTrans" cxnId="{0E8109DE-6028-48E3-8195-E8028BB86C76}">
      <dgm:prSet/>
      <dgm:spPr/>
      <dgm:t>
        <a:bodyPr/>
        <a:lstStyle/>
        <a:p>
          <a:endParaRPr lang="en-GB" sz="1600"/>
        </a:p>
      </dgm:t>
    </dgm:pt>
    <dgm:pt modelId="{E8642E30-50AE-4164-856B-B5E295AEFC77}" type="sibTrans" cxnId="{0E8109DE-6028-48E3-8195-E8028BB86C76}">
      <dgm:prSet custT="1"/>
      <dgm:spPr>
        <a:solidFill>
          <a:schemeClr val="bg1"/>
        </a:solidFill>
      </dgm:spPr>
      <dgm:t>
        <a:bodyPr/>
        <a:lstStyle/>
        <a:p>
          <a:endParaRPr lang="en-GB" sz="1100" dirty="0"/>
        </a:p>
      </dgm:t>
    </dgm:pt>
    <dgm:pt modelId="{A3DE2D2A-A5D2-42F8-AD00-1F20FE646D17}">
      <dgm:prSet phldrT="[Text]" custT="1"/>
      <dgm:spPr>
        <a:solidFill>
          <a:srgbClr val="F29212"/>
        </a:solidFill>
      </dgm:spPr>
      <dgm:t>
        <a:bodyPr/>
        <a:lstStyle/>
        <a:p>
          <a:r>
            <a:rPr lang="en-GB" sz="2000" b="1" dirty="0"/>
            <a:t>C</a:t>
          </a:r>
          <a:r>
            <a:rPr lang="en-GB" sz="2000" dirty="0"/>
            <a:t>harting the Course</a:t>
          </a:r>
        </a:p>
      </dgm:t>
    </dgm:pt>
    <dgm:pt modelId="{D938612D-B0BB-4BE1-94F4-B61A82CA7CD6}" type="parTrans" cxnId="{04F69A2F-49C5-47DD-BC75-AC64876DDCF0}">
      <dgm:prSet/>
      <dgm:spPr/>
      <dgm:t>
        <a:bodyPr/>
        <a:lstStyle/>
        <a:p>
          <a:endParaRPr lang="en-GB" sz="1600"/>
        </a:p>
      </dgm:t>
    </dgm:pt>
    <dgm:pt modelId="{A35D7EC1-C77E-449B-A058-18E4F0F3BC4B}" type="sibTrans" cxnId="{04F69A2F-49C5-47DD-BC75-AC64876DDCF0}">
      <dgm:prSet custT="1"/>
      <dgm:spPr>
        <a:solidFill>
          <a:schemeClr val="bg1"/>
        </a:solidFill>
      </dgm:spPr>
      <dgm:t>
        <a:bodyPr/>
        <a:lstStyle/>
        <a:p>
          <a:endParaRPr lang="en-GB" sz="1100" dirty="0"/>
        </a:p>
      </dgm:t>
    </dgm:pt>
    <dgm:pt modelId="{A77E15A1-876D-4385-A935-BC35372ADBE1}">
      <dgm:prSet custT="1"/>
      <dgm:spPr>
        <a:solidFill>
          <a:srgbClr val="F29212"/>
        </a:solidFill>
      </dgm:spPr>
      <dgm:t>
        <a:bodyPr/>
        <a:lstStyle/>
        <a:p>
          <a:r>
            <a:rPr lang="en-GB" sz="2000" b="1" dirty="0"/>
            <a:t>D</a:t>
          </a:r>
          <a:r>
            <a:rPr lang="en-GB" sz="2000" dirty="0"/>
            <a:t>elivery</a:t>
          </a:r>
        </a:p>
      </dgm:t>
    </dgm:pt>
    <dgm:pt modelId="{C3FD3715-E157-4F2B-88A4-4D3EF49CAFD0}" type="parTrans" cxnId="{D8F30936-E680-4B74-9961-79B533F68A36}">
      <dgm:prSet/>
      <dgm:spPr/>
      <dgm:t>
        <a:bodyPr/>
        <a:lstStyle/>
        <a:p>
          <a:endParaRPr lang="en-GB" sz="1600"/>
        </a:p>
      </dgm:t>
    </dgm:pt>
    <dgm:pt modelId="{219AD814-4F60-43EB-870F-CA4E3ACECB7A}" type="sibTrans" cxnId="{D8F30936-E680-4B74-9961-79B533F68A36}">
      <dgm:prSet custT="1"/>
      <dgm:spPr>
        <a:solidFill>
          <a:schemeClr val="bg1"/>
        </a:solidFill>
      </dgm:spPr>
      <dgm:t>
        <a:bodyPr/>
        <a:lstStyle/>
        <a:p>
          <a:endParaRPr lang="en-GB" sz="1100" dirty="0"/>
        </a:p>
      </dgm:t>
    </dgm:pt>
    <dgm:pt modelId="{230345E1-0C8F-40D7-AD5E-2D1DC1BD2133}">
      <dgm:prSet custT="1"/>
      <dgm:spPr>
        <a:solidFill>
          <a:srgbClr val="F29212"/>
        </a:solidFill>
      </dgm:spPr>
      <dgm:t>
        <a:bodyPr/>
        <a:lstStyle/>
        <a:p>
          <a:r>
            <a:rPr lang="en-GB" sz="2000" b="1" dirty="0"/>
            <a:t>E</a:t>
          </a:r>
          <a:r>
            <a:rPr lang="en-GB" sz="2000" dirty="0"/>
            <a:t>valuation</a:t>
          </a:r>
        </a:p>
      </dgm:t>
    </dgm:pt>
    <dgm:pt modelId="{515E9511-7845-4E9D-B0BC-2D6C4E7914AB}" type="parTrans" cxnId="{136BF58D-D174-41A7-A820-850B78BBE60E}">
      <dgm:prSet/>
      <dgm:spPr/>
      <dgm:t>
        <a:bodyPr/>
        <a:lstStyle/>
        <a:p>
          <a:endParaRPr lang="en-GB" sz="1600"/>
        </a:p>
      </dgm:t>
    </dgm:pt>
    <dgm:pt modelId="{559CA0C9-682A-4E0B-A3CA-979F1F0067C0}" type="sibTrans" cxnId="{136BF58D-D174-41A7-A820-850B78BBE60E}">
      <dgm:prSet/>
      <dgm:spPr/>
      <dgm:t>
        <a:bodyPr/>
        <a:lstStyle/>
        <a:p>
          <a:endParaRPr lang="en-GB" sz="1600"/>
        </a:p>
      </dgm:t>
    </dgm:pt>
    <dgm:pt modelId="{19A81F63-AE33-4E2B-B2ED-ED9CD6C931A0}" type="pres">
      <dgm:prSet presAssocID="{0DFBFF01-369E-4095-AAC8-597E39D41DA9}" presName="Name0" presStyleCnt="0">
        <dgm:presLayoutVars>
          <dgm:dir/>
          <dgm:resizeHandles val="exact"/>
        </dgm:presLayoutVars>
      </dgm:prSet>
      <dgm:spPr/>
    </dgm:pt>
    <dgm:pt modelId="{214B54AC-1DF6-4F83-8450-14A1119C225F}" type="pres">
      <dgm:prSet presAssocID="{C492C95D-9F14-4A75-9D11-5F18070F1377}" presName="node" presStyleLbl="node1" presStyleIdx="0" presStyleCnt="5" custScaleX="145825" custScaleY="194182">
        <dgm:presLayoutVars>
          <dgm:bulletEnabled val="1"/>
        </dgm:presLayoutVars>
      </dgm:prSet>
      <dgm:spPr/>
    </dgm:pt>
    <dgm:pt modelId="{D77FDD30-91F2-42BE-8E09-8F541FEF4BC8}" type="pres">
      <dgm:prSet presAssocID="{7A610FD9-41A4-489F-97E0-27DFFD51CB49}" presName="sibTrans" presStyleLbl="sibTrans2D1" presStyleIdx="0" presStyleCnt="4"/>
      <dgm:spPr/>
    </dgm:pt>
    <dgm:pt modelId="{6B70B03F-A78B-4642-85CA-8F2AA0078998}" type="pres">
      <dgm:prSet presAssocID="{7A610FD9-41A4-489F-97E0-27DFFD51CB49}" presName="connectorText" presStyleLbl="sibTrans2D1" presStyleIdx="0" presStyleCnt="4"/>
      <dgm:spPr/>
    </dgm:pt>
    <dgm:pt modelId="{841A2888-BA6E-4D97-B4CC-18A54DAEB42B}" type="pres">
      <dgm:prSet presAssocID="{088A2778-7036-4AE3-8F50-F92EA775BA84}" presName="node" presStyleLbl="node1" presStyleIdx="1" presStyleCnt="5" custScaleX="145825" custScaleY="194182">
        <dgm:presLayoutVars>
          <dgm:bulletEnabled val="1"/>
        </dgm:presLayoutVars>
      </dgm:prSet>
      <dgm:spPr/>
    </dgm:pt>
    <dgm:pt modelId="{619B09EB-0496-452F-BCE7-7476E43B2456}" type="pres">
      <dgm:prSet presAssocID="{E8642E30-50AE-4164-856B-B5E295AEFC77}" presName="sibTrans" presStyleLbl="sibTrans2D1" presStyleIdx="1" presStyleCnt="4"/>
      <dgm:spPr/>
    </dgm:pt>
    <dgm:pt modelId="{CE42927C-38AC-4020-95D7-1F529DD88E87}" type="pres">
      <dgm:prSet presAssocID="{E8642E30-50AE-4164-856B-B5E295AEFC77}" presName="connectorText" presStyleLbl="sibTrans2D1" presStyleIdx="1" presStyleCnt="4"/>
      <dgm:spPr/>
    </dgm:pt>
    <dgm:pt modelId="{02EA27C9-5036-4366-AC85-789385D943FE}" type="pres">
      <dgm:prSet presAssocID="{A3DE2D2A-A5D2-42F8-AD00-1F20FE646D17}" presName="node" presStyleLbl="node1" presStyleIdx="2" presStyleCnt="5" custScaleX="145825" custScaleY="194182">
        <dgm:presLayoutVars>
          <dgm:bulletEnabled val="1"/>
        </dgm:presLayoutVars>
      </dgm:prSet>
      <dgm:spPr/>
    </dgm:pt>
    <dgm:pt modelId="{2F527749-8FB0-485B-AF49-08D175343640}" type="pres">
      <dgm:prSet presAssocID="{A35D7EC1-C77E-449B-A058-18E4F0F3BC4B}" presName="sibTrans" presStyleLbl="sibTrans2D1" presStyleIdx="2" presStyleCnt="4"/>
      <dgm:spPr/>
    </dgm:pt>
    <dgm:pt modelId="{4D190C62-90FD-4F4C-8876-585E8C8F8B15}" type="pres">
      <dgm:prSet presAssocID="{A35D7EC1-C77E-449B-A058-18E4F0F3BC4B}" presName="connectorText" presStyleLbl="sibTrans2D1" presStyleIdx="2" presStyleCnt="4"/>
      <dgm:spPr/>
    </dgm:pt>
    <dgm:pt modelId="{E4D33AD6-3818-47F2-98DA-C70664B7D82D}" type="pres">
      <dgm:prSet presAssocID="{A77E15A1-876D-4385-A935-BC35372ADBE1}" presName="node" presStyleLbl="node1" presStyleIdx="3" presStyleCnt="5" custScaleX="145825" custScaleY="194182">
        <dgm:presLayoutVars>
          <dgm:bulletEnabled val="1"/>
        </dgm:presLayoutVars>
      </dgm:prSet>
      <dgm:spPr/>
    </dgm:pt>
    <dgm:pt modelId="{08789291-7024-4532-A91D-03C4F7E567FA}" type="pres">
      <dgm:prSet presAssocID="{219AD814-4F60-43EB-870F-CA4E3ACECB7A}" presName="sibTrans" presStyleLbl="sibTrans2D1" presStyleIdx="3" presStyleCnt="4"/>
      <dgm:spPr/>
    </dgm:pt>
    <dgm:pt modelId="{735252DF-1852-42E7-B879-EC58DE6424F9}" type="pres">
      <dgm:prSet presAssocID="{219AD814-4F60-43EB-870F-CA4E3ACECB7A}" presName="connectorText" presStyleLbl="sibTrans2D1" presStyleIdx="3" presStyleCnt="4"/>
      <dgm:spPr/>
    </dgm:pt>
    <dgm:pt modelId="{5DBDF6FC-01F9-4224-98C2-657B31AE78C5}" type="pres">
      <dgm:prSet presAssocID="{230345E1-0C8F-40D7-AD5E-2D1DC1BD2133}" presName="node" presStyleLbl="node1" presStyleIdx="4" presStyleCnt="5" custScaleX="145825" custScaleY="194182">
        <dgm:presLayoutVars>
          <dgm:bulletEnabled val="1"/>
        </dgm:presLayoutVars>
      </dgm:prSet>
      <dgm:spPr/>
    </dgm:pt>
  </dgm:ptLst>
  <dgm:cxnLst>
    <dgm:cxn modelId="{BB556808-EA82-4181-8805-9793A539CF67}" type="presOf" srcId="{088A2778-7036-4AE3-8F50-F92EA775BA84}" destId="{841A2888-BA6E-4D97-B4CC-18A54DAEB42B}" srcOrd="0" destOrd="0" presId="urn:microsoft.com/office/officeart/2005/8/layout/process1"/>
    <dgm:cxn modelId="{68688024-0D9A-4C45-B9E4-23E82098F624}" type="presOf" srcId="{0DFBFF01-369E-4095-AAC8-597E39D41DA9}" destId="{19A81F63-AE33-4E2B-B2ED-ED9CD6C931A0}" srcOrd="0" destOrd="0" presId="urn:microsoft.com/office/officeart/2005/8/layout/process1"/>
    <dgm:cxn modelId="{CCD07D28-3BD9-4BBD-934E-75171941AEC2}" type="presOf" srcId="{E8642E30-50AE-4164-856B-B5E295AEFC77}" destId="{CE42927C-38AC-4020-95D7-1F529DD88E87}" srcOrd="1" destOrd="0" presId="urn:microsoft.com/office/officeart/2005/8/layout/process1"/>
    <dgm:cxn modelId="{04F69A2F-49C5-47DD-BC75-AC64876DDCF0}" srcId="{0DFBFF01-369E-4095-AAC8-597E39D41DA9}" destId="{A3DE2D2A-A5D2-42F8-AD00-1F20FE646D17}" srcOrd="2" destOrd="0" parTransId="{D938612D-B0BB-4BE1-94F4-B61A82CA7CD6}" sibTransId="{A35D7EC1-C77E-449B-A058-18E4F0F3BC4B}"/>
    <dgm:cxn modelId="{8A75C633-6255-4126-9872-83FEC1DE3A21}" type="presOf" srcId="{E8642E30-50AE-4164-856B-B5E295AEFC77}" destId="{619B09EB-0496-452F-BCE7-7476E43B2456}" srcOrd="0" destOrd="0" presId="urn:microsoft.com/office/officeart/2005/8/layout/process1"/>
    <dgm:cxn modelId="{D8F30936-E680-4B74-9961-79B533F68A36}" srcId="{0DFBFF01-369E-4095-AAC8-597E39D41DA9}" destId="{A77E15A1-876D-4385-A935-BC35372ADBE1}" srcOrd="3" destOrd="0" parTransId="{C3FD3715-E157-4F2B-88A4-4D3EF49CAFD0}" sibTransId="{219AD814-4F60-43EB-870F-CA4E3ACECB7A}"/>
    <dgm:cxn modelId="{486E515D-C026-4DE9-AD9A-E5F0CBE13865}" type="presOf" srcId="{219AD814-4F60-43EB-870F-CA4E3ACECB7A}" destId="{08789291-7024-4532-A91D-03C4F7E567FA}" srcOrd="0" destOrd="0" presId="urn:microsoft.com/office/officeart/2005/8/layout/process1"/>
    <dgm:cxn modelId="{181C3360-951E-4191-B9AD-B063BF9B44D3}" type="presOf" srcId="{219AD814-4F60-43EB-870F-CA4E3ACECB7A}" destId="{735252DF-1852-42E7-B879-EC58DE6424F9}" srcOrd="1" destOrd="0" presId="urn:microsoft.com/office/officeart/2005/8/layout/process1"/>
    <dgm:cxn modelId="{D53E444A-5674-48E8-9344-086CC64F5933}" type="presOf" srcId="{A35D7EC1-C77E-449B-A058-18E4F0F3BC4B}" destId="{4D190C62-90FD-4F4C-8876-585E8C8F8B15}" srcOrd="1" destOrd="0" presId="urn:microsoft.com/office/officeart/2005/8/layout/process1"/>
    <dgm:cxn modelId="{0CCAD44D-D98B-4C99-A6F7-07C11EA6022B}" type="presOf" srcId="{A77E15A1-876D-4385-A935-BC35372ADBE1}" destId="{E4D33AD6-3818-47F2-98DA-C70664B7D82D}" srcOrd="0" destOrd="0" presId="urn:microsoft.com/office/officeart/2005/8/layout/process1"/>
    <dgm:cxn modelId="{EF35074F-306E-48DF-B49B-C0A33DC0CC63}" srcId="{0DFBFF01-369E-4095-AAC8-597E39D41DA9}" destId="{C492C95D-9F14-4A75-9D11-5F18070F1377}" srcOrd="0" destOrd="0" parTransId="{A0D4C1F8-D50D-4A9D-9D3F-F8FC7FD722D5}" sibTransId="{7A610FD9-41A4-489F-97E0-27DFFD51CB49}"/>
    <dgm:cxn modelId="{D1EE4B7A-5E3B-4E94-A35A-6243391D554A}" type="presOf" srcId="{C492C95D-9F14-4A75-9D11-5F18070F1377}" destId="{214B54AC-1DF6-4F83-8450-14A1119C225F}" srcOrd="0" destOrd="0" presId="urn:microsoft.com/office/officeart/2005/8/layout/process1"/>
    <dgm:cxn modelId="{136BF58D-D174-41A7-A820-850B78BBE60E}" srcId="{0DFBFF01-369E-4095-AAC8-597E39D41DA9}" destId="{230345E1-0C8F-40D7-AD5E-2D1DC1BD2133}" srcOrd="4" destOrd="0" parTransId="{515E9511-7845-4E9D-B0BC-2D6C4E7914AB}" sibTransId="{559CA0C9-682A-4E0B-A3CA-979F1F0067C0}"/>
    <dgm:cxn modelId="{D3FB398F-8A3D-4FBF-84AE-E25F4A2831DF}" type="presOf" srcId="{230345E1-0C8F-40D7-AD5E-2D1DC1BD2133}" destId="{5DBDF6FC-01F9-4224-98C2-657B31AE78C5}" srcOrd="0" destOrd="0" presId="urn:microsoft.com/office/officeart/2005/8/layout/process1"/>
    <dgm:cxn modelId="{F0E43D94-C045-4268-B079-F7FA81918A7C}" type="presOf" srcId="{A35D7EC1-C77E-449B-A058-18E4F0F3BC4B}" destId="{2F527749-8FB0-485B-AF49-08D175343640}" srcOrd="0" destOrd="0" presId="urn:microsoft.com/office/officeart/2005/8/layout/process1"/>
    <dgm:cxn modelId="{4937A89F-B416-4068-9BCA-50F18C15344F}" type="presOf" srcId="{A3DE2D2A-A5D2-42F8-AD00-1F20FE646D17}" destId="{02EA27C9-5036-4366-AC85-789385D943FE}" srcOrd="0" destOrd="0" presId="urn:microsoft.com/office/officeart/2005/8/layout/process1"/>
    <dgm:cxn modelId="{1C126AC1-36D1-45D3-9CA7-E85445AA419E}" type="presOf" srcId="{7A610FD9-41A4-489F-97E0-27DFFD51CB49}" destId="{D77FDD30-91F2-42BE-8E09-8F541FEF4BC8}" srcOrd="0" destOrd="0" presId="urn:microsoft.com/office/officeart/2005/8/layout/process1"/>
    <dgm:cxn modelId="{0E8109DE-6028-48E3-8195-E8028BB86C76}" srcId="{0DFBFF01-369E-4095-AAC8-597E39D41DA9}" destId="{088A2778-7036-4AE3-8F50-F92EA775BA84}" srcOrd="1" destOrd="0" parTransId="{D0650A18-FB7E-475B-9A56-6BD05DE3E6B9}" sibTransId="{E8642E30-50AE-4164-856B-B5E295AEFC77}"/>
    <dgm:cxn modelId="{84166FED-2318-4379-8071-FCD098BF7E48}" type="presOf" srcId="{7A610FD9-41A4-489F-97E0-27DFFD51CB49}" destId="{6B70B03F-A78B-4642-85CA-8F2AA0078998}" srcOrd="1" destOrd="0" presId="urn:microsoft.com/office/officeart/2005/8/layout/process1"/>
    <dgm:cxn modelId="{38DD4536-547A-4F7F-99FF-BCD4B5D58CBC}" type="presParOf" srcId="{19A81F63-AE33-4E2B-B2ED-ED9CD6C931A0}" destId="{214B54AC-1DF6-4F83-8450-14A1119C225F}" srcOrd="0" destOrd="0" presId="urn:microsoft.com/office/officeart/2005/8/layout/process1"/>
    <dgm:cxn modelId="{BDB12B5D-42D2-4E5A-9194-A225FA372E42}" type="presParOf" srcId="{19A81F63-AE33-4E2B-B2ED-ED9CD6C931A0}" destId="{D77FDD30-91F2-42BE-8E09-8F541FEF4BC8}" srcOrd="1" destOrd="0" presId="urn:microsoft.com/office/officeart/2005/8/layout/process1"/>
    <dgm:cxn modelId="{91B68FD4-8145-4440-9A28-055DA0B8FF07}" type="presParOf" srcId="{D77FDD30-91F2-42BE-8E09-8F541FEF4BC8}" destId="{6B70B03F-A78B-4642-85CA-8F2AA0078998}" srcOrd="0" destOrd="0" presId="urn:microsoft.com/office/officeart/2005/8/layout/process1"/>
    <dgm:cxn modelId="{9DBB1FB4-82DE-405A-B8F4-1F602AF4B262}" type="presParOf" srcId="{19A81F63-AE33-4E2B-B2ED-ED9CD6C931A0}" destId="{841A2888-BA6E-4D97-B4CC-18A54DAEB42B}" srcOrd="2" destOrd="0" presId="urn:microsoft.com/office/officeart/2005/8/layout/process1"/>
    <dgm:cxn modelId="{936D97A9-ACF7-4707-8ACC-52D7C154D99F}" type="presParOf" srcId="{19A81F63-AE33-4E2B-B2ED-ED9CD6C931A0}" destId="{619B09EB-0496-452F-BCE7-7476E43B2456}" srcOrd="3" destOrd="0" presId="urn:microsoft.com/office/officeart/2005/8/layout/process1"/>
    <dgm:cxn modelId="{61BFAA8A-8079-4AC7-A685-6FCC0BD36E39}" type="presParOf" srcId="{619B09EB-0496-452F-BCE7-7476E43B2456}" destId="{CE42927C-38AC-4020-95D7-1F529DD88E87}" srcOrd="0" destOrd="0" presId="urn:microsoft.com/office/officeart/2005/8/layout/process1"/>
    <dgm:cxn modelId="{DEA68042-3D2B-4663-961E-6CD88C9910DA}" type="presParOf" srcId="{19A81F63-AE33-4E2B-B2ED-ED9CD6C931A0}" destId="{02EA27C9-5036-4366-AC85-789385D943FE}" srcOrd="4" destOrd="0" presId="urn:microsoft.com/office/officeart/2005/8/layout/process1"/>
    <dgm:cxn modelId="{BB2E9C64-2C9C-4C36-B0BC-8FB2A2BCB47A}" type="presParOf" srcId="{19A81F63-AE33-4E2B-B2ED-ED9CD6C931A0}" destId="{2F527749-8FB0-485B-AF49-08D175343640}" srcOrd="5" destOrd="0" presId="urn:microsoft.com/office/officeart/2005/8/layout/process1"/>
    <dgm:cxn modelId="{5145F09B-A12D-4378-8DF4-5D9B2E5C9995}" type="presParOf" srcId="{2F527749-8FB0-485B-AF49-08D175343640}" destId="{4D190C62-90FD-4F4C-8876-585E8C8F8B15}" srcOrd="0" destOrd="0" presId="urn:microsoft.com/office/officeart/2005/8/layout/process1"/>
    <dgm:cxn modelId="{12E38F3E-1634-45C6-B094-8B523828BD81}" type="presParOf" srcId="{19A81F63-AE33-4E2B-B2ED-ED9CD6C931A0}" destId="{E4D33AD6-3818-47F2-98DA-C70664B7D82D}" srcOrd="6" destOrd="0" presId="urn:microsoft.com/office/officeart/2005/8/layout/process1"/>
    <dgm:cxn modelId="{719C67B0-2930-4CC4-AC66-9DF59ABF3BB0}" type="presParOf" srcId="{19A81F63-AE33-4E2B-B2ED-ED9CD6C931A0}" destId="{08789291-7024-4532-A91D-03C4F7E567FA}" srcOrd="7" destOrd="0" presId="urn:microsoft.com/office/officeart/2005/8/layout/process1"/>
    <dgm:cxn modelId="{728A6100-D31D-48EE-8866-CFB78B0FD9DC}" type="presParOf" srcId="{08789291-7024-4532-A91D-03C4F7E567FA}" destId="{735252DF-1852-42E7-B879-EC58DE6424F9}" srcOrd="0" destOrd="0" presId="urn:microsoft.com/office/officeart/2005/8/layout/process1"/>
    <dgm:cxn modelId="{08BBA40A-97E7-4421-8C5C-1A4B5A339B08}" type="presParOf" srcId="{19A81F63-AE33-4E2B-B2ED-ED9CD6C931A0}" destId="{5DBDF6FC-01F9-4224-98C2-657B31AE78C5}"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FBFF01-369E-4095-AAC8-597E39D41DA9}" type="doc">
      <dgm:prSet loTypeId="urn:microsoft.com/office/officeart/2005/8/layout/process1" loCatId="process" qsTypeId="urn:microsoft.com/office/officeart/2005/8/quickstyle/simple2" qsCatId="simple" csTypeId="urn:microsoft.com/office/officeart/2005/8/colors/accent1_2" csCatId="accent1" phldr="1"/>
      <dgm:spPr/>
    </dgm:pt>
    <dgm:pt modelId="{C492C95D-9F14-4A75-9D11-5F18070F1377}">
      <dgm:prSet phldrT="[Text]" custT="1"/>
      <dgm:spPr>
        <a:solidFill>
          <a:srgbClr val="F29212"/>
        </a:solidFill>
      </dgm:spPr>
      <dgm:t>
        <a:bodyPr/>
        <a:lstStyle/>
        <a:p>
          <a:r>
            <a:rPr lang="en-GB" sz="2000" dirty="0"/>
            <a:t>Aspiration</a:t>
          </a:r>
        </a:p>
      </dgm:t>
    </dgm:pt>
    <dgm:pt modelId="{A0D4C1F8-D50D-4A9D-9D3F-F8FC7FD722D5}" type="parTrans" cxnId="{EF35074F-306E-48DF-B49B-C0A33DC0CC63}">
      <dgm:prSet/>
      <dgm:spPr/>
      <dgm:t>
        <a:bodyPr/>
        <a:lstStyle/>
        <a:p>
          <a:endParaRPr lang="en-GB" sz="1600"/>
        </a:p>
      </dgm:t>
    </dgm:pt>
    <dgm:pt modelId="{7A610FD9-41A4-489F-97E0-27DFFD51CB49}" type="sibTrans" cxnId="{EF35074F-306E-48DF-B49B-C0A33DC0CC63}">
      <dgm:prSet custT="1"/>
      <dgm:spPr>
        <a:solidFill>
          <a:schemeClr val="bg1"/>
        </a:solidFill>
      </dgm:spPr>
      <dgm:t>
        <a:bodyPr/>
        <a:lstStyle/>
        <a:p>
          <a:endParaRPr lang="en-GB" sz="1100" dirty="0"/>
        </a:p>
      </dgm:t>
    </dgm:pt>
    <dgm:pt modelId="{088A2778-7036-4AE3-8F50-F92EA775BA84}">
      <dgm:prSet phldrT="[Text]" custT="1"/>
      <dgm:spPr>
        <a:solidFill>
          <a:srgbClr val="F29212"/>
        </a:solidFill>
      </dgm:spPr>
      <dgm:t>
        <a:bodyPr/>
        <a:lstStyle/>
        <a:p>
          <a:r>
            <a:rPr lang="en-GB" sz="2000" dirty="0"/>
            <a:t>Baseline</a:t>
          </a:r>
        </a:p>
      </dgm:t>
    </dgm:pt>
    <dgm:pt modelId="{D0650A18-FB7E-475B-9A56-6BD05DE3E6B9}" type="parTrans" cxnId="{0E8109DE-6028-48E3-8195-E8028BB86C76}">
      <dgm:prSet/>
      <dgm:spPr/>
      <dgm:t>
        <a:bodyPr/>
        <a:lstStyle/>
        <a:p>
          <a:endParaRPr lang="en-GB" sz="1600"/>
        </a:p>
      </dgm:t>
    </dgm:pt>
    <dgm:pt modelId="{E8642E30-50AE-4164-856B-B5E295AEFC77}" type="sibTrans" cxnId="{0E8109DE-6028-48E3-8195-E8028BB86C76}">
      <dgm:prSet custT="1"/>
      <dgm:spPr>
        <a:solidFill>
          <a:schemeClr val="bg1"/>
        </a:solidFill>
      </dgm:spPr>
      <dgm:t>
        <a:bodyPr/>
        <a:lstStyle/>
        <a:p>
          <a:endParaRPr lang="en-GB" sz="1100" dirty="0"/>
        </a:p>
      </dgm:t>
    </dgm:pt>
    <dgm:pt modelId="{A3DE2D2A-A5D2-42F8-AD00-1F20FE646D17}">
      <dgm:prSet phldrT="[Text]" custT="1"/>
      <dgm:spPr>
        <a:solidFill>
          <a:srgbClr val="F29212"/>
        </a:solidFill>
      </dgm:spPr>
      <dgm:t>
        <a:bodyPr/>
        <a:lstStyle/>
        <a:p>
          <a:r>
            <a:rPr lang="en-GB" sz="2000" dirty="0"/>
            <a:t>Charting the Course</a:t>
          </a:r>
        </a:p>
      </dgm:t>
    </dgm:pt>
    <dgm:pt modelId="{D938612D-B0BB-4BE1-94F4-B61A82CA7CD6}" type="parTrans" cxnId="{04F69A2F-49C5-47DD-BC75-AC64876DDCF0}">
      <dgm:prSet/>
      <dgm:spPr/>
      <dgm:t>
        <a:bodyPr/>
        <a:lstStyle/>
        <a:p>
          <a:endParaRPr lang="en-GB" sz="1600"/>
        </a:p>
      </dgm:t>
    </dgm:pt>
    <dgm:pt modelId="{A35D7EC1-C77E-449B-A058-18E4F0F3BC4B}" type="sibTrans" cxnId="{04F69A2F-49C5-47DD-BC75-AC64876DDCF0}">
      <dgm:prSet custT="1"/>
      <dgm:spPr>
        <a:solidFill>
          <a:schemeClr val="bg1"/>
        </a:solidFill>
      </dgm:spPr>
      <dgm:t>
        <a:bodyPr/>
        <a:lstStyle/>
        <a:p>
          <a:endParaRPr lang="en-GB" sz="1100" dirty="0"/>
        </a:p>
      </dgm:t>
    </dgm:pt>
    <dgm:pt modelId="{A77E15A1-876D-4385-A935-BC35372ADBE1}">
      <dgm:prSet custT="1"/>
      <dgm:spPr>
        <a:solidFill>
          <a:srgbClr val="F29212"/>
        </a:solidFill>
      </dgm:spPr>
      <dgm:t>
        <a:bodyPr/>
        <a:lstStyle/>
        <a:p>
          <a:r>
            <a:rPr lang="en-GB" sz="2000" dirty="0"/>
            <a:t>Delivery</a:t>
          </a:r>
        </a:p>
      </dgm:t>
    </dgm:pt>
    <dgm:pt modelId="{C3FD3715-E157-4F2B-88A4-4D3EF49CAFD0}" type="parTrans" cxnId="{D8F30936-E680-4B74-9961-79B533F68A36}">
      <dgm:prSet/>
      <dgm:spPr/>
      <dgm:t>
        <a:bodyPr/>
        <a:lstStyle/>
        <a:p>
          <a:endParaRPr lang="en-GB" sz="1600"/>
        </a:p>
      </dgm:t>
    </dgm:pt>
    <dgm:pt modelId="{219AD814-4F60-43EB-870F-CA4E3ACECB7A}" type="sibTrans" cxnId="{D8F30936-E680-4B74-9961-79B533F68A36}">
      <dgm:prSet custT="1"/>
      <dgm:spPr>
        <a:solidFill>
          <a:schemeClr val="bg1"/>
        </a:solidFill>
      </dgm:spPr>
      <dgm:t>
        <a:bodyPr/>
        <a:lstStyle/>
        <a:p>
          <a:endParaRPr lang="en-GB" sz="1100" dirty="0"/>
        </a:p>
      </dgm:t>
    </dgm:pt>
    <dgm:pt modelId="{230345E1-0C8F-40D7-AD5E-2D1DC1BD2133}">
      <dgm:prSet custT="1"/>
      <dgm:spPr>
        <a:solidFill>
          <a:srgbClr val="F29212"/>
        </a:solidFill>
      </dgm:spPr>
      <dgm:t>
        <a:bodyPr/>
        <a:lstStyle/>
        <a:p>
          <a:r>
            <a:rPr lang="en-GB" sz="2000" dirty="0"/>
            <a:t>Evaluation</a:t>
          </a:r>
        </a:p>
      </dgm:t>
    </dgm:pt>
    <dgm:pt modelId="{515E9511-7845-4E9D-B0BC-2D6C4E7914AB}" type="parTrans" cxnId="{136BF58D-D174-41A7-A820-850B78BBE60E}">
      <dgm:prSet/>
      <dgm:spPr/>
      <dgm:t>
        <a:bodyPr/>
        <a:lstStyle/>
        <a:p>
          <a:endParaRPr lang="en-GB" sz="1600"/>
        </a:p>
      </dgm:t>
    </dgm:pt>
    <dgm:pt modelId="{559CA0C9-682A-4E0B-A3CA-979F1F0067C0}" type="sibTrans" cxnId="{136BF58D-D174-41A7-A820-850B78BBE60E}">
      <dgm:prSet/>
      <dgm:spPr/>
      <dgm:t>
        <a:bodyPr/>
        <a:lstStyle/>
        <a:p>
          <a:endParaRPr lang="en-GB" sz="1600"/>
        </a:p>
      </dgm:t>
    </dgm:pt>
    <dgm:pt modelId="{19A81F63-AE33-4E2B-B2ED-ED9CD6C931A0}" type="pres">
      <dgm:prSet presAssocID="{0DFBFF01-369E-4095-AAC8-597E39D41DA9}" presName="Name0" presStyleCnt="0">
        <dgm:presLayoutVars>
          <dgm:dir/>
          <dgm:resizeHandles val="exact"/>
        </dgm:presLayoutVars>
      </dgm:prSet>
      <dgm:spPr/>
    </dgm:pt>
    <dgm:pt modelId="{214B54AC-1DF6-4F83-8450-14A1119C225F}" type="pres">
      <dgm:prSet presAssocID="{C492C95D-9F14-4A75-9D11-5F18070F1377}" presName="node" presStyleLbl="node1" presStyleIdx="0" presStyleCnt="5" custScaleX="145825" custScaleY="194182">
        <dgm:presLayoutVars>
          <dgm:bulletEnabled val="1"/>
        </dgm:presLayoutVars>
      </dgm:prSet>
      <dgm:spPr/>
    </dgm:pt>
    <dgm:pt modelId="{D77FDD30-91F2-42BE-8E09-8F541FEF4BC8}" type="pres">
      <dgm:prSet presAssocID="{7A610FD9-41A4-489F-97E0-27DFFD51CB49}" presName="sibTrans" presStyleLbl="sibTrans2D1" presStyleIdx="0" presStyleCnt="4"/>
      <dgm:spPr/>
    </dgm:pt>
    <dgm:pt modelId="{6B70B03F-A78B-4642-85CA-8F2AA0078998}" type="pres">
      <dgm:prSet presAssocID="{7A610FD9-41A4-489F-97E0-27DFFD51CB49}" presName="connectorText" presStyleLbl="sibTrans2D1" presStyleIdx="0" presStyleCnt="4"/>
      <dgm:spPr/>
    </dgm:pt>
    <dgm:pt modelId="{841A2888-BA6E-4D97-B4CC-18A54DAEB42B}" type="pres">
      <dgm:prSet presAssocID="{088A2778-7036-4AE3-8F50-F92EA775BA84}" presName="node" presStyleLbl="node1" presStyleIdx="1" presStyleCnt="5" custScaleX="145825" custScaleY="194182">
        <dgm:presLayoutVars>
          <dgm:bulletEnabled val="1"/>
        </dgm:presLayoutVars>
      </dgm:prSet>
      <dgm:spPr/>
    </dgm:pt>
    <dgm:pt modelId="{619B09EB-0496-452F-BCE7-7476E43B2456}" type="pres">
      <dgm:prSet presAssocID="{E8642E30-50AE-4164-856B-B5E295AEFC77}" presName="sibTrans" presStyleLbl="sibTrans2D1" presStyleIdx="1" presStyleCnt="4"/>
      <dgm:spPr/>
    </dgm:pt>
    <dgm:pt modelId="{CE42927C-38AC-4020-95D7-1F529DD88E87}" type="pres">
      <dgm:prSet presAssocID="{E8642E30-50AE-4164-856B-B5E295AEFC77}" presName="connectorText" presStyleLbl="sibTrans2D1" presStyleIdx="1" presStyleCnt="4"/>
      <dgm:spPr/>
    </dgm:pt>
    <dgm:pt modelId="{02EA27C9-5036-4366-AC85-789385D943FE}" type="pres">
      <dgm:prSet presAssocID="{A3DE2D2A-A5D2-42F8-AD00-1F20FE646D17}" presName="node" presStyleLbl="node1" presStyleIdx="2" presStyleCnt="5" custScaleX="145825" custScaleY="194182">
        <dgm:presLayoutVars>
          <dgm:bulletEnabled val="1"/>
        </dgm:presLayoutVars>
      </dgm:prSet>
      <dgm:spPr/>
    </dgm:pt>
    <dgm:pt modelId="{2F527749-8FB0-485B-AF49-08D175343640}" type="pres">
      <dgm:prSet presAssocID="{A35D7EC1-C77E-449B-A058-18E4F0F3BC4B}" presName="sibTrans" presStyleLbl="sibTrans2D1" presStyleIdx="2" presStyleCnt="4"/>
      <dgm:spPr/>
    </dgm:pt>
    <dgm:pt modelId="{4D190C62-90FD-4F4C-8876-585E8C8F8B15}" type="pres">
      <dgm:prSet presAssocID="{A35D7EC1-C77E-449B-A058-18E4F0F3BC4B}" presName="connectorText" presStyleLbl="sibTrans2D1" presStyleIdx="2" presStyleCnt="4"/>
      <dgm:spPr/>
    </dgm:pt>
    <dgm:pt modelId="{E4D33AD6-3818-47F2-98DA-C70664B7D82D}" type="pres">
      <dgm:prSet presAssocID="{A77E15A1-876D-4385-A935-BC35372ADBE1}" presName="node" presStyleLbl="node1" presStyleIdx="3" presStyleCnt="5" custScaleX="145825" custScaleY="194182">
        <dgm:presLayoutVars>
          <dgm:bulletEnabled val="1"/>
        </dgm:presLayoutVars>
      </dgm:prSet>
      <dgm:spPr/>
    </dgm:pt>
    <dgm:pt modelId="{08789291-7024-4532-A91D-03C4F7E567FA}" type="pres">
      <dgm:prSet presAssocID="{219AD814-4F60-43EB-870F-CA4E3ACECB7A}" presName="sibTrans" presStyleLbl="sibTrans2D1" presStyleIdx="3" presStyleCnt="4"/>
      <dgm:spPr/>
    </dgm:pt>
    <dgm:pt modelId="{735252DF-1852-42E7-B879-EC58DE6424F9}" type="pres">
      <dgm:prSet presAssocID="{219AD814-4F60-43EB-870F-CA4E3ACECB7A}" presName="connectorText" presStyleLbl="sibTrans2D1" presStyleIdx="3" presStyleCnt="4"/>
      <dgm:spPr/>
    </dgm:pt>
    <dgm:pt modelId="{5DBDF6FC-01F9-4224-98C2-657B31AE78C5}" type="pres">
      <dgm:prSet presAssocID="{230345E1-0C8F-40D7-AD5E-2D1DC1BD2133}" presName="node" presStyleLbl="node1" presStyleIdx="4" presStyleCnt="5" custScaleX="145825" custScaleY="194182">
        <dgm:presLayoutVars>
          <dgm:bulletEnabled val="1"/>
        </dgm:presLayoutVars>
      </dgm:prSet>
      <dgm:spPr/>
    </dgm:pt>
  </dgm:ptLst>
  <dgm:cxnLst>
    <dgm:cxn modelId="{0A067C00-4F2A-49F2-81B0-2C07277350C9}" type="presOf" srcId="{A77E15A1-876D-4385-A935-BC35372ADBE1}" destId="{E4D33AD6-3818-47F2-98DA-C70664B7D82D}" srcOrd="0" destOrd="0" presId="urn:microsoft.com/office/officeart/2005/8/layout/process1"/>
    <dgm:cxn modelId="{60750F26-6A2D-43AC-8A71-C0AB3AC360AF}" type="presOf" srcId="{A35D7EC1-C77E-449B-A058-18E4F0F3BC4B}" destId="{2F527749-8FB0-485B-AF49-08D175343640}" srcOrd="0" destOrd="0" presId="urn:microsoft.com/office/officeart/2005/8/layout/process1"/>
    <dgm:cxn modelId="{A8382329-8A0D-4706-A154-162BB2D03647}" type="presOf" srcId="{0DFBFF01-369E-4095-AAC8-597E39D41DA9}" destId="{19A81F63-AE33-4E2B-B2ED-ED9CD6C931A0}" srcOrd="0" destOrd="0" presId="urn:microsoft.com/office/officeart/2005/8/layout/process1"/>
    <dgm:cxn modelId="{04F69A2F-49C5-47DD-BC75-AC64876DDCF0}" srcId="{0DFBFF01-369E-4095-AAC8-597E39D41DA9}" destId="{A3DE2D2A-A5D2-42F8-AD00-1F20FE646D17}" srcOrd="2" destOrd="0" parTransId="{D938612D-B0BB-4BE1-94F4-B61A82CA7CD6}" sibTransId="{A35D7EC1-C77E-449B-A058-18E4F0F3BC4B}"/>
    <dgm:cxn modelId="{AC430231-1CEA-4B0C-9D87-C85AB2FDB309}" type="presOf" srcId="{E8642E30-50AE-4164-856B-B5E295AEFC77}" destId="{CE42927C-38AC-4020-95D7-1F529DD88E87}" srcOrd="1" destOrd="0" presId="urn:microsoft.com/office/officeart/2005/8/layout/process1"/>
    <dgm:cxn modelId="{D8F30936-E680-4B74-9961-79B533F68A36}" srcId="{0DFBFF01-369E-4095-AAC8-597E39D41DA9}" destId="{A77E15A1-876D-4385-A935-BC35372ADBE1}" srcOrd="3" destOrd="0" parTransId="{C3FD3715-E157-4F2B-88A4-4D3EF49CAFD0}" sibTransId="{219AD814-4F60-43EB-870F-CA4E3ACECB7A}"/>
    <dgm:cxn modelId="{B7407A61-77C4-4281-9F99-9B899D466E32}" type="presOf" srcId="{088A2778-7036-4AE3-8F50-F92EA775BA84}" destId="{841A2888-BA6E-4D97-B4CC-18A54DAEB42B}" srcOrd="0" destOrd="0" presId="urn:microsoft.com/office/officeart/2005/8/layout/process1"/>
    <dgm:cxn modelId="{FE207345-9916-44C5-B9F0-D6E84E311B1B}" type="presOf" srcId="{219AD814-4F60-43EB-870F-CA4E3ACECB7A}" destId="{08789291-7024-4532-A91D-03C4F7E567FA}" srcOrd="0" destOrd="0" presId="urn:microsoft.com/office/officeart/2005/8/layout/process1"/>
    <dgm:cxn modelId="{89D5D14C-6ED0-4803-8708-C686CF4D8FAE}" type="presOf" srcId="{A35D7EC1-C77E-449B-A058-18E4F0F3BC4B}" destId="{4D190C62-90FD-4F4C-8876-585E8C8F8B15}" srcOrd="1" destOrd="0" presId="urn:microsoft.com/office/officeart/2005/8/layout/process1"/>
    <dgm:cxn modelId="{EF35074F-306E-48DF-B49B-C0A33DC0CC63}" srcId="{0DFBFF01-369E-4095-AAC8-597E39D41DA9}" destId="{C492C95D-9F14-4A75-9D11-5F18070F1377}" srcOrd="0" destOrd="0" parTransId="{A0D4C1F8-D50D-4A9D-9D3F-F8FC7FD722D5}" sibTransId="{7A610FD9-41A4-489F-97E0-27DFFD51CB49}"/>
    <dgm:cxn modelId="{BF361882-2173-4A15-9FC7-045A8D846F9D}" type="presOf" srcId="{7A610FD9-41A4-489F-97E0-27DFFD51CB49}" destId="{6B70B03F-A78B-4642-85CA-8F2AA0078998}" srcOrd="1" destOrd="0" presId="urn:microsoft.com/office/officeart/2005/8/layout/process1"/>
    <dgm:cxn modelId="{136BF58D-D174-41A7-A820-850B78BBE60E}" srcId="{0DFBFF01-369E-4095-AAC8-597E39D41DA9}" destId="{230345E1-0C8F-40D7-AD5E-2D1DC1BD2133}" srcOrd="4" destOrd="0" parTransId="{515E9511-7845-4E9D-B0BC-2D6C4E7914AB}" sibTransId="{559CA0C9-682A-4E0B-A3CA-979F1F0067C0}"/>
    <dgm:cxn modelId="{FF5FD791-0D97-4160-95DA-B8B587DCA386}" type="presOf" srcId="{A3DE2D2A-A5D2-42F8-AD00-1F20FE646D17}" destId="{02EA27C9-5036-4366-AC85-789385D943FE}" srcOrd="0" destOrd="0" presId="urn:microsoft.com/office/officeart/2005/8/layout/process1"/>
    <dgm:cxn modelId="{60110BA9-816E-4113-ADE4-EFC319469651}" type="presOf" srcId="{E8642E30-50AE-4164-856B-B5E295AEFC77}" destId="{619B09EB-0496-452F-BCE7-7476E43B2456}" srcOrd="0" destOrd="0" presId="urn:microsoft.com/office/officeart/2005/8/layout/process1"/>
    <dgm:cxn modelId="{A8B31DAA-D34D-44B0-9033-2DFF532E80E1}" type="presOf" srcId="{219AD814-4F60-43EB-870F-CA4E3ACECB7A}" destId="{735252DF-1852-42E7-B879-EC58DE6424F9}" srcOrd="1" destOrd="0" presId="urn:microsoft.com/office/officeart/2005/8/layout/process1"/>
    <dgm:cxn modelId="{D3B1B2D1-2278-4541-B9D0-7BD2920A9503}" type="presOf" srcId="{7A610FD9-41A4-489F-97E0-27DFFD51CB49}" destId="{D77FDD30-91F2-42BE-8E09-8F541FEF4BC8}" srcOrd="0" destOrd="0" presId="urn:microsoft.com/office/officeart/2005/8/layout/process1"/>
    <dgm:cxn modelId="{EA42DAD4-57A8-4E1D-A16F-C93A77E30649}" type="presOf" srcId="{C492C95D-9F14-4A75-9D11-5F18070F1377}" destId="{214B54AC-1DF6-4F83-8450-14A1119C225F}" srcOrd="0" destOrd="0" presId="urn:microsoft.com/office/officeart/2005/8/layout/process1"/>
    <dgm:cxn modelId="{0E8109DE-6028-48E3-8195-E8028BB86C76}" srcId="{0DFBFF01-369E-4095-AAC8-597E39D41DA9}" destId="{088A2778-7036-4AE3-8F50-F92EA775BA84}" srcOrd="1" destOrd="0" parTransId="{D0650A18-FB7E-475B-9A56-6BD05DE3E6B9}" sibTransId="{E8642E30-50AE-4164-856B-B5E295AEFC77}"/>
    <dgm:cxn modelId="{C14693F3-A89A-47B7-8766-F1ED01CD8591}" type="presOf" srcId="{230345E1-0C8F-40D7-AD5E-2D1DC1BD2133}" destId="{5DBDF6FC-01F9-4224-98C2-657B31AE78C5}" srcOrd="0" destOrd="0" presId="urn:microsoft.com/office/officeart/2005/8/layout/process1"/>
    <dgm:cxn modelId="{3D381B76-A74C-4F85-A8EA-BEE181228271}" type="presParOf" srcId="{19A81F63-AE33-4E2B-B2ED-ED9CD6C931A0}" destId="{214B54AC-1DF6-4F83-8450-14A1119C225F}" srcOrd="0" destOrd="0" presId="urn:microsoft.com/office/officeart/2005/8/layout/process1"/>
    <dgm:cxn modelId="{A6EFFEA0-3C8E-4FF1-B194-72C78B4E6D06}" type="presParOf" srcId="{19A81F63-AE33-4E2B-B2ED-ED9CD6C931A0}" destId="{D77FDD30-91F2-42BE-8E09-8F541FEF4BC8}" srcOrd="1" destOrd="0" presId="urn:microsoft.com/office/officeart/2005/8/layout/process1"/>
    <dgm:cxn modelId="{94D60783-EC91-4E88-BF81-532B95F68760}" type="presParOf" srcId="{D77FDD30-91F2-42BE-8E09-8F541FEF4BC8}" destId="{6B70B03F-A78B-4642-85CA-8F2AA0078998}" srcOrd="0" destOrd="0" presId="urn:microsoft.com/office/officeart/2005/8/layout/process1"/>
    <dgm:cxn modelId="{D1E6D8BC-2975-44F1-8EE1-E47DEF4A07A6}" type="presParOf" srcId="{19A81F63-AE33-4E2B-B2ED-ED9CD6C931A0}" destId="{841A2888-BA6E-4D97-B4CC-18A54DAEB42B}" srcOrd="2" destOrd="0" presId="urn:microsoft.com/office/officeart/2005/8/layout/process1"/>
    <dgm:cxn modelId="{B53170AD-A5D3-4332-A273-671E27C51F9F}" type="presParOf" srcId="{19A81F63-AE33-4E2B-B2ED-ED9CD6C931A0}" destId="{619B09EB-0496-452F-BCE7-7476E43B2456}" srcOrd="3" destOrd="0" presId="urn:microsoft.com/office/officeart/2005/8/layout/process1"/>
    <dgm:cxn modelId="{85E958BD-E757-4165-88FB-12BBA1156E89}" type="presParOf" srcId="{619B09EB-0496-452F-BCE7-7476E43B2456}" destId="{CE42927C-38AC-4020-95D7-1F529DD88E87}" srcOrd="0" destOrd="0" presId="urn:microsoft.com/office/officeart/2005/8/layout/process1"/>
    <dgm:cxn modelId="{CF9E5F50-F720-4EF6-A601-BC6C3290BD72}" type="presParOf" srcId="{19A81F63-AE33-4E2B-B2ED-ED9CD6C931A0}" destId="{02EA27C9-5036-4366-AC85-789385D943FE}" srcOrd="4" destOrd="0" presId="urn:microsoft.com/office/officeart/2005/8/layout/process1"/>
    <dgm:cxn modelId="{D4A1A734-E313-44E6-B6D3-247E340CF215}" type="presParOf" srcId="{19A81F63-AE33-4E2B-B2ED-ED9CD6C931A0}" destId="{2F527749-8FB0-485B-AF49-08D175343640}" srcOrd="5" destOrd="0" presId="urn:microsoft.com/office/officeart/2005/8/layout/process1"/>
    <dgm:cxn modelId="{0E36ECA8-C32F-466C-B0E8-AD0B462A863B}" type="presParOf" srcId="{2F527749-8FB0-485B-AF49-08D175343640}" destId="{4D190C62-90FD-4F4C-8876-585E8C8F8B15}" srcOrd="0" destOrd="0" presId="urn:microsoft.com/office/officeart/2005/8/layout/process1"/>
    <dgm:cxn modelId="{CD37953B-8312-470F-B800-BE1C203076AA}" type="presParOf" srcId="{19A81F63-AE33-4E2B-B2ED-ED9CD6C931A0}" destId="{E4D33AD6-3818-47F2-98DA-C70664B7D82D}" srcOrd="6" destOrd="0" presId="urn:microsoft.com/office/officeart/2005/8/layout/process1"/>
    <dgm:cxn modelId="{AD489CC9-0ED0-4A84-B4D7-8831490A52F5}" type="presParOf" srcId="{19A81F63-AE33-4E2B-B2ED-ED9CD6C931A0}" destId="{08789291-7024-4532-A91D-03C4F7E567FA}" srcOrd="7" destOrd="0" presId="urn:microsoft.com/office/officeart/2005/8/layout/process1"/>
    <dgm:cxn modelId="{CFBE93B6-9C2B-4C36-A765-8AD3E84DD916}" type="presParOf" srcId="{08789291-7024-4532-A91D-03C4F7E567FA}" destId="{735252DF-1852-42E7-B879-EC58DE6424F9}" srcOrd="0" destOrd="0" presId="urn:microsoft.com/office/officeart/2005/8/layout/process1"/>
    <dgm:cxn modelId="{411E7328-BBEB-40C1-962B-0F1F70EDFDAC}" type="presParOf" srcId="{19A81F63-AE33-4E2B-B2ED-ED9CD6C931A0}" destId="{5DBDF6FC-01F9-4224-98C2-657B31AE78C5}"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B54AC-1DF6-4F83-8450-14A1119C225F}">
      <dsp:nvSpPr>
        <dsp:cNvPr id="0" name=""/>
        <dsp:cNvSpPr/>
      </dsp:nvSpPr>
      <dsp:spPr>
        <a:xfrm>
          <a:off x="5932"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A</a:t>
          </a:r>
          <a:r>
            <a:rPr lang="en-GB" sz="2000" kern="1200" dirty="0"/>
            <a:t>spiration</a:t>
          </a:r>
        </a:p>
      </dsp:txBody>
      <dsp:txXfrm>
        <a:off x="47729" y="1340990"/>
        <a:ext cx="1343469" cy="1494369"/>
      </dsp:txXfrm>
    </dsp:sp>
    <dsp:sp modelId="{D77FDD30-91F2-42BE-8E09-8F541FEF4BC8}">
      <dsp:nvSpPr>
        <dsp:cNvPr id="0" name=""/>
        <dsp:cNvSpPr/>
      </dsp:nvSpPr>
      <dsp:spPr>
        <a:xfrm>
          <a:off x="1530857"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1530857" y="2015365"/>
        <a:ext cx="145226" cy="145618"/>
      </dsp:txXfrm>
    </dsp:sp>
    <dsp:sp modelId="{841A2888-BA6E-4D97-B4CC-18A54DAEB42B}">
      <dsp:nvSpPr>
        <dsp:cNvPr id="0" name=""/>
        <dsp:cNvSpPr/>
      </dsp:nvSpPr>
      <dsp:spPr>
        <a:xfrm>
          <a:off x="1824442"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B</a:t>
          </a:r>
          <a:r>
            <a:rPr lang="en-GB" sz="2000" kern="1200" dirty="0"/>
            <a:t>aseline</a:t>
          </a:r>
        </a:p>
      </dsp:txBody>
      <dsp:txXfrm>
        <a:off x="1866239" y="1340990"/>
        <a:ext cx="1343469" cy="1494369"/>
      </dsp:txXfrm>
    </dsp:sp>
    <dsp:sp modelId="{619B09EB-0496-452F-BCE7-7476E43B2456}">
      <dsp:nvSpPr>
        <dsp:cNvPr id="0" name=""/>
        <dsp:cNvSpPr/>
      </dsp:nvSpPr>
      <dsp:spPr>
        <a:xfrm>
          <a:off x="3349367"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3349367" y="2015365"/>
        <a:ext cx="145226" cy="145618"/>
      </dsp:txXfrm>
    </dsp:sp>
    <dsp:sp modelId="{02EA27C9-5036-4366-AC85-789385D943FE}">
      <dsp:nvSpPr>
        <dsp:cNvPr id="0" name=""/>
        <dsp:cNvSpPr/>
      </dsp:nvSpPr>
      <dsp:spPr>
        <a:xfrm>
          <a:off x="3642951"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C</a:t>
          </a:r>
          <a:r>
            <a:rPr lang="en-GB" sz="2000" kern="1200" dirty="0"/>
            <a:t>harting the Course</a:t>
          </a:r>
        </a:p>
      </dsp:txBody>
      <dsp:txXfrm>
        <a:off x="3684748" y="1340990"/>
        <a:ext cx="1343469" cy="1494369"/>
      </dsp:txXfrm>
    </dsp:sp>
    <dsp:sp modelId="{2F527749-8FB0-485B-AF49-08D175343640}">
      <dsp:nvSpPr>
        <dsp:cNvPr id="0" name=""/>
        <dsp:cNvSpPr/>
      </dsp:nvSpPr>
      <dsp:spPr>
        <a:xfrm>
          <a:off x="5167876"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5167876" y="2015365"/>
        <a:ext cx="145226" cy="145618"/>
      </dsp:txXfrm>
    </dsp:sp>
    <dsp:sp modelId="{E4D33AD6-3818-47F2-98DA-C70664B7D82D}">
      <dsp:nvSpPr>
        <dsp:cNvPr id="0" name=""/>
        <dsp:cNvSpPr/>
      </dsp:nvSpPr>
      <dsp:spPr>
        <a:xfrm>
          <a:off x="5461461"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D</a:t>
          </a:r>
          <a:r>
            <a:rPr lang="en-GB" sz="2000" kern="1200" dirty="0"/>
            <a:t>elivery</a:t>
          </a:r>
        </a:p>
      </dsp:txBody>
      <dsp:txXfrm>
        <a:off x="5503258" y="1340990"/>
        <a:ext cx="1343469" cy="1494369"/>
      </dsp:txXfrm>
    </dsp:sp>
    <dsp:sp modelId="{08789291-7024-4532-A91D-03C4F7E567FA}">
      <dsp:nvSpPr>
        <dsp:cNvPr id="0" name=""/>
        <dsp:cNvSpPr/>
      </dsp:nvSpPr>
      <dsp:spPr>
        <a:xfrm>
          <a:off x="6986386"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6986386" y="2015365"/>
        <a:ext cx="145226" cy="145618"/>
      </dsp:txXfrm>
    </dsp:sp>
    <dsp:sp modelId="{5DBDF6FC-01F9-4224-98C2-657B31AE78C5}">
      <dsp:nvSpPr>
        <dsp:cNvPr id="0" name=""/>
        <dsp:cNvSpPr/>
      </dsp:nvSpPr>
      <dsp:spPr>
        <a:xfrm>
          <a:off x="7279970"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E</a:t>
          </a:r>
          <a:r>
            <a:rPr lang="en-GB" sz="2000" kern="1200" dirty="0"/>
            <a:t>valuation</a:t>
          </a:r>
        </a:p>
      </dsp:txBody>
      <dsp:txXfrm>
        <a:off x="7321767" y="1340990"/>
        <a:ext cx="1343469" cy="149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B54AC-1DF6-4F83-8450-14A1119C225F}">
      <dsp:nvSpPr>
        <dsp:cNvPr id="0" name=""/>
        <dsp:cNvSpPr/>
      </dsp:nvSpPr>
      <dsp:spPr>
        <a:xfrm>
          <a:off x="5932"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Aspiration</a:t>
          </a:r>
        </a:p>
      </dsp:txBody>
      <dsp:txXfrm>
        <a:off x="47729" y="1340990"/>
        <a:ext cx="1343469" cy="1494369"/>
      </dsp:txXfrm>
    </dsp:sp>
    <dsp:sp modelId="{D77FDD30-91F2-42BE-8E09-8F541FEF4BC8}">
      <dsp:nvSpPr>
        <dsp:cNvPr id="0" name=""/>
        <dsp:cNvSpPr/>
      </dsp:nvSpPr>
      <dsp:spPr>
        <a:xfrm>
          <a:off x="1530857"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1530857" y="2015365"/>
        <a:ext cx="145226" cy="145618"/>
      </dsp:txXfrm>
    </dsp:sp>
    <dsp:sp modelId="{841A2888-BA6E-4D97-B4CC-18A54DAEB42B}">
      <dsp:nvSpPr>
        <dsp:cNvPr id="0" name=""/>
        <dsp:cNvSpPr/>
      </dsp:nvSpPr>
      <dsp:spPr>
        <a:xfrm>
          <a:off x="1824442"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Baseline</a:t>
          </a:r>
        </a:p>
      </dsp:txBody>
      <dsp:txXfrm>
        <a:off x="1866239" y="1340990"/>
        <a:ext cx="1343469" cy="1494369"/>
      </dsp:txXfrm>
    </dsp:sp>
    <dsp:sp modelId="{619B09EB-0496-452F-BCE7-7476E43B2456}">
      <dsp:nvSpPr>
        <dsp:cNvPr id="0" name=""/>
        <dsp:cNvSpPr/>
      </dsp:nvSpPr>
      <dsp:spPr>
        <a:xfrm>
          <a:off x="3349367"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3349367" y="2015365"/>
        <a:ext cx="145226" cy="145618"/>
      </dsp:txXfrm>
    </dsp:sp>
    <dsp:sp modelId="{02EA27C9-5036-4366-AC85-789385D943FE}">
      <dsp:nvSpPr>
        <dsp:cNvPr id="0" name=""/>
        <dsp:cNvSpPr/>
      </dsp:nvSpPr>
      <dsp:spPr>
        <a:xfrm>
          <a:off x="3642951"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Charting the Course</a:t>
          </a:r>
        </a:p>
      </dsp:txBody>
      <dsp:txXfrm>
        <a:off x="3684748" y="1340990"/>
        <a:ext cx="1343469" cy="1494369"/>
      </dsp:txXfrm>
    </dsp:sp>
    <dsp:sp modelId="{2F527749-8FB0-485B-AF49-08D175343640}">
      <dsp:nvSpPr>
        <dsp:cNvPr id="0" name=""/>
        <dsp:cNvSpPr/>
      </dsp:nvSpPr>
      <dsp:spPr>
        <a:xfrm>
          <a:off x="5167876"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5167876" y="2015365"/>
        <a:ext cx="145226" cy="145618"/>
      </dsp:txXfrm>
    </dsp:sp>
    <dsp:sp modelId="{E4D33AD6-3818-47F2-98DA-C70664B7D82D}">
      <dsp:nvSpPr>
        <dsp:cNvPr id="0" name=""/>
        <dsp:cNvSpPr/>
      </dsp:nvSpPr>
      <dsp:spPr>
        <a:xfrm>
          <a:off x="5461461"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Delivery</a:t>
          </a:r>
        </a:p>
      </dsp:txBody>
      <dsp:txXfrm>
        <a:off x="5503258" y="1340990"/>
        <a:ext cx="1343469" cy="1494369"/>
      </dsp:txXfrm>
    </dsp:sp>
    <dsp:sp modelId="{08789291-7024-4532-A91D-03C4F7E567FA}">
      <dsp:nvSpPr>
        <dsp:cNvPr id="0" name=""/>
        <dsp:cNvSpPr/>
      </dsp:nvSpPr>
      <dsp:spPr>
        <a:xfrm>
          <a:off x="6986386" y="1966826"/>
          <a:ext cx="207466" cy="242696"/>
        </a:xfrm>
        <a:prstGeom prst="rightArrow">
          <a:avLst>
            <a:gd name="adj1" fmla="val 60000"/>
            <a:gd name="adj2" fmla="val 50000"/>
          </a:avLst>
        </a:prstGeom>
        <a:solidFill>
          <a:schemeClr val="bg1"/>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p>
      </dsp:txBody>
      <dsp:txXfrm>
        <a:off x="6986386" y="2015365"/>
        <a:ext cx="145226" cy="145618"/>
      </dsp:txXfrm>
    </dsp:sp>
    <dsp:sp modelId="{5DBDF6FC-01F9-4224-98C2-657B31AE78C5}">
      <dsp:nvSpPr>
        <dsp:cNvPr id="0" name=""/>
        <dsp:cNvSpPr/>
      </dsp:nvSpPr>
      <dsp:spPr>
        <a:xfrm>
          <a:off x="7279970" y="1299193"/>
          <a:ext cx="1427063" cy="1577963"/>
        </a:xfrm>
        <a:prstGeom prst="roundRect">
          <a:avLst>
            <a:gd name="adj" fmla="val 10000"/>
          </a:avLst>
        </a:prstGeom>
        <a:solidFill>
          <a:srgbClr val="F29212"/>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Evaluation</a:t>
          </a:r>
        </a:p>
      </dsp:txBody>
      <dsp:txXfrm>
        <a:off x="7321767" y="1340990"/>
        <a:ext cx="1343469" cy="149436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1D3BC9C-6C58-464F-B94E-FD73C5FB016E}" type="datetimeFigureOut">
              <a:rPr lang="en-US" smtClean="0"/>
              <a:t>5/14/2019</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donrheem.com/importance-accountability-engaged-workplac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2053950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plan for this morning, the session is due to end no later than 1.30pm, there is some flexibility built into the agenda. </a:t>
            </a:r>
          </a:p>
          <a:p>
            <a:endParaRPr lang="en-GB" dirty="0"/>
          </a:p>
          <a:p>
            <a:r>
              <a:rPr lang="en-GB" dirty="0"/>
              <a:t>(Add Health &amp; Safety information as per venue) </a:t>
            </a:r>
          </a:p>
          <a:p>
            <a:endParaRPr lang="en-GB" dirty="0"/>
          </a:p>
          <a:p>
            <a:r>
              <a:rPr lang="en-GB" dirty="0"/>
              <a:t>Please ensure all mobile devices are on silent. </a:t>
            </a:r>
          </a:p>
          <a:p>
            <a:endParaRPr lang="en-GB" dirty="0"/>
          </a:p>
          <a:p>
            <a:r>
              <a:rPr lang="en-GB" dirty="0"/>
              <a:t>If anyone has any problems seeing or hearing the presentation at any point please let me know, all information is available in printed format if required. </a:t>
            </a:r>
          </a:p>
          <a:p>
            <a:endParaRPr lang="en-GB" dirty="0"/>
          </a:p>
          <a:p>
            <a:r>
              <a:rPr lang="en-GB" dirty="0"/>
              <a:t>Introduction: </a:t>
            </a:r>
          </a:p>
          <a:p>
            <a:endParaRPr lang="en-GB" dirty="0"/>
          </a:p>
          <a:p>
            <a:r>
              <a:rPr lang="en-GB" dirty="0"/>
              <a:t>For those of you who don’t know my background, I currently manage the L&amp;D Team. </a:t>
            </a:r>
          </a:p>
          <a:p>
            <a:r>
              <a:rPr lang="en-GB" dirty="0"/>
              <a:t>I have been tasked with looking at improving staff development in line with the business &amp; HRM Strategy. </a:t>
            </a:r>
          </a:p>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3241860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5"/>
            <a:ext cx="5438140" cy="4075030"/>
          </a:xfrm>
        </p:spPr>
        <p:txBody>
          <a:bodyPr/>
          <a:lstStyle/>
          <a:p>
            <a:r>
              <a:rPr lang="en-GB" b="1" baseline="0" dirty="0"/>
              <a:t>Aspiration:</a:t>
            </a:r>
            <a:r>
              <a:rPr lang="en-GB" baseline="0" dirty="0"/>
              <a:t> What do we need to achieve/ how will success look?</a:t>
            </a:r>
          </a:p>
          <a:p>
            <a:endParaRPr lang="en-GB" baseline="0" dirty="0"/>
          </a:p>
          <a:p>
            <a:r>
              <a:rPr lang="en-GB" b="1" baseline="0" dirty="0"/>
              <a:t>Baseline:</a:t>
            </a:r>
            <a:r>
              <a:rPr lang="en-GB" baseline="0" dirty="0"/>
              <a:t> Where are we now?</a:t>
            </a:r>
          </a:p>
          <a:p>
            <a:pPr marL="171450" indent="-171450">
              <a:buFont typeface="Arial" panose="020B0604020202020204" pitchFamily="34" charset="0"/>
              <a:buChar char="•"/>
            </a:pPr>
            <a:r>
              <a:rPr lang="en-GB" baseline="0" dirty="0"/>
              <a:t>Growth to prepare for </a:t>
            </a:r>
          </a:p>
          <a:p>
            <a:pPr marL="171450" indent="-171450">
              <a:buFont typeface="Arial" panose="020B0604020202020204" pitchFamily="34" charset="0"/>
              <a:buChar char="•"/>
            </a:pPr>
            <a:r>
              <a:rPr lang="en-GB" baseline="0" dirty="0"/>
              <a:t>Poor engagement </a:t>
            </a:r>
          </a:p>
          <a:p>
            <a:pPr marL="171450" indent="-171450">
              <a:buFont typeface="Arial" panose="020B0604020202020204" pitchFamily="34" charset="0"/>
              <a:buChar char="•"/>
            </a:pPr>
            <a:r>
              <a:rPr lang="en-GB" baseline="0" dirty="0"/>
              <a:t>Diverse workforce </a:t>
            </a:r>
          </a:p>
          <a:p>
            <a:pPr marL="171450" indent="-171450">
              <a:buFont typeface="Arial" panose="020B0604020202020204" pitchFamily="34" charset="0"/>
              <a:buChar char="•"/>
            </a:pPr>
            <a:endParaRPr lang="en-GB" baseline="0" dirty="0"/>
          </a:p>
          <a:p>
            <a:r>
              <a:rPr lang="en-GB" b="1" baseline="0" dirty="0"/>
              <a:t>Charting the Course:</a:t>
            </a:r>
            <a:r>
              <a:rPr lang="en-GB" baseline="0" dirty="0"/>
              <a:t> How do we get to A from B? </a:t>
            </a:r>
          </a:p>
          <a:p>
            <a:endParaRPr lang="en-GB" baseline="0" dirty="0"/>
          </a:p>
          <a:p>
            <a:r>
              <a:rPr lang="en-GB" b="1" baseline="0" dirty="0"/>
              <a:t>Delivery:</a:t>
            </a:r>
            <a:r>
              <a:rPr lang="en-GB" baseline="0" dirty="0"/>
              <a:t> Methods &amp; Costs </a:t>
            </a:r>
          </a:p>
          <a:p>
            <a:pPr marL="171450" indent="-171450">
              <a:buFont typeface="Arial" panose="020B0604020202020204" pitchFamily="34" charset="0"/>
              <a:buChar char="•"/>
            </a:pPr>
            <a:r>
              <a:rPr lang="en-GB" baseline="0" dirty="0"/>
              <a:t>Who?</a:t>
            </a:r>
          </a:p>
          <a:p>
            <a:pPr marL="171450" indent="-171450">
              <a:buFont typeface="Arial" panose="020B0604020202020204" pitchFamily="34" charset="0"/>
              <a:buChar char="•"/>
            </a:pPr>
            <a:r>
              <a:rPr lang="en-GB" baseline="0" dirty="0"/>
              <a:t>What?</a:t>
            </a:r>
          </a:p>
          <a:p>
            <a:pPr marL="171450" indent="-171450">
              <a:buFont typeface="Arial" panose="020B0604020202020204" pitchFamily="34" charset="0"/>
              <a:buChar char="•"/>
            </a:pPr>
            <a:r>
              <a:rPr lang="en-GB" baseline="0" dirty="0"/>
              <a:t>When?</a:t>
            </a:r>
          </a:p>
          <a:p>
            <a:pPr marL="171450" indent="-171450">
              <a:buFont typeface="Arial" panose="020B0604020202020204" pitchFamily="34" charset="0"/>
              <a:buChar char="•"/>
            </a:pPr>
            <a:r>
              <a:rPr lang="en-GB" baseline="0" dirty="0"/>
              <a:t>How? </a:t>
            </a:r>
          </a:p>
          <a:p>
            <a:pPr marL="171450" indent="-171450">
              <a:buFont typeface="Arial" panose="020B0604020202020204" pitchFamily="34" charset="0"/>
              <a:buChar char="•"/>
            </a:pPr>
            <a:r>
              <a:rPr lang="en-GB" baseline="0" dirty="0"/>
              <a:t>How much? </a:t>
            </a:r>
          </a:p>
          <a:p>
            <a:endParaRPr lang="en-GB" baseline="0" dirty="0"/>
          </a:p>
          <a:p>
            <a:r>
              <a:rPr lang="en-GB" b="1" baseline="0" dirty="0"/>
              <a:t>Evaluation</a:t>
            </a:r>
            <a:r>
              <a:rPr lang="en-GB" baseline="0" dirty="0"/>
              <a:t>: Review and improve </a:t>
            </a:r>
          </a:p>
          <a:p>
            <a:pPr marL="171450" indent="-171450">
              <a:buFont typeface="Arial" panose="020B0604020202020204" pitchFamily="34" charset="0"/>
              <a:buChar char="•"/>
            </a:pPr>
            <a:r>
              <a:rPr lang="en-GB" baseline="0" dirty="0"/>
              <a:t>Celebrate success</a:t>
            </a:r>
          </a:p>
          <a:p>
            <a:pPr marL="171450" indent="-171450">
              <a:buFont typeface="Arial" panose="020B0604020202020204" pitchFamily="34" charset="0"/>
              <a:buChar char="•"/>
            </a:pPr>
            <a:r>
              <a:rPr lang="en-GB" baseline="0" dirty="0"/>
              <a:t>Avoid complacency</a:t>
            </a:r>
          </a:p>
          <a:p>
            <a:pPr marL="171450" indent="-171450">
              <a:buFont typeface="Arial" panose="020B0604020202020204" pitchFamily="34" charset="0"/>
              <a:buChar char="•"/>
            </a:pPr>
            <a:r>
              <a:rPr lang="en-GB" baseline="0" dirty="0"/>
              <a:t>Pro-active culture </a:t>
            </a:r>
          </a:p>
        </p:txBody>
      </p:sp>
      <p:sp>
        <p:nvSpPr>
          <p:cNvPr id="4" name="Slide Number Placeholder 3"/>
          <p:cNvSpPr>
            <a:spLocks noGrp="1"/>
          </p:cNvSpPr>
          <p:nvPr>
            <p:ph type="sldNum" sz="quarter" idx="10"/>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860546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Lets look at the first 2 areas : </a:t>
            </a:r>
          </a:p>
          <a:p>
            <a:endParaRPr lang="en-GB" b="1" dirty="0"/>
          </a:p>
          <a:p>
            <a:r>
              <a:rPr lang="en-GB" b="1" dirty="0"/>
              <a:t>Aspiration:</a:t>
            </a:r>
            <a:r>
              <a:rPr lang="en-GB" dirty="0"/>
              <a:t> What do we need to achieve/ how will success look?</a:t>
            </a:r>
          </a:p>
          <a:p>
            <a:endParaRPr lang="en-GB" dirty="0"/>
          </a:p>
          <a:p>
            <a:r>
              <a:rPr lang="en-GB" b="1" dirty="0"/>
              <a:t>Baseline:</a:t>
            </a:r>
            <a:r>
              <a:rPr lang="en-GB" dirty="0"/>
              <a:t> Where are we now?</a:t>
            </a:r>
          </a:p>
          <a:p>
            <a:pPr marL="171450" indent="-171450">
              <a:buFont typeface="Arial" panose="020B0604020202020204" pitchFamily="34" charset="0"/>
              <a:buChar char="•"/>
            </a:pPr>
            <a:r>
              <a:rPr lang="en-GB" dirty="0"/>
              <a:t>Growth to prepare for </a:t>
            </a:r>
          </a:p>
          <a:p>
            <a:pPr marL="171450" indent="-171450">
              <a:buFont typeface="Arial" panose="020B0604020202020204" pitchFamily="34" charset="0"/>
              <a:buChar char="•"/>
            </a:pPr>
            <a:r>
              <a:rPr lang="en-GB" dirty="0"/>
              <a:t>Poor engagement </a:t>
            </a:r>
          </a:p>
          <a:p>
            <a:pPr marL="171450" indent="-171450">
              <a:buFont typeface="Arial" panose="020B0604020202020204" pitchFamily="34" charset="0"/>
              <a:buChar char="•"/>
            </a:pPr>
            <a:r>
              <a:rPr lang="en-GB" dirty="0"/>
              <a:t>Diverse workforce </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AZ Media Devices are on the verge of significant growth, from an L&amp;D and HR perspective we need to be prepared to manage the change this will bring, and focus on our people and ensuring clear communication of shared goals and vision. </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dirty="0"/>
              <a:t>Coaching and mentoring will</a:t>
            </a:r>
            <a:r>
              <a:rPr lang="en-GB" baseline="0" dirty="0"/>
              <a:t> play a significant role in this process, helping deliver on these key objectives. </a:t>
            </a:r>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2351647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we hear the terms in many contexts (ask for examples if feels appropriate). </a:t>
            </a:r>
          </a:p>
          <a:p>
            <a:endParaRPr lang="en-GB" dirty="0"/>
          </a:p>
          <a:p>
            <a:r>
              <a:rPr lang="en-GB" dirty="0"/>
              <a:t>Lets look at some definitions in relation to our project. </a:t>
            </a:r>
          </a:p>
          <a:p>
            <a:endParaRPr lang="en-GB" dirty="0"/>
          </a:p>
          <a:p>
            <a:endParaRPr lang="en-GB" dirty="0"/>
          </a:p>
          <a:p>
            <a:r>
              <a:rPr lang="en-GB" dirty="0"/>
              <a:t>Both</a:t>
            </a:r>
            <a:r>
              <a:rPr lang="en-GB" baseline="0" dirty="0"/>
              <a:t> definitions apply to individual coaching, although the process is often applied to groups or teams – sports coaching for example. </a:t>
            </a:r>
          </a:p>
          <a:p>
            <a:endParaRPr lang="en-GB" baseline="0" dirty="0"/>
          </a:p>
          <a:p>
            <a:r>
              <a:rPr lang="en-GB" dirty="0"/>
              <a:t>The key is on improvement</a:t>
            </a:r>
            <a:r>
              <a:rPr lang="en-GB" baseline="0" dirty="0"/>
              <a:t> in a specific area. </a:t>
            </a:r>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2152370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Broader scope, relies on the mentor committing time to the process. </a:t>
            </a:r>
          </a:p>
        </p:txBody>
      </p:sp>
      <p:sp>
        <p:nvSpPr>
          <p:cNvPr id="4" name="Slide Number Placeholder 3"/>
          <p:cNvSpPr>
            <a:spLocks noGrp="1"/>
          </p:cNvSpPr>
          <p:nvPr>
            <p:ph type="sldNum" sz="quarter" idx="10"/>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2152370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2152370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9</a:t>
            </a:fld>
            <a:endParaRPr lang="en-US" dirty="0"/>
          </a:p>
        </p:txBody>
      </p:sp>
    </p:spTree>
    <p:extLst>
      <p:ext uri="{BB962C8B-B14F-4D97-AF65-F5344CB8AC3E}">
        <p14:creationId xmlns:p14="http://schemas.microsoft.com/office/powerpoint/2010/main" val="2152370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438140" cy="4600559"/>
          </a:xfrm>
        </p:spPr>
        <p:txBody>
          <a:bodyPr/>
          <a:lstStyle/>
          <a:p>
            <a:endParaRPr lang="en-GB" baseline="0" dirty="0"/>
          </a:p>
          <a:p>
            <a:r>
              <a:rPr lang="en-GB" sz="1000" b="1" dirty="0"/>
              <a:t>Coaching for performance: “</a:t>
            </a:r>
            <a:r>
              <a:rPr lang="en-GB" sz="1000" dirty="0"/>
              <a:t>Coaching is unlocking people’s potential to maximise their own performance”(Whitmore, 2017)</a:t>
            </a:r>
          </a:p>
          <a:p>
            <a:endParaRPr lang="en-GB" sz="1000" dirty="0"/>
          </a:p>
          <a:p>
            <a:r>
              <a:rPr lang="en-GB" sz="1000" dirty="0"/>
              <a:t>Key to the project, focusing on drawing out strengths and skills to benefit the individual and the business, with the focus on staff being given more autonomy and control over their own development. </a:t>
            </a:r>
          </a:p>
          <a:p>
            <a:endParaRPr lang="en-GB" sz="1000" b="1" dirty="0"/>
          </a:p>
          <a:p>
            <a:r>
              <a:rPr lang="en-GB" sz="1000" b="1" dirty="0"/>
              <a:t>Career Coaching: </a:t>
            </a:r>
            <a:r>
              <a:rPr lang="en-GB" sz="1000" dirty="0"/>
              <a:t>Often used when employees are transitioning between roles or during a process of change. </a:t>
            </a:r>
          </a:p>
          <a:p>
            <a:endParaRPr lang="en-GB" sz="1000" dirty="0"/>
          </a:p>
          <a:p>
            <a:r>
              <a:rPr lang="en-GB" sz="1000" b="1" dirty="0"/>
              <a:t>Leadership/Executive Coaching: </a:t>
            </a:r>
            <a:r>
              <a:rPr lang="en-GB" sz="1000" dirty="0"/>
              <a:t>Used to help leaders identify their strength and weaknesses using different models, for example Thomas-Kilman Management styles or Myers Briggs. Can also apply to “those in junior roles who are deemed to have high potential” (Cox,Bachkitova, Clutterbuck, 2014)</a:t>
            </a:r>
          </a:p>
          <a:p>
            <a:endParaRPr lang="en-GB" sz="1000" dirty="0"/>
          </a:p>
          <a:p>
            <a:r>
              <a:rPr lang="en-GB" sz="1000" b="1" dirty="0"/>
              <a:t>Online Mentoring: </a:t>
            </a:r>
            <a:r>
              <a:rPr lang="en-GB" sz="1000" dirty="0"/>
              <a:t>Not ideal, as there is much to be gained from the interpersonal connection with a mentor, but for those who work from home or are more comfortable with technology, this can feel a safer option. </a:t>
            </a:r>
            <a:endParaRPr lang="en-GB" sz="1000" b="1" dirty="0"/>
          </a:p>
          <a:p>
            <a:endParaRPr lang="en-GB" sz="1000" b="1" dirty="0"/>
          </a:p>
          <a:p>
            <a:r>
              <a:rPr lang="en-GB" sz="1000" b="1" dirty="0"/>
              <a:t>Peer Mentoring:</a:t>
            </a:r>
            <a:r>
              <a:rPr lang="en-GB" sz="1000" b="1" baseline="0" dirty="0"/>
              <a:t> </a:t>
            </a:r>
            <a:r>
              <a:rPr lang="en-GB" sz="1000" baseline="0" dirty="0"/>
              <a:t>In an environment like AZ media Devices, this can be a great way to share skills in different areas</a:t>
            </a:r>
            <a:r>
              <a:rPr lang="en-GB" sz="1000" dirty="0"/>
              <a:t> among colleagues, it’s important to establish that this isn’t a competition, all skills are equally valuable. </a:t>
            </a:r>
          </a:p>
          <a:p>
            <a:endParaRPr lang="en-GB" sz="1000" b="1" baseline="0" dirty="0"/>
          </a:p>
          <a:p>
            <a:r>
              <a:rPr lang="en-GB" sz="1000" b="1" baseline="0" dirty="0"/>
              <a:t>Line Manager Mentoring: </a:t>
            </a:r>
            <a:r>
              <a:rPr lang="en-GB" sz="1000" baseline="0" dirty="0"/>
              <a:t>The classic type of mentoring, as arguably the most influential person in a workplace, they can have huge impact of the behaviour and performance of employees.</a:t>
            </a:r>
            <a:r>
              <a:rPr lang="en-GB" sz="1000" dirty="0"/>
              <a:t>  It’s important to remember though that this can only work if the relationship between a line manager and employee is  one of mutual respect. </a:t>
            </a:r>
            <a:endParaRPr lang="en-GB" sz="1000" b="1" baseline="0" dirty="0"/>
          </a:p>
          <a:p>
            <a:endParaRPr lang="en-GB" sz="1000" dirty="0"/>
          </a:p>
        </p:txBody>
      </p:sp>
      <p:sp>
        <p:nvSpPr>
          <p:cNvPr id="4" name="Slide Number Placeholder 3"/>
          <p:cNvSpPr>
            <a:spLocks noGrp="1"/>
          </p:cNvSpPr>
          <p:nvPr>
            <p:ph type="sldNum" sz="quarter" idx="10"/>
          </p:nvPr>
        </p:nvSpPr>
        <p:spPr/>
        <p:txBody>
          <a:bodyPr/>
          <a:lstStyle/>
          <a:p>
            <a:fld id="{BE60DC36-8EFA-4378-9855-E019C55AC472}" type="slidenum">
              <a:rPr lang="en-US" smtClean="0"/>
              <a:t>10</a:t>
            </a:fld>
            <a:endParaRPr lang="en-US" dirty="0"/>
          </a:p>
        </p:txBody>
      </p:sp>
    </p:spTree>
    <p:extLst>
      <p:ext uri="{BB962C8B-B14F-4D97-AF65-F5344CB8AC3E}">
        <p14:creationId xmlns:p14="http://schemas.microsoft.com/office/powerpoint/2010/main" val="2190382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variety of Coaching Models around, two</a:t>
            </a:r>
            <a:r>
              <a:rPr lang="en-GB" baseline="0" dirty="0"/>
              <a:t> of the simplest and most common are OSCAR (Whittleworth &amp; Gilbert, 2002) &amp; GROW</a:t>
            </a:r>
            <a:r>
              <a:rPr lang="en-GB" dirty="0"/>
              <a:t> (Whitmore, 1994). </a:t>
            </a:r>
            <a:endParaRPr lang="en-GB" baseline="0" dirty="0"/>
          </a:p>
          <a:p>
            <a:endParaRPr lang="en-GB" baseline="0" dirty="0"/>
          </a:p>
          <a:p>
            <a:r>
              <a:rPr lang="en-GB" dirty="0"/>
              <a:t>Both are simple and easy to adapt, OSCAR has more focus on reviewing, which makes it slightly more robust for some practitioners, it also seems to place more emphasis on the coachee taking responsibility for their learning. </a:t>
            </a:r>
          </a:p>
          <a:p>
            <a:endParaRPr lang="en-GB" dirty="0"/>
          </a:p>
          <a:p>
            <a:r>
              <a:rPr lang="en-GB" dirty="0"/>
              <a:t>Give</a:t>
            </a:r>
            <a:r>
              <a:rPr lang="en-GB" baseline="0" dirty="0"/>
              <a:t> example for each model to demonstrate application (ask audience for a goal e.g. Weight loss/ learn a skill) </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11</a:t>
            </a:fld>
            <a:endParaRPr lang="en-US" dirty="0"/>
          </a:p>
        </p:txBody>
      </p:sp>
    </p:spTree>
    <p:extLst>
      <p:ext uri="{BB962C8B-B14F-4D97-AF65-F5344CB8AC3E}">
        <p14:creationId xmlns:p14="http://schemas.microsoft.com/office/powerpoint/2010/main" val="2190382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take a balances approach and prepare for potential barriers and or risks </a:t>
            </a:r>
            <a:r>
              <a:rPr lang="en-GB" dirty="0" err="1"/>
              <a:t>inherrant</a:t>
            </a:r>
            <a:r>
              <a:rPr lang="en-GB" dirty="0"/>
              <a:t> in the process. </a:t>
            </a:r>
          </a:p>
          <a:p>
            <a:endParaRPr lang="en-GB" dirty="0"/>
          </a:p>
          <a:p>
            <a:r>
              <a:rPr lang="en-GB" dirty="0"/>
              <a:t>If we deliver this project in the right way with clear communication and commitment, the benefits are obvious. </a:t>
            </a:r>
          </a:p>
          <a:p>
            <a:endParaRPr lang="en-GB" dirty="0"/>
          </a:p>
          <a:p>
            <a:r>
              <a:rPr lang="en-GB" dirty="0"/>
              <a:t>These lists are not exhaustive, but it helps us prepare and deal with any issues and address them effectively. </a:t>
            </a:r>
          </a:p>
        </p:txBody>
      </p:sp>
      <p:sp>
        <p:nvSpPr>
          <p:cNvPr id="4" name="Slide Number Placeholder 3"/>
          <p:cNvSpPr>
            <a:spLocks noGrp="1"/>
          </p:cNvSpPr>
          <p:nvPr>
            <p:ph type="sldNum" sz="quarter" idx="10"/>
          </p:nvPr>
        </p:nvSpPr>
        <p:spPr/>
        <p:txBody>
          <a:bodyPr/>
          <a:lstStyle/>
          <a:p>
            <a:fld id="{BE60DC36-8EFA-4378-9855-E019C55AC472}" type="slidenum">
              <a:rPr lang="en-US" smtClean="0"/>
              <a:t>12</a:t>
            </a:fld>
            <a:endParaRPr lang="en-US" dirty="0"/>
          </a:p>
        </p:txBody>
      </p:sp>
    </p:spTree>
    <p:extLst>
      <p:ext uri="{BB962C8B-B14F-4D97-AF65-F5344CB8AC3E}">
        <p14:creationId xmlns:p14="http://schemas.microsoft.com/office/powerpoint/2010/main" val="2737139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13</a:t>
            </a:fld>
            <a:endParaRPr lang="en-US" dirty="0"/>
          </a:p>
        </p:txBody>
      </p:sp>
    </p:spTree>
    <p:extLst>
      <p:ext uri="{BB962C8B-B14F-4D97-AF65-F5344CB8AC3E}">
        <p14:creationId xmlns:p14="http://schemas.microsoft.com/office/powerpoint/2010/main" val="428267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piece of this whole</a:t>
            </a:r>
            <a:r>
              <a:rPr lang="en-GB" baseline="0" dirty="0"/>
              <a:t> project is …you! </a:t>
            </a:r>
          </a:p>
          <a:p>
            <a:endParaRPr lang="en-GB" baseline="0" dirty="0"/>
          </a:p>
          <a:p>
            <a:r>
              <a:rPr lang="en-GB" dirty="0"/>
              <a:t>All the</a:t>
            </a:r>
            <a:r>
              <a:rPr lang="en-GB" baseline="0" dirty="0"/>
              <a:t> business needs to achieve with this initiative revolves around the role Line Managers play. </a:t>
            </a:r>
          </a:p>
          <a:p>
            <a:endParaRPr lang="en-GB" baseline="0" dirty="0"/>
          </a:p>
          <a:p>
            <a:r>
              <a:rPr lang="en-GB" baseline="0" dirty="0"/>
              <a:t>One thing to make clear here, the goal isn’t to create work, the goal is to work smarter, not harder. </a:t>
            </a:r>
          </a:p>
          <a:p>
            <a:endParaRPr lang="en-GB" baseline="0" dirty="0"/>
          </a:p>
          <a:p>
            <a:r>
              <a:rPr lang="en-GB" baseline="0" dirty="0"/>
              <a:t>Key to the process is helping to develop the idea that being better and doing better is achievable for everyone.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14</a:t>
            </a:fld>
            <a:endParaRPr lang="en-US" dirty="0"/>
          </a:p>
        </p:txBody>
      </p:sp>
    </p:spTree>
    <p:extLst>
      <p:ext uri="{BB962C8B-B14F-4D97-AF65-F5344CB8AC3E}">
        <p14:creationId xmlns:p14="http://schemas.microsoft.com/office/powerpoint/2010/main" val="78685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Some of the key skills required in a successful Coach (</a:t>
            </a:r>
            <a:r>
              <a:rPr lang="en-GB" baseline="0" dirty="0" err="1"/>
              <a:t>Whittmore</a:t>
            </a:r>
            <a:r>
              <a:rPr lang="en-GB" baseline="0" dirty="0"/>
              <a:t>, 2017b) </a:t>
            </a:r>
          </a:p>
          <a:p>
            <a:endParaRPr lang="en-GB" baseline="0" dirty="0"/>
          </a:p>
          <a:p>
            <a:r>
              <a:rPr lang="en-GB" baseline="0" dirty="0"/>
              <a:t>All present in our current Line Manager group. </a:t>
            </a:r>
          </a:p>
          <a:p>
            <a:endParaRPr lang="en-GB" baseline="0" dirty="0"/>
          </a:p>
          <a:p>
            <a:r>
              <a:rPr lang="en-GB" baseline="0" dirty="0"/>
              <a:t>Some of the resulting benefits in employees as a result of effective Management </a:t>
            </a:r>
          </a:p>
        </p:txBody>
      </p:sp>
      <p:sp>
        <p:nvSpPr>
          <p:cNvPr id="4" name="Slide Number Placeholder 3"/>
          <p:cNvSpPr>
            <a:spLocks noGrp="1"/>
          </p:cNvSpPr>
          <p:nvPr>
            <p:ph type="sldNum" sz="quarter" idx="10"/>
          </p:nvPr>
        </p:nvSpPr>
        <p:spPr/>
        <p:txBody>
          <a:bodyPr/>
          <a:lstStyle/>
          <a:p>
            <a:fld id="{BE60DC36-8EFA-4378-9855-E019C55AC472}" type="slidenum">
              <a:rPr lang="en-US" smtClean="0"/>
              <a:t>15</a:t>
            </a:fld>
            <a:endParaRPr lang="en-US" dirty="0"/>
          </a:p>
        </p:txBody>
      </p:sp>
    </p:spTree>
    <p:extLst>
      <p:ext uri="{BB962C8B-B14F-4D97-AF65-F5344CB8AC3E}">
        <p14:creationId xmlns:p14="http://schemas.microsoft.com/office/powerpoint/2010/main" val="428267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overview </a:t>
            </a:r>
          </a:p>
          <a:p>
            <a:endParaRPr lang="en-GB" dirty="0"/>
          </a:p>
          <a:p>
            <a:r>
              <a:rPr lang="en-GB" dirty="0"/>
              <a:t>Initial Training to be provided for our Trainer and 2 Line Managers by external provider. </a:t>
            </a:r>
          </a:p>
          <a:p>
            <a:endParaRPr lang="en-GB" dirty="0"/>
          </a:p>
          <a:p>
            <a:r>
              <a:rPr lang="en-GB" dirty="0"/>
              <a:t>Trainer will then deliver the training to remaining Line Managers </a:t>
            </a:r>
          </a:p>
          <a:p>
            <a:endParaRPr lang="en-GB" dirty="0"/>
          </a:p>
          <a:p>
            <a:r>
              <a:rPr lang="en-GB" dirty="0"/>
              <a:t>Selection process to be agreed. </a:t>
            </a:r>
          </a:p>
        </p:txBody>
      </p:sp>
      <p:sp>
        <p:nvSpPr>
          <p:cNvPr id="4" name="Slide Number Placeholder 3"/>
          <p:cNvSpPr>
            <a:spLocks noGrp="1"/>
          </p:cNvSpPr>
          <p:nvPr>
            <p:ph type="sldNum" sz="quarter" idx="10"/>
          </p:nvPr>
        </p:nvSpPr>
        <p:spPr/>
        <p:txBody>
          <a:bodyPr/>
          <a:lstStyle/>
          <a:p>
            <a:fld id="{BE60DC36-8EFA-4378-9855-E019C55AC472}" type="slidenum">
              <a:rPr lang="en-US" smtClean="0"/>
              <a:t>16</a:t>
            </a:fld>
            <a:endParaRPr lang="en-US" dirty="0"/>
          </a:p>
        </p:txBody>
      </p:sp>
    </p:spTree>
    <p:extLst>
      <p:ext uri="{BB962C8B-B14F-4D97-AF65-F5344CB8AC3E}">
        <p14:creationId xmlns:p14="http://schemas.microsoft.com/office/powerpoint/2010/main" val="673249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cost of getting accredited training for 1 Trainer and 2 Line Manager’s initially: </a:t>
            </a:r>
          </a:p>
          <a:p>
            <a:endParaRPr lang="en-GB" dirty="0"/>
          </a:p>
          <a:p>
            <a:r>
              <a:rPr lang="en-GB" dirty="0"/>
              <a:t>European Mentoring &amp; Coaching Council (EMCC) </a:t>
            </a:r>
          </a:p>
          <a:p>
            <a:r>
              <a:rPr lang="en-GB" dirty="0"/>
              <a:t>£2,850pp</a:t>
            </a:r>
          </a:p>
          <a:p>
            <a:r>
              <a:rPr lang="en-GB" dirty="0"/>
              <a:t>2 day course </a:t>
            </a:r>
          </a:p>
          <a:p>
            <a:r>
              <a:rPr lang="en-GB" dirty="0"/>
              <a:t>Certificate in Coach-Mentor Practice to improve Performance </a:t>
            </a:r>
          </a:p>
          <a:p>
            <a:endParaRPr lang="en-GB" dirty="0"/>
          </a:p>
          <a:p>
            <a:r>
              <a:rPr lang="en-GB" dirty="0"/>
              <a:t>Or</a:t>
            </a:r>
          </a:p>
          <a:p>
            <a:endParaRPr lang="en-GB" dirty="0"/>
          </a:p>
          <a:p>
            <a:r>
              <a:rPr lang="en-GB" dirty="0"/>
              <a:t>Humantechnics.com</a:t>
            </a:r>
          </a:p>
          <a:p>
            <a:endParaRPr lang="en-GB" dirty="0"/>
          </a:p>
          <a:p>
            <a:r>
              <a:rPr lang="en-GB" dirty="0"/>
              <a:t>ILM Level 7 </a:t>
            </a:r>
          </a:p>
          <a:p>
            <a:r>
              <a:rPr lang="en-GB" dirty="0"/>
              <a:t>5 Days £3,153 pp</a:t>
            </a:r>
          </a:p>
          <a:p>
            <a:endParaRPr lang="en-GB" dirty="0"/>
          </a:p>
          <a:p>
            <a:endParaRPr lang="en-GB" dirty="0"/>
          </a:p>
          <a:p>
            <a:r>
              <a:rPr lang="en-GB" dirty="0"/>
              <a:t>Cost of doing nothing? (discussion) </a:t>
            </a:r>
          </a:p>
          <a:p>
            <a:endParaRPr lang="en-GB" dirty="0"/>
          </a:p>
          <a:p>
            <a:r>
              <a:rPr lang="en-GB" dirty="0"/>
              <a:t>Figures based on 2018 revenue. </a:t>
            </a:r>
          </a:p>
        </p:txBody>
      </p:sp>
      <p:sp>
        <p:nvSpPr>
          <p:cNvPr id="4" name="Slide Number Placeholder 3"/>
          <p:cNvSpPr>
            <a:spLocks noGrp="1"/>
          </p:cNvSpPr>
          <p:nvPr>
            <p:ph type="sldNum" sz="quarter" idx="10"/>
          </p:nvPr>
        </p:nvSpPr>
        <p:spPr/>
        <p:txBody>
          <a:bodyPr/>
          <a:lstStyle/>
          <a:p>
            <a:fld id="{BE60DC36-8EFA-4378-9855-E019C55AC472}" type="slidenum">
              <a:rPr lang="en-US" smtClean="0"/>
              <a:t>17</a:t>
            </a:fld>
            <a:endParaRPr lang="en-US" dirty="0"/>
          </a:p>
        </p:txBody>
      </p:sp>
    </p:spTree>
    <p:extLst>
      <p:ext uri="{BB962C8B-B14F-4D97-AF65-F5344CB8AC3E}">
        <p14:creationId xmlns:p14="http://schemas.microsoft.com/office/powerpoint/2010/main" val="1741572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Delivery GANTT,</a:t>
            </a:r>
            <a:r>
              <a:rPr lang="en-GB" baseline="0" dirty="0"/>
              <a:t> weeks in red avoid the weeks requested due to recruitment &amp; deadlines. </a:t>
            </a:r>
          </a:p>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18</a:t>
            </a:fld>
            <a:endParaRPr lang="en-US" dirty="0"/>
          </a:p>
        </p:txBody>
      </p:sp>
    </p:spTree>
    <p:extLst>
      <p:ext uri="{BB962C8B-B14F-4D97-AF65-F5344CB8AC3E}">
        <p14:creationId xmlns:p14="http://schemas.microsoft.com/office/powerpoint/2010/main" val="21903829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lets recap: </a:t>
            </a:r>
          </a:p>
          <a:p>
            <a:endParaRPr lang="en-GB" dirty="0"/>
          </a:p>
          <a:p>
            <a:r>
              <a:rPr lang="en-GB" dirty="0"/>
              <a:t>Along with other Training &amp; HR initiatives, (improved recruitment practices and Well-being) , our management information shoes the 15% increase over 3 years is realistic with the implementation of a successful Coaching &amp; Mentoring (C&amp;M) Programme. </a:t>
            </a:r>
          </a:p>
          <a:p>
            <a:endParaRPr lang="en-GB" dirty="0"/>
          </a:p>
          <a:p>
            <a:r>
              <a:rPr lang="en-GB" dirty="0"/>
              <a:t>Recent research points towards C&amp;M playing a strong role in employee engagement: “Through coaching, an organization can improve employee engagement by preventing accountability obstacles such as </a:t>
            </a:r>
            <a:r>
              <a:rPr lang="en-GB" dirty="0">
                <a:hlinkClick r:id="rId3"/>
              </a:rPr>
              <a:t>“learned helplessness”</a:t>
            </a:r>
            <a:r>
              <a:rPr lang="en-GB" dirty="0"/>
              <a:t>. Along with preventing bad habits in the workplace, coaching helps leaders to develop strategies to push their employees toward problem-solving and properly address employee concerns (www.insala.com)</a:t>
            </a:r>
          </a:p>
          <a:p>
            <a:endParaRPr lang="en-GB" dirty="0"/>
          </a:p>
          <a:p>
            <a:r>
              <a:rPr lang="en-GB" dirty="0"/>
              <a:t>Improvements in these areas will benefit our Brand Identity and help us attract the best talent and keep them! </a:t>
            </a:r>
          </a:p>
        </p:txBody>
      </p:sp>
      <p:sp>
        <p:nvSpPr>
          <p:cNvPr id="4" name="Slide Number Placeholder 3"/>
          <p:cNvSpPr>
            <a:spLocks noGrp="1"/>
          </p:cNvSpPr>
          <p:nvPr>
            <p:ph type="sldNum" sz="quarter" idx="10"/>
          </p:nvPr>
        </p:nvSpPr>
        <p:spPr/>
        <p:txBody>
          <a:bodyPr/>
          <a:lstStyle/>
          <a:p>
            <a:fld id="{BE60DC36-8EFA-4378-9855-E019C55AC472}" type="slidenum">
              <a:rPr lang="en-US" smtClean="0"/>
              <a:t>19</a:t>
            </a:fld>
            <a:endParaRPr lang="en-US" dirty="0"/>
          </a:p>
        </p:txBody>
      </p:sp>
    </p:spTree>
    <p:extLst>
      <p:ext uri="{BB962C8B-B14F-4D97-AF65-F5344CB8AC3E}">
        <p14:creationId xmlns:p14="http://schemas.microsoft.com/office/powerpoint/2010/main" val="37732120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dirty="0"/>
          </a:p>
          <a:p>
            <a:pPr>
              <a:defRPr/>
            </a:pPr>
            <a:r>
              <a:rPr lang="en-GB" dirty="0"/>
              <a:t>How will this initiative help AZ Media Devices deliver on it’s objectives? </a:t>
            </a:r>
          </a:p>
          <a:p>
            <a:endParaRPr lang="en-GB" dirty="0"/>
          </a:p>
          <a:p>
            <a:r>
              <a:rPr lang="en-GB" dirty="0"/>
              <a:t>In essence, that is what this project is hoping to achieve. </a:t>
            </a:r>
          </a:p>
          <a:p>
            <a:endParaRPr lang="en-GB" dirty="0"/>
          </a:p>
          <a:p>
            <a:pPr marL="171450" indent="-171450">
              <a:buFont typeface="Arial" panose="020B0604020202020204" pitchFamily="34" charset="0"/>
              <a:buChar char="•"/>
            </a:pPr>
            <a:r>
              <a:rPr lang="en-GB" dirty="0"/>
              <a:t>Increased productivity </a:t>
            </a:r>
          </a:p>
          <a:p>
            <a:pPr marL="171450" indent="-171450">
              <a:buFont typeface="Arial" panose="020B0604020202020204" pitchFamily="34" charset="0"/>
              <a:buChar char="•"/>
            </a:pPr>
            <a:r>
              <a:rPr lang="en-GB" dirty="0"/>
              <a:t>Improved staff engagement</a:t>
            </a:r>
          </a:p>
          <a:p>
            <a:pPr marL="171450" indent="-171450">
              <a:buFont typeface="Arial" panose="020B0604020202020204" pitchFamily="34" charset="0"/>
              <a:buChar char="•"/>
            </a:pPr>
            <a:r>
              <a:rPr lang="en-GB" dirty="0"/>
              <a:t>Motivated and confident staff </a:t>
            </a:r>
          </a:p>
          <a:p>
            <a:pPr marL="171450" indent="-171450">
              <a:buFont typeface="Arial" panose="020B0604020202020204" pitchFamily="34" charset="0"/>
              <a:buChar char="•"/>
            </a:pPr>
            <a:r>
              <a:rPr lang="en-GB" dirty="0"/>
              <a:t>High morale, low stress </a:t>
            </a:r>
          </a:p>
          <a:p>
            <a:pPr marL="171450" indent="-171450">
              <a:buFont typeface="Arial" panose="020B0604020202020204" pitchFamily="34" charset="0"/>
              <a:buChar char="•"/>
            </a:pPr>
            <a:r>
              <a:rPr lang="en-GB" dirty="0"/>
              <a:t>Improved succession planning </a:t>
            </a:r>
          </a:p>
          <a:p>
            <a:pPr marL="171450" indent="-171450">
              <a:buFont typeface="Arial" panose="020B0604020202020204" pitchFamily="34" charset="0"/>
              <a:buChar char="•"/>
            </a:pPr>
            <a:r>
              <a:rPr lang="en-GB" dirty="0"/>
              <a:t>Strong positive brand</a:t>
            </a:r>
          </a:p>
          <a:p>
            <a:pPr marL="171450" indent="-171450">
              <a:buFont typeface="Arial" panose="020B0604020202020204" pitchFamily="34" charset="0"/>
              <a:buChar char="•"/>
            </a:pPr>
            <a:r>
              <a:rPr lang="en-GB" dirty="0"/>
              <a:t>A highly skilled confident L&amp;D Function </a:t>
            </a:r>
          </a:p>
          <a:p>
            <a:pPr marL="171450" indent="-171450">
              <a:buFont typeface="Arial" panose="020B0604020202020204" pitchFamily="34" charset="0"/>
              <a:buChar char="•"/>
            </a:pPr>
            <a:r>
              <a:rPr lang="en-GB" dirty="0"/>
              <a:t>Clearly measurable ROI</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20</a:t>
            </a:fld>
            <a:endParaRPr lang="en-US" dirty="0"/>
          </a:p>
        </p:txBody>
      </p:sp>
    </p:spTree>
    <p:extLst>
      <p:ext uri="{BB962C8B-B14F-4D97-AF65-F5344CB8AC3E}">
        <p14:creationId xmlns:p14="http://schemas.microsoft.com/office/powerpoint/2010/main" val="37732120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21</a:t>
            </a:fld>
            <a:endParaRPr lang="en-US" dirty="0"/>
          </a:p>
        </p:txBody>
      </p:sp>
    </p:spTree>
    <p:extLst>
      <p:ext uri="{BB962C8B-B14F-4D97-AF65-F5344CB8AC3E}">
        <p14:creationId xmlns:p14="http://schemas.microsoft.com/office/powerpoint/2010/main" val="31927554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a moment: How many of us would like to be better at our jobs and feel greater satisfaction?</a:t>
            </a:r>
          </a:p>
          <a:p>
            <a:endParaRPr lang="en-GB" dirty="0"/>
          </a:p>
          <a:p>
            <a:r>
              <a:rPr lang="en-GB" dirty="0"/>
              <a:t>What would the result of that feel/look like? </a:t>
            </a:r>
          </a:p>
          <a:p>
            <a:r>
              <a:rPr lang="en-GB" dirty="0"/>
              <a:t>Imagine enabling all our staff to have an opportunity to experience that? </a:t>
            </a:r>
          </a:p>
          <a:p>
            <a:endParaRPr lang="en-GB" dirty="0"/>
          </a:p>
          <a:p>
            <a:endParaRPr lang="en-GB" dirty="0"/>
          </a:p>
          <a:p>
            <a:r>
              <a:rPr lang="en-GB" dirty="0"/>
              <a:t>Some may consider we are playing catch up: </a:t>
            </a:r>
          </a:p>
          <a:p>
            <a:endParaRPr lang="en-GB" dirty="0"/>
          </a:p>
          <a:p>
            <a:r>
              <a:rPr lang="en-GB" dirty="0"/>
              <a:t>Most organisations offer coaching and/or mentoring, just over three-quarters of organisations offer coaching or mentoring to employees, although this rose to 89% of the public sector and is also more common in larger organisations (CIPD, 2015)</a:t>
            </a:r>
          </a:p>
          <a:p>
            <a:endParaRPr lang="en-GB" dirty="0"/>
          </a:p>
        </p:txBody>
      </p:sp>
      <p:sp>
        <p:nvSpPr>
          <p:cNvPr id="4" name="Slide Number Placeholder 3"/>
          <p:cNvSpPr>
            <a:spLocks noGrp="1"/>
          </p:cNvSpPr>
          <p:nvPr>
            <p:ph type="sldNum" sz="quarter" idx="10"/>
          </p:nvPr>
        </p:nvSpPr>
        <p:spPr/>
        <p:txBody>
          <a:bodyPr/>
          <a:lstStyle/>
          <a:p>
            <a:fld id="{BE60DC36-8EFA-4378-9855-E019C55AC472}" type="slidenum">
              <a:rPr lang="en-US" smtClean="0"/>
              <a:t>22</a:t>
            </a:fld>
            <a:endParaRPr lang="en-US" dirty="0"/>
          </a:p>
        </p:txBody>
      </p:sp>
    </p:spTree>
    <p:extLst>
      <p:ext uri="{BB962C8B-B14F-4D97-AF65-F5344CB8AC3E}">
        <p14:creationId xmlns:p14="http://schemas.microsoft.com/office/powerpoint/2010/main" val="37231126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60DC36-8EFA-4378-9855-E019C55AC472}" type="slidenum">
              <a:rPr lang="en-US" smtClean="0"/>
              <a:t>23</a:t>
            </a:fld>
            <a:endParaRPr lang="en-US" dirty="0"/>
          </a:p>
        </p:txBody>
      </p:sp>
    </p:spTree>
    <p:extLst>
      <p:ext uri="{BB962C8B-B14F-4D97-AF65-F5344CB8AC3E}">
        <p14:creationId xmlns:p14="http://schemas.microsoft.com/office/powerpoint/2010/main" val="507528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60DC36-8EFA-4378-9855-E019C55AC472}" type="slidenum">
              <a:rPr lang="en-US" smtClean="0"/>
              <a:t>24</a:t>
            </a:fld>
            <a:endParaRPr lang="en-US" dirty="0"/>
          </a:p>
        </p:txBody>
      </p:sp>
    </p:spTree>
    <p:extLst>
      <p:ext uri="{BB962C8B-B14F-4D97-AF65-F5344CB8AC3E}">
        <p14:creationId xmlns:p14="http://schemas.microsoft.com/office/powerpoint/2010/main" val="2864567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5/14/2019</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5/14/2019</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instituteofcoaching.org/coaching-overview/coaching-benefits"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hyperlink" Target="http://www.insala.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bg1"/>
          </a:fgClr>
          <a:bgClr>
            <a:schemeClr val="bg1"/>
          </a:bgClr>
        </a:patt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CA24BBC-E1E5-4483-AD06-859B4D0E8DA6}"/>
              </a:ext>
            </a:extLst>
          </p:cNvPr>
          <p:cNvSpPr/>
          <p:nvPr/>
        </p:nvSpPr>
        <p:spPr>
          <a:xfrm>
            <a:off x="3048000" y="751344"/>
            <a:ext cx="6096000" cy="3970318"/>
          </a:xfrm>
          <a:prstGeom prst="rect">
            <a:avLst/>
          </a:prstGeom>
        </p:spPr>
        <p:txBody>
          <a:bodyPr>
            <a:spAutoFit/>
          </a:bodyPr>
          <a:lstStyle/>
          <a:p>
            <a:pPr algn="ctr" fontAlgn="base"/>
            <a:r>
              <a:rPr lang="en-GB" b="1" u="sng" dirty="0">
                <a:solidFill>
                  <a:srgbClr val="414751"/>
                </a:solidFill>
                <a:latin typeface="Calibri" panose="020F0502020204030204" pitchFamily="34" charset="0"/>
              </a:rPr>
              <a:t>Implementing Coaching &amp; Mentoring</a:t>
            </a:r>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b="1" dirty="0">
                <a:solidFill>
                  <a:srgbClr val="414751"/>
                </a:solidFill>
                <a:latin typeface="Calibri" panose="020F0502020204030204" pitchFamily="34" charset="0"/>
              </a:rPr>
              <a:t>Name: Sharon Bowen </a:t>
            </a:r>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b="1" dirty="0">
                <a:solidFill>
                  <a:srgbClr val="414751"/>
                </a:solidFill>
                <a:latin typeface="Calibri" panose="020F0502020204030204" pitchFamily="34" charset="0"/>
              </a:rPr>
              <a:t>CIPD Membership Number: </a:t>
            </a:r>
            <a:r>
              <a:rPr lang="en-GB" b="1" dirty="0">
                <a:solidFill>
                  <a:srgbClr val="000000"/>
                </a:solidFill>
                <a:latin typeface="Calibri" panose="020F0502020204030204" pitchFamily="34" charset="0"/>
              </a:rPr>
              <a:t>22293087</a:t>
            </a:r>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b="1" dirty="0">
                <a:solidFill>
                  <a:srgbClr val="414751"/>
                </a:solidFill>
                <a:latin typeface="Calibri" panose="020F0502020204030204" pitchFamily="34" charset="0"/>
              </a:rPr>
              <a:t>I declare that this assignment is my own work and that any information obtained from books and other sources have been appropriately referenced.</a:t>
            </a:r>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b="1" dirty="0">
                <a:solidFill>
                  <a:srgbClr val="414751"/>
                </a:solidFill>
                <a:latin typeface="Calibri" panose="020F0502020204030204" pitchFamily="34" charset="0"/>
              </a:rPr>
              <a:t>Signed SA Bowen	Date 14/5/19</a:t>
            </a:r>
            <a:r>
              <a:rPr lang="en-GB" dirty="0">
                <a:solidFill>
                  <a:srgbClr val="414751"/>
                </a:solidFill>
                <a:latin typeface="Calibri" panose="020F0502020204030204" pitchFamily="34" charset="0"/>
              </a:rPr>
              <a:t> </a:t>
            </a:r>
            <a:endParaRPr lang="en-GB" dirty="0">
              <a:solidFill>
                <a:srgbClr val="414751"/>
              </a:solidFill>
              <a:latin typeface="&amp;quot"/>
            </a:endParaRPr>
          </a:p>
          <a:p>
            <a:pPr fontAlgn="base"/>
            <a:r>
              <a:rPr lang="en-GB" dirty="0">
                <a:solidFill>
                  <a:srgbClr val="414751"/>
                </a:solidFill>
                <a:latin typeface="Calibri" panose="020F0502020204030204" pitchFamily="34" charset="0"/>
              </a:rPr>
              <a:t> </a:t>
            </a:r>
            <a:endParaRPr lang="en-GB" dirty="0">
              <a:solidFill>
                <a:srgbClr val="414751"/>
              </a:solidFill>
              <a:latin typeface="&amp;quot"/>
            </a:endParaRPr>
          </a:p>
        </p:txBody>
      </p:sp>
    </p:spTree>
    <p:extLst>
      <p:ext uri="{BB962C8B-B14F-4D97-AF65-F5344CB8AC3E}">
        <p14:creationId xmlns:p14="http://schemas.microsoft.com/office/powerpoint/2010/main" val="3713065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404158" y="2616163"/>
            <a:ext cx="9144000" cy="3600986"/>
          </a:xfrm>
        </p:spPr>
        <p:txBody>
          <a:bodyPr lIns="0" tIns="0" rIns="0" bIns="0" anchor="t">
            <a:spAutoFit/>
          </a:bodyPr>
          <a:lstStyle/>
          <a:p>
            <a:pPr algn="r"/>
            <a:r>
              <a:rPr lang="en-US" b="1" dirty="0">
                <a:solidFill>
                  <a:schemeClr val="bg1"/>
                </a:solidFill>
              </a:rPr>
              <a:t>Coaching &amp; Mentoring Implementation Project: </a:t>
            </a:r>
            <a:r>
              <a:rPr lang="en-US" b="1" i="1" dirty="0">
                <a:solidFill>
                  <a:schemeClr val="bg1"/>
                </a:solidFill>
              </a:rPr>
              <a:t>Embedding a Coaching Culture</a:t>
            </a:r>
            <a:r>
              <a:rPr lang="en-US" b="1" dirty="0">
                <a:solidFill>
                  <a:schemeClr val="bg1"/>
                </a:solidFill>
              </a:rPr>
              <a:t>, May 2019</a:t>
            </a:r>
            <a:br>
              <a:rPr lang="en-US" dirty="0">
                <a:solidFill>
                  <a:schemeClr val="bg1"/>
                </a:solidFill>
              </a:rPr>
            </a:br>
            <a:r>
              <a:rPr lang="en-US" sz="2000" dirty="0">
                <a:solidFill>
                  <a:schemeClr val="bg1"/>
                </a:solidFill>
              </a:rPr>
              <a:t>Sharon Bowen Ass. CIPD </a:t>
            </a:r>
            <a:r>
              <a:rPr lang="en-US" sz="2000" dirty="0">
                <a:solidFill>
                  <a:schemeClr val="accent4"/>
                </a:solidFill>
              </a:rPr>
              <a:t> </a:t>
            </a:r>
          </a:p>
        </p:txBody>
      </p:sp>
      <p:grpSp>
        <p:nvGrpSpPr>
          <p:cNvPr id="7" name="Group 6"/>
          <p:cNvGrpSpPr/>
          <p:nvPr/>
        </p:nvGrpSpPr>
        <p:grpSpPr>
          <a:xfrm>
            <a:off x="342900" y="190499"/>
            <a:ext cx="2652850" cy="1924672"/>
            <a:chOff x="228600" y="74450"/>
            <a:chExt cx="2652850" cy="1924672"/>
          </a:xfrm>
        </p:grpSpPr>
        <p:sp>
          <p:nvSpPr>
            <p:cNvPr id="8" name="Diamond 7">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10" name="Diamond 9">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87849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457200" y="190499"/>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endParaRPr lang="en-US" sz="2800" b="1" dirty="0">
              <a:solidFill>
                <a:schemeClr val="bg1"/>
              </a:solidFill>
            </a:endParaRPr>
          </a:p>
        </p:txBody>
      </p:sp>
      <p:sp>
        <p:nvSpPr>
          <p:cNvPr id="2" name="TextBox 1"/>
          <p:cNvSpPr txBox="1"/>
          <p:nvPr/>
        </p:nvSpPr>
        <p:spPr>
          <a:xfrm>
            <a:off x="2381250" y="1533524"/>
            <a:ext cx="7515225" cy="5170646"/>
          </a:xfrm>
          <a:prstGeom prst="rect">
            <a:avLst/>
          </a:prstGeom>
          <a:noFill/>
        </p:spPr>
        <p:txBody>
          <a:bodyPr wrap="square" rtlCol="0">
            <a:spAutoFit/>
          </a:bodyPr>
          <a:lstStyle/>
          <a:p>
            <a:pPr marL="285750" indent="-285750">
              <a:buFont typeface="Wingdings" panose="05000000000000000000" pitchFamily="2" charset="2"/>
              <a:buChar char="v"/>
            </a:pPr>
            <a:r>
              <a:rPr lang="en-GB" sz="2400" b="1" dirty="0">
                <a:solidFill>
                  <a:schemeClr val="bg1"/>
                </a:solidFill>
              </a:rPr>
              <a:t> 9:30am – Introduction/Ice breaker </a:t>
            </a:r>
          </a:p>
          <a:p>
            <a:pPr marL="285750" indent="-285750">
              <a:buFont typeface="Wingdings" panose="05000000000000000000" pitchFamily="2" charset="2"/>
              <a:buChar char="v"/>
            </a:pPr>
            <a:r>
              <a:rPr lang="en-GB" sz="2400" b="1" dirty="0">
                <a:solidFill>
                  <a:schemeClr val="bg1"/>
                </a:solidFill>
              </a:rPr>
              <a:t> 9:45am – Aims of the day</a:t>
            </a:r>
          </a:p>
          <a:p>
            <a:pPr marL="285750" indent="-285750">
              <a:buFont typeface="Wingdings" panose="05000000000000000000" pitchFamily="2" charset="2"/>
              <a:buChar char="v"/>
            </a:pPr>
            <a:r>
              <a:rPr lang="en-GB" sz="2400" b="1" dirty="0">
                <a:solidFill>
                  <a:schemeClr val="bg1"/>
                </a:solidFill>
              </a:rPr>
              <a:t>10:00am – Aspirations &amp; Baseline </a:t>
            </a:r>
          </a:p>
          <a:p>
            <a:pPr marL="285750" indent="-285750">
              <a:buFont typeface="Wingdings" panose="05000000000000000000" pitchFamily="2" charset="2"/>
              <a:buChar char="v"/>
            </a:pPr>
            <a:r>
              <a:rPr lang="en-GB" sz="2400" b="1" dirty="0">
                <a:solidFill>
                  <a:schemeClr val="bg1"/>
                </a:solidFill>
              </a:rPr>
              <a:t>10:30am – Coaching Vs Mentoring</a:t>
            </a:r>
          </a:p>
          <a:p>
            <a:endParaRPr lang="en-GB" sz="2400" b="1" dirty="0">
              <a:solidFill>
                <a:schemeClr val="bg1"/>
              </a:solidFill>
            </a:endParaRPr>
          </a:p>
          <a:p>
            <a:r>
              <a:rPr lang="en-GB" sz="2400" b="1" dirty="0">
                <a:solidFill>
                  <a:schemeClr val="bg1"/>
                </a:solidFill>
              </a:rPr>
              <a:t>    </a:t>
            </a:r>
          </a:p>
          <a:p>
            <a:endParaRPr lang="en-GB" sz="2400" b="1" dirty="0">
              <a:solidFill>
                <a:schemeClr val="bg1"/>
              </a:solidFill>
            </a:endParaRPr>
          </a:p>
          <a:p>
            <a:pPr marL="285750" indent="-285750">
              <a:buFont typeface="Wingdings" panose="05000000000000000000" pitchFamily="2" charset="2"/>
              <a:buChar char="v"/>
            </a:pPr>
            <a:r>
              <a:rPr lang="en-GB" sz="2400" b="1" dirty="0">
                <a:solidFill>
                  <a:schemeClr val="bg1"/>
                </a:solidFill>
              </a:rPr>
              <a:t>11:20am – Delivery &amp; Roles</a:t>
            </a:r>
          </a:p>
          <a:p>
            <a:pPr marL="285750" indent="-285750">
              <a:buFont typeface="Wingdings" panose="05000000000000000000" pitchFamily="2" charset="2"/>
              <a:buChar char="v"/>
            </a:pPr>
            <a:r>
              <a:rPr lang="en-GB" sz="2400" b="1" dirty="0">
                <a:solidFill>
                  <a:schemeClr val="bg1"/>
                </a:solidFill>
              </a:rPr>
              <a:t>12:00pm – Charting the Course </a:t>
            </a:r>
          </a:p>
          <a:p>
            <a:pPr marL="285750" indent="-285750">
              <a:buFont typeface="Wingdings" panose="05000000000000000000" pitchFamily="2" charset="2"/>
              <a:buChar char="v"/>
            </a:pPr>
            <a:r>
              <a:rPr lang="en-GB" sz="2400" b="1" dirty="0">
                <a:solidFill>
                  <a:schemeClr val="bg1"/>
                </a:solidFill>
              </a:rPr>
              <a:t>12:15pm – Cost &amp; Evaluation </a:t>
            </a:r>
          </a:p>
          <a:p>
            <a:pPr marL="285750" indent="-285750">
              <a:buFont typeface="Wingdings" panose="05000000000000000000" pitchFamily="2" charset="2"/>
              <a:buChar char="v"/>
            </a:pPr>
            <a:r>
              <a:rPr lang="en-GB" sz="2400" b="1" dirty="0">
                <a:solidFill>
                  <a:schemeClr val="bg1"/>
                </a:solidFill>
              </a:rPr>
              <a:t>12:45pm – Embedding a Coaching Culture</a:t>
            </a:r>
          </a:p>
          <a:p>
            <a:pPr marL="285750" indent="-285750">
              <a:buFont typeface="Wingdings" panose="05000000000000000000" pitchFamily="2" charset="2"/>
              <a:buChar char="v"/>
            </a:pPr>
            <a:r>
              <a:rPr lang="en-GB" sz="2400" b="1" dirty="0">
                <a:solidFill>
                  <a:schemeClr val="bg1"/>
                </a:solidFill>
              </a:rPr>
              <a:t>Questions? </a:t>
            </a:r>
          </a:p>
          <a:p>
            <a:r>
              <a:rPr lang="en-GB" sz="2400" b="1" dirty="0">
                <a:solidFill>
                  <a:schemeClr val="bg1"/>
                </a:solidFill>
              </a:rPr>
              <a:t>Close </a:t>
            </a:r>
          </a:p>
          <a:p>
            <a:endParaRPr lang="en-GB" dirty="0">
              <a:solidFill>
                <a:schemeClr val="bg1"/>
              </a:solidFill>
            </a:endParaRPr>
          </a:p>
        </p:txBody>
      </p:sp>
      <p:sp>
        <p:nvSpPr>
          <p:cNvPr id="20"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3893230" y="578297"/>
            <a:ext cx="3996158" cy="629194"/>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rPr>
              <a:t>Agenda</a:t>
            </a:r>
          </a:p>
        </p:txBody>
      </p:sp>
      <p:grpSp>
        <p:nvGrpSpPr>
          <p:cNvPr id="22" name="Group 21"/>
          <p:cNvGrpSpPr/>
          <p:nvPr/>
        </p:nvGrpSpPr>
        <p:grpSpPr>
          <a:xfrm>
            <a:off x="295275" y="46428"/>
            <a:ext cx="2652850" cy="1924672"/>
            <a:chOff x="228600" y="74450"/>
            <a:chExt cx="2652850" cy="1924672"/>
          </a:xfrm>
        </p:grpSpPr>
        <p:sp>
          <p:nvSpPr>
            <p:cNvPr id="23" name="Diamond 2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26" name="Diamond 25">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3893230" y="3220459"/>
            <a:ext cx="3996158" cy="646691"/>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11:00am - Break 20 minutes – refreshments provided</a:t>
            </a:r>
            <a:endParaRPr lang="en-US" sz="1600" dirty="0"/>
          </a:p>
        </p:txBody>
      </p:sp>
    </p:spTree>
    <p:extLst>
      <p:ext uri="{BB962C8B-B14F-4D97-AF65-F5344CB8AC3E}">
        <p14:creationId xmlns:p14="http://schemas.microsoft.com/office/powerpoint/2010/main" val="329971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8" name="Diagram 17"/>
          <p:cNvGraphicFramePr/>
          <p:nvPr>
            <p:extLst>
              <p:ext uri="{D42A27DB-BD31-4B8C-83A1-F6EECF244321}">
                <p14:modId xmlns:p14="http://schemas.microsoft.com/office/powerpoint/2010/main" val="17332090"/>
              </p:ext>
            </p:extLst>
          </p:nvPr>
        </p:nvGraphicFramePr>
        <p:xfrm>
          <a:off x="1739516" y="1340825"/>
          <a:ext cx="8712967" cy="417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9" name="Group 18"/>
          <p:cNvGrpSpPr/>
          <p:nvPr/>
        </p:nvGrpSpPr>
        <p:grpSpPr>
          <a:xfrm>
            <a:off x="4154637" y="538863"/>
            <a:ext cx="4130675" cy="939800"/>
            <a:chOff x="4154637" y="538863"/>
            <a:chExt cx="4130675" cy="939800"/>
          </a:xfrm>
        </p:grpSpPr>
        <p:sp>
          <p:nvSpPr>
            <p:cNvPr id="20"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624537" y="656539"/>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The Plan ABC-DE </a:t>
              </a:r>
            </a:p>
          </p:txBody>
        </p:sp>
        <p:sp>
          <p:nvSpPr>
            <p:cNvPr id="21" name="Oval 20">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4154637" y="538863"/>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TextBox 22"/>
          <p:cNvSpPr txBox="1"/>
          <p:nvPr/>
        </p:nvSpPr>
        <p:spPr>
          <a:xfrm>
            <a:off x="4286251" y="584131"/>
            <a:ext cx="533400" cy="707886"/>
          </a:xfrm>
          <a:prstGeom prst="rect">
            <a:avLst/>
          </a:prstGeom>
          <a:noFill/>
        </p:spPr>
        <p:txBody>
          <a:bodyPr wrap="square" rtlCol="0">
            <a:spAutoFit/>
          </a:bodyPr>
          <a:lstStyle/>
          <a:p>
            <a:r>
              <a:rPr lang="en-GB" sz="4000" b="1" dirty="0">
                <a:solidFill>
                  <a:schemeClr val="bg1"/>
                </a:solidFill>
                <a:sym typeface="Wingdings"/>
              </a:rPr>
              <a:t></a:t>
            </a:r>
            <a:endParaRPr lang="en-GB" sz="4000" b="1" dirty="0">
              <a:solidFill>
                <a:schemeClr val="bg1"/>
              </a:solidFill>
            </a:endParaRPr>
          </a:p>
        </p:txBody>
      </p:sp>
      <p:sp>
        <p:nvSpPr>
          <p:cNvPr id="24" name="TextBox 23"/>
          <p:cNvSpPr txBox="1"/>
          <p:nvPr/>
        </p:nvSpPr>
        <p:spPr>
          <a:xfrm>
            <a:off x="9103995" y="4318635"/>
            <a:ext cx="2533650" cy="276999"/>
          </a:xfrm>
          <a:prstGeom prst="rect">
            <a:avLst/>
          </a:prstGeom>
          <a:noFill/>
        </p:spPr>
        <p:txBody>
          <a:bodyPr wrap="square" rtlCol="0">
            <a:spAutoFit/>
          </a:bodyPr>
          <a:lstStyle/>
          <a:p>
            <a:r>
              <a:rPr lang="en-GB" sz="1200" dirty="0">
                <a:solidFill>
                  <a:schemeClr val="bg1"/>
                </a:solidFill>
              </a:rPr>
              <a:t>Clutterbuck et al. </a:t>
            </a:r>
          </a:p>
        </p:txBody>
      </p:sp>
      <p:sp>
        <p:nvSpPr>
          <p:cNvPr id="6" name="TextBox 5">
            <a:extLst>
              <a:ext uri="{FF2B5EF4-FFF2-40B4-BE49-F238E27FC236}">
                <a16:creationId xmlns:a16="http://schemas.microsoft.com/office/drawing/2014/main" id="{2372B19C-1CE3-4985-B86D-31192B866F41}"/>
              </a:ext>
            </a:extLst>
          </p:cNvPr>
          <p:cNvSpPr txBox="1"/>
          <p:nvPr/>
        </p:nvSpPr>
        <p:spPr>
          <a:xfrm>
            <a:off x="2286000" y="4720590"/>
            <a:ext cx="537210" cy="1015663"/>
          </a:xfrm>
          <a:prstGeom prst="rect">
            <a:avLst/>
          </a:prstGeom>
          <a:noFill/>
        </p:spPr>
        <p:txBody>
          <a:bodyPr wrap="square" rtlCol="0">
            <a:spAutoFit/>
          </a:bodyPr>
          <a:lstStyle/>
          <a:p>
            <a:r>
              <a:rPr lang="en-GB" sz="6000" b="1" dirty="0">
                <a:solidFill>
                  <a:schemeClr val="bg1"/>
                </a:solidFill>
              </a:rPr>
              <a:t>?</a:t>
            </a:r>
          </a:p>
        </p:txBody>
      </p:sp>
      <p:sp>
        <p:nvSpPr>
          <p:cNvPr id="13" name="TextBox 12">
            <a:extLst>
              <a:ext uri="{FF2B5EF4-FFF2-40B4-BE49-F238E27FC236}">
                <a16:creationId xmlns:a16="http://schemas.microsoft.com/office/drawing/2014/main" id="{29E91600-24F7-4095-B1DC-1677956CF44F}"/>
              </a:ext>
            </a:extLst>
          </p:cNvPr>
          <p:cNvSpPr txBox="1"/>
          <p:nvPr/>
        </p:nvSpPr>
        <p:spPr>
          <a:xfrm>
            <a:off x="5773766" y="4746454"/>
            <a:ext cx="537210" cy="1015663"/>
          </a:xfrm>
          <a:prstGeom prst="rect">
            <a:avLst/>
          </a:prstGeom>
          <a:noFill/>
        </p:spPr>
        <p:txBody>
          <a:bodyPr wrap="square" rtlCol="0">
            <a:spAutoFit/>
          </a:bodyPr>
          <a:lstStyle/>
          <a:p>
            <a:r>
              <a:rPr lang="en-GB" sz="6000" b="1" dirty="0">
                <a:solidFill>
                  <a:schemeClr val="bg1"/>
                </a:solidFill>
              </a:rPr>
              <a:t>?</a:t>
            </a:r>
          </a:p>
        </p:txBody>
      </p:sp>
      <p:sp>
        <p:nvSpPr>
          <p:cNvPr id="14" name="TextBox 13">
            <a:extLst>
              <a:ext uri="{FF2B5EF4-FFF2-40B4-BE49-F238E27FC236}">
                <a16:creationId xmlns:a16="http://schemas.microsoft.com/office/drawing/2014/main" id="{D9531A84-34E6-4F75-AF82-786719C46240}"/>
              </a:ext>
            </a:extLst>
          </p:cNvPr>
          <p:cNvSpPr txBox="1"/>
          <p:nvPr/>
        </p:nvSpPr>
        <p:spPr>
          <a:xfrm>
            <a:off x="7709731" y="4735024"/>
            <a:ext cx="537210" cy="1015663"/>
          </a:xfrm>
          <a:prstGeom prst="rect">
            <a:avLst/>
          </a:prstGeom>
          <a:noFill/>
        </p:spPr>
        <p:txBody>
          <a:bodyPr wrap="square" rtlCol="0">
            <a:spAutoFit/>
          </a:bodyPr>
          <a:lstStyle/>
          <a:p>
            <a:r>
              <a:rPr lang="en-GB" sz="6000" b="1" dirty="0">
                <a:solidFill>
                  <a:schemeClr val="bg1"/>
                </a:solidFill>
              </a:rPr>
              <a:t>?</a:t>
            </a:r>
          </a:p>
        </p:txBody>
      </p:sp>
      <p:sp>
        <p:nvSpPr>
          <p:cNvPr id="15" name="TextBox 14">
            <a:extLst>
              <a:ext uri="{FF2B5EF4-FFF2-40B4-BE49-F238E27FC236}">
                <a16:creationId xmlns:a16="http://schemas.microsoft.com/office/drawing/2014/main" id="{27A27EFA-11CF-4DB4-A551-6496966A5C1C}"/>
              </a:ext>
            </a:extLst>
          </p:cNvPr>
          <p:cNvSpPr txBox="1"/>
          <p:nvPr/>
        </p:nvSpPr>
        <p:spPr>
          <a:xfrm>
            <a:off x="9555136" y="4720589"/>
            <a:ext cx="537210" cy="1015663"/>
          </a:xfrm>
          <a:prstGeom prst="rect">
            <a:avLst/>
          </a:prstGeom>
          <a:noFill/>
        </p:spPr>
        <p:txBody>
          <a:bodyPr wrap="square" rtlCol="0">
            <a:spAutoFit/>
          </a:bodyPr>
          <a:lstStyle/>
          <a:p>
            <a:r>
              <a:rPr lang="en-GB" sz="6000" b="1" dirty="0">
                <a:solidFill>
                  <a:schemeClr val="bg1"/>
                </a:solidFill>
              </a:rPr>
              <a:t>?</a:t>
            </a:r>
          </a:p>
        </p:txBody>
      </p:sp>
      <p:sp>
        <p:nvSpPr>
          <p:cNvPr id="17" name="TextBox 16">
            <a:extLst>
              <a:ext uri="{FF2B5EF4-FFF2-40B4-BE49-F238E27FC236}">
                <a16:creationId xmlns:a16="http://schemas.microsoft.com/office/drawing/2014/main" id="{64AFC2C1-BABA-44B1-891D-5991AA3F8C90}"/>
              </a:ext>
            </a:extLst>
          </p:cNvPr>
          <p:cNvSpPr txBox="1"/>
          <p:nvPr/>
        </p:nvSpPr>
        <p:spPr>
          <a:xfrm>
            <a:off x="4135215" y="4765504"/>
            <a:ext cx="537210" cy="1015663"/>
          </a:xfrm>
          <a:prstGeom prst="rect">
            <a:avLst/>
          </a:prstGeom>
          <a:noFill/>
        </p:spPr>
        <p:txBody>
          <a:bodyPr wrap="square" rtlCol="0">
            <a:spAutoFit/>
          </a:bodyPr>
          <a:lstStyle/>
          <a:p>
            <a:r>
              <a:rPr lang="en-GB" sz="6000" b="1" dirty="0">
                <a:solidFill>
                  <a:schemeClr val="bg1"/>
                </a:solidFill>
              </a:rPr>
              <a:t>?</a:t>
            </a:r>
          </a:p>
        </p:txBody>
      </p:sp>
    </p:spTree>
    <p:extLst>
      <p:ext uri="{BB962C8B-B14F-4D97-AF65-F5344CB8AC3E}">
        <p14:creationId xmlns:p14="http://schemas.microsoft.com/office/powerpoint/2010/main" val="851666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p:nvPr>
        </p:nvSpPr>
        <p:spPr/>
        <p:txBody>
          <a:bodyPr/>
          <a:lstStyle/>
          <a:p>
            <a:r>
              <a:rPr lang="en-US" dirty="0"/>
              <a:t>Project analysis slide 2</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endParaRPr lang="en-US" sz="2800" dirty="0">
              <a:solidFill>
                <a:schemeClr val="tx1">
                  <a:lumMod val="75000"/>
                  <a:lumOff val="25000"/>
                </a:schemeClr>
              </a:solidFill>
            </a:endParaRPr>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3086100" y="522576"/>
            <a:ext cx="8877300" cy="1045759"/>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Aspiration: AZ Media Devices have 3 Key Objectives to reach by 2021: </a:t>
            </a:r>
          </a:p>
        </p:txBody>
      </p:sp>
      <p:sp>
        <p:nvSpPr>
          <p:cNvPr id="3" name="AutoShape 2" descr="Image result for coach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grpSp>
        <p:nvGrpSpPr>
          <p:cNvPr id="12" name="Group 11"/>
          <p:cNvGrpSpPr/>
          <p:nvPr/>
        </p:nvGrpSpPr>
        <p:grpSpPr>
          <a:xfrm>
            <a:off x="295275" y="46428"/>
            <a:ext cx="2652850" cy="1924672"/>
            <a:chOff x="228600" y="74450"/>
            <a:chExt cx="2652850" cy="1924672"/>
          </a:xfrm>
        </p:grpSpPr>
        <p:sp>
          <p:nvSpPr>
            <p:cNvPr id="14" name="Diamond 13">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17" name="Diamond 16">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881818" y="2488244"/>
            <a:ext cx="7347782" cy="1086229"/>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Improve productivity incrementally by 15% </a:t>
            </a:r>
          </a:p>
        </p:txBody>
      </p:sp>
      <p:sp>
        <p:nvSpPr>
          <p:cNvPr id="19"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2615369" y="3937289"/>
            <a:ext cx="7347782" cy="1092532"/>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Increase employee engagement in order to improve attendance &amp; retention in line with budget </a:t>
            </a:r>
          </a:p>
        </p:txBody>
      </p:sp>
      <p:sp>
        <p:nvSpPr>
          <p:cNvPr id="20"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4425119" y="5452553"/>
            <a:ext cx="7347783" cy="1014922"/>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Improve our brand identity with internal &amp; external customers</a:t>
            </a:r>
          </a:p>
        </p:txBody>
      </p:sp>
    </p:spTree>
    <p:extLst>
      <p:ext uri="{BB962C8B-B14F-4D97-AF65-F5344CB8AC3E}">
        <p14:creationId xmlns:p14="http://schemas.microsoft.com/office/powerpoint/2010/main" val="391416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Content Placeholder 7"/>
          <p:cNvSpPr>
            <a:spLocks noGrp="1"/>
          </p:cNvSpPr>
          <p:nvPr>
            <p:ph idx="1"/>
          </p:nvPr>
        </p:nvSpPr>
        <p:spPr/>
        <p:txBody>
          <a:bodyPr>
            <a:normAutofit/>
          </a:bodyPr>
          <a:lstStyle/>
          <a:p>
            <a:pPr>
              <a:buFont typeface="Wingdings" panose="05000000000000000000" pitchFamily="2" charset="2"/>
              <a:buChar char="Ø"/>
            </a:pPr>
            <a:endParaRPr lang="en-GB" dirty="0">
              <a:solidFill>
                <a:schemeClr val="bg1"/>
              </a:solidFill>
            </a:endParaRPr>
          </a:p>
          <a:p>
            <a:pPr marL="0" indent="0">
              <a:buNone/>
            </a:pPr>
            <a:r>
              <a:rPr lang="en-GB" b="1" u="sng" dirty="0">
                <a:solidFill>
                  <a:schemeClr val="bg1"/>
                </a:solidFill>
              </a:rPr>
              <a:t>Coaching Definitions: </a:t>
            </a:r>
          </a:p>
          <a:p>
            <a:pPr marL="0" indent="0">
              <a:buNone/>
            </a:pPr>
            <a:r>
              <a:rPr lang="en-GB" sz="2400" dirty="0">
                <a:solidFill>
                  <a:schemeClr val="bg1"/>
                </a:solidFill>
              </a:rPr>
              <a:t>A process by which, through direct discussion and guided activity, an individual is helped to solve a problem, or complete a task better than would otherwise have been the case (Clutterbuck &amp; Megginson,1999).</a:t>
            </a:r>
          </a:p>
          <a:p>
            <a:pPr marL="0" indent="0">
              <a:buNone/>
            </a:pPr>
            <a:endParaRPr lang="en-GB" sz="2400" dirty="0">
              <a:solidFill>
                <a:schemeClr val="bg1"/>
              </a:solidFill>
            </a:endParaRPr>
          </a:p>
          <a:p>
            <a:pPr marL="0" indent="0">
              <a:buNone/>
            </a:pPr>
            <a:r>
              <a:rPr lang="en-GB" sz="2400" dirty="0">
                <a:solidFill>
                  <a:schemeClr val="bg1"/>
                </a:solidFill>
              </a:rPr>
              <a:t>Coaching aims to produce optimal performance and improvement at work. It focuses on specific skills and goals, although it may also have an impact on an individual’s personal attributes such as social interaction or confidence. The process typically lasts for a defined period of time or forms the basis of an on-going management style (CIPD, 2019)</a:t>
            </a:r>
          </a:p>
        </p:txBody>
      </p:sp>
      <p:grpSp>
        <p:nvGrpSpPr>
          <p:cNvPr id="17" name="Group 16"/>
          <p:cNvGrpSpPr/>
          <p:nvPr/>
        </p:nvGrpSpPr>
        <p:grpSpPr>
          <a:xfrm>
            <a:off x="4472137" y="391076"/>
            <a:ext cx="4011762" cy="939800"/>
            <a:chOff x="1200150" y="3580776"/>
            <a:chExt cx="4011762" cy="939800"/>
          </a:xfrm>
        </p:grpSpPr>
        <p:sp>
          <p:nvSpPr>
            <p:cNvPr id="18"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1200150" y="3693839"/>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What is Coaching? </a:t>
              </a:r>
            </a:p>
          </p:txBody>
        </p:sp>
        <p:sp>
          <p:nvSpPr>
            <p:cNvPr id="19" name="Oval 18">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4272112" y="35807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Webdings" panose="05030102010509060703" pitchFamily="18" charset="2"/>
                </a:rPr>
                <a:t>s</a:t>
              </a:r>
            </a:p>
          </p:txBody>
        </p:sp>
      </p:grpSp>
    </p:spTree>
    <p:extLst>
      <p:ext uri="{BB962C8B-B14F-4D97-AF65-F5344CB8AC3E}">
        <p14:creationId xmlns:p14="http://schemas.microsoft.com/office/powerpoint/2010/main" val="334022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 calcmode="lin" valueType="num">
                                      <p:cBhvr additive="base">
                                        <p:cTn id="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anim calcmode="lin" valueType="num">
                                      <p:cBhvr additive="base">
                                        <p:cTn id="1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 calcmode="lin" valueType="num">
                                      <p:cBhvr additive="base">
                                        <p:cTn id="1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Content Placeholder 7"/>
          <p:cNvSpPr>
            <a:spLocks noGrp="1"/>
          </p:cNvSpPr>
          <p:nvPr>
            <p:ph idx="1"/>
          </p:nvPr>
        </p:nvSpPr>
        <p:spPr>
          <a:xfrm>
            <a:off x="733425" y="1810371"/>
            <a:ext cx="10648950" cy="4351338"/>
          </a:xfrm>
        </p:spPr>
        <p:txBody>
          <a:bodyPr>
            <a:normAutofit fontScale="92500" lnSpcReduction="10000"/>
          </a:bodyPr>
          <a:lstStyle/>
          <a:p>
            <a:pPr>
              <a:buFont typeface="Wingdings" panose="05000000000000000000" pitchFamily="2" charset="2"/>
              <a:buChar char="Ø"/>
            </a:pPr>
            <a:endParaRPr lang="en-GB" dirty="0">
              <a:solidFill>
                <a:schemeClr val="bg1"/>
              </a:solidFill>
            </a:endParaRPr>
          </a:p>
          <a:p>
            <a:pPr marL="0" indent="0">
              <a:buNone/>
            </a:pPr>
            <a:r>
              <a:rPr lang="en-GB" b="1" u="sng" dirty="0">
                <a:solidFill>
                  <a:schemeClr val="bg1"/>
                </a:solidFill>
              </a:rPr>
              <a:t>Mentoring Definitions: </a:t>
            </a:r>
          </a:p>
          <a:p>
            <a:pPr marL="0" indent="0">
              <a:buNone/>
            </a:pPr>
            <a:r>
              <a:rPr lang="en-GB" dirty="0">
                <a:solidFill>
                  <a:schemeClr val="bg1"/>
                </a:solidFill>
              </a:rPr>
              <a:t>Mentoring in the workplace tends to describe a relationship in which a more experienced colleague shares their greater knowledge to support the development of an inexperienced member of staff. It calls on the skills of questioning, listening, clarifying and reframing that are also associated with coaching (CIPD, 2019b)</a:t>
            </a:r>
          </a:p>
          <a:p>
            <a:pPr marL="0" indent="0">
              <a:buNone/>
            </a:pPr>
            <a:endParaRPr lang="en-GB" dirty="0">
              <a:solidFill>
                <a:schemeClr val="bg1"/>
              </a:solidFill>
            </a:endParaRPr>
          </a:p>
          <a:p>
            <a:pPr marL="0" indent="0">
              <a:buNone/>
            </a:pPr>
            <a:r>
              <a:rPr lang="en-GB" dirty="0">
                <a:solidFill>
                  <a:schemeClr val="bg1"/>
                </a:solidFill>
              </a:rPr>
              <a:t>“Mentoring involves primarily listening with empathy, sharing experience (usually mutually), professional friendship, developing insight through reflection, being a sounding board, encouraging” (David Clutterbuck, 2001)</a:t>
            </a:r>
          </a:p>
        </p:txBody>
      </p:sp>
      <p:grpSp>
        <p:nvGrpSpPr>
          <p:cNvPr id="17" name="Group 16"/>
          <p:cNvGrpSpPr/>
          <p:nvPr/>
        </p:nvGrpSpPr>
        <p:grpSpPr>
          <a:xfrm>
            <a:off x="4472137" y="391076"/>
            <a:ext cx="4011762" cy="939800"/>
            <a:chOff x="1200150" y="3580776"/>
            <a:chExt cx="4011762" cy="939800"/>
          </a:xfrm>
        </p:grpSpPr>
        <p:sp>
          <p:nvSpPr>
            <p:cNvPr id="18"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1200150" y="3693839"/>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What is Mentoring? </a:t>
              </a:r>
            </a:p>
          </p:txBody>
        </p:sp>
        <p:sp>
          <p:nvSpPr>
            <p:cNvPr id="19" name="Oval 18">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4272112" y="35807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Webdings" panose="05030102010509060703" pitchFamily="18" charset="2"/>
                </a:rPr>
                <a:t>s</a:t>
              </a:r>
            </a:p>
          </p:txBody>
        </p:sp>
      </p:grpSp>
    </p:spTree>
    <p:extLst>
      <p:ext uri="{BB962C8B-B14F-4D97-AF65-F5344CB8AC3E}">
        <p14:creationId xmlns:p14="http://schemas.microsoft.com/office/powerpoint/2010/main" val="3784498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 calcmode="lin" valueType="num">
                                      <p:cBhvr additive="base">
                                        <p:cTn id="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anim calcmode="lin" valueType="num">
                                      <p:cBhvr additive="base">
                                        <p:cTn id="1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 calcmode="lin" valueType="num">
                                      <p:cBhvr additive="base">
                                        <p:cTn id="1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 Placeholder 6"/>
          <p:cNvSpPr>
            <a:spLocks noGrp="1"/>
          </p:cNvSpPr>
          <p:nvPr>
            <p:ph type="body" idx="1"/>
          </p:nvPr>
        </p:nvSpPr>
        <p:spPr/>
        <p:txBody>
          <a:bodyPr>
            <a:normAutofit/>
          </a:bodyPr>
          <a:lstStyle/>
          <a:p>
            <a:r>
              <a:rPr lang="en-GB" sz="2800" dirty="0">
                <a:solidFill>
                  <a:schemeClr val="bg1"/>
                </a:solidFill>
              </a:rPr>
              <a:t>Coaching</a:t>
            </a:r>
          </a:p>
        </p:txBody>
      </p:sp>
      <p:sp>
        <p:nvSpPr>
          <p:cNvPr id="8" name="Content Placeholder 7"/>
          <p:cNvSpPr>
            <a:spLocks noGrp="1"/>
          </p:cNvSpPr>
          <p:nvPr>
            <p:ph sz="half" idx="2"/>
          </p:nvPr>
        </p:nvSpPr>
        <p:spPr>
          <a:xfrm>
            <a:off x="839788" y="2505075"/>
            <a:ext cx="5157787" cy="4191000"/>
          </a:xfrm>
        </p:spPr>
        <p:txBody>
          <a:bodyPr>
            <a:normAutofit/>
          </a:bodyPr>
          <a:lstStyle/>
          <a:p>
            <a:pPr>
              <a:buFont typeface="Wingdings" panose="05000000000000000000" pitchFamily="2" charset="2"/>
              <a:buChar char="Ø"/>
            </a:pPr>
            <a:r>
              <a:rPr lang="en-GB" sz="2000" dirty="0">
                <a:solidFill>
                  <a:schemeClr val="bg1"/>
                </a:solidFill>
              </a:rPr>
              <a:t> Tends to be focused on the present </a:t>
            </a:r>
          </a:p>
          <a:p>
            <a:pPr marL="0" indent="0">
              <a:buNone/>
            </a:pPr>
            <a:endParaRPr lang="en-GB" sz="2000" dirty="0">
              <a:solidFill>
                <a:schemeClr val="bg1"/>
              </a:solidFill>
            </a:endParaRPr>
          </a:p>
          <a:p>
            <a:pPr>
              <a:buFont typeface="Wingdings" panose="05000000000000000000" pitchFamily="2" charset="2"/>
              <a:buChar char="Ø"/>
            </a:pPr>
            <a:r>
              <a:rPr lang="en-GB" sz="2000" dirty="0">
                <a:solidFill>
                  <a:schemeClr val="bg1"/>
                </a:solidFill>
              </a:rPr>
              <a:t> Fixed timeframe</a:t>
            </a:r>
          </a:p>
          <a:p>
            <a:pPr marL="0" indent="0">
              <a:buNone/>
            </a:pPr>
            <a:endParaRPr lang="en-GB" sz="2000" dirty="0">
              <a:solidFill>
                <a:schemeClr val="bg1"/>
              </a:solidFill>
            </a:endParaRPr>
          </a:p>
          <a:p>
            <a:pPr>
              <a:buFont typeface="Wingdings" panose="05000000000000000000" pitchFamily="2" charset="2"/>
              <a:buChar char="Ø"/>
            </a:pPr>
            <a:r>
              <a:rPr lang="en-GB" sz="2000" dirty="0">
                <a:solidFill>
                  <a:schemeClr val="bg1"/>
                </a:solidFill>
              </a:rPr>
              <a:t>Structured regular meetings</a:t>
            </a:r>
          </a:p>
          <a:p>
            <a:pPr marL="0" indent="0">
              <a:buNone/>
            </a:pPr>
            <a:endParaRPr lang="en-GB" sz="2000" dirty="0">
              <a:solidFill>
                <a:schemeClr val="bg1"/>
              </a:solidFill>
            </a:endParaRPr>
          </a:p>
          <a:p>
            <a:pPr>
              <a:buFont typeface="Wingdings" panose="05000000000000000000" pitchFamily="2" charset="2"/>
              <a:buChar char="Ø"/>
            </a:pPr>
            <a:r>
              <a:rPr lang="en-GB" sz="2000" dirty="0">
                <a:solidFill>
                  <a:schemeClr val="bg1"/>
                </a:solidFill>
              </a:rPr>
              <a:t>Specific goals/objectives e.g. improve productivity by 10% over 3 months </a:t>
            </a:r>
          </a:p>
          <a:p>
            <a:pPr marL="0" indent="0">
              <a:buNone/>
            </a:pPr>
            <a:endParaRPr lang="en-GB" sz="2000" dirty="0">
              <a:solidFill>
                <a:schemeClr val="bg1"/>
              </a:solidFill>
            </a:endParaRPr>
          </a:p>
          <a:p>
            <a:pPr>
              <a:buFont typeface="Wingdings" panose="05000000000000000000" pitchFamily="2" charset="2"/>
              <a:buChar char="Ø"/>
            </a:pPr>
            <a:r>
              <a:rPr lang="en-GB" sz="2000" dirty="0">
                <a:solidFill>
                  <a:schemeClr val="bg1"/>
                </a:solidFill>
              </a:rPr>
              <a:t> Coaches can be any level of seniority</a:t>
            </a:r>
          </a:p>
        </p:txBody>
      </p:sp>
      <p:sp>
        <p:nvSpPr>
          <p:cNvPr id="9" name="Text Placeholder 8"/>
          <p:cNvSpPr>
            <a:spLocks noGrp="1"/>
          </p:cNvSpPr>
          <p:nvPr>
            <p:ph type="body" sz="quarter" idx="3"/>
          </p:nvPr>
        </p:nvSpPr>
        <p:spPr/>
        <p:txBody>
          <a:bodyPr>
            <a:normAutofit/>
          </a:bodyPr>
          <a:lstStyle/>
          <a:p>
            <a:r>
              <a:rPr lang="en-GB" sz="2800" dirty="0">
                <a:solidFill>
                  <a:schemeClr val="bg1"/>
                </a:solidFill>
              </a:rPr>
              <a:t>Mentoring  </a:t>
            </a:r>
          </a:p>
        </p:txBody>
      </p:sp>
      <p:sp>
        <p:nvSpPr>
          <p:cNvPr id="10" name="Content Placeholder 9"/>
          <p:cNvSpPr>
            <a:spLocks noGrp="1"/>
          </p:cNvSpPr>
          <p:nvPr>
            <p:ph sz="quarter" idx="4"/>
          </p:nvPr>
        </p:nvSpPr>
        <p:spPr>
          <a:xfrm>
            <a:off x="6219824" y="2590799"/>
            <a:ext cx="5135563" cy="3598863"/>
          </a:xfrm>
        </p:spPr>
        <p:txBody>
          <a:bodyPr>
            <a:normAutofit fontScale="85000" lnSpcReduction="20000"/>
          </a:bodyPr>
          <a:lstStyle/>
          <a:p>
            <a:pPr>
              <a:buFont typeface="Wingdings" panose="05000000000000000000" pitchFamily="2" charset="2"/>
              <a:buChar char="Ø"/>
            </a:pPr>
            <a:r>
              <a:rPr lang="en-GB" sz="2400" dirty="0">
                <a:solidFill>
                  <a:schemeClr val="bg1"/>
                </a:solidFill>
              </a:rPr>
              <a:t> Tends to be focused on future aspirations</a:t>
            </a:r>
          </a:p>
          <a:p>
            <a:pPr>
              <a:buFont typeface="Wingdings" panose="05000000000000000000" pitchFamily="2" charset="2"/>
              <a:buChar char="Ø"/>
            </a:pPr>
            <a:endParaRPr lang="en-GB" sz="2400" dirty="0">
              <a:solidFill>
                <a:schemeClr val="bg1"/>
              </a:solidFill>
            </a:endParaRPr>
          </a:p>
          <a:p>
            <a:pPr>
              <a:buFont typeface="Wingdings" panose="05000000000000000000" pitchFamily="2" charset="2"/>
              <a:buChar char="Ø"/>
            </a:pPr>
            <a:r>
              <a:rPr lang="en-GB" sz="2400" dirty="0">
                <a:solidFill>
                  <a:schemeClr val="bg1"/>
                </a:solidFill>
              </a:rPr>
              <a:t> Ongoing </a:t>
            </a:r>
          </a:p>
          <a:p>
            <a:pPr marL="0" indent="0">
              <a:buNone/>
            </a:pPr>
            <a:endParaRPr lang="en-GB" sz="2400" dirty="0">
              <a:solidFill>
                <a:schemeClr val="bg1"/>
              </a:solidFill>
            </a:endParaRPr>
          </a:p>
          <a:p>
            <a:pPr>
              <a:buFont typeface="Wingdings" panose="05000000000000000000" pitchFamily="2" charset="2"/>
              <a:buChar char="Ø"/>
            </a:pPr>
            <a:r>
              <a:rPr lang="en-GB" sz="2400" dirty="0">
                <a:solidFill>
                  <a:schemeClr val="bg1"/>
                </a:solidFill>
              </a:rPr>
              <a:t>Less formal, ad hoc</a:t>
            </a:r>
          </a:p>
          <a:p>
            <a:pPr marL="0" indent="0">
              <a:buNone/>
            </a:pPr>
            <a:endParaRPr lang="en-GB" sz="2400" dirty="0">
              <a:solidFill>
                <a:schemeClr val="bg1"/>
              </a:solidFill>
            </a:endParaRPr>
          </a:p>
          <a:p>
            <a:pPr>
              <a:buFont typeface="Wingdings" panose="05000000000000000000" pitchFamily="2" charset="2"/>
              <a:buChar char="Ø"/>
            </a:pPr>
            <a:r>
              <a:rPr lang="en-GB" sz="2400" dirty="0">
                <a:solidFill>
                  <a:schemeClr val="bg1"/>
                </a:solidFill>
              </a:rPr>
              <a:t>Could have general aims e.g. career development/improve leadership skills</a:t>
            </a:r>
          </a:p>
          <a:p>
            <a:pPr marL="0" indent="0">
              <a:buNone/>
            </a:pPr>
            <a:endParaRPr lang="en-GB" sz="2400" dirty="0">
              <a:solidFill>
                <a:schemeClr val="bg1"/>
              </a:solidFill>
            </a:endParaRPr>
          </a:p>
          <a:p>
            <a:pPr>
              <a:buFont typeface="Wingdings" panose="05000000000000000000" pitchFamily="2" charset="2"/>
              <a:buChar char="Ø"/>
            </a:pPr>
            <a:r>
              <a:rPr lang="en-GB" sz="2400" dirty="0">
                <a:solidFill>
                  <a:schemeClr val="bg1"/>
                </a:solidFill>
              </a:rPr>
              <a:t> Usually the mentor is more senior than the mentee</a:t>
            </a:r>
          </a:p>
        </p:txBody>
      </p:sp>
      <p:grpSp>
        <p:nvGrpSpPr>
          <p:cNvPr id="17" name="Group 16"/>
          <p:cNvGrpSpPr/>
          <p:nvPr/>
        </p:nvGrpSpPr>
        <p:grpSpPr>
          <a:xfrm>
            <a:off x="4472137" y="352992"/>
            <a:ext cx="4011762" cy="939800"/>
            <a:chOff x="1200150" y="3580776"/>
            <a:chExt cx="4011762" cy="939800"/>
          </a:xfrm>
        </p:grpSpPr>
        <p:sp>
          <p:nvSpPr>
            <p:cNvPr id="18"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1200150" y="3693839"/>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Coaching Vs Mentoring</a:t>
              </a:r>
            </a:p>
          </p:txBody>
        </p:sp>
        <p:sp>
          <p:nvSpPr>
            <p:cNvPr id="19" name="Oval 18">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4272112" y="35807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Webdings" panose="05030102010509060703" pitchFamily="18" charset="2"/>
                </a:rPr>
                <a:t>s</a:t>
              </a:r>
            </a:p>
          </p:txBody>
        </p:sp>
      </p:grpSp>
    </p:spTree>
    <p:extLst>
      <p:ext uri="{BB962C8B-B14F-4D97-AF65-F5344CB8AC3E}">
        <p14:creationId xmlns:p14="http://schemas.microsoft.com/office/powerpoint/2010/main" val="246793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6" end="6"/>
                                            </p:txEl>
                                          </p:spTgt>
                                        </p:tgtEl>
                                        <p:attrNameLst>
                                          <p:attrName>style.visibility</p:attrName>
                                        </p:attrNameLst>
                                      </p:cBhvr>
                                      <p:to>
                                        <p:strVal val="visible"/>
                                      </p:to>
                                    </p:set>
                                    <p:anim calcmode="lin" valueType="num">
                                      <p:cBhvr additive="base">
                                        <p:cTn id="25"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xEl>
                                              <p:pRg st="8" end="8"/>
                                            </p:txEl>
                                          </p:spTgt>
                                        </p:tgtEl>
                                        <p:attrNameLst>
                                          <p:attrName>style.visibility</p:attrName>
                                        </p:attrNameLst>
                                      </p:cBhvr>
                                      <p:to>
                                        <p:strVal val="visible"/>
                                      </p:to>
                                    </p:set>
                                    <p:anim calcmode="lin" valueType="num">
                                      <p:cBhvr additive="base">
                                        <p:cTn id="31"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 calcmode="lin" valueType="num">
                                      <p:cBhvr additive="base">
                                        <p:cTn id="3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xEl>
                                              <p:pRg st="0" end="0"/>
                                            </p:txEl>
                                          </p:spTgt>
                                        </p:tgtEl>
                                        <p:attrNameLst>
                                          <p:attrName>style.visibility</p:attrName>
                                        </p:attrNameLst>
                                      </p:cBhvr>
                                      <p:to>
                                        <p:strVal val="visible"/>
                                      </p:to>
                                    </p:set>
                                    <p:anim calcmode="lin" valueType="num">
                                      <p:cBhvr additive="base">
                                        <p:cTn id="4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0">
                                            <p:txEl>
                                              <p:pRg st="2" end="2"/>
                                            </p:txEl>
                                          </p:spTgt>
                                        </p:tgtEl>
                                        <p:attrNameLst>
                                          <p:attrName>style.visibility</p:attrName>
                                        </p:attrNameLst>
                                      </p:cBhvr>
                                      <p:to>
                                        <p:strVal val="visible"/>
                                      </p:to>
                                    </p:set>
                                    <p:anim calcmode="lin" valueType="num">
                                      <p:cBhvr additive="base">
                                        <p:cTn id="4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0">
                                            <p:txEl>
                                              <p:pRg st="4" end="4"/>
                                            </p:txEl>
                                          </p:spTgt>
                                        </p:tgtEl>
                                        <p:attrNameLst>
                                          <p:attrName>style.visibility</p:attrName>
                                        </p:attrNameLst>
                                      </p:cBhvr>
                                      <p:to>
                                        <p:strVal val="visible"/>
                                      </p:to>
                                    </p:set>
                                    <p:anim calcmode="lin" valueType="num">
                                      <p:cBhvr additive="base">
                                        <p:cTn id="55"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0">
                                            <p:txEl>
                                              <p:pRg st="6" end="6"/>
                                            </p:txEl>
                                          </p:spTgt>
                                        </p:tgtEl>
                                        <p:attrNameLst>
                                          <p:attrName>style.visibility</p:attrName>
                                        </p:attrNameLst>
                                      </p:cBhvr>
                                      <p:to>
                                        <p:strVal val="visible"/>
                                      </p:to>
                                    </p:set>
                                    <p:anim calcmode="lin" valueType="num">
                                      <p:cBhvr additive="base">
                                        <p:cTn id="61"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0">
                                            <p:txEl>
                                              <p:pRg st="8" end="8"/>
                                            </p:txEl>
                                          </p:spTgt>
                                        </p:tgtEl>
                                        <p:attrNameLst>
                                          <p:attrName>style.visibility</p:attrName>
                                        </p:attrNameLst>
                                      </p:cBhvr>
                                      <p:to>
                                        <p:strVal val="visible"/>
                                      </p:to>
                                    </p:set>
                                    <p:anim calcmode="lin" valueType="num">
                                      <p:cBhvr additive="base">
                                        <p:cTn id="67" dur="500" fill="hold"/>
                                        <p:tgtEl>
                                          <p:spTgt spid="10">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1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itle 5"/>
          <p:cNvSpPr>
            <a:spLocks noGrp="1"/>
          </p:cNvSpPr>
          <p:nvPr>
            <p:ph type="title"/>
          </p:nvPr>
        </p:nvSpPr>
        <p:spPr>
          <a:xfrm>
            <a:off x="762000" y="1724025"/>
            <a:ext cx="10515600" cy="909856"/>
          </a:xfrm>
        </p:spPr>
        <p:txBody>
          <a:bodyPr/>
          <a:lstStyle/>
          <a:p>
            <a:r>
              <a:rPr lang="en-GB" dirty="0">
                <a:solidFill>
                  <a:schemeClr val="bg1"/>
                </a:solidFill>
              </a:rPr>
              <a:t>Key similarities: </a:t>
            </a:r>
          </a:p>
        </p:txBody>
      </p:sp>
      <p:sp>
        <p:nvSpPr>
          <p:cNvPr id="7" name="Content Placeholder 6"/>
          <p:cNvSpPr>
            <a:spLocks noGrp="1"/>
          </p:cNvSpPr>
          <p:nvPr>
            <p:ph idx="1"/>
          </p:nvPr>
        </p:nvSpPr>
        <p:spPr>
          <a:xfrm>
            <a:off x="838200" y="2809875"/>
            <a:ext cx="10515600" cy="3367088"/>
          </a:xfrm>
        </p:spPr>
        <p:txBody>
          <a:bodyPr>
            <a:normAutofit fontScale="92500" lnSpcReduction="20000"/>
          </a:bodyPr>
          <a:lstStyle/>
          <a:p>
            <a:pPr>
              <a:buFont typeface="Wingdings" panose="05000000000000000000" pitchFamily="2" charset="2"/>
              <a:buChar char="Ø"/>
            </a:pPr>
            <a:r>
              <a:rPr lang="en-GB" dirty="0">
                <a:solidFill>
                  <a:schemeClr val="bg1"/>
                </a:solidFill>
              </a:rPr>
              <a:t> Both based on high quality conversations between individuals</a:t>
            </a:r>
          </a:p>
          <a:p>
            <a:pPr>
              <a:buFont typeface="Wingdings" panose="05000000000000000000" pitchFamily="2" charset="2"/>
              <a:buChar char="Ø"/>
            </a:pPr>
            <a:endParaRPr lang="en-GB" dirty="0">
              <a:solidFill>
                <a:schemeClr val="bg1"/>
              </a:solidFill>
            </a:endParaRPr>
          </a:p>
          <a:p>
            <a:pPr>
              <a:buFont typeface="Wingdings" panose="05000000000000000000" pitchFamily="2" charset="2"/>
              <a:buChar char="Ø"/>
            </a:pPr>
            <a:r>
              <a:rPr lang="en-GB" dirty="0">
                <a:solidFill>
                  <a:schemeClr val="bg1"/>
                </a:solidFill>
              </a:rPr>
              <a:t> Both involve a skilled facilitator</a:t>
            </a:r>
          </a:p>
          <a:p>
            <a:pPr marL="0" indent="0">
              <a:buNone/>
            </a:pPr>
            <a:endParaRPr lang="en-GB" dirty="0">
              <a:solidFill>
                <a:schemeClr val="bg1"/>
              </a:solidFill>
            </a:endParaRPr>
          </a:p>
          <a:p>
            <a:pPr>
              <a:buFont typeface="Wingdings" panose="05000000000000000000" pitchFamily="2" charset="2"/>
              <a:buChar char="Ø"/>
            </a:pPr>
            <a:r>
              <a:rPr lang="en-GB" dirty="0">
                <a:solidFill>
                  <a:schemeClr val="bg1"/>
                </a:solidFill>
              </a:rPr>
              <a:t> Both focus on empowerment – helping someone learn rather than teaching them</a:t>
            </a:r>
          </a:p>
          <a:p>
            <a:pPr marL="0" indent="0">
              <a:buNone/>
            </a:pPr>
            <a:endParaRPr lang="en-GB" dirty="0">
              <a:solidFill>
                <a:schemeClr val="bg1"/>
              </a:solidFill>
            </a:endParaRPr>
          </a:p>
          <a:p>
            <a:pPr>
              <a:buFont typeface="Wingdings" panose="05000000000000000000" pitchFamily="2" charset="2"/>
              <a:buChar char="Ø"/>
            </a:pPr>
            <a:r>
              <a:rPr lang="en-GB" dirty="0">
                <a:solidFill>
                  <a:schemeClr val="bg1"/>
                </a:solidFill>
              </a:rPr>
              <a:t> High degree of self awareness required from coachee and mentee</a:t>
            </a:r>
          </a:p>
          <a:p>
            <a:pPr marL="0" indent="0">
              <a:buNone/>
            </a:pPr>
            <a:endParaRPr lang="en-GB" dirty="0">
              <a:solidFill>
                <a:schemeClr val="bg1"/>
              </a:solidFill>
            </a:endParaRPr>
          </a:p>
          <a:p>
            <a:pPr marL="0" indent="0">
              <a:buNone/>
            </a:pPr>
            <a:endParaRPr lang="en-GB" dirty="0">
              <a:solidFill>
                <a:schemeClr val="bg1"/>
              </a:solidFill>
            </a:endParaRPr>
          </a:p>
          <a:p>
            <a:pPr>
              <a:buFont typeface="Wingdings" panose="05000000000000000000" pitchFamily="2" charset="2"/>
              <a:buChar char="Ø"/>
            </a:pPr>
            <a:endParaRPr lang="en-GB" dirty="0">
              <a:solidFill>
                <a:schemeClr val="bg1"/>
              </a:solidFill>
            </a:endParaRPr>
          </a:p>
        </p:txBody>
      </p:sp>
      <p:grpSp>
        <p:nvGrpSpPr>
          <p:cNvPr id="17" name="Group 16"/>
          <p:cNvGrpSpPr/>
          <p:nvPr/>
        </p:nvGrpSpPr>
        <p:grpSpPr>
          <a:xfrm>
            <a:off x="4472137" y="391076"/>
            <a:ext cx="4011762" cy="939800"/>
            <a:chOff x="1200150" y="3580776"/>
            <a:chExt cx="4011762" cy="939800"/>
          </a:xfrm>
        </p:grpSpPr>
        <p:sp>
          <p:nvSpPr>
            <p:cNvPr id="18"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1200150" y="3693839"/>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Coaching Vs Mentoring</a:t>
              </a:r>
            </a:p>
          </p:txBody>
        </p:sp>
        <p:sp>
          <p:nvSpPr>
            <p:cNvPr id="19" name="Oval 18">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4272112" y="35807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Webdings" panose="05030102010509060703" pitchFamily="18" charset="2"/>
                </a:rPr>
                <a:t>s</a:t>
              </a:r>
            </a:p>
          </p:txBody>
        </p:sp>
      </p:grpSp>
    </p:spTree>
    <p:extLst>
      <p:ext uri="{BB962C8B-B14F-4D97-AF65-F5344CB8AC3E}">
        <p14:creationId xmlns:p14="http://schemas.microsoft.com/office/powerpoint/2010/main" val="18146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anim calcmode="lin" valueType="num">
                                      <p:cBhvr additive="base">
                                        <p:cTn id="31"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AutoShape 6" descr="Image result for oscar model coach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4" name="AutoShape 8" descr="Image result for oscar model coachin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AutoShape 10" descr="Image result for oscar model coachin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6" name="AutoShape 12" descr="Image result for oscar model coachin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9" name="Text Placeholder 18"/>
          <p:cNvSpPr>
            <a:spLocks noGrp="1"/>
          </p:cNvSpPr>
          <p:nvPr>
            <p:ph type="body" idx="1"/>
          </p:nvPr>
        </p:nvSpPr>
        <p:spPr/>
        <p:txBody>
          <a:bodyPr>
            <a:normAutofit/>
          </a:bodyPr>
          <a:lstStyle/>
          <a:p>
            <a:r>
              <a:rPr lang="en-GB" sz="2800" dirty="0">
                <a:solidFill>
                  <a:schemeClr val="bg1"/>
                </a:solidFill>
              </a:rPr>
              <a:t>Types of Coaching 	</a:t>
            </a:r>
          </a:p>
        </p:txBody>
      </p:sp>
      <p:sp>
        <p:nvSpPr>
          <p:cNvPr id="20" name="Content Placeholder 19"/>
          <p:cNvSpPr>
            <a:spLocks noGrp="1"/>
          </p:cNvSpPr>
          <p:nvPr>
            <p:ph sz="half" idx="2"/>
          </p:nvPr>
        </p:nvSpPr>
        <p:spPr>
          <a:xfrm>
            <a:off x="839788" y="2924175"/>
            <a:ext cx="5157787" cy="3265488"/>
          </a:xfrm>
        </p:spPr>
        <p:txBody>
          <a:bodyPr/>
          <a:lstStyle/>
          <a:p>
            <a:pPr>
              <a:buFont typeface="Wingdings" panose="05000000000000000000" pitchFamily="2" charset="2"/>
              <a:buChar char="Ø"/>
            </a:pPr>
            <a:r>
              <a:rPr lang="en-GB" dirty="0">
                <a:solidFill>
                  <a:schemeClr val="bg1"/>
                </a:solidFill>
              </a:rPr>
              <a:t>Performance Coaching </a:t>
            </a:r>
          </a:p>
          <a:p>
            <a:pPr marL="0" indent="0">
              <a:buNone/>
            </a:pPr>
            <a:endParaRPr lang="en-GB" dirty="0">
              <a:solidFill>
                <a:schemeClr val="bg1"/>
              </a:solidFill>
            </a:endParaRPr>
          </a:p>
          <a:p>
            <a:pPr>
              <a:buFont typeface="Wingdings" panose="05000000000000000000" pitchFamily="2" charset="2"/>
              <a:buChar char="Ø"/>
            </a:pPr>
            <a:r>
              <a:rPr lang="en-GB" dirty="0">
                <a:solidFill>
                  <a:schemeClr val="bg1"/>
                </a:solidFill>
              </a:rPr>
              <a:t>Career Coaching </a:t>
            </a:r>
          </a:p>
          <a:p>
            <a:pPr marL="0" indent="0">
              <a:buNone/>
            </a:pPr>
            <a:endParaRPr lang="en-GB" dirty="0">
              <a:solidFill>
                <a:schemeClr val="bg1"/>
              </a:solidFill>
            </a:endParaRPr>
          </a:p>
          <a:p>
            <a:pPr>
              <a:buFont typeface="Wingdings" panose="05000000000000000000" pitchFamily="2" charset="2"/>
              <a:buChar char="Ø"/>
            </a:pPr>
            <a:r>
              <a:rPr lang="en-GB" dirty="0">
                <a:solidFill>
                  <a:schemeClr val="bg1"/>
                </a:solidFill>
              </a:rPr>
              <a:t>Leadership Coaching </a:t>
            </a:r>
          </a:p>
        </p:txBody>
      </p:sp>
      <p:sp>
        <p:nvSpPr>
          <p:cNvPr id="25" name="Text Placeholder 24"/>
          <p:cNvSpPr>
            <a:spLocks noGrp="1"/>
          </p:cNvSpPr>
          <p:nvPr>
            <p:ph type="body" sz="quarter" idx="3"/>
          </p:nvPr>
        </p:nvSpPr>
        <p:spPr/>
        <p:txBody>
          <a:bodyPr>
            <a:normAutofit/>
          </a:bodyPr>
          <a:lstStyle/>
          <a:p>
            <a:r>
              <a:rPr lang="en-GB" sz="2800" dirty="0">
                <a:solidFill>
                  <a:schemeClr val="bg1"/>
                </a:solidFill>
              </a:rPr>
              <a:t>Types of Mentoring</a:t>
            </a:r>
          </a:p>
        </p:txBody>
      </p:sp>
      <p:sp>
        <p:nvSpPr>
          <p:cNvPr id="26" name="Content Placeholder 25"/>
          <p:cNvSpPr>
            <a:spLocks noGrp="1"/>
          </p:cNvSpPr>
          <p:nvPr>
            <p:ph sz="quarter" idx="4"/>
          </p:nvPr>
        </p:nvSpPr>
        <p:spPr>
          <a:xfrm>
            <a:off x="6172200" y="2819399"/>
            <a:ext cx="5183188" cy="3370263"/>
          </a:xfrm>
        </p:spPr>
        <p:txBody>
          <a:bodyPr/>
          <a:lstStyle/>
          <a:p>
            <a:pPr>
              <a:buFont typeface="Wingdings" panose="05000000000000000000" pitchFamily="2" charset="2"/>
              <a:buChar char="Ø"/>
            </a:pPr>
            <a:r>
              <a:rPr lang="en-GB" dirty="0">
                <a:solidFill>
                  <a:schemeClr val="bg1"/>
                </a:solidFill>
              </a:rPr>
              <a:t>Online Mentoring </a:t>
            </a:r>
          </a:p>
          <a:p>
            <a:pPr marL="0" indent="0">
              <a:buNone/>
            </a:pPr>
            <a:endParaRPr lang="en-GB" dirty="0">
              <a:solidFill>
                <a:schemeClr val="bg1"/>
              </a:solidFill>
            </a:endParaRPr>
          </a:p>
          <a:p>
            <a:pPr>
              <a:buFont typeface="Wingdings" panose="05000000000000000000" pitchFamily="2" charset="2"/>
              <a:buChar char="Ø"/>
            </a:pPr>
            <a:r>
              <a:rPr lang="en-GB" dirty="0">
                <a:solidFill>
                  <a:schemeClr val="bg1"/>
                </a:solidFill>
              </a:rPr>
              <a:t>Peer Mentoring </a:t>
            </a:r>
          </a:p>
          <a:p>
            <a:pPr marL="0" indent="0">
              <a:buNone/>
            </a:pPr>
            <a:endParaRPr lang="en-GB" dirty="0">
              <a:solidFill>
                <a:schemeClr val="bg1"/>
              </a:solidFill>
            </a:endParaRPr>
          </a:p>
          <a:p>
            <a:pPr>
              <a:buFont typeface="Wingdings" panose="05000000000000000000" pitchFamily="2" charset="2"/>
              <a:buChar char="Ø"/>
            </a:pPr>
            <a:r>
              <a:rPr lang="en-GB" dirty="0">
                <a:solidFill>
                  <a:schemeClr val="bg1"/>
                </a:solidFill>
              </a:rPr>
              <a:t>Line Manager Mentoring </a:t>
            </a:r>
          </a:p>
          <a:p>
            <a:pPr>
              <a:buFont typeface="Wingdings" panose="05000000000000000000" pitchFamily="2" charset="2"/>
              <a:buChar char="Ø"/>
            </a:pPr>
            <a:endParaRPr lang="en-GB" dirty="0">
              <a:solidFill>
                <a:schemeClr val="bg1"/>
              </a:solidFill>
            </a:endParaRPr>
          </a:p>
        </p:txBody>
      </p:sp>
    </p:spTree>
    <p:extLst>
      <p:ext uri="{BB962C8B-B14F-4D97-AF65-F5344CB8AC3E}">
        <p14:creationId xmlns:p14="http://schemas.microsoft.com/office/powerpoint/2010/main" val="3030187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p:cNvGrpSpPr/>
          <p:nvPr/>
        </p:nvGrpSpPr>
        <p:grpSpPr>
          <a:xfrm>
            <a:off x="4140499" y="522575"/>
            <a:ext cx="4130675" cy="939800"/>
            <a:chOff x="4154637" y="538863"/>
            <a:chExt cx="4130675" cy="939800"/>
          </a:xfrm>
        </p:grpSpPr>
        <p:sp>
          <p:nvSpPr>
            <p:cNvPr id="10"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624537" y="656539"/>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Delivery  </a:t>
              </a:r>
            </a:p>
          </p:txBody>
        </p:sp>
        <p:sp>
          <p:nvSpPr>
            <p:cNvPr id="11" name="Oval 10">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4154637" y="538863"/>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4451658" y="835321"/>
              <a:ext cx="345758" cy="346883"/>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a:extLst/>
          </p:spPr>
          <p:txBody>
            <a:bodyPr vert="horz" wrap="square" lIns="91440" tIns="45720" rIns="91440" bIns="45720" numCol="1" anchor="t" anchorCtr="0" compatLnSpc="1">
              <a:prstTxWarp prst="textNoShape">
                <a:avLst/>
              </a:prstTxWarp>
            </a:bodyPr>
            <a:lstStyle/>
            <a:p>
              <a:endParaRPr lang="en-US" dirty="0"/>
            </a:p>
          </p:txBody>
        </p:sp>
      </p:grpSp>
      <p:pic>
        <p:nvPicPr>
          <p:cNvPr id="1028" name="Picture 4" descr="Image result for grow model coaching"/>
          <p:cNvPicPr>
            <a:picLocks noChangeAspect="1" noChangeArrowheads="1"/>
          </p:cNvPicPr>
          <p:nvPr/>
        </p:nvPicPr>
        <p:blipFill rotWithShape="1">
          <a:blip r:embed="rId3">
            <a:extLst>
              <a:ext uri="{28A0092B-C50C-407E-A947-70E740481C1C}">
                <a14:useLocalDpi xmlns:a14="http://schemas.microsoft.com/office/drawing/2010/main" val="0"/>
              </a:ext>
            </a:extLst>
          </a:blip>
          <a:srcRect b="6143"/>
          <a:stretch/>
        </p:blipFill>
        <p:spPr bwMode="auto">
          <a:xfrm>
            <a:off x="612776" y="1971100"/>
            <a:ext cx="5330824" cy="4171951"/>
          </a:xfrm>
          <a:prstGeom prst="rect">
            <a:avLst/>
          </a:prstGeom>
          <a:noFill/>
          <a:extLst>
            <a:ext uri="{909E8E84-426E-40DD-AFC4-6F175D3DCCD1}">
              <a14:hiddenFill xmlns:a14="http://schemas.microsoft.com/office/drawing/2010/main">
                <a:solidFill>
                  <a:srgbClr val="FFFFFF"/>
                </a:solidFill>
              </a14:hiddenFill>
            </a:ext>
          </a:extLst>
        </p:spPr>
      </p:pic>
      <p:sp>
        <p:nvSpPr>
          <p:cNvPr id="13" name="AutoShape 6" descr="Image result for oscar model coach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4" name="AutoShape 8" descr="Image result for oscar model coachin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AutoShape 10" descr="Image result for oscar model coachin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6" name="AutoShape 12" descr="Image result for oscar model coachin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8" name="Picture 14" descr="Image result for oscar model coach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925" y="1971099"/>
            <a:ext cx="5121126" cy="4171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38"/>
                                        </p:tgtEl>
                                        <p:attrNameLst>
                                          <p:attrName>style.visibility</p:attrName>
                                        </p:attrNameLst>
                                      </p:cBhvr>
                                      <p:to>
                                        <p:strVal val="visible"/>
                                      </p:to>
                                    </p:set>
                                    <p:anim calcmode="lin" valueType="num">
                                      <p:cBhvr additive="base">
                                        <p:cTn id="13" dur="500" fill="hold"/>
                                        <p:tgtEl>
                                          <p:spTgt spid="1038"/>
                                        </p:tgtEl>
                                        <p:attrNameLst>
                                          <p:attrName>ppt_x</p:attrName>
                                        </p:attrNameLst>
                                      </p:cBhvr>
                                      <p:tavLst>
                                        <p:tav tm="0">
                                          <p:val>
                                            <p:strVal val="#ppt_x"/>
                                          </p:val>
                                        </p:tav>
                                        <p:tav tm="100000">
                                          <p:val>
                                            <p:strVal val="#ppt_x"/>
                                          </p:val>
                                        </p:tav>
                                      </p:tavLst>
                                    </p:anim>
                                    <p:anim calcmode="lin" valueType="num">
                                      <p:cBhvr additive="base">
                                        <p:cTn id="14" dur="500" fill="hold"/>
                                        <p:tgtEl>
                                          <p:spTgt spid="10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zigZag">
          <a:fgClr>
            <a:schemeClr val="bg1"/>
          </a:fgClr>
          <a:bgClr>
            <a:schemeClr val="bg1"/>
          </a:bgClr>
        </a:patt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sp>
        <p:nvSpPr>
          <p:cNvPr id="2" name="Rectangle: Rounded Corners 1">
            <a:extLst>
              <a:ext uri="{FF2B5EF4-FFF2-40B4-BE49-F238E27FC236}">
                <a16:creationId xmlns:a16="http://schemas.microsoft.com/office/drawing/2014/main" id="{3C1CAF08-13B9-48BA-A271-8CE5B568A664}"/>
              </a:ext>
            </a:extLst>
          </p:cNvPr>
          <p:cNvSpPr/>
          <p:nvPr/>
        </p:nvSpPr>
        <p:spPr>
          <a:xfrm>
            <a:off x="1230086" y="1347561"/>
            <a:ext cx="4967514"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Benefits</a:t>
            </a:r>
          </a:p>
        </p:txBody>
      </p:sp>
      <p:sp>
        <p:nvSpPr>
          <p:cNvPr id="26" name="Rectangle: Rounded Corners 25">
            <a:extLst>
              <a:ext uri="{FF2B5EF4-FFF2-40B4-BE49-F238E27FC236}">
                <a16:creationId xmlns:a16="http://schemas.microsoft.com/office/drawing/2014/main" id="{D1B1E083-D07C-4934-9782-F7CCA3539ACF}"/>
              </a:ext>
            </a:extLst>
          </p:cNvPr>
          <p:cNvSpPr/>
          <p:nvPr/>
        </p:nvSpPr>
        <p:spPr>
          <a:xfrm>
            <a:off x="6313716" y="1347561"/>
            <a:ext cx="4967514"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Barriers</a:t>
            </a: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rot="16200000">
            <a:off x="-106839" y="4864307"/>
            <a:ext cx="1972763"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Business</a:t>
            </a:r>
          </a:p>
        </p:txBody>
      </p:sp>
      <p:sp>
        <p:nvSpPr>
          <p:cNvPr id="28" name="Rectangle: Rounded Corners 27">
            <a:extLst>
              <a:ext uri="{FF2B5EF4-FFF2-40B4-BE49-F238E27FC236}">
                <a16:creationId xmlns:a16="http://schemas.microsoft.com/office/drawing/2014/main" id="{C917D965-B5BB-41DC-BB5E-C27AF802DD50}"/>
              </a:ext>
            </a:extLst>
          </p:cNvPr>
          <p:cNvSpPr/>
          <p:nvPr/>
        </p:nvSpPr>
        <p:spPr>
          <a:xfrm rot="16200000">
            <a:off x="-88694" y="2758556"/>
            <a:ext cx="1972763"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Recipient</a:t>
            </a:r>
          </a:p>
        </p:txBody>
      </p:sp>
      <p:cxnSp>
        <p:nvCxnSpPr>
          <p:cNvPr id="9" name="Straight Connector 8">
            <a:extLst>
              <a:ext uri="{FF2B5EF4-FFF2-40B4-BE49-F238E27FC236}">
                <a16:creationId xmlns:a16="http://schemas.microsoft.com/office/drawing/2014/main" id="{8CBC1BB2-55FC-4E8F-A171-32FAA820D2B7}"/>
              </a:ext>
              <a:ext uri="{C183D7F6-B498-43B3-948B-1728B52AA6E4}">
                <adec:decorative xmlns:adec="http://schemas.microsoft.com/office/drawing/2017/decorative" val="1"/>
              </a:ext>
            </a:extLst>
          </p:cNvPr>
          <p:cNvCxnSpPr>
            <a:cxnSpLocks/>
          </p:cNvCxnSpPr>
          <p:nvPr/>
        </p:nvCxnSpPr>
        <p:spPr>
          <a:xfrm>
            <a:off x="1385888" y="4143831"/>
            <a:ext cx="9895342"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31A2EAE-EBE4-4CB7-9D0A-105837E80B0E}"/>
              </a:ext>
              <a:ext uri="{C183D7F6-B498-43B3-948B-1728B52AA6E4}">
                <adec:decorative xmlns:adec="http://schemas.microsoft.com/office/drawing/2017/decorative" val="1"/>
              </a:ext>
            </a:extLst>
          </p:cNvPr>
          <p:cNvCxnSpPr>
            <a:cxnSpLocks/>
          </p:cNvCxnSpPr>
          <p:nvPr/>
        </p:nvCxnSpPr>
        <p:spPr>
          <a:xfrm>
            <a:off x="6255658" y="2104573"/>
            <a:ext cx="0" cy="4078515"/>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6173DD7D-A9F5-4D7E-A942-64AE3F48B264}"/>
              </a:ext>
            </a:extLst>
          </p:cNvPr>
          <p:cNvSpPr/>
          <p:nvPr/>
        </p:nvSpPr>
        <p:spPr>
          <a:xfrm>
            <a:off x="1632399" y="2198171"/>
            <a:ext cx="4162870" cy="246221"/>
          </a:xfrm>
          <a:prstGeom prst="rect">
            <a:avLst/>
          </a:prstGeom>
        </p:spPr>
        <p:txBody>
          <a:bodyPr wrap="square" lIns="0" tIns="0" rIns="0" bIns="0" anchor="t">
            <a:spAutoFit/>
          </a:bodyPr>
          <a:lstStyle/>
          <a:p>
            <a:r>
              <a:rPr lang="en-US" sz="1600" b="1" dirty="0">
                <a:solidFill>
                  <a:schemeClr val="tx1">
                    <a:lumMod val="75000"/>
                    <a:lumOff val="25000"/>
                  </a:schemeClr>
                </a:solidFill>
                <a:cs typeface="Segoe UI" panose="020B0502040204020203" pitchFamily="34" charset="0"/>
              </a:rPr>
              <a:t> </a:t>
            </a:r>
          </a:p>
        </p:txBody>
      </p:sp>
      <p:sp>
        <p:nvSpPr>
          <p:cNvPr id="44" name="Rectangle 43">
            <a:extLst>
              <a:ext uri="{FF2B5EF4-FFF2-40B4-BE49-F238E27FC236}">
                <a16:creationId xmlns:a16="http://schemas.microsoft.com/office/drawing/2014/main" id="{95967C4C-72D9-469E-BB08-F31A36FBD11D}"/>
              </a:ext>
            </a:extLst>
          </p:cNvPr>
          <p:cNvSpPr/>
          <p:nvPr/>
        </p:nvSpPr>
        <p:spPr>
          <a:xfrm>
            <a:off x="6716039" y="2198171"/>
            <a:ext cx="4162870" cy="246221"/>
          </a:xfrm>
          <a:prstGeom prst="rect">
            <a:avLst/>
          </a:prstGeom>
        </p:spPr>
        <p:txBody>
          <a:bodyPr wrap="square" lIns="0" tIns="0" rIns="0" bIns="0" anchor="t">
            <a:spAutoFit/>
          </a:bodyPr>
          <a:lstStyle/>
          <a:p>
            <a:r>
              <a:rPr lang="en-US" sz="1600" b="1" dirty="0">
                <a:solidFill>
                  <a:schemeClr val="tx1">
                    <a:lumMod val="75000"/>
                    <a:lumOff val="25000"/>
                  </a:schemeClr>
                </a:solidFill>
                <a:cs typeface="Segoe UI" panose="020B0502040204020203" pitchFamily="34" charset="0"/>
              </a:rPr>
              <a:t> </a:t>
            </a:r>
          </a:p>
        </p:txBody>
      </p:sp>
      <p:sp>
        <p:nvSpPr>
          <p:cNvPr id="4" name="TextBox 3"/>
          <p:cNvSpPr txBox="1"/>
          <p:nvPr/>
        </p:nvSpPr>
        <p:spPr>
          <a:xfrm>
            <a:off x="1632399" y="2477110"/>
            <a:ext cx="4463601" cy="1384995"/>
          </a:xfrm>
          <a:prstGeom prst="rect">
            <a:avLst/>
          </a:prstGeom>
          <a:noFill/>
        </p:spPr>
        <p:txBody>
          <a:bodyPr wrap="square" rtlCol="0">
            <a:spAutoFit/>
          </a:bodyPr>
          <a:lstStyle/>
          <a:p>
            <a:pPr marL="285750" indent="-285750">
              <a:buFont typeface="Wingdings" panose="05000000000000000000" pitchFamily="2" charset="2"/>
              <a:buChar char="Ø"/>
            </a:pPr>
            <a:r>
              <a:rPr lang="en-GB" sz="1400" dirty="0"/>
              <a:t>Job enrichment</a:t>
            </a:r>
          </a:p>
          <a:p>
            <a:pPr marL="285750" indent="-285750">
              <a:buFont typeface="Wingdings" panose="05000000000000000000" pitchFamily="2" charset="2"/>
              <a:buChar char="Ø"/>
            </a:pPr>
            <a:r>
              <a:rPr lang="en-GB" sz="1400" dirty="0"/>
              <a:t>Increased confidence</a:t>
            </a:r>
          </a:p>
          <a:p>
            <a:pPr marL="285750" indent="-285750">
              <a:buFont typeface="Wingdings" panose="05000000000000000000" pitchFamily="2" charset="2"/>
              <a:buChar char="Ø"/>
            </a:pPr>
            <a:r>
              <a:rPr lang="en-GB" sz="1400" dirty="0"/>
              <a:t>Greater sense of self-worth</a:t>
            </a:r>
          </a:p>
          <a:p>
            <a:pPr marL="285750" indent="-285750">
              <a:buFont typeface="Wingdings" panose="05000000000000000000" pitchFamily="2" charset="2"/>
              <a:buChar char="Ø"/>
            </a:pPr>
            <a:r>
              <a:rPr lang="en-GB" sz="1400" dirty="0"/>
              <a:t>Identify talent for career progression </a:t>
            </a:r>
          </a:p>
          <a:p>
            <a:pPr marL="285750" indent="-285750">
              <a:buFont typeface="Wingdings" panose="05000000000000000000" pitchFamily="2" charset="2"/>
              <a:buChar char="Ø"/>
            </a:pPr>
            <a:r>
              <a:rPr lang="en-GB" sz="1400" dirty="0"/>
              <a:t>Better motivation</a:t>
            </a:r>
          </a:p>
          <a:p>
            <a:pPr marL="285750" indent="-285750">
              <a:buFont typeface="Wingdings" panose="05000000000000000000" pitchFamily="2" charset="2"/>
              <a:buChar char="Ø"/>
            </a:pPr>
            <a:r>
              <a:rPr lang="en-GB" sz="1400" dirty="0"/>
              <a:t>Helps embed &amp; measure Training </a:t>
            </a:r>
          </a:p>
        </p:txBody>
      </p:sp>
      <p:sp>
        <p:nvSpPr>
          <p:cNvPr id="22" name="TextBox 21"/>
          <p:cNvSpPr txBox="1"/>
          <p:nvPr/>
        </p:nvSpPr>
        <p:spPr>
          <a:xfrm>
            <a:off x="1632399" y="4556332"/>
            <a:ext cx="4463601" cy="1169551"/>
          </a:xfrm>
          <a:prstGeom prst="rect">
            <a:avLst/>
          </a:prstGeom>
          <a:noFill/>
        </p:spPr>
        <p:txBody>
          <a:bodyPr wrap="square" rtlCol="0">
            <a:spAutoFit/>
          </a:bodyPr>
          <a:lstStyle/>
          <a:p>
            <a:pPr marL="285750" indent="-285750">
              <a:buFont typeface="Wingdings" panose="05000000000000000000" pitchFamily="2" charset="2"/>
              <a:buChar char="Ø"/>
            </a:pPr>
            <a:r>
              <a:rPr lang="en-GB" sz="1400" dirty="0"/>
              <a:t>Increased productivity </a:t>
            </a:r>
          </a:p>
          <a:p>
            <a:pPr marL="285750" indent="-285750">
              <a:buFont typeface="Wingdings" panose="05000000000000000000" pitchFamily="2" charset="2"/>
              <a:buChar char="Ø"/>
            </a:pPr>
            <a:r>
              <a:rPr lang="en-GB" sz="1400" dirty="0"/>
              <a:t>Engaged workforce</a:t>
            </a:r>
          </a:p>
          <a:p>
            <a:pPr marL="285750" indent="-285750">
              <a:buFont typeface="Wingdings" panose="05000000000000000000" pitchFamily="2" charset="2"/>
              <a:buChar char="Ø"/>
            </a:pPr>
            <a:r>
              <a:rPr lang="en-GB" sz="1400" dirty="0"/>
              <a:t>Improved attrition</a:t>
            </a:r>
          </a:p>
          <a:p>
            <a:pPr marL="285750" indent="-285750">
              <a:buFont typeface="Wingdings" panose="05000000000000000000" pitchFamily="2" charset="2"/>
              <a:buChar char="Ø"/>
            </a:pPr>
            <a:r>
              <a:rPr lang="en-GB" sz="1400" dirty="0"/>
              <a:t>Identify talent for succession planning </a:t>
            </a:r>
          </a:p>
          <a:p>
            <a:pPr marL="285750" indent="-285750">
              <a:buFont typeface="Wingdings" panose="05000000000000000000" pitchFamily="2" charset="2"/>
              <a:buChar char="Ø"/>
            </a:pPr>
            <a:r>
              <a:rPr lang="en-GB" sz="1400" dirty="0"/>
              <a:t>Better lines of communication </a:t>
            </a:r>
          </a:p>
        </p:txBody>
      </p:sp>
      <p:sp>
        <p:nvSpPr>
          <p:cNvPr id="23" name="TextBox 22"/>
          <p:cNvSpPr txBox="1"/>
          <p:nvPr/>
        </p:nvSpPr>
        <p:spPr>
          <a:xfrm>
            <a:off x="6633024" y="2444392"/>
            <a:ext cx="4463601" cy="1815882"/>
          </a:xfrm>
          <a:prstGeom prst="rect">
            <a:avLst/>
          </a:prstGeom>
          <a:noFill/>
        </p:spPr>
        <p:txBody>
          <a:bodyPr wrap="square" rtlCol="0">
            <a:spAutoFit/>
          </a:bodyPr>
          <a:lstStyle/>
          <a:p>
            <a:pPr marL="285750" indent="-285750">
              <a:buFont typeface="Wingdings" panose="05000000000000000000" pitchFamily="2" charset="2"/>
              <a:buChar char="Ø"/>
            </a:pPr>
            <a:r>
              <a:rPr lang="en-GB" sz="1400" dirty="0"/>
              <a:t>Fear of failure</a:t>
            </a:r>
          </a:p>
          <a:p>
            <a:pPr marL="285750" indent="-285750">
              <a:buFont typeface="Wingdings" panose="05000000000000000000" pitchFamily="2" charset="2"/>
              <a:buChar char="Ø"/>
            </a:pPr>
            <a:r>
              <a:rPr lang="en-GB" sz="1400" dirty="0"/>
              <a:t>Lack of confidence </a:t>
            </a:r>
          </a:p>
          <a:p>
            <a:pPr marL="285750" indent="-285750">
              <a:buFont typeface="Wingdings" panose="05000000000000000000" pitchFamily="2" charset="2"/>
              <a:buChar char="Ø"/>
            </a:pPr>
            <a:r>
              <a:rPr lang="en-GB" sz="1400" dirty="0"/>
              <a:t>Poor previous experience </a:t>
            </a:r>
          </a:p>
          <a:p>
            <a:pPr marL="285750" indent="-285750">
              <a:buFont typeface="Wingdings" panose="05000000000000000000" pitchFamily="2" charset="2"/>
              <a:buChar char="Ø"/>
            </a:pPr>
            <a:r>
              <a:rPr lang="en-GB" sz="1400" dirty="0"/>
              <a:t>Poor relationships</a:t>
            </a:r>
          </a:p>
          <a:p>
            <a:pPr marL="285750" indent="-285750">
              <a:buFont typeface="Wingdings" panose="05000000000000000000" pitchFamily="2" charset="2"/>
              <a:buChar char="Ø"/>
            </a:pPr>
            <a:r>
              <a:rPr lang="en-GB" sz="1400" dirty="0"/>
              <a:t>Poor understanding of the process</a:t>
            </a:r>
          </a:p>
          <a:p>
            <a:pPr marL="285750" indent="-285750">
              <a:buFont typeface="Wingdings" panose="05000000000000000000" pitchFamily="2" charset="2"/>
              <a:buChar char="Ø"/>
            </a:pPr>
            <a:r>
              <a:rPr lang="en-GB" sz="1400" dirty="0"/>
              <a:t>Lack of experience </a:t>
            </a:r>
          </a:p>
          <a:p>
            <a:endParaRPr lang="en-GB" sz="1400" dirty="0"/>
          </a:p>
          <a:p>
            <a:pPr marL="285750" indent="-285750">
              <a:buFont typeface="Wingdings" panose="05000000000000000000" pitchFamily="2" charset="2"/>
              <a:buChar char="Ø"/>
            </a:pPr>
            <a:endParaRPr lang="en-GB" sz="1400" dirty="0"/>
          </a:p>
        </p:txBody>
      </p:sp>
      <p:sp>
        <p:nvSpPr>
          <p:cNvPr id="24" name="TextBox 23"/>
          <p:cNvSpPr txBox="1"/>
          <p:nvPr/>
        </p:nvSpPr>
        <p:spPr>
          <a:xfrm>
            <a:off x="6565673" y="4556331"/>
            <a:ext cx="4463601" cy="1600438"/>
          </a:xfrm>
          <a:prstGeom prst="rect">
            <a:avLst/>
          </a:prstGeom>
          <a:noFill/>
        </p:spPr>
        <p:txBody>
          <a:bodyPr wrap="square" rtlCol="0">
            <a:spAutoFit/>
          </a:bodyPr>
          <a:lstStyle/>
          <a:p>
            <a:pPr marL="285750" indent="-285750">
              <a:buFont typeface="Wingdings" panose="05000000000000000000" pitchFamily="2" charset="2"/>
              <a:buChar char="Ø"/>
            </a:pPr>
            <a:r>
              <a:rPr lang="en-GB" sz="1400" dirty="0"/>
              <a:t>Cost/budget</a:t>
            </a:r>
          </a:p>
          <a:p>
            <a:pPr marL="285750" indent="-285750">
              <a:buFont typeface="Wingdings" panose="05000000000000000000" pitchFamily="2" charset="2"/>
              <a:buChar char="Ø"/>
            </a:pPr>
            <a:r>
              <a:rPr lang="en-GB" sz="1400" dirty="0"/>
              <a:t>Lack of commitment at high level </a:t>
            </a:r>
          </a:p>
          <a:p>
            <a:pPr marL="285750" indent="-285750">
              <a:buFont typeface="Wingdings" panose="05000000000000000000" pitchFamily="2" charset="2"/>
              <a:buChar char="Ø"/>
            </a:pPr>
            <a:r>
              <a:rPr lang="en-GB" sz="1400" dirty="0"/>
              <a:t>Lack of skilled Coaches/Mentors</a:t>
            </a:r>
          </a:p>
          <a:p>
            <a:pPr marL="285750" indent="-285750">
              <a:buFont typeface="Wingdings" panose="05000000000000000000" pitchFamily="2" charset="2"/>
              <a:buChar char="Ø"/>
            </a:pPr>
            <a:r>
              <a:rPr lang="en-GB" sz="1400" dirty="0"/>
              <a:t>Low priority for L&amp;D </a:t>
            </a:r>
          </a:p>
          <a:p>
            <a:pPr marL="285750" indent="-285750">
              <a:buFont typeface="Wingdings" panose="05000000000000000000" pitchFamily="2" charset="2"/>
              <a:buChar char="Ø"/>
            </a:pPr>
            <a:r>
              <a:rPr lang="en-GB" sz="1400" dirty="0"/>
              <a:t>Lack of vision </a:t>
            </a:r>
          </a:p>
          <a:p>
            <a:pPr marL="285750" indent="-285750">
              <a:buFont typeface="Wingdings" panose="05000000000000000000" pitchFamily="2" charset="2"/>
              <a:buChar char="Ø"/>
            </a:pPr>
            <a:r>
              <a:rPr lang="en-GB" sz="1400" dirty="0"/>
              <a:t>Not culturally appropriate </a:t>
            </a:r>
          </a:p>
          <a:p>
            <a:pPr marL="285750" indent="-285750">
              <a:buFont typeface="Wingdings" panose="05000000000000000000" pitchFamily="2" charset="2"/>
              <a:buChar char="Ø"/>
            </a:pPr>
            <a:endParaRPr lang="en-GB" sz="1400" dirty="0"/>
          </a:p>
        </p:txBody>
      </p:sp>
    </p:spTree>
    <p:extLst>
      <p:ext uri="{BB962C8B-B14F-4D97-AF65-F5344CB8AC3E}">
        <p14:creationId xmlns:p14="http://schemas.microsoft.com/office/powerpoint/2010/main" val="727364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7" name="Content Placeholder 6"/>
          <p:cNvSpPr>
            <a:spLocks noGrp="1"/>
          </p:cNvSpPr>
          <p:nvPr>
            <p:ph sz="half" idx="1"/>
          </p:nvPr>
        </p:nvSpPr>
        <p:spPr>
          <a:xfrm>
            <a:off x="838199" y="2066925"/>
            <a:ext cx="9458325" cy="4152900"/>
          </a:xfrm>
        </p:spPr>
        <p:txBody>
          <a:bodyPr>
            <a:normAutofit fontScale="92500" lnSpcReduction="20000"/>
          </a:bodyPr>
          <a:lstStyle/>
          <a:p>
            <a:pPr marL="0" indent="0">
              <a:buNone/>
            </a:pPr>
            <a:r>
              <a:rPr lang="en-GB" dirty="0">
                <a:solidFill>
                  <a:schemeClr val="bg1"/>
                </a:solidFill>
              </a:rPr>
              <a:t>L&amp;D </a:t>
            </a:r>
          </a:p>
          <a:p>
            <a:pPr>
              <a:buFont typeface="Wingdings" panose="05000000000000000000" pitchFamily="2" charset="2"/>
              <a:buChar char="v"/>
            </a:pPr>
            <a:r>
              <a:rPr lang="en-GB" sz="2400" dirty="0">
                <a:solidFill>
                  <a:schemeClr val="bg1"/>
                </a:solidFill>
              </a:rPr>
              <a:t> Manager – Support Line Manger’s through the process, project manage the roll out and evaluation process. </a:t>
            </a:r>
          </a:p>
          <a:p>
            <a:pPr marL="0" indent="0">
              <a:buNone/>
            </a:pPr>
            <a:endParaRPr lang="en-GB" sz="2400" dirty="0">
              <a:solidFill>
                <a:schemeClr val="bg1"/>
              </a:solidFill>
            </a:endParaRPr>
          </a:p>
          <a:p>
            <a:pPr>
              <a:buFont typeface="Wingdings" panose="05000000000000000000" pitchFamily="2" charset="2"/>
              <a:buChar char="v"/>
            </a:pPr>
            <a:r>
              <a:rPr lang="en-GB" sz="2400" dirty="0">
                <a:solidFill>
                  <a:schemeClr val="bg1"/>
                </a:solidFill>
              </a:rPr>
              <a:t>Benchmark current situation – Survey results, productivity, attrition.</a:t>
            </a:r>
          </a:p>
          <a:p>
            <a:pPr marL="0" indent="0">
              <a:buNone/>
            </a:pPr>
            <a:endParaRPr lang="en-GB" sz="2400" dirty="0">
              <a:solidFill>
                <a:schemeClr val="bg1"/>
              </a:solidFill>
            </a:endParaRPr>
          </a:p>
          <a:p>
            <a:pPr>
              <a:buFont typeface="Wingdings" panose="05000000000000000000" pitchFamily="2" charset="2"/>
              <a:buChar char="v"/>
            </a:pPr>
            <a:r>
              <a:rPr lang="en-GB" sz="2400" dirty="0">
                <a:solidFill>
                  <a:schemeClr val="bg1"/>
                </a:solidFill>
              </a:rPr>
              <a:t>Provide Coaching Contract template to be used company wide.</a:t>
            </a:r>
          </a:p>
          <a:p>
            <a:pPr marL="0" indent="0">
              <a:buNone/>
            </a:pPr>
            <a:endParaRPr lang="en-GB" sz="2400" dirty="0">
              <a:solidFill>
                <a:schemeClr val="bg1"/>
              </a:solidFill>
            </a:endParaRPr>
          </a:p>
          <a:p>
            <a:pPr>
              <a:buFont typeface="Wingdings" panose="05000000000000000000" pitchFamily="2" charset="2"/>
              <a:buChar char="v"/>
            </a:pPr>
            <a:r>
              <a:rPr lang="en-GB" sz="2400" dirty="0">
                <a:solidFill>
                  <a:schemeClr val="bg1"/>
                </a:solidFill>
              </a:rPr>
              <a:t>Trainer – Provide accredited in-house training to Line Managers ILM Level 4</a:t>
            </a:r>
          </a:p>
          <a:p>
            <a:pPr marL="0" indent="0">
              <a:buNone/>
            </a:pPr>
            <a:endParaRPr lang="en-GB" sz="2400" dirty="0">
              <a:solidFill>
                <a:schemeClr val="bg1"/>
              </a:solidFill>
            </a:endParaRPr>
          </a:p>
          <a:p>
            <a:pPr>
              <a:buFont typeface="Wingdings" panose="05000000000000000000" pitchFamily="2" charset="2"/>
              <a:buChar char="v"/>
            </a:pPr>
            <a:r>
              <a:rPr lang="en-GB" sz="2400" dirty="0">
                <a:solidFill>
                  <a:schemeClr val="bg1"/>
                </a:solidFill>
              </a:rPr>
              <a:t>L&amp;D Administrator – Book training sessions, manage calendars and document the process</a:t>
            </a:r>
          </a:p>
          <a:p>
            <a:pPr>
              <a:buFont typeface="Wingdings" panose="05000000000000000000" pitchFamily="2" charset="2"/>
              <a:buChar char="v"/>
            </a:pPr>
            <a:endParaRPr lang="en-GB" sz="2400" dirty="0">
              <a:solidFill>
                <a:schemeClr val="bg1"/>
              </a:solidFill>
            </a:endParaRPr>
          </a:p>
          <a:p>
            <a:pPr>
              <a:buFont typeface="Wingdings" panose="05000000000000000000" pitchFamily="2" charset="2"/>
              <a:buChar char="v"/>
            </a:pPr>
            <a:endParaRPr lang="en-GB" sz="2400"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13</a:t>
            </a:fld>
            <a:endParaRPr lang="en-US" dirty="0"/>
          </a:p>
        </p:txBody>
      </p:sp>
      <p:grpSp>
        <p:nvGrpSpPr>
          <p:cNvPr id="155" name="Group 154"/>
          <p:cNvGrpSpPr/>
          <p:nvPr/>
        </p:nvGrpSpPr>
        <p:grpSpPr>
          <a:xfrm>
            <a:off x="295275" y="46428"/>
            <a:ext cx="2652850" cy="1924672"/>
            <a:chOff x="228600" y="74450"/>
            <a:chExt cx="2652850" cy="1924672"/>
          </a:xfrm>
        </p:grpSpPr>
        <p:sp>
          <p:nvSpPr>
            <p:cNvPr id="156" name="Diamond 155">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7" name="Rectangle 156"/>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158" name="Diamond 157">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581824" y="342526"/>
            <a:ext cx="4590751"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Delivery – L&amp;D Role</a:t>
            </a:r>
          </a:p>
        </p:txBody>
      </p:sp>
      <p:sp>
        <p:nvSpPr>
          <p:cNvPr id="12" name="Oval 11">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4140499" y="243124"/>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4437520" y="591191"/>
            <a:ext cx="345758" cy="346883"/>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024710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anim calcmode="lin" valueType="num">
                                      <p:cBhvr additive="base">
                                        <p:cTn id="1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anim calcmode="lin" valueType="num">
                                      <p:cBhvr additive="base">
                                        <p:cTn id="1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7" end="7"/>
                                            </p:txEl>
                                          </p:spTgt>
                                        </p:tgtEl>
                                        <p:attrNameLst>
                                          <p:attrName>style.visibility</p:attrName>
                                        </p:attrNameLst>
                                      </p:cBhvr>
                                      <p:to>
                                        <p:strVal val="visible"/>
                                      </p:to>
                                    </p:set>
                                    <p:anim calcmode="lin" valueType="num">
                                      <p:cBhvr additive="base">
                                        <p:cTn id="25"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9" end="9"/>
                                            </p:txEl>
                                          </p:spTgt>
                                        </p:tgtEl>
                                        <p:attrNameLst>
                                          <p:attrName>style.visibility</p:attrName>
                                        </p:attrNameLst>
                                      </p:cBhvr>
                                      <p:to>
                                        <p:strVal val="visible"/>
                                      </p:to>
                                    </p:set>
                                    <p:anim calcmode="lin" valueType="num">
                                      <p:cBhvr additive="base">
                                        <p:cTn id="31"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7" name="Content Placeholder 6"/>
          <p:cNvSpPr>
            <a:spLocks noGrp="1"/>
          </p:cNvSpPr>
          <p:nvPr>
            <p:ph sz="half" idx="1"/>
          </p:nvPr>
        </p:nvSpPr>
        <p:spPr>
          <a:xfrm>
            <a:off x="838199" y="2066925"/>
            <a:ext cx="9458325" cy="4152900"/>
          </a:xfrm>
        </p:spPr>
        <p:txBody>
          <a:bodyPr>
            <a:normAutofit fontScale="92500"/>
          </a:bodyPr>
          <a:lstStyle/>
          <a:p>
            <a:pPr marL="0" indent="0">
              <a:buNone/>
            </a:pPr>
            <a:r>
              <a:rPr lang="en-GB" dirty="0">
                <a:solidFill>
                  <a:schemeClr val="bg1"/>
                </a:solidFill>
              </a:rPr>
              <a:t>What’s in it for you? </a:t>
            </a:r>
          </a:p>
          <a:p>
            <a:pPr>
              <a:buFont typeface="Wingdings" panose="05000000000000000000" pitchFamily="2" charset="2"/>
              <a:buChar char="v"/>
            </a:pPr>
            <a:r>
              <a:rPr lang="en-GB" sz="2400" dirty="0">
                <a:solidFill>
                  <a:schemeClr val="bg1"/>
                </a:solidFill>
              </a:rPr>
              <a:t>High quality conversations with employees to build strong relationships</a:t>
            </a:r>
          </a:p>
          <a:p>
            <a:pPr marL="0" indent="0">
              <a:buNone/>
            </a:pPr>
            <a:r>
              <a:rPr lang="en-GB" sz="2400" dirty="0">
                <a:solidFill>
                  <a:schemeClr val="bg1"/>
                </a:solidFill>
              </a:rPr>
              <a:t> </a:t>
            </a:r>
          </a:p>
          <a:p>
            <a:pPr>
              <a:buFont typeface="Wingdings" panose="05000000000000000000" pitchFamily="2" charset="2"/>
              <a:buChar char="v"/>
            </a:pPr>
            <a:r>
              <a:rPr lang="en-GB" sz="2400" dirty="0">
                <a:solidFill>
                  <a:schemeClr val="bg1"/>
                </a:solidFill>
              </a:rPr>
              <a:t>Empowerment – reduces reliance on manager and increases confidence</a:t>
            </a:r>
          </a:p>
          <a:p>
            <a:pPr marL="0" indent="0">
              <a:buNone/>
            </a:pPr>
            <a:endParaRPr lang="en-GB" sz="2400" dirty="0">
              <a:solidFill>
                <a:schemeClr val="bg1"/>
              </a:solidFill>
            </a:endParaRPr>
          </a:p>
          <a:p>
            <a:pPr>
              <a:buFont typeface="Wingdings" panose="05000000000000000000" pitchFamily="2" charset="2"/>
              <a:buChar char="v"/>
            </a:pPr>
            <a:r>
              <a:rPr lang="en-GB" sz="2400" dirty="0">
                <a:solidFill>
                  <a:schemeClr val="bg1"/>
                </a:solidFill>
              </a:rPr>
              <a:t>Self-Awareness- positive impact on behaviour due to heightened awareness or perception (particularly for those looking to progress)</a:t>
            </a:r>
          </a:p>
          <a:p>
            <a:pPr marL="0" indent="0">
              <a:buNone/>
            </a:pPr>
            <a:r>
              <a:rPr lang="en-GB" sz="2400" dirty="0">
                <a:solidFill>
                  <a:schemeClr val="bg1"/>
                </a:solidFill>
              </a:rPr>
              <a:t> </a:t>
            </a:r>
          </a:p>
          <a:p>
            <a:pPr>
              <a:buFont typeface="Wingdings" panose="05000000000000000000" pitchFamily="2" charset="2"/>
              <a:buChar char="v"/>
            </a:pPr>
            <a:r>
              <a:rPr lang="en-GB" sz="2400" dirty="0">
                <a:solidFill>
                  <a:schemeClr val="bg1"/>
                </a:solidFill>
              </a:rPr>
              <a:t>Increased sense of job satisfaction for all involved</a:t>
            </a:r>
          </a:p>
          <a:p>
            <a:pPr marL="0" indent="0">
              <a:buNone/>
            </a:pPr>
            <a:endParaRPr lang="en-GB" sz="2400" dirty="0">
              <a:solidFill>
                <a:schemeClr val="bg1"/>
              </a:solidFill>
            </a:endParaRPr>
          </a:p>
          <a:p>
            <a:pPr>
              <a:buFont typeface="Wingdings" panose="05000000000000000000" pitchFamily="2" charset="2"/>
              <a:buChar char="v"/>
            </a:pPr>
            <a:endParaRPr lang="en-GB" sz="2400" dirty="0">
              <a:solidFill>
                <a:schemeClr val="bg1"/>
              </a:solidFill>
            </a:endParaRPr>
          </a:p>
          <a:p>
            <a:pPr marL="0" indent="0">
              <a:buNone/>
            </a:pPr>
            <a:endParaRPr lang="en-GB" sz="2400" dirty="0">
              <a:solidFill>
                <a:schemeClr val="bg1"/>
              </a:solidFill>
            </a:endParaRPr>
          </a:p>
          <a:p>
            <a:pPr>
              <a:buFont typeface="Wingdings" panose="05000000000000000000" pitchFamily="2" charset="2"/>
              <a:buChar char="v"/>
            </a:pPr>
            <a:endParaRPr lang="en-GB" sz="2400"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14</a:t>
            </a:fld>
            <a:endParaRPr lang="en-US" dirty="0"/>
          </a:p>
        </p:txBody>
      </p:sp>
      <p:grpSp>
        <p:nvGrpSpPr>
          <p:cNvPr id="155" name="Group 154"/>
          <p:cNvGrpSpPr/>
          <p:nvPr/>
        </p:nvGrpSpPr>
        <p:grpSpPr>
          <a:xfrm>
            <a:off x="295275" y="46428"/>
            <a:ext cx="2652850" cy="1924672"/>
            <a:chOff x="228600" y="74450"/>
            <a:chExt cx="2652850" cy="1924672"/>
          </a:xfrm>
        </p:grpSpPr>
        <p:sp>
          <p:nvSpPr>
            <p:cNvPr id="156" name="Diamond 155">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7" name="Rectangle 156"/>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158" name="Diamond 157">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581824" y="342526"/>
            <a:ext cx="4590751"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Delivery – Line Manager’s Role </a:t>
            </a:r>
          </a:p>
        </p:txBody>
      </p:sp>
      <p:sp>
        <p:nvSpPr>
          <p:cNvPr id="12" name="Oval 11">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4140499" y="243124"/>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4437520" y="591191"/>
            <a:ext cx="345758" cy="346883"/>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913751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anim calcmode="lin" valueType="num">
                                      <p:cBhvr additive="base">
                                        <p:cTn id="1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anim calcmode="lin" valueType="num">
                                      <p:cBhvr additive="base">
                                        <p:cTn id="1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anim calcmode="lin" valueType="num">
                                      <p:cBhvr additive="base">
                                        <p:cTn id="23"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xEl>
                                              <p:pRg st="7" end="7"/>
                                            </p:txEl>
                                          </p:spTgt>
                                        </p:tgtEl>
                                        <p:attrNameLst>
                                          <p:attrName>style.visibility</p:attrName>
                                        </p:attrNameLst>
                                      </p:cBhvr>
                                      <p:to>
                                        <p:strVal val="visible"/>
                                      </p:to>
                                    </p:set>
                                    <p:anim calcmode="lin" valueType="num">
                                      <p:cBhvr additive="base">
                                        <p:cTn id="29"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D33B6BF4-2C08-4464-A4ED-A7F5F991F0BF}"/>
              </a:ext>
            </a:extLst>
          </p:cNvPr>
          <p:cNvSpPr>
            <a:spLocks noGrp="1"/>
          </p:cNvSpPr>
          <p:nvPr>
            <p:ph type="title"/>
          </p:nvPr>
        </p:nvSpPr>
        <p:spPr/>
        <p:txBody>
          <a:bodyPr/>
          <a:lstStyle/>
          <a:p>
            <a:r>
              <a:rPr lang="en-US" dirty="0"/>
              <a:t>Project analysis slide 7</a:t>
            </a:r>
          </a:p>
        </p:txBody>
      </p:sp>
      <p:sp>
        <p:nvSpPr>
          <p:cNvPr id="7" name="Content Placeholder 6"/>
          <p:cNvSpPr>
            <a:spLocks noGrp="1"/>
          </p:cNvSpPr>
          <p:nvPr>
            <p:ph sz="half" idx="1"/>
          </p:nvPr>
        </p:nvSpPr>
        <p:spPr>
          <a:xfrm>
            <a:off x="838200" y="2066925"/>
            <a:ext cx="5229226" cy="4152900"/>
          </a:xfrm>
        </p:spPr>
        <p:txBody>
          <a:bodyPr>
            <a:normAutofit fontScale="92500" lnSpcReduction="20000"/>
          </a:bodyPr>
          <a:lstStyle/>
          <a:p>
            <a:pPr marL="0" indent="0">
              <a:buNone/>
            </a:pPr>
            <a:r>
              <a:rPr lang="en-GB" dirty="0">
                <a:solidFill>
                  <a:schemeClr val="bg1"/>
                </a:solidFill>
              </a:rPr>
              <a:t>Skills needed in a successful coach:   </a:t>
            </a:r>
          </a:p>
          <a:p>
            <a:pPr>
              <a:buFont typeface="Wingdings" panose="05000000000000000000" pitchFamily="2" charset="2"/>
              <a:buChar char="v"/>
            </a:pPr>
            <a:r>
              <a:rPr lang="en-GB" sz="2400" dirty="0">
                <a:solidFill>
                  <a:schemeClr val="bg1"/>
                </a:solidFill>
              </a:rPr>
              <a:t>Technical experts	</a:t>
            </a:r>
          </a:p>
          <a:p>
            <a:pPr>
              <a:buFont typeface="Wingdings" panose="05000000000000000000" pitchFamily="2" charset="2"/>
              <a:buChar char="v"/>
            </a:pPr>
            <a:r>
              <a:rPr lang="en-GB" sz="2400" dirty="0">
                <a:solidFill>
                  <a:schemeClr val="bg1"/>
                </a:solidFill>
              </a:rPr>
              <a:t>Familiar with staff 	</a:t>
            </a:r>
            <a:r>
              <a:rPr lang="en-GB" sz="2400" dirty="0">
                <a:solidFill>
                  <a:schemeClr val="bg1"/>
                </a:solidFill>
                <a:sym typeface="Wingdings"/>
              </a:rPr>
              <a:t> </a:t>
            </a:r>
          </a:p>
          <a:p>
            <a:pPr>
              <a:buFont typeface="Wingdings" panose="05000000000000000000" pitchFamily="2" charset="2"/>
              <a:buChar char="v"/>
            </a:pPr>
            <a:r>
              <a:rPr lang="en-GB" sz="2400" dirty="0">
                <a:solidFill>
                  <a:schemeClr val="bg1"/>
                </a:solidFill>
                <a:sym typeface="Wingdings"/>
              </a:rPr>
              <a:t>Problem solving 	 </a:t>
            </a:r>
          </a:p>
          <a:p>
            <a:pPr>
              <a:buFont typeface="Wingdings" panose="05000000000000000000" pitchFamily="2" charset="2"/>
              <a:buChar char="v"/>
            </a:pPr>
            <a:r>
              <a:rPr lang="en-GB" sz="2400" dirty="0">
                <a:solidFill>
                  <a:schemeClr val="bg1"/>
                </a:solidFill>
                <a:sym typeface="Wingdings"/>
              </a:rPr>
              <a:t>Team work 	 </a:t>
            </a:r>
          </a:p>
          <a:p>
            <a:pPr>
              <a:buFont typeface="Wingdings" panose="05000000000000000000" pitchFamily="2" charset="2"/>
              <a:buChar char="v"/>
            </a:pPr>
            <a:r>
              <a:rPr lang="en-GB" sz="2400" dirty="0">
                <a:solidFill>
                  <a:schemeClr val="bg1"/>
                </a:solidFill>
                <a:sym typeface="Wingdings"/>
              </a:rPr>
              <a:t>Relationship building </a:t>
            </a:r>
          </a:p>
          <a:p>
            <a:pPr>
              <a:buFont typeface="Wingdings" panose="05000000000000000000" pitchFamily="2" charset="2"/>
              <a:buChar char="v"/>
            </a:pPr>
            <a:r>
              <a:rPr lang="en-GB" sz="2400" dirty="0">
                <a:solidFill>
                  <a:schemeClr val="bg1"/>
                </a:solidFill>
                <a:sym typeface="Wingdings"/>
              </a:rPr>
              <a:t>Delegation </a:t>
            </a:r>
          </a:p>
          <a:p>
            <a:pPr>
              <a:buFont typeface="Wingdings" panose="05000000000000000000" pitchFamily="2" charset="2"/>
              <a:buChar char="v"/>
            </a:pPr>
            <a:r>
              <a:rPr lang="en-GB" sz="2400" dirty="0">
                <a:solidFill>
                  <a:schemeClr val="bg1"/>
                </a:solidFill>
                <a:sym typeface="Wingdings"/>
              </a:rPr>
              <a:t>Listening skills </a:t>
            </a:r>
            <a:endParaRPr lang="en-GB" sz="2400" dirty="0">
              <a:solidFill>
                <a:schemeClr val="bg1"/>
              </a:solidFill>
            </a:endParaRPr>
          </a:p>
          <a:p>
            <a:pPr>
              <a:buFont typeface="Wingdings" panose="05000000000000000000" pitchFamily="2" charset="2"/>
              <a:buChar char="v"/>
            </a:pPr>
            <a:r>
              <a:rPr lang="en-GB" sz="2400" dirty="0">
                <a:solidFill>
                  <a:schemeClr val="bg1"/>
                </a:solidFill>
              </a:rPr>
              <a:t>Handling difficult discussions </a:t>
            </a:r>
            <a:endParaRPr lang="en-GB" sz="2400" dirty="0">
              <a:solidFill>
                <a:schemeClr val="bg1"/>
              </a:solidFill>
              <a:sym typeface="Wingdings"/>
            </a:endParaRPr>
          </a:p>
          <a:p>
            <a:pPr>
              <a:buFont typeface="Wingdings" panose="05000000000000000000" pitchFamily="2" charset="2"/>
              <a:buChar char="v"/>
            </a:pPr>
            <a:r>
              <a:rPr lang="en-GB" sz="2400" dirty="0">
                <a:solidFill>
                  <a:schemeClr val="bg1"/>
                </a:solidFill>
                <a:sym typeface="Wingdings"/>
              </a:rPr>
              <a:t>Objective setting </a:t>
            </a:r>
          </a:p>
          <a:p>
            <a:pPr>
              <a:buFont typeface="Wingdings" panose="05000000000000000000" pitchFamily="2" charset="2"/>
              <a:buChar char="v"/>
            </a:pPr>
            <a:r>
              <a:rPr lang="en-GB" sz="2400" dirty="0">
                <a:solidFill>
                  <a:schemeClr val="bg1"/>
                </a:solidFill>
                <a:sym typeface="Wingdings"/>
              </a:rPr>
              <a:t>Motivational skills </a:t>
            </a:r>
          </a:p>
          <a:p>
            <a:pPr>
              <a:buFont typeface="Wingdings" panose="05000000000000000000" pitchFamily="2" charset="2"/>
              <a:buChar char="v"/>
            </a:pPr>
            <a:endParaRPr lang="en-GB" sz="2400" dirty="0">
              <a:solidFill>
                <a:schemeClr val="bg1"/>
              </a:solidFill>
            </a:endParaRPr>
          </a:p>
          <a:p>
            <a:pPr marL="0" indent="0">
              <a:buNone/>
            </a:pPr>
            <a:endParaRPr lang="en-GB" dirty="0">
              <a:solidFill>
                <a:schemeClr val="bg1"/>
              </a:solidFill>
            </a:endParaRPr>
          </a:p>
          <a:p>
            <a:pPr marL="0" indent="0">
              <a:buNone/>
            </a:pPr>
            <a:endParaRPr lang="en-GB" dirty="0">
              <a:solidFill>
                <a:schemeClr val="bg1"/>
              </a:solidFill>
            </a:endParaRPr>
          </a:p>
        </p:txBody>
      </p:sp>
      <p:sp>
        <p:nvSpPr>
          <p:cNvPr id="6" name="Slide Number Placeholder 5">
            <a:extLst>
              <a:ext uri="{FF2B5EF4-FFF2-40B4-BE49-F238E27FC236}">
                <a16:creationId xmlns:a16="http://schemas.microsoft.com/office/drawing/2014/main" id="{8C0551EA-9F3C-4E6B-8292-6C64ABE1C797}"/>
              </a:ext>
            </a:extLst>
          </p:cNvPr>
          <p:cNvSpPr>
            <a:spLocks noGrp="1"/>
          </p:cNvSpPr>
          <p:nvPr>
            <p:ph type="sldNum" sz="quarter" idx="12"/>
          </p:nvPr>
        </p:nvSpPr>
        <p:spPr/>
        <p:txBody>
          <a:bodyPr/>
          <a:lstStyle/>
          <a:p>
            <a:fld id="{06FEDF93-2BFD-41CA-ABC7-B039102F3792}" type="slidenum">
              <a:rPr lang="en-US" smtClean="0"/>
              <a:pPr/>
              <a:t>15</a:t>
            </a:fld>
            <a:endParaRPr lang="en-US" dirty="0"/>
          </a:p>
        </p:txBody>
      </p:sp>
      <p:grpSp>
        <p:nvGrpSpPr>
          <p:cNvPr id="155" name="Group 154"/>
          <p:cNvGrpSpPr/>
          <p:nvPr/>
        </p:nvGrpSpPr>
        <p:grpSpPr>
          <a:xfrm>
            <a:off x="295275" y="46428"/>
            <a:ext cx="2652850" cy="1924672"/>
            <a:chOff x="228600" y="74450"/>
            <a:chExt cx="2652850" cy="1924672"/>
          </a:xfrm>
        </p:grpSpPr>
        <p:sp>
          <p:nvSpPr>
            <p:cNvPr id="156" name="Diamond 155">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7" name="Rectangle 156"/>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158" name="Diamond 157">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581824" y="342526"/>
            <a:ext cx="4590751"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Delivery – Line Manager’s Role   </a:t>
            </a:r>
          </a:p>
        </p:txBody>
      </p:sp>
      <p:sp>
        <p:nvSpPr>
          <p:cNvPr id="12" name="Oval 11">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4140499" y="243124"/>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4437520" y="591191"/>
            <a:ext cx="345758" cy="346883"/>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a:extLst/>
        </p:spPr>
        <p:txBody>
          <a:bodyPr vert="horz" wrap="square" lIns="91440" tIns="45720" rIns="91440" bIns="45720" numCol="1" anchor="t" anchorCtr="0" compatLnSpc="1">
            <a:prstTxWarp prst="textNoShape">
              <a:avLst/>
            </a:prstTxWarp>
          </a:bodyPr>
          <a:lstStyle/>
          <a:p>
            <a:endParaRPr lang="en-US" dirty="0"/>
          </a:p>
        </p:txBody>
      </p:sp>
      <p:sp>
        <p:nvSpPr>
          <p:cNvPr id="2" name="TextBox 1"/>
          <p:cNvSpPr txBox="1"/>
          <p:nvPr/>
        </p:nvSpPr>
        <p:spPr>
          <a:xfrm>
            <a:off x="6315075" y="2549035"/>
            <a:ext cx="2705100" cy="369332"/>
          </a:xfrm>
          <a:prstGeom prst="rect">
            <a:avLst/>
          </a:prstGeom>
          <a:noFill/>
        </p:spPr>
        <p:txBody>
          <a:bodyPr wrap="square" rtlCol="0">
            <a:spAutoFit/>
          </a:bodyPr>
          <a:lstStyle/>
          <a:p>
            <a:r>
              <a:rPr lang="en-GB" b="1" dirty="0">
                <a:solidFill>
                  <a:schemeClr val="bg1"/>
                </a:solidFill>
              </a:rPr>
              <a:t>Empowered</a:t>
            </a:r>
          </a:p>
        </p:txBody>
      </p:sp>
      <p:sp>
        <p:nvSpPr>
          <p:cNvPr id="3" name="TextBox 2"/>
          <p:cNvSpPr txBox="1"/>
          <p:nvPr/>
        </p:nvSpPr>
        <p:spPr>
          <a:xfrm>
            <a:off x="8434390" y="3123699"/>
            <a:ext cx="2219325" cy="369332"/>
          </a:xfrm>
          <a:prstGeom prst="rect">
            <a:avLst/>
          </a:prstGeom>
          <a:noFill/>
        </p:spPr>
        <p:txBody>
          <a:bodyPr wrap="square" rtlCol="0">
            <a:spAutoFit/>
          </a:bodyPr>
          <a:lstStyle/>
          <a:p>
            <a:r>
              <a:rPr lang="en-GB" b="1" dirty="0">
                <a:solidFill>
                  <a:schemeClr val="bg1"/>
                </a:solidFill>
              </a:rPr>
              <a:t>Motivated</a:t>
            </a:r>
          </a:p>
        </p:txBody>
      </p:sp>
      <p:sp>
        <p:nvSpPr>
          <p:cNvPr id="5" name="TextBox 4"/>
          <p:cNvSpPr txBox="1"/>
          <p:nvPr/>
        </p:nvSpPr>
        <p:spPr>
          <a:xfrm>
            <a:off x="6781800" y="3771900"/>
            <a:ext cx="3076575"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Engaged </a:t>
            </a:r>
          </a:p>
        </p:txBody>
      </p:sp>
      <p:sp>
        <p:nvSpPr>
          <p:cNvPr id="10" name="TextBox 9"/>
          <p:cNvSpPr txBox="1"/>
          <p:nvPr/>
        </p:nvSpPr>
        <p:spPr>
          <a:xfrm>
            <a:off x="8763000" y="4210050"/>
            <a:ext cx="1819275" cy="369332"/>
          </a:xfrm>
          <a:prstGeom prst="rect">
            <a:avLst/>
          </a:prstGeom>
          <a:noFill/>
        </p:spPr>
        <p:txBody>
          <a:bodyPr wrap="square" rtlCol="0">
            <a:spAutoFit/>
          </a:bodyPr>
          <a:lstStyle/>
          <a:p>
            <a:r>
              <a:rPr lang="en-GB" b="1" dirty="0">
                <a:solidFill>
                  <a:schemeClr val="bg1"/>
                </a:solidFill>
              </a:rPr>
              <a:t>Invested </a:t>
            </a:r>
          </a:p>
        </p:txBody>
      </p:sp>
      <p:sp>
        <p:nvSpPr>
          <p:cNvPr id="14" name="TextBox 13"/>
          <p:cNvSpPr txBox="1"/>
          <p:nvPr/>
        </p:nvSpPr>
        <p:spPr>
          <a:xfrm>
            <a:off x="7229474" y="5545098"/>
            <a:ext cx="2181225" cy="369332"/>
          </a:xfrm>
          <a:prstGeom prst="rect">
            <a:avLst/>
          </a:prstGeom>
          <a:noFill/>
        </p:spPr>
        <p:txBody>
          <a:bodyPr wrap="square" rtlCol="0">
            <a:spAutoFit/>
          </a:bodyPr>
          <a:lstStyle/>
          <a:p>
            <a:r>
              <a:rPr lang="en-GB" b="1" dirty="0">
                <a:solidFill>
                  <a:schemeClr val="bg1"/>
                </a:solidFill>
              </a:rPr>
              <a:t>Accountable </a:t>
            </a:r>
          </a:p>
        </p:txBody>
      </p:sp>
      <p:sp>
        <p:nvSpPr>
          <p:cNvPr id="15" name="TextBox 14"/>
          <p:cNvSpPr txBox="1"/>
          <p:nvPr/>
        </p:nvSpPr>
        <p:spPr>
          <a:xfrm>
            <a:off x="9591675" y="5076825"/>
            <a:ext cx="2181225" cy="369332"/>
          </a:xfrm>
          <a:prstGeom prst="rect">
            <a:avLst/>
          </a:prstGeom>
          <a:noFill/>
        </p:spPr>
        <p:txBody>
          <a:bodyPr wrap="square" rtlCol="0">
            <a:spAutoFit/>
          </a:bodyPr>
          <a:lstStyle/>
          <a:p>
            <a:r>
              <a:rPr lang="en-GB" b="1" dirty="0">
                <a:solidFill>
                  <a:schemeClr val="bg1"/>
                </a:solidFill>
              </a:rPr>
              <a:t>In control </a:t>
            </a:r>
          </a:p>
        </p:txBody>
      </p:sp>
      <p:sp>
        <p:nvSpPr>
          <p:cNvPr id="16" name="TextBox 15"/>
          <p:cNvSpPr txBox="1"/>
          <p:nvPr/>
        </p:nvSpPr>
        <p:spPr>
          <a:xfrm>
            <a:off x="10118407" y="2547331"/>
            <a:ext cx="1890713" cy="369332"/>
          </a:xfrm>
          <a:prstGeom prst="rect">
            <a:avLst/>
          </a:prstGeom>
          <a:noFill/>
        </p:spPr>
        <p:txBody>
          <a:bodyPr wrap="square" rtlCol="0">
            <a:spAutoFit/>
          </a:bodyPr>
          <a:lstStyle/>
          <a:p>
            <a:r>
              <a:rPr lang="en-GB" b="1" dirty="0">
                <a:solidFill>
                  <a:schemeClr val="bg1"/>
                </a:solidFill>
              </a:rPr>
              <a:t>Influential </a:t>
            </a:r>
          </a:p>
        </p:txBody>
      </p:sp>
      <p:sp>
        <p:nvSpPr>
          <p:cNvPr id="8" name="TextBox 7">
            <a:extLst>
              <a:ext uri="{FF2B5EF4-FFF2-40B4-BE49-F238E27FC236}">
                <a16:creationId xmlns:a16="http://schemas.microsoft.com/office/drawing/2014/main" id="{85DB6043-0406-4E76-94EA-E3146BAF925B}"/>
              </a:ext>
            </a:extLst>
          </p:cNvPr>
          <p:cNvSpPr txBox="1"/>
          <p:nvPr/>
        </p:nvSpPr>
        <p:spPr>
          <a:xfrm>
            <a:off x="3452813" y="2365117"/>
            <a:ext cx="38766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25" name="TextBox 24">
            <a:extLst>
              <a:ext uri="{FF2B5EF4-FFF2-40B4-BE49-F238E27FC236}">
                <a16:creationId xmlns:a16="http://schemas.microsoft.com/office/drawing/2014/main" id="{7A2021F4-C064-4928-B059-72EEA3464100}"/>
              </a:ext>
            </a:extLst>
          </p:cNvPr>
          <p:cNvSpPr txBox="1"/>
          <p:nvPr/>
        </p:nvSpPr>
        <p:spPr>
          <a:xfrm>
            <a:off x="3205164" y="2781958"/>
            <a:ext cx="514346" cy="477054"/>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27" name="TextBox 26">
            <a:extLst>
              <a:ext uri="{FF2B5EF4-FFF2-40B4-BE49-F238E27FC236}">
                <a16:creationId xmlns:a16="http://schemas.microsoft.com/office/drawing/2014/main" id="{B51C1E70-B451-4B2D-9AC8-8F389DB280F9}"/>
              </a:ext>
            </a:extLst>
          </p:cNvPr>
          <p:cNvSpPr txBox="1"/>
          <p:nvPr/>
        </p:nvSpPr>
        <p:spPr>
          <a:xfrm>
            <a:off x="4610399" y="4972824"/>
            <a:ext cx="37510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30" name="TextBox 29">
            <a:extLst>
              <a:ext uri="{FF2B5EF4-FFF2-40B4-BE49-F238E27FC236}">
                <a16:creationId xmlns:a16="http://schemas.microsoft.com/office/drawing/2014/main" id="{AB120BE8-A87E-415B-8EB9-58C63BCE88A5}"/>
              </a:ext>
            </a:extLst>
          </p:cNvPr>
          <p:cNvSpPr txBox="1"/>
          <p:nvPr/>
        </p:nvSpPr>
        <p:spPr>
          <a:xfrm>
            <a:off x="3378499" y="5675903"/>
            <a:ext cx="461981" cy="477054"/>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31" name="TextBox 30">
            <a:extLst>
              <a:ext uri="{FF2B5EF4-FFF2-40B4-BE49-F238E27FC236}">
                <a16:creationId xmlns:a16="http://schemas.microsoft.com/office/drawing/2014/main" id="{E01598E9-F136-4DAE-A6BF-70B5771B4457}"/>
              </a:ext>
            </a:extLst>
          </p:cNvPr>
          <p:cNvSpPr txBox="1"/>
          <p:nvPr/>
        </p:nvSpPr>
        <p:spPr>
          <a:xfrm>
            <a:off x="3378499" y="5354970"/>
            <a:ext cx="38766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32" name="TextBox 31">
            <a:extLst>
              <a:ext uri="{FF2B5EF4-FFF2-40B4-BE49-F238E27FC236}">
                <a16:creationId xmlns:a16="http://schemas.microsoft.com/office/drawing/2014/main" id="{F23317BB-16F5-485C-A5F0-C2A7FE69FBC3}"/>
              </a:ext>
            </a:extLst>
          </p:cNvPr>
          <p:cNvSpPr txBox="1"/>
          <p:nvPr/>
        </p:nvSpPr>
        <p:spPr>
          <a:xfrm>
            <a:off x="2990832" y="4523903"/>
            <a:ext cx="38766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33" name="TextBox 32">
            <a:extLst>
              <a:ext uri="{FF2B5EF4-FFF2-40B4-BE49-F238E27FC236}">
                <a16:creationId xmlns:a16="http://schemas.microsoft.com/office/drawing/2014/main" id="{E5BA0E10-10C9-407A-83BC-BD43258AE713}"/>
              </a:ext>
            </a:extLst>
          </p:cNvPr>
          <p:cNvSpPr txBox="1"/>
          <p:nvPr/>
        </p:nvSpPr>
        <p:spPr>
          <a:xfrm>
            <a:off x="3127536" y="3172904"/>
            <a:ext cx="38766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34" name="TextBox 33">
            <a:extLst>
              <a:ext uri="{FF2B5EF4-FFF2-40B4-BE49-F238E27FC236}">
                <a16:creationId xmlns:a16="http://schemas.microsoft.com/office/drawing/2014/main" id="{C58C8D94-C502-4043-A7FB-4C6FAD2C761E}"/>
              </a:ext>
            </a:extLst>
          </p:cNvPr>
          <p:cNvSpPr txBox="1"/>
          <p:nvPr/>
        </p:nvSpPr>
        <p:spPr>
          <a:xfrm>
            <a:off x="2585998" y="4191411"/>
            <a:ext cx="38766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35" name="TextBox 34">
            <a:extLst>
              <a:ext uri="{FF2B5EF4-FFF2-40B4-BE49-F238E27FC236}">
                <a16:creationId xmlns:a16="http://schemas.microsoft.com/office/drawing/2014/main" id="{78985985-3F99-4DD8-9A86-A624ADEBB3EF}"/>
              </a:ext>
            </a:extLst>
          </p:cNvPr>
          <p:cNvSpPr txBox="1"/>
          <p:nvPr/>
        </p:nvSpPr>
        <p:spPr>
          <a:xfrm>
            <a:off x="2541271" y="3463044"/>
            <a:ext cx="38766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
        <p:nvSpPr>
          <p:cNvPr id="36" name="TextBox 35">
            <a:extLst>
              <a:ext uri="{FF2B5EF4-FFF2-40B4-BE49-F238E27FC236}">
                <a16:creationId xmlns:a16="http://schemas.microsoft.com/office/drawing/2014/main" id="{6DBC9D75-C1E2-4FC3-B261-7809C902D186}"/>
              </a:ext>
            </a:extLst>
          </p:cNvPr>
          <p:cNvSpPr txBox="1"/>
          <p:nvPr/>
        </p:nvSpPr>
        <p:spPr>
          <a:xfrm>
            <a:off x="3646646" y="3874851"/>
            <a:ext cx="387667" cy="473333"/>
          </a:xfrm>
          <a:prstGeom prst="rect">
            <a:avLst/>
          </a:prstGeom>
          <a:noFill/>
        </p:spPr>
        <p:txBody>
          <a:bodyPr wrap="square" rtlCol="0" anchor="ctr">
            <a:spAutoFit/>
          </a:bodyPr>
          <a:lstStyle/>
          <a:p>
            <a:pPr algn="ctr"/>
            <a:r>
              <a:rPr lang="en-GB" sz="2500" dirty="0">
                <a:solidFill>
                  <a:schemeClr val="bg1"/>
                </a:solidFill>
                <a:sym typeface="Wingdings"/>
              </a:rPr>
              <a:t></a:t>
            </a:r>
            <a:endParaRPr lang="en-GB" sz="2500" dirty="0"/>
          </a:p>
        </p:txBody>
      </p:sp>
    </p:spTree>
    <p:extLst>
      <p:ext uri="{BB962C8B-B14F-4D97-AF65-F5344CB8AC3E}">
        <p14:creationId xmlns:p14="http://schemas.microsoft.com/office/powerpoint/2010/main" val="2417912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1">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2">
                                            <p:txEl>
                                              <p:pRg st="0" end="0"/>
                                            </p:txEl>
                                          </p:spTgt>
                                        </p:tgtEl>
                                        <p:attrNameLst>
                                          <p:attrName>style.visibility</p:attrName>
                                        </p:attrNameLst>
                                      </p:cBhvr>
                                      <p:to>
                                        <p:strVal val="visible"/>
                                      </p:to>
                                    </p:set>
                                    <p:anim calcmode="lin" valueType="num">
                                      <p:cBhvr additive="base">
                                        <p:cTn id="4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6">
                                            <p:txEl>
                                              <p:pRg st="0" end="0"/>
                                            </p:txEl>
                                          </p:spTgt>
                                        </p:tgtEl>
                                        <p:attrNameLst>
                                          <p:attrName>style.visibility</p:attrName>
                                        </p:attrNameLst>
                                      </p:cBhvr>
                                      <p:to>
                                        <p:strVal val="visible"/>
                                      </p:to>
                                    </p:set>
                                    <p:anim calcmode="lin" valueType="num">
                                      <p:cBhvr additive="base">
                                        <p:cTn id="5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0" end="0"/>
                                            </p:txEl>
                                          </p:spTgt>
                                        </p:tgtEl>
                                        <p:attrNameLst>
                                          <p:attrName>style.visibility</p:attrName>
                                        </p:attrNameLst>
                                      </p:cBhvr>
                                      <p:to>
                                        <p:strVal val="visible"/>
                                      </p:to>
                                    </p:set>
                                    <p:anim calcmode="lin" valueType="num">
                                      <p:cBhvr additive="base">
                                        <p:cTn id="5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5">
                                            <p:txEl>
                                              <p:pRg st="0" end="0"/>
                                            </p:txEl>
                                          </p:spTgt>
                                        </p:tgtEl>
                                        <p:attrNameLst>
                                          <p:attrName>style.visibility</p:attrName>
                                        </p:attrNameLst>
                                      </p:cBhvr>
                                      <p:to>
                                        <p:strVal val="visible"/>
                                      </p:to>
                                    </p:set>
                                    <p:anim calcmode="lin" valueType="num">
                                      <p:cBhvr additive="base">
                                        <p:cTn id="6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10">
                                            <p:txEl>
                                              <p:pRg st="0" end="0"/>
                                            </p:txEl>
                                          </p:spTgt>
                                        </p:tgtEl>
                                        <p:attrNameLst>
                                          <p:attrName>style.visibility</p:attrName>
                                        </p:attrNameLst>
                                      </p:cBhvr>
                                      <p:to>
                                        <p:strVal val="visible"/>
                                      </p:to>
                                    </p:set>
                                    <p:anim calcmode="lin" valueType="num">
                                      <p:cBhvr additive="base">
                                        <p:cTn id="7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grpId="0" nodeType="clickEffect">
                                  <p:stCondLst>
                                    <p:cond delay="0"/>
                                  </p:stCondLst>
                                  <p:childTnLst>
                                    <p:set>
                                      <p:cBhvr>
                                        <p:cTn id="76" dur="1" fill="hold">
                                          <p:stCondLst>
                                            <p:cond delay="0"/>
                                          </p:stCondLst>
                                        </p:cTn>
                                        <p:tgtEl>
                                          <p:spTgt spid="14">
                                            <p:txEl>
                                              <p:pRg st="0" end="0"/>
                                            </p:txEl>
                                          </p:spTgt>
                                        </p:tgtEl>
                                        <p:attrNameLst>
                                          <p:attrName>style.visibility</p:attrName>
                                        </p:attrNameLst>
                                      </p:cBhvr>
                                      <p:to>
                                        <p:strVal val="visible"/>
                                      </p:to>
                                    </p:set>
                                    <p:anim calcmode="lin" valueType="num">
                                      <p:cBhvr additive="base">
                                        <p:cTn id="77"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grpId="0" nodeType="clickEffect">
                                  <p:stCondLst>
                                    <p:cond delay="0"/>
                                  </p:stCondLst>
                                  <p:childTnLst>
                                    <p:set>
                                      <p:cBhvr>
                                        <p:cTn id="82" dur="1" fill="hold">
                                          <p:stCondLst>
                                            <p:cond delay="0"/>
                                          </p:stCondLst>
                                        </p:cTn>
                                        <p:tgtEl>
                                          <p:spTgt spid="15">
                                            <p:txEl>
                                              <p:pRg st="0" end="0"/>
                                            </p:txEl>
                                          </p:spTgt>
                                        </p:tgtEl>
                                        <p:attrNameLst>
                                          <p:attrName>style.visibility</p:attrName>
                                        </p:attrNameLst>
                                      </p:cBhvr>
                                      <p:to>
                                        <p:strVal val="visible"/>
                                      </p:to>
                                    </p:set>
                                    <p:anim calcmode="lin" valueType="num">
                                      <p:cBhvr additive="base">
                                        <p:cTn id="83"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p:bldP spid="3" grpId="0" build="allAtOnce"/>
      <p:bldP spid="5" grpId="0" build="allAtOnce"/>
      <p:bldP spid="10" grpId="0" build="allAtOnce"/>
      <p:bldP spid="14" grpId="0" build="allAtOnce"/>
      <p:bldP spid="15" grpId="0" build="allAtOnce"/>
      <p:bldP spid="16" grpId="0" build="allAtOnce"/>
      <p:bldP spid="8" grpId="0" build="allAtOnce"/>
      <p:bldP spid="25" grpId="0" build="allAtOnce"/>
      <p:bldP spid="27" grpId="0" build="allAtOnce"/>
      <p:bldP spid="30" grpId="0" build="allAtOnce"/>
      <p:bldP spid="31" grpId="0" build="allAtOnce"/>
      <p:bldP spid="32" grpId="0" build="allAtOnce"/>
      <p:bldP spid="33" grpId="0" build="allAtOnce"/>
      <p:bldP spid="34" grpId="0" build="allAtOnce"/>
      <p:bldP spid="35" grpId="0" build="allAtOnce"/>
      <p:bldP spid="36" grpId="0" build="allAtOnce"/>
    </p:bldLst>
  </p:timing>
</p:sld>
</file>

<file path=ppt/slides/slide16.xml><?xml version="1.0" encoding="utf-8"?>
<p:sld xmlns:a="http://schemas.openxmlformats.org/drawingml/2006/main" xmlns:r="http://schemas.openxmlformats.org/officeDocument/2006/relationships" xmlns:p="http://schemas.openxmlformats.org/presentationml/2006/main">
  <p:cSld>
    <p:bg>
      <p:bgPr>
        <a:pattFill prst="zigZag">
          <a:fgClr>
            <a:schemeClr val="bg1"/>
          </a:fgClr>
          <a:bgClr>
            <a:schemeClr val="bg1"/>
          </a:bgClr>
        </a:patt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ED2F5393-91A3-4102-A584-E902285C507A}"/>
              </a:ext>
            </a:extLst>
          </p:cNvPr>
          <p:cNvSpPr>
            <a:spLocks noGrp="1"/>
          </p:cNvSpPr>
          <p:nvPr>
            <p:ph type="title" idx="4294967295"/>
          </p:nvPr>
        </p:nvSpPr>
        <p:spPr>
          <a:xfrm>
            <a:off x="0" y="365125"/>
            <a:ext cx="10515600" cy="1325563"/>
          </a:xfrm>
        </p:spPr>
        <p:txBody>
          <a:bodyPr/>
          <a:lstStyle/>
          <a:p>
            <a:r>
              <a:rPr lang="en-US" dirty="0"/>
              <a:t>Project analysis slide 4</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endParaRPr lang="en-US" sz="2800" dirty="0">
              <a:solidFill>
                <a:schemeClr val="tx1">
                  <a:lumMod val="75000"/>
                  <a:lumOff val="25000"/>
                </a:schemeClr>
              </a:solidFill>
            </a:endParaRPr>
          </a:p>
        </p:txBody>
      </p:sp>
      <p:sp>
        <p:nvSpPr>
          <p:cNvPr id="3" name="Oval 2">
            <a:extLst>
              <a:ext uri="{FF2B5EF4-FFF2-40B4-BE49-F238E27FC236}">
                <a16:creationId xmlns:a16="http://schemas.microsoft.com/office/drawing/2014/main" id="{9F23A462-D581-4451-A275-D8FA412E142C}"/>
              </a:ext>
              <a:ext uri="{C183D7F6-B498-43B3-948B-1728B52AA6E4}">
                <adec:decorative xmlns:adec="http://schemas.microsoft.com/office/drawing/2017/decorative" val="1"/>
              </a:ext>
            </a:extLst>
          </p:cNvPr>
          <p:cNvSpPr/>
          <p:nvPr/>
        </p:nvSpPr>
        <p:spPr>
          <a:xfrm>
            <a:off x="1723232" y="1786303"/>
            <a:ext cx="1587500" cy="15875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41" name="Oval 40">
            <a:extLst>
              <a:ext uri="{FF2B5EF4-FFF2-40B4-BE49-F238E27FC236}">
                <a16:creationId xmlns:a16="http://schemas.microsoft.com/office/drawing/2014/main" id="{3FAD125B-9A3B-49A4-B9EC-C8A6D3CF9CBF}"/>
              </a:ext>
              <a:ext uri="{C183D7F6-B498-43B3-948B-1728B52AA6E4}">
                <adec:decorative xmlns:adec="http://schemas.microsoft.com/office/drawing/2017/decorative" val="1"/>
              </a:ext>
            </a:extLst>
          </p:cNvPr>
          <p:cNvSpPr/>
          <p:nvPr/>
        </p:nvSpPr>
        <p:spPr>
          <a:xfrm>
            <a:off x="1723232" y="4071326"/>
            <a:ext cx="1587500" cy="15875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Oval 41">
            <a:extLst>
              <a:ext uri="{FF2B5EF4-FFF2-40B4-BE49-F238E27FC236}">
                <a16:creationId xmlns:a16="http://schemas.microsoft.com/office/drawing/2014/main" id="{233E4AB5-6FC1-4454-9421-850EF5A4ADF3}"/>
              </a:ext>
              <a:ext uri="{C183D7F6-B498-43B3-948B-1728B52AA6E4}">
                <adec:decorative xmlns:adec="http://schemas.microsoft.com/office/drawing/2017/decorative" val="1"/>
              </a:ext>
            </a:extLst>
          </p:cNvPr>
          <p:cNvSpPr/>
          <p:nvPr/>
        </p:nvSpPr>
        <p:spPr>
          <a:xfrm>
            <a:off x="4109244" y="2928814"/>
            <a:ext cx="1587500" cy="15875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Oval 72">
            <a:extLst>
              <a:ext uri="{FF2B5EF4-FFF2-40B4-BE49-F238E27FC236}">
                <a16:creationId xmlns:a16="http://schemas.microsoft.com/office/drawing/2014/main" id="{40123448-0B37-4226-B26C-A3081E6142FF}"/>
              </a:ext>
              <a:ext uri="{C183D7F6-B498-43B3-948B-1728B52AA6E4}">
                <adec:decorative xmlns:adec="http://schemas.microsoft.com/office/drawing/2017/decorative" val="1"/>
              </a:ext>
            </a:extLst>
          </p:cNvPr>
          <p:cNvSpPr/>
          <p:nvPr/>
        </p:nvSpPr>
        <p:spPr>
          <a:xfrm>
            <a:off x="6495256" y="2928814"/>
            <a:ext cx="1587500" cy="15875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355211EE-8286-42CD-A4AF-EDD1186B28A3}"/>
              </a:ext>
              <a:ext uri="{C183D7F6-B498-43B3-948B-1728B52AA6E4}">
                <adec:decorative xmlns:adec="http://schemas.microsoft.com/office/drawing/2017/decorative" val="1"/>
              </a:ext>
            </a:extLst>
          </p:cNvPr>
          <p:cNvSpPr/>
          <p:nvPr/>
        </p:nvSpPr>
        <p:spPr>
          <a:xfrm>
            <a:off x="8881268" y="2928814"/>
            <a:ext cx="1587500" cy="15875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Oval 75">
            <a:extLst>
              <a:ext uri="{FF2B5EF4-FFF2-40B4-BE49-F238E27FC236}">
                <a16:creationId xmlns:a16="http://schemas.microsoft.com/office/drawing/2014/main" id="{D3287700-63E7-4098-B825-B123C11134C1}"/>
              </a:ext>
              <a:ext uri="{C183D7F6-B498-43B3-948B-1728B52AA6E4}">
                <adec:decorative xmlns:adec="http://schemas.microsoft.com/office/drawing/2017/decorative" val="1"/>
              </a:ext>
            </a:extLst>
          </p:cNvPr>
          <p:cNvSpPr/>
          <p:nvPr/>
        </p:nvSpPr>
        <p:spPr>
          <a:xfrm>
            <a:off x="8881268" y="1107833"/>
            <a:ext cx="1587500" cy="15875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69943F00-C6CB-4F10-A02B-801F37984D43}"/>
              </a:ext>
              <a:ext uri="{C183D7F6-B498-43B3-948B-1728B52AA6E4}">
                <adec:decorative xmlns:adec="http://schemas.microsoft.com/office/drawing/2017/decorative" val="1"/>
              </a:ext>
            </a:extLst>
          </p:cNvPr>
          <p:cNvSpPr/>
          <p:nvPr/>
        </p:nvSpPr>
        <p:spPr>
          <a:xfrm>
            <a:off x="8893968" y="4749795"/>
            <a:ext cx="1587500" cy="15875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Connector: Elbow 9">
            <a:extLst>
              <a:ext uri="{FF2B5EF4-FFF2-40B4-BE49-F238E27FC236}">
                <a16:creationId xmlns:a16="http://schemas.microsoft.com/office/drawing/2014/main" id="{78C71AAC-D0D2-4BBF-B302-54163A284EC6}"/>
              </a:ext>
              <a:ext uri="{C183D7F6-B498-43B3-948B-1728B52AA6E4}">
                <adec:decorative xmlns:adec="http://schemas.microsoft.com/office/drawing/2017/decorative" val="1"/>
              </a:ext>
            </a:extLst>
          </p:cNvPr>
          <p:cNvCxnSpPr>
            <a:stCxn id="3" idx="6"/>
            <a:endCxn id="41" idx="6"/>
          </p:cNvCxnSpPr>
          <p:nvPr/>
        </p:nvCxnSpPr>
        <p:spPr>
          <a:xfrm>
            <a:off x="3310732" y="2580053"/>
            <a:ext cx="12700" cy="2285023"/>
          </a:xfrm>
          <a:prstGeom prst="bentConnector3">
            <a:avLst>
              <a:gd name="adj1" fmla="val 1800000"/>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331AB5AC-284A-472B-B8E5-2F198F4E96D7}"/>
              </a:ext>
              <a:ext uri="{C183D7F6-B498-43B3-948B-1728B52AA6E4}">
                <adec:decorative xmlns:adec="http://schemas.microsoft.com/office/drawing/2017/decorative" val="1"/>
              </a:ext>
            </a:extLst>
          </p:cNvPr>
          <p:cNvCxnSpPr>
            <a:cxnSpLocks/>
            <a:endCxn id="42" idx="2"/>
          </p:cNvCxnSpPr>
          <p:nvPr/>
        </p:nvCxnSpPr>
        <p:spPr>
          <a:xfrm>
            <a:off x="3540125" y="3722564"/>
            <a:ext cx="569119"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91394D4E-BC7A-418D-B233-6C374456AEAE}"/>
              </a:ext>
              <a:ext uri="{C183D7F6-B498-43B3-948B-1728B52AA6E4}">
                <adec:decorative xmlns:adec="http://schemas.microsoft.com/office/drawing/2017/decorative" val="1"/>
              </a:ext>
            </a:extLst>
          </p:cNvPr>
          <p:cNvCxnSpPr>
            <a:cxnSpLocks/>
            <a:stCxn id="42" idx="6"/>
            <a:endCxn id="73" idx="2"/>
          </p:cNvCxnSpPr>
          <p:nvPr/>
        </p:nvCxnSpPr>
        <p:spPr>
          <a:xfrm>
            <a:off x="5696744" y="3722564"/>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a:extLst>
              <a:ext uri="{FF2B5EF4-FFF2-40B4-BE49-F238E27FC236}">
                <a16:creationId xmlns:a16="http://schemas.microsoft.com/office/drawing/2014/main" id="{61AAA85B-D8C7-43BE-844A-625265015123}"/>
              </a:ext>
              <a:ext uri="{C183D7F6-B498-43B3-948B-1728B52AA6E4}">
                <adec:decorative xmlns:adec="http://schemas.microsoft.com/office/drawing/2017/decorative" val="1"/>
              </a:ext>
            </a:extLst>
          </p:cNvPr>
          <p:cNvCxnSpPr>
            <a:cxnSpLocks/>
            <a:stCxn id="73" idx="6"/>
            <a:endCxn id="75" idx="2"/>
          </p:cNvCxnSpPr>
          <p:nvPr/>
        </p:nvCxnSpPr>
        <p:spPr>
          <a:xfrm>
            <a:off x="8082756" y="3722564"/>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21" name="Connector: Elbow 20">
            <a:extLst>
              <a:ext uri="{FF2B5EF4-FFF2-40B4-BE49-F238E27FC236}">
                <a16:creationId xmlns:a16="http://schemas.microsoft.com/office/drawing/2014/main" id="{4741AA56-D9ED-492E-8385-5CB8274B1286}"/>
              </a:ext>
              <a:ext uri="{C183D7F6-B498-43B3-948B-1728B52AA6E4}">
                <adec:decorative xmlns:adec="http://schemas.microsoft.com/office/drawing/2017/decorative" val="1"/>
              </a:ext>
            </a:extLst>
          </p:cNvPr>
          <p:cNvCxnSpPr>
            <a:stCxn id="76" idx="2"/>
            <a:endCxn id="77" idx="2"/>
          </p:cNvCxnSpPr>
          <p:nvPr/>
        </p:nvCxnSpPr>
        <p:spPr>
          <a:xfrm rot="10800000" flipH="1" flipV="1">
            <a:off x="8881268" y="1901583"/>
            <a:ext cx="12700" cy="3641962"/>
          </a:xfrm>
          <a:prstGeom prst="bentConnector3">
            <a:avLst>
              <a:gd name="adj1" fmla="val -1800000"/>
            </a:avLst>
          </a:prstGeom>
          <a:ln w="22225">
            <a:solidFill>
              <a:schemeClr val="tx2"/>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id="{6BEBF752-C33D-4EC4-8210-F7B1D3A10097}"/>
              </a:ext>
            </a:extLst>
          </p:cNvPr>
          <p:cNvSpPr/>
          <p:nvPr/>
        </p:nvSpPr>
        <p:spPr>
          <a:xfrm>
            <a:off x="1831182" y="2456943"/>
            <a:ext cx="1371600" cy="246221"/>
          </a:xfrm>
          <a:prstGeom prst="rect">
            <a:avLst/>
          </a:prstGeom>
        </p:spPr>
        <p:txBody>
          <a:bodyPr wrap="square" lIns="0" tIns="0" rIns="0" bIns="0" anchor="ctr">
            <a:spAutoFit/>
          </a:bodyPr>
          <a:lstStyle/>
          <a:p>
            <a:pPr algn="ctr"/>
            <a:r>
              <a:rPr lang="en-US" sz="1600" dirty="0">
                <a:solidFill>
                  <a:schemeClr val="bg1"/>
                </a:solidFill>
              </a:rPr>
              <a:t>L&amp;D</a:t>
            </a:r>
          </a:p>
        </p:txBody>
      </p:sp>
      <p:sp>
        <p:nvSpPr>
          <p:cNvPr id="81" name="Rectangle 80">
            <a:extLst>
              <a:ext uri="{FF2B5EF4-FFF2-40B4-BE49-F238E27FC236}">
                <a16:creationId xmlns:a16="http://schemas.microsoft.com/office/drawing/2014/main" id="{D4EC02E4-F054-4111-9038-AE0BDA4C8060}"/>
              </a:ext>
            </a:extLst>
          </p:cNvPr>
          <p:cNvSpPr/>
          <p:nvPr/>
        </p:nvSpPr>
        <p:spPr>
          <a:xfrm>
            <a:off x="1831182" y="4741965"/>
            <a:ext cx="1371600" cy="246221"/>
          </a:xfrm>
          <a:prstGeom prst="rect">
            <a:avLst/>
          </a:prstGeom>
        </p:spPr>
        <p:txBody>
          <a:bodyPr wrap="square" lIns="0" tIns="0" rIns="0" bIns="0" anchor="ctr">
            <a:spAutoFit/>
          </a:bodyPr>
          <a:lstStyle/>
          <a:p>
            <a:pPr algn="ctr"/>
            <a:r>
              <a:rPr lang="en-US" sz="1600" dirty="0">
                <a:solidFill>
                  <a:schemeClr val="bg1"/>
                </a:solidFill>
              </a:rPr>
              <a:t>Line Mangers </a:t>
            </a:r>
          </a:p>
        </p:txBody>
      </p:sp>
      <p:sp>
        <p:nvSpPr>
          <p:cNvPr id="82" name="Rectangle 81">
            <a:extLst>
              <a:ext uri="{FF2B5EF4-FFF2-40B4-BE49-F238E27FC236}">
                <a16:creationId xmlns:a16="http://schemas.microsoft.com/office/drawing/2014/main" id="{9771041D-83B6-4693-BC25-25AABB3CE3BF}"/>
              </a:ext>
            </a:extLst>
          </p:cNvPr>
          <p:cNvSpPr/>
          <p:nvPr/>
        </p:nvSpPr>
        <p:spPr>
          <a:xfrm>
            <a:off x="4217194" y="3537899"/>
            <a:ext cx="1371600" cy="369332"/>
          </a:xfrm>
          <a:prstGeom prst="rect">
            <a:avLst/>
          </a:prstGeom>
        </p:spPr>
        <p:txBody>
          <a:bodyPr wrap="square" lIns="0" tIns="0" rIns="0" bIns="0" anchor="ctr">
            <a:spAutoFit/>
          </a:bodyPr>
          <a:lstStyle/>
          <a:p>
            <a:pPr algn="ctr"/>
            <a:r>
              <a:rPr lang="en-US" sz="1200" dirty="0">
                <a:solidFill>
                  <a:schemeClr val="bg1"/>
                </a:solidFill>
              </a:rPr>
              <a:t>Selection of Coachees/Mentees </a:t>
            </a:r>
          </a:p>
        </p:txBody>
      </p:sp>
      <p:sp>
        <p:nvSpPr>
          <p:cNvPr id="83" name="Rectangle 82">
            <a:extLst>
              <a:ext uri="{FF2B5EF4-FFF2-40B4-BE49-F238E27FC236}">
                <a16:creationId xmlns:a16="http://schemas.microsoft.com/office/drawing/2014/main" id="{9F6EE26A-3174-49AD-900E-08C045755F3C}"/>
              </a:ext>
            </a:extLst>
          </p:cNvPr>
          <p:cNvSpPr/>
          <p:nvPr/>
        </p:nvSpPr>
        <p:spPr>
          <a:xfrm>
            <a:off x="6607968" y="3599454"/>
            <a:ext cx="1371600" cy="246221"/>
          </a:xfrm>
          <a:prstGeom prst="rect">
            <a:avLst/>
          </a:prstGeom>
        </p:spPr>
        <p:txBody>
          <a:bodyPr wrap="square" lIns="0" tIns="0" rIns="0" bIns="0" anchor="ctr">
            <a:spAutoFit/>
          </a:bodyPr>
          <a:lstStyle/>
          <a:p>
            <a:pPr algn="ctr"/>
            <a:r>
              <a:rPr lang="en-US" sz="1600" dirty="0">
                <a:solidFill>
                  <a:schemeClr val="bg1"/>
                </a:solidFill>
              </a:rPr>
              <a:t>Roll-out to staff </a:t>
            </a:r>
          </a:p>
        </p:txBody>
      </p:sp>
      <p:sp>
        <p:nvSpPr>
          <p:cNvPr id="84" name="Rectangle 83">
            <a:extLst>
              <a:ext uri="{FF2B5EF4-FFF2-40B4-BE49-F238E27FC236}">
                <a16:creationId xmlns:a16="http://schemas.microsoft.com/office/drawing/2014/main" id="{3B69453F-B845-4467-8C29-7A6677641EC0}"/>
              </a:ext>
            </a:extLst>
          </p:cNvPr>
          <p:cNvSpPr/>
          <p:nvPr/>
        </p:nvSpPr>
        <p:spPr>
          <a:xfrm>
            <a:off x="8989218" y="3476343"/>
            <a:ext cx="1371600" cy="492443"/>
          </a:xfrm>
          <a:prstGeom prst="rect">
            <a:avLst/>
          </a:prstGeom>
        </p:spPr>
        <p:txBody>
          <a:bodyPr wrap="square" lIns="0" tIns="0" rIns="0" bIns="0" anchor="ctr">
            <a:spAutoFit/>
          </a:bodyPr>
          <a:lstStyle/>
          <a:p>
            <a:pPr algn="ctr"/>
            <a:r>
              <a:rPr lang="en-US" sz="1600" dirty="0">
                <a:solidFill>
                  <a:schemeClr val="bg1"/>
                </a:solidFill>
              </a:rPr>
              <a:t>Review &amp; Improve </a:t>
            </a:r>
          </a:p>
        </p:txBody>
      </p:sp>
      <p:sp>
        <p:nvSpPr>
          <p:cNvPr id="85" name="Rectangle 84">
            <a:extLst>
              <a:ext uri="{FF2B5EF4-FFF2-40B4-BE49-F238E27FC236}">
                <a16:creationId xmlns:a16="http://schemas.microsoft.com/office/drawing/2014/main" id="{C7CFAFBF-6B2A-49A8-ADCE-FD94A08C87B3}"/>
              </a:ext>
            </a:extLst>
          </p:cNvPr>
          <p:cNvSpPr/>
          <p:nvPr/>
        </p:nvSpPr>
        <p:spPr>
          <a:xfrm>
            <a:off x="8989218" y="1655361"/>
            <a:ext cx="1371600" cy="492443"/>
          </a:xfrm>
          <a:prstGeom prst="rect">
            <a:avLst/>
          </a:prstGeom>
        </p:spPr>
        <p:txBody>
          <a:bodyPr wrap="square" lIns="0" tIns="0" rIns="0" bIns="0" anchor="ctr">
            <a:spAutoFit/>
          </a:bodyPr>
          <a:lstStyle/>
          <a:p>
            <a:pPr algn="ctr"/>
            <a:r>
              <a:rPr lang="en-US" sz="1600" dirty="0">
                <a:solidFill>
                  <a:schemeClr val="bg1"/>
                </a:solidFill>
              </a:rPr>
              <a:t>Gather feedback </a:t>
            </a:r>
          </a:p>
        </p:txBody>
      </p:sp>
      <p:sp>
        <p:nvSpPr>
          <p:cNvPr id="86" name="Rectangle 85">
            <a:extLst>
              <a:ext uri="{FF2B5EF4-FFF2-40B4-BE49-F238E27FC236}">
                <a16:creationId xmlns:a16="http://schemas.microsoft.com/office/drawing/2014/main" id="{6B499F5E-706B-4272-818B-C87149038662}"/>
              </a:ext>
            </a:extLst>
          </p:cNvPr>
          <p:cNvSpPr/>
          <p:nvPr/>
        </p:nvSpPr>
        <p:spPr>
          <a:xfrm>
            <a:off x="8989218" y="5297324"/>
            <a:ext cx="1371600" cy="492443"/>
          </a:xfrm>
          <a:prstGeom prst="rect">
            <a:avLst/>
          </a:prstGeom>
        </p:spPr>
        <p:txBody>
          <a:bodyPr wrap="square" lIns="0" tIns="0" rIns="0" bIns="0" anchor="ctr">
            <a:spAutoFit/>
          </a:bodyPr>
          <a:lstStyle/>
          <a:p>
            <a:pPr algn="ctr"/>
            <a:r>
              <a:rPr lang="en-US" sz="1600" dirty="0">
                <a:solidFill>
                  <a:schemeClr val="bg1"/>
                </a:solidFill>
              </a:rPr>
              <a:t>Restart the process </a:t>
            </a:r>
          </a:p>
        </p:txBody>
      </p:sp>
      <p:sp>
        <p:nvSpPr>
          <p:cNvPr id="90" name="Rectangle 89">
            <a:extLst>
              <a:ext uri="{FF2B5EF4-FFF2-40B4-BE49-F238E27FC236}">
                <a16:creationId xmlns:a16="http://schemas.microsoft.com/office/drawing/2014/main" id="{79B46693-ED1F-429F-9B11-2794939E3B99}"/>
              </a:ext>
            </a:extLst>
          </p:cNvPr>
          <p:cNvSpPr/>
          <p:nvPr/>
        </p:nvSpPr>
        <p:spPr>
          <a:xfrm>
            <a:off x="6495256" y="4621418"/>
            <a:ext cx="1468041" cy="487313"/>
          </a:xfrm>
          <a:prstGeom prst="rect">
            <a:avLst/>
          </a:prstGeom>
        </p:spPr>
        <p:txBody>
          <a:bodyPr wrap="square" lIns="0" tIns="0" rIns="0" bIns="0" anchor="ctr">
            <a:spAutoFit/>
          </a:bodyPr>
          <a:lstStyle/>
          <a:p>
            <a:pPr algn="ctr">
              <a:lnSpc>
                <a:spcPts val="1900"/>
              </a:lnSpc>
            </a:pPr>
            <a:r>
              <a:rPr lang="en-US" sz="1400" dirty="0">
                <a:solidFill>
                  <a:schemeClr val="tx1">
                    <a:lumMod val="75000"/>
                    <a:lumOff val="25000"/>
                  </a:schemeClr>
                </a:solidFill>
                <a:cs typeface="Segoe UI" panose="020B0502040204020203" pitchFamily="34" charset="0"/>
              </a:rPr>
              <a:t>In stages using available resource.</a:t>
            </a:r>
          </a:p>
        </p:txBody>
      </p:sp>
      <p:sp>
        <p:nvSpPr>
          <p:cNvPr id="91" name="Rectangle 90">
            <a:extLst>
              <a:ext uri="{FF2B5EF4-FFF2-40B4-BE49-F238E27FC236}">
                <a16:creationId xmlns:a16="http://schemas.microsoft.com/office/drawing/2014/main" id="{0F8D1DEA-0363-4C10-925D-1D68E14CCEF4}"/>
              </a:ext>
            </a:extLst>
          </p:cNvPr>
          <p:cNvSpPr/>
          <p:nvPr/>
        </p:nvSpPr>
        <p:spPr>
          <a:xfrm>
            <a:off x="4228703" y="4499590"/>
            <a:ext cx="1348582" cy="730969"/>
          </a:xfrm>
          <a:prstGeom prst="rect">
            <a:avLst/>
          </a:prstGeom>
        </p:spPr>
        <p:txBody>
          <a:bodyPr wrap="square" lIns="0" tIns="0" rIns="0" bIns="0" anchor="ctr">
            <a:spAutoFit/>
          </a:bodyPr>
          <a:lstStyle/>
          <a:p>
            <a:pPr algn="ctr">
              <a:lnSpc>
                <a:spcPts val="1900"/>
              </a:lnSpc>
            </a:pPr>
            <a:r>
              <a:rPr lang="en-US" sz="1400" dirty="0">
                <a:solidFill>
                  <a:schemeClr val="tx1">
                    <a:lumMod val="75000"/>
                    <a:lumOff val="25000"/>
                  </a:schemeClr>
                </a:solidFill>
                <a:cs typeface="Segoe UI" panose="020B0502040204020203" pitchFamily="34" charset="0"/>
              </a:rPr>
              <a:t>Using selection process as agreed.</a:t>
            </a:r>
          </a:p>
        </p:txBody>
      </p:sp>
      <p:sp>
        <p:nvSpPr>
          <p:cNvPr id="87" name="Rectangle 86">
            <a:extLst>
              <a:ext uri="{FF2B5EF4-FFF2-40B4-BE49-F238E27FC236}">
                <a16:creationId xmlns:a16="http://schemas.microsoft.com/office/drawing/2014/main" id="{D927301F-4FAD-47A6-987B-1D9C411B7CC1}"/>
              </a:ext>
            </a:extLst>
          </p:cNvPr>
          <p:cNvSpPr/>
          <p:nvPr/>
        </p:nvSpPr>
        <p:spPr>
          <a:xfrm>
            <a:off x="10576718" y="1536099"/>
            <a:ext cx="1348582" cy="730969"/>
          </a:xfrm>
          <a:prstGeom prst="rect">
            <a:avLst/>
          </a:prstGeom>
        </p:spPr>
        <p:txBody>
          <a:bodyPr wrap="square" lIns="0" tIns="0" rIns="0" bIns="0" anchor="ctr">
            <a:spAutoFit/>
          </a:bodyPr>
          <a:lstStyle/>
          <a:p>
            <a:pPr>
              <a:lnSpc>
                <a:spcPts val="1900"/>
              </a:lnSpc>
            </a:pPr>
            <a:r>
              <a:rPr lang="en-US" sz="1400" dirty="0">
                <a:solidFill>
                  <a:schemeClr val="tx1">
                    <a:lumMod val="75000"/>
                    <a:lumOff val="25000"/>
                  </a:schemeClr>
                </a:solidFill>
                <a:cs typeface="Segoe UI" panose="020B0502040204020203" pitchFamily="34" charset="0"/>
              </a:rPr>
              <a:t>Survey participants &amp; gather MI </a:t>
            </a:r>
          </a:p>
        </p:txBody>
      </p:sp>
      <p:sp>
        <p:nvSpPr>
          <p:cNvPr id="88" name="Rectangle 87">
            <a:extLst>
              <a:ext uri="{FF2B5EF4-FFF2-40B4-BE49-F238E27FC236}">
                <a16:creationId xmlns:a16="http://schemas.microsoft.com/office/drawing/2014/main" id="{481D58D3-87D7-4D40-B59F-7F751F117F96}"/>
              </a:ext>
            </a:extLst>
          </p:cNvPr>
          <p:cNvSpPr/>
          <p:nvPr/>
        </p:nvSpPr>
        <p:spPr>
          <a:xfrm>
            <a:off x="10576718" y="3478908"/>
            <a:ext cx="1348582" cy="487313"/>
          </a:xfrm>
          <a:prstGeom prst="rect">
            <a:avLst/>
          </a:prstGeom>
        </p:spPr>
        <p:txBody>
          <a:bodyPr wrap="square" lIns="0" tIns="0" rIns="0" bIns="0" anchor="ctr">
            <a:spAutoFit/>
          </a:bodyPr>
          <a:lstStyle/>
          <a:p>
            <a:pPr>
              <a:lnSpc>
                <a:spcPts val="1900"/>
              </a:lnSpc>
            </a:pPr>
            <a:r>
              <a:rPr lang="en-US" sz="1400" dirty="0">
                <a:solidFill>
                  <a:schemeClr val="tx1">
                    <a:lumMod val="75000"/>
                    <a:lumOff val="25000"/>
                  </a:schemeClr>
                </a:solidFill>
                <a:cs typeface="Segoe UI" panose="020B0502040204020203" pitchFamily="34" charset="0"/>
              </a:rPr>
              <a:t>Review benefits vs cost (ROI)</a:t>
            </a:r>
          </a:p>
        </p:txBody>
      </p:sp>
      <p:sp>
        <p:nvSpPr>
          <p:cNvPr id="89" name="Rectangle 88">
            <a:extLst>
              <a:ext uri="{FF2B5EF4-FFF2-40B4-BE49-F238E27FC236}">
                <a16:creationId xmlns:a16="http://schemas.microsoft.com/office/drawing/2014/main" id="{AAC2972F-490F-4F2F-8A08-930B8C850374}"/>
              </a:ext>
            </a:extLst>
          </p:cNvPr>
          <p:cNvSpPr/>
          <p:nvPr/>
        </p:nvSpPr>
        <p:spPr>
          <a:xfrm>
            <a:off x="10576718" y="5178060"/>
            <a:ext cx="1348582" cy="730969"/>
          </a:xfrm>
          <a:prstGeom prst="rect">
            <a:avLst/>
          </a:prstGeom>
        </p:spPr>
        <p:txBody>
          <a:bodyPr wrap="square" lIns="0" tIns="0" rIns="0" bIns="0" anchor="ctr">
            <a:spAutoFit/>
          </a:bodyPr>
          <a:lstStyle/>
          <a:p>
            <a:pPr>
              <a:lnSpc>
                <a:spcPts val="1900"/>
              </a:lnSpc>
            </a:pPr>
            <a:r>
              <a:rPr lang="en-US" sz="1400" dirty="0">
                <a:solidFill>
                  <a:schemeClr val="tx1">
                    <a:lumMod val="75000"/>
                    <a:lumOff val="25000"/>
                  </a:schemeClr>
                </a:solidFill>
                <a:cs typeface="Segoe UI" panose="020B0502040204020203" pitchFamily="34" charset="0"/>
              </a:rPr>
              <a:t>Communicate results and celebrate success!</a:t>
            </a:r>
          </a:p>
        </p:txBody>
      </p:sp>
      <p:sp>
        <p:nvSpPr>
          <p:cNvPr id="92" name="Rectangle 91">
            <a:extLst>
              <a:ext uri="{FF2B5EF4-FFF2-40B4-BE49-F238E27FC236}">
                <a16:creationId xmlns:a16="http://schemas.microsoft.com/office/drawing/2014/main" id="{A69BDC62-882D-49FD-B60A-05F493B04723}"/>
              </a:ext>
            </a:extLst>
          </p:cNvPr>
          <p:cNvSpPr/>
          <p:nvPr/>
        </p:nvSpPr>
        <p:spPr>
          <a:xfrm>
            <a:off x="266700" y="2092741"/>
            <a:ext cx="1348582" cy="974626"/>
          </a:xfrm>
          <a:prstGeom prst="rect">
            <a:avLst/>
          </a:prstGeom>
        </p:spPr>
        <p:txBody>
          <a:bodyPr wrap="square" lIns="0" tIns="0" rIns="0" bIns="0" anchor="ctr">
            <a:spAutoFit/>
          </a:bodyPr>
          <a:lstStyle/>
          <a:p>
            <a:pPr algn="r">
              <a:lnSpc>
                <a:spcPts val="1900"/>
              </a:lnSpc>
            </a:pPr>
            <a:r>
              <a:rPr lang="en-US" sz="1400" dirty="0">
                <a:solidFill>
                  <a:schemeClr val="tx1">
                    <a:lumMod val="75000"/>
                    <a:lumOff val="25000"/>
                  </a:schemeClr>
                </a:solidFill>
                <a:cs typeface="Segoe UI" panose="020B0502040204020203" pitchFamily="34" charset="0"/>
              </a:rPr>
              <a:t>Initial responsibility for delivery &amp; administration .</a:t>
            </a:r>
          </a:p>
        </p:txBody>
      </p:sp>
      <p:sp>
        <p:nvSpPr>
          <p:cNvPr id="93" name="Rectangle 92">
            <a:extLst>
              <a:ext uri="{FF2B5EF4-FFF2-40B4-BE49-F238E27FC236}">
                <a16:creationId xmlns:a16="http://schemas.microsoft.com/office/drawing/2014/main" id="{FC109BEC-95E0-4EA0-B65C-A8353481F394}"/>
              </a:ext>
            </a:extLst>
          </p:cNvPr>
          <p:cNvSpPr/>
          <p:nvPr/>
        </p:nvSpPr>
        <p:spPr>
          <a:xfrm>
            <a:off x="266700" y="4621420"/>
            <a:ext cx="1348582" cy="487313"/>
          </a:xfrm>
          <a:prstGeom prst="rect">
            <a:avLst/>
          </a:prstGeom>
        </p:spPr>
        <p:txBody>
          <a:bodyPr wrap="square" lIns="0" tIns="0" rIns="0" bIns="0" anchor="ctr">
            <a:spAutoFit/>
          </a:bodyPr>
          <a:lstStyle/>
          <a:p>
            <a:pPr algn="r">
              <a:lnSpc>
                <a:spcPts val="1900"/>
              </a:lnSpc>
            </a:pPr>
            <a:r>
              <a:rPr lang="en-US" sz="1400" dirty="0">
                <a:solidFill>
                  <a:schemeClr val="tx1">
                    <a:lumMod val="75000"/>
                    <a:lumOff val="25000"/>
                  </a:schemeClr>
                </a:solidFill>
                <a:cs typeface="Segoe UI" panose="020B0502040204020203" pitchFamily="34" charset="0"/>
              </a:rPr>
              <a:t>Commitment to proposed plan </a:t>
            </a:r>
          </a:p>
        </p:txBody>
      </p:sp>
      <p:cxnSp>
        <p:nvCxnSpPr>
          <p:cNvPr id="43" name="Straight Arrow Connector 42">
            <a:extLst>
              <a:ext uri="{FF2B5EF4-FFF2-40B4-BE49-F238E27FC236}">
                <a16:creationId xmlns:a16="http://schemas.microsoft.com/office/drawing/2014/main" id="{493E78EB-0EC4-4A5E-AB37-172186E2A4FC}"/>
              </a:ext>
              <a:ext uri="{C183D7F6-B498-43B3-948B-1728B52AA6E4}">
                <adec:decorative xmlns:adec="http://schemas.microsoft.com/office/drawing/2017/decorative" val="1"/>
              </a:ext>
            </a:extLst>
          </p:cNvPr>
          <p:cNvCxnSpPr>
            <a:cxnSpLocks/>
          </p:cNvCxnSpPr>
          <p:nvPr/>
        </p:nvCxnSpPr>
        <p:spPr>
          <a:xfrm flipH="1">
            <a:off x="4450398" y="6229932"/>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7ABD78AB-22E6-4FAD-A443-6B0BEFAC03A0}"/>
              </a:ext>
              <a:ext uri="{C183D7F6-B498-43B3-948B-1728B52AA6E4}">
                <adec:decorative xmlns:adec="http://schemas.microsoft.com/office/drawing/2017/decorative" val="1"/>
              </a:ext>
            </a:extLst>
          </p:cNvPr>
          <p:cNvCxnSpPr>
            <a:cxnSpLocks/>
          </p:cNvCxnSpPr>
          <p:nvPr/>
        </p:nvCxnSpPr>
        <p:spPr>
          <a:xfrm flipH="1">
            <a:off x="6430764" y="6229738"/>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63851289-7338-4C8E-B090-B769727AB42C}"/>
              </a:ext>
              <a:ext uri="{C183D7F6-B498-43B3-948B-1728B52AA6E4}">
                <adec:decorative xmlns:adec="http://schemas.microsoft.com/office/drawing/2017/decorative" val="1"/>
              </a:ext>
            </a:extLst>
          </p:cNvPr>
          <p:cNvCxnSpPr>
            <a:cxnSpLocks/>
          </p:cNvCxnSpPr>
          <p:nvPr/>
        </p:nvCxnSpPr>
        <p:spPr>
          <a:xfrm flipH="1">
            <a:off x="3425428" y="6218114"/>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F16E266D-153D-40FE-923D-DF0BC8FE6FC3}"/>
              </a:ext>
              <a:ext uri="{C183D7F6-B498-43B3-948B-1728B52AA6E4}">
                <adec:decorative xmlns:adec="http://schemas.microsoft.com/office/drawing/2017/decorative" val="1"/>
              </a:ext>
            </a:extLst>
          </p:cNvPr>
          <p:cNvCxnSpPr>
            <a:cxnSpLocks/>
          </p:cNvCxnSpPr>
          <p:nvPr/>
        </p:nvCxnSpPr>
        <p:spPr>
          <a:xfrm flipH="1">
            <a:off x="2404270" y="6229738"/>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C8EDA7C-6ACF-4580-8DA7-56ED9725A334}"/>
              </a:ext>
              <a:ext uri="{C183D7F6-B498-43B3-948B-1728B52AA6E4}">
                <adec:decorative xmlns:adec="http://schemas.microsoft.com/office/drawing/2017/decorative" val="1"/>
              </a:ext>
            </a:extLst>
          </p:cNvPr>
          <p:cNvCxnSpPr>
            <a:cxnSpLocks/>
          </p:cNvCxnSpPr>
          <p:nvPr/>
        </p:nvCxnSpPr>
        <p:spPr>
          <a:xfrm flipV="1">
            <a:off x="2230438" y="5822863"/>
            <a:ext cx="0" cy="406875"/>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F6F900A3-B542-4CE7-BE19-3F0F781D805F}"/>
              </a:ext>
              <a:ext uri="{C183D7F6-B498-43B3-948B-1728B52AA6E4}">
                <adec:decorative xmlns:adec="http://schemas.microsoft.com/office/drawing/2017/decorative" val="1"/>
              </a:ext>
            </a:extLst>
          </p:cNvPr>
          <p:cNvCxnSpPr>
            <a:cxnSpLocks/>
          </p:cNvCxnSpPr>
          <p:nvPr/>
        </p:nvCxnSpPr>
        <p:spPr>
          <a:xfrm flipH="1">
            <a:off x="5414328" y="6229738"/>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6FEB32E2-EA9F-4CF7-B9F8-C594EE0A9413}"/>
              </a:ext>
              <a:ext uri="{C183D7F6-B498-43B3-948B-1728B52AA6E4}">
                <adec:decorative xmlns:adec="http://schemas.microsoft.com/office/drawing/2017/decorative" val="1"/>
              </a:ext>
            </a:extLst>
          </p:cNvPr>
          <p:cNvCxnSpPr>
            <a:cxnSpLocks/>
          </p:cNvCxnSpPr>
          <p:nvPr/>
        </p:nvCxnSpPr>
        <p:spPr>
          <a:xfrm flipH="1">
            <a:off x="7442121" y="6229738"/>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B15691C9-105E-46F9-B25E-6CDE8F727C8A}"/>
              </a:ext>
              <a:ext uri="{C183D7F6-B498-43B3-948B-1728B52AA6E4}">
                <adec:decorative xmlns:adec="http://schemas.microsoft.com/office/drawing/2017/decorative" val="1"/>
              </a:ext>
            </a:extLst>
          </p:cNvPr>
          <p:cNvCxnSpPr>
            <a:cxnSpLocks/>
          </p:cNvCxnSpPr>
          <p:nvPr/>
        </p:nvCxnSpPr>
        <p:spPr>
          <a:xfrm flipH="1">
            <a:off x="8482012" y="6218114"/>
            <a:ext cx="798512" cy="0"/>
          </a:xfrm>
          <a:prstGeom prst="straightConnector1">
            <a:avLst/>
          </a:prstGeom>
          <a:ln w="22225">
            <a:solidFill>
              <a:schemeClr val="tx2"/>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768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pattFill prst="zigZag">
          <a:fgClr>
            <a:schemeClr val="bg1"/>
          </a:fgClr>
          <a:bgClr>
            <a:schemeClr val="bg1"/>
          </a:bgClr>
        </a:pattFill>
        <a:effectLst/>
      </p:bgPr>
    </p:bg>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7C70995F-D8C5-410A-AA8B-1EE172A29454}"/>
              </a:ext>
            </a:extLst>
          </p:cNvPr>
          <p:cNvSpPr>
            <a:spLocks noGrp="1"/>
          </p:cNvSpPr>
          <p:nvPr>
            <p:ph type="title" idx="4294967295"/>
          </p:nvPr>
        </p:nvSpPr>
        <p:spPr>
          <a:xfrm>
            <a:off x="0" y="365125"/>
            <a:ext cx="10515600" cy="1325563"/>
          </a:xfrm>
        </p:spPr>
        <p:txBody>
          <a:bodyPr/>
          <a:lstStyle/>
          <a:p>
            <a:r>
              <a:rPr lang="en-US" dirty="0"/>
              <a:t>Project analysis slide 10</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sp>
        <p:nvSpPr>
          <p:cNvPr id="10" name="Rectangle 9">
            <a:extLst>
              <a:ext uri="{FF2B5EF4-FFF2-40B4-BE49-F238E27FC236}">
                <a16:creationId xmlns:a16="http://schemas.microsoft.com/office/drawing/2014/main" id="{1A997C66-4ED4-4017-9439-1D07ED31D783}"/>
              </a:ext>
            </a:extLst>
          </p:cNvPr>
          <p:cNvSpPr/>
          <p:nvPr/>
        </p:nvSpPr>
        <p:spPr>
          <a:xfrm>
            <a:off x="7400925" y="2026444"/>
            <a:ext cx="4268298" cy="467051"/>
          </a:xfrm>
          <a:prstGeom prst="rect">
            <a:avLst/>
          </a:prstGeom>
        </p:spPr>
        <p:txBody>
          <a:bodyPr wrap="square" lIns="0" tIns="0" rIns="0" bIns="0" anchor="t">
            <a:spAutoFit/>
          </a:bodyPr>
          <a:lstStyle/>
          <a:p>
            <a:pPr algn="ctr">
              <a:lnSpc>
                <a:spcPts val="1900"/>
              </a:lnSpc>
            </a:pPr>
            <a:r>
              <a:rPr lang="en-US" sz="1400" dirty="0">
                <a:solidFill>
                  <a:schemeClr val="tx1">
                    <a:lumMod val="75000"/>
                    <a:lumOff val="25000"/>
                  </a:schemeClr>
                </a:solidFill>
                <a:cs typeface="Segoe UI" panose="020B0502040204020203" pitchFamily="34" charset="0"/>
              </a:rPr>
              <a:t>Initial estimate spend on Training Accreditation for Trainer &amp; 2 Line Managers</a:t>
            </a:r>
          </a:p>
        </p:txBody>
      </p:sp>
      <p:sp>
        <p:nvSpPr>
          <p:cNvPr id="12" name="Rectangle 11">
            <a:extLst>
              <a:ext uri="{FF2B5EF4-FFF2-40B4-BE49-F238E27FC236}">
                <a16:creationId xmlns:a16="http://schemas.microsoft.com/office/drawing/2014/main" id="{690C1A7A-78BB-48B4-B5CE-2B9C34E5E67B}"/>
              </a:ext>
            </a:extLst>
          </p:cNvPr>
          <p:cNvSpPr/>
          <p:nvPr/>
        </p:nvSpPr>
        <p:spPr>
          <a:xfrm>
            <a:off x="7400925" y="3546456"/>
            <a:ext cx="4268298" cy="467051"/>
          </a:xfrm>
          <a:prstGeom prst="rect">
            <a:avLst/>
          </a:prstGeom>
        </p:spPr>
        <p:txBody>
          <a:bodyPr wrap="square" lIns="0" tIns="0" rIns="0" bIns="0" anchor="t">
            <a:spAutoFit/>
          </a:bodyPr>
          <a:lstStyle/>
          <a:p>
            <a:pPr algn="ctr">
              <a:lnSpc>
                <a:spcPts val="1900"/>
              </a:lnSpc>
            </a:pPr>
            <a:r>
              <a:rPr lang="en-US" sz="1400" dirty="0">
                <a:solidFill>
                  <a:schemeClr val="tx1">
                    <a:lumMod val="75000"/>
                    <a:lumOff val="25000"/>
                  </a:schemeClr>
                </a:solidFill>
                <a:cs typeface="Segoe UI" panose="020B0502040204020203" pitchFamily="34" charset="0"/>
              </a:rPr>
              <a:t>Savings made bringing Accreditation in house to train 18 remaining Line Managers: </a:t>
            </a:r>
          </a:p>
        </p:txBody>
      </p:sp>
      <p:sp>
        <p:nvSpPr>
          <p:cNvPr id="2" name="TextBox 1">
            <a:extLst>
              <a:ext uri="{FF2B5EF4-FFF2-40B4-BE49-F238E27FC236}">
                <a16:creationId xmlns:a16="http://schemas.microsoft.com/office/drawing/2014/main" id="{0550A616-56DD-4066-9244-F114715B248E}"/>
              </a:ext>
            </a:extLst>
          </p:cNvPr>
          <p:cNvSpPr txBox="1"/>
          <p:nvPr/>
        </p:nvSpPr>
        <p:spPr>
          <a:xfrm>
            <a:off x="8423910" y="2696810"/>
            <a:ext cx="1931670" cy="646331"/>
          </a:xfrm>
          <a:prstGeom prst="rect">
            <a:avLst/>
          </a:prstGeom>
          <a:noFill/>
        </p:spPr>
        <p:txBody>
          <a:bodyPr wrap="square" rtlCol="0">
            <a:spAutoFit/>
          </a:bodyPr>
          <a:lstStyle/>
          <a:p>
            <a:pPr algn="ctr"/>
            <a:r>
              <a:rPr lang="en-GB" sz="3600" b="1" dirty="0">
                <a:solidFill>
                  <a:srgbClr val="006699"/>
                </a:solidFill>
              </a:rPr>
              <a:t>£9,000</a:t>
            </a:r>
          </a:p>
        </p:txBody>
      </p:sp>
      <p:sp>
        <p:nvSpPr>
          <p:cNvPr id="8" name="TextBox 7">
            <a:extLst>
              <a:ext uri="{FF2B5EF4-FFF2-40B4-BE49-F238E27FC236}">
                <a16:creationId xmlns:a16="http://schemas.microsoft.com/office/drawing/2014/main" id="{5F9342DE-CE98-4649-8AC7-CCDA71D787FF}"/>
              </a:ext>
            </a:extLst>
          </p:cNvPr>
          <p:cNvSpPr txBox="1"/>
          <p:nvPr/>
        </p:nvSpPr>
        <p:spPr>
          <a:xfrm>
            <a:off x="8423910" y="4216822"/>
            <a:ext cx="1931670" cy="646331"/>
          </a:xfrm>
          <a:prstGeom prst="rect">
            <a:avLst/>
          </a:prstGeom>
          <a:noFill/>
        </p:spPr>
        <p:txBody>
          <a:bodyPr wrap="square" rtlCol="0">
            <a:spAutoFit/>
          </a:bodyPr>
          <a:lstStyle/>
          <a:p>
            <a:pPr algn="ctr"/>
            <a:r>
              <a:rPr lang="en-GB" sz="3600" b="1" dirty="0">
                <a:solidFill>
                  <a:srgbClr val="F29212"/>
                </a:solidFill>
              </a:rPr>
              <a:t>£54,000</a:t>
            </a:r>
          </a:p>
        </p:txBody>
      </p:sp>
      <p:graphicFrame>
        <p:nvGraphicFramePr>
          <p:cNvPr id="14" name="Chart 13">
            <a:extLst>
              <a:ext uri="{FF2B5EF4-FFF2-40B4-BE49-F238E27FC236}">
                <a16:creationId xmlns:a16="http://schemas.microsoft.com/office/drawing/2014/main" id="{F8F5FC34-D9E0-42DF-93B6-36C2F9C45312}"/>
              </a:ext>
            </a:extLst>
          </p:cNvPr>
          <p:cNvGraphicFramePr>
            <a:graphicFrameLocks/>
          </p:cNvGraphicFramePr>
          <p:nvPr>
            <p:extLst>
              <p:ext uri="{D42A27DB-BD31-4B8C-83A1-F6EECF244321}">
                <p14:modId xmlns:p14="http://schemas.microsoft.com/office/powerpoint/2010/main" val="822475472"/>
              </p:ext>
            </p:extLst>
          </p:nvPr>
        </p:nvGraphicFramePr>
        <p:xfrm>
          <a:off x="1836420" y="1950244"/>
          <a:ext cx="4572000" cy="295751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061713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AutoShape 6" descr="Image result for oscar model coach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4" name="AutoShape 8" descr="Image result for oscar model coachin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AutoShape 10" descr="Image result for oscar model coachin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6" name="AutoShape 12" descr="Image result for oscar model coachin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graphicFrame>
        <p:nvGraphicFramePr>
          <p:cNvPr id="18" name="Table 17">
            <a:extLst>
              <a:ext uri="{FF2B5EF4-FFF2-40B4-BE49-F238E27FC236}">
                <a16:creationId xmlns:a16="http://schemas.microsoft.com/office/drawing/2014/main" id="{4293C5FE-8B5A-43A8-B602-44F133628917}"/>
              </a:ext>
              <a:ext uri="{C183D7F6-B498-43B3-948B-1728B52AA6E4}">
                <adec:decorative xmlns:adec="http://schemas.microsoft.com/office/drawing/2017/decorative" val="0"/>
              </a:ext>
            </a:extLst>
          </p:cNvPr>
          <p:cNvGraphicFramePr>
            <a:graphicFrameLocks noGrp="1"/>
          </p:cNvGraphicFramePr>
          <p:nvPr>
            <p:extLst>
              <p:ext uri="{D42A27DB-BD31-4B8C-83A1-F6EECF244321}">
                <p14:modId xmlns:p14="http://schemas.microsoft.com/office/powerpoint/2010/main" val="3052190333"/>
              </p:ext>
            </p:extLst>
          </p:nvPr>
        </p:nvGraphicFramePr>
        <p:xfrm>
          <a:off x="917575" y="2162175"/>
          <a:ext cx="10217784" cy="4583907"/>
        </p:xfrm>
        <a:graphic>
          <a:graphicData uri="http://schemas.openxmlformats.org/drawingml/2006/table">
            <a:tbl>
              <a:tblPr firstRow="1" bandRow="1">
                <a:tableStyleId>{5C22544A-7EE6-4342-B048-85BDC9FD1C3A}</a:tableStyleId>
              </a:tblPr>
              <a:tblGrid>
                <a:gridCol w="1791422">
                  <a:extLst>
                    <a:ext uri="{9D8B030D-6E8A-4147-A177-3AD203B41FA5}">
                      <a16:colId xmlns:a16="http://schemas.microsoft.com/office/drawing/2014/main" val="1064767228"/>
                    </a:ext>
                  </a:extLst>
                </a:gridCol>
                <a:gridCol w="1059580">
                  <a:extLst>
                    <a:ext uri="{9D8B030D-6E8A-4147-A177-3AD203B41FA5}">
                      <a16:colId xmlns:a16="http://schemas.microsoft.com/office/drawing/2014/main" val="2110247153"/>
                    </a:ext>
                  </a:extLst>
                </a:gridCol>
                <a:gridCol w="878210">
                  <a:extLst>
                    <a:ext uri="{9D8B030D-6E8A-4147-A177-3AD203B41FA5}">
                      <a16:colId xmlns:a16="http://schemas.microsoft.com/office/drawing/2014/main" val="1671774837"/>
                    </a:ext>
                  </a:extLst>
                </a:gridCol>
                <a:gridCol w="880887">
                  <a:extLst>
                    <a:ext uri="{9D8B030D-6E8A-4147-A177-3AD203B41FA5}">
                      <a16:colId xmlns:a16="http://schemas.microsoft.com/office/drawing/2014/main" val="1042921663"/>
                    </a:ext>
                  </a:extLst>
                </a:gridCol>
                <a:gridCol w="1066449">
                  <a:extLst>
                    <a:ext uri="{9D8B030D-6E8A-4147-A177-3AD203B41FA5}">
                      <a16:colId xmlns:a16="http://schemas.microsoft.com/office/drawing/2014/main" val="1140046485"/>
                    </a:ext>
                  </a:extLst>
                </a:gridCol>
                <a:gridCol w="1135309">
                  <a:extLst>
                    <a:ext uri="{9D8B030D-6E8A-4147-A177-3AD203B41FA5}">
                      <a16:colId xmlns:a16="http://schemas.microsoft.com/office/drawing/2014/main" val="1773304150"/>
                    </a:ext>
                  </a:extLst>
                </a:gridCol>
                <a:gridCol w="1135309">
                  <a:extLst>
                    <a:ext uri="{9D8B030D-6E8A-4147-A177-3AD203B41FA5}">
                      <a16:colId xmlns:a16="http://schemas.microsoft.com/office/drawing/2014/main" val="1528819555"/>
                    </a:ext>
                  </a:extLst>
                </a:gridCol>
                <a:gridCol w="1135309">
                  <a:extLst>
                    <a:ext uri="{9D8B030D-6E8A-4147-A177-3AD203B41FA5}">
                      <a16:colId xmlns:a16="http://schemas.microsoft.com/office/drawing/2014/main" val="3985123976"/>
                    </a:ext>
                  </a:extLst>
                </a:gridCol>
                <a:gridCol w="1135309">
                  <a:extLst>
                    <a:ext uri="{9D8B030D-6E8A-4147-A177-3AD203B41FA5}">
                      <a16:colId xmlns:a16="http://schemas.microsoft.com/office/drawing/2014/main" val="1999644776"/>
                    </a:ext>
                  </a:extLst>
                </a:gridCol>
              </a:tblGrid>
              <a:tr h="394335">
                <a:tc>
                  <a:txBody>
                    <a:bodyPr/>
                    <a:lstStyle/>
                    <a:p>
                      <a:pPr algn="ctr"/>
                      <a:r>
                        <a:rPr lang="en-US" dirty="0"/>
                        <a:t>ACTION </a:t>
                      </a:r>
                    </a:p>
                  </a:txBody>
                  <a:tcPr anchor="ctr">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3">
                        <a:lumMod val="75000"/>
                      </a:schemeClr>
                    </a:solidFill>
                  </a:tcPr>
                </a:tc>
                <a:tc>
                  <a:txBody>
                    <a:bodyPr/>
                    <a:lstStyle/>
                    <a:p>
                      <a:pPr algn="ctr"/>
                      <a:r>
                        <a:rPr lang="en-US" sz="1400" dirty="0"/>
                        <a:t>W/C 03/6/19</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4">
                        <a:lumMod val="75000"/>
                      </a:schemeClr>
                    </a:solidFill>
                  </a:tcPr>
                </a:tc>
                <a:tc>
                  <a:txBody>
                    <a:bodyPr/>
                    <a:lstStyle/>
                    <a:p>
                      <a:pPr algn="ctr"/>
                      <a:r>
                        <a:rPr lang="en-US" sz="1400" dirty="0"/>
                        <a:t>W/C 10/06/19</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3">
                        <a:lumMod val="75000"/>
                      </a:schemeClr>
                    </a:solidFill>
                  </a:tcPr>
                </a:tc>
                <a:tc>
                  <a:txBody>
                    <a:bodyPr/>
                    <a:lstStyle/>
                    <a:p>
                      <a:pPr algn="ctr"/>
                      <a:r>
                        <a:rPr lang="en-US" sz="1400" dirty="0"/>
                        <a:t>W/C</a:t>
                      </a:r>
                      <a:r>
                        <a:rPr lang="en-US" sz="1400" baseline="0" dirty="0"/>
                        <a:t> 17/06/19</a:t>
                      </a:r>
                      <a:endParaRPr lang="en-US" sz="1400" dirty="0"/>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4">
                        <a:lumMod val="75000"/>
                      </a:schemeClr>
                    </a:solidFill>
                  </a:tcPr>
                </a:tc>
                <a:tc>
                  <a:txBody>
                    <a:bodyPr/>
                    <a:lstStyle/>
                    <a:p>
                      <a:pPr algn="ctr"/>
                      <a:r>
                        <a:rPr lang="en-US" sz="1400" dirty="0"/>
                        <a:t>W/C 24/06/19</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3">
                        <a:lumMod val="75000"/>
                      </a:schemeClr>
                    </a:solidFill>
                  </a:tcPr>
                </a:tc>
                <a:tc>
                  <a:txBody>
                    <a:bodyPr/>
                    <a:lstStyle/>
                    <a:p>
                      <a:pPr algn="ctr"/>
                      <a:r>
                        <a:rPr lang="en-US" sz="1400" dirty="0"/>
                        <a:t>W/C 01/07/19</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4">
                        <a:lumMod val="75000"/>
                      </a:schemeClr>
                    </a:solidFill>
                  </a:tcPr>
                </a:tc>
                <a:tc>
                  <a:txBody>
                    <a:bodyPr/>
                    <a:lstStyle/>
                    <a:p>
                      <a:pPr algn="ctr"/>
                      <a:r>
                        <a:rPr lang="en-US" sz="1400" dirty="0"/>
                        <a:t>W/C 09/07/19</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3">
                        <a:lumMod val="75000"/>
                      </a:schemeClr>
                    </a:solidFill>
                  </a:tcPr>
                </a:tc>
                <a:tc>
                  <a:txBody>
                    <a:bodyPr/>
                    <a:lstStyle/>
                    <a:p>
                      <a:pPr algn="ctr"/>
                      <a:r>
                        <a:rPr lang="en-US" sz="1400" dirty="0"/>
                        <a:t>W/C 15/07/19</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4">
                        <a:lumMod val="75000"/>
                      </a:schemeClr>
                    </a:solidFill>
                  </a:tcPr>
                </a:tc>
                <a:tc>
                  <a:txBody>
                    <a:bodyPr/>
                    <a:lstStyle/>
                    <a:p>
                      <a:pPr algn="ctr"/>
                      <a:r>
                        <a:rPr lang="en-US" sz="1400" dirty="0"/>
                        <a:t>W/C 22/07/19</a:t>
                      </a: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B w="6350" cap="flat" cmpd="sng" algn="ctr">
                      <a:solidFill>
                        <a:schemeClr val="bg1"/>
                      </a:solidFill>
                      <a:prstDash val="solid"/>
                      <a:round/>
                      <a:headEnd type="none" w="med" len="med"/>
                      <a:tailEnd type="none" w="med" len="med"/>
                    </a:lnB>
                    <a:solidFill>
                      <a:schemeClr val="accent3">
                        <a:lumMod val="75000"/>
                      </a:schemeClr>
                    </a:solidFill>
                  </a:tcPr>
                </a:tc>
                <a:extLst>
                  <a:ext uri="{0D108BD9-81ED-4DB2-BD59-A6C34878D82A}">
                    <a16:rowId xmlns:a16="http://schemas.microsoft.com/office/drawing/2014/main" val="1216711411"/>
                  </a:ext>
                </a:extLst>
              </a:tr>
              <a:tr h="591027">
                <a:tc>
                  <a:txBody>
                    <a:bodyPr/>
                    <a:lstStyle/>
                    <a:p>
                      <a:pPr algn="l"/>
                      <a:r>
                        <a:rPr lang="en-US" sz="1600" b="1" dirty="0">
                          <a:solidFill>
                            <a:schemeClr val="tx1"/>
                          </a:solidFill>
                        </a:rPr>
                        <a:t>External Training </a:t>
                      </a: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r>
                        <a:rPr lang="en-US" sz="1400" dirty="0">
                          <a:solidFill>
                            <a:schemeClr val="tx1"/>
                          </a:solidFill>
                          <a:sym typeface="Wingdings"/>
                        </a:rPr>
                        <a:t></a:t>
                      </a: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4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818672463"/>
                  </a:ext>
                </a:extLst>
              </a:tr>
              <a:tr h="500062">
                <a:tc>
                  <a:txBody>
                    <a:bodyPr/>
                    <a:lstStyle/>
                    <a:p>
                      <a:pPr algn="l"/>
                      <a:r>
                        <a:rPr lang="en-US" sz="1600" dirty="0">
                          <a:solidFill>
                            <a:schemeClr val="tx1"/>
                          </a:solidFill>
                        </a:rPr>
                        <a:t>Rollout</a:t>
                      </a:r>
                      <a:r>
                        <a:rPr lang="en-US" sz="1600" baseline="0" dirty="0">
                          <a:solidFill>
                            <a:schemeClr val="tx1"/>
                          </a:solidFill>
                        </a:rPr>
                        <a:t> Group 1</a:t>
                      </a:r>
                      <a:endParaRPr lang="en-US" sz="1600" dirty="0">
                        <a:solidFill>
                          <a:schemeClr val="tx1"/>
                        </a:solidFill>
                      </a:endParaRP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sym typeface="Wingdings"/>
                        </a:rPr>
                        <a:t></a:t>
                      </a:r>
                      <a:endParaRPr lang="en-US" sz="1600" dirty="0">
                        <a:solidFill>
                          <a:schemeClr val="tx1"/>
                        </a:solidFill>
                      </a:endParaRPr>
                    </a:p>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292303603"/>
                  </a:ext>
                </a:extLst>
              </a:tr>
              <a:tr h="500062">
                <a:tc>
                  <a:txBody>
                    <a:bodyPr/>
                    <a:lstStyle/>
                    <a:p>
                      <a:pPr algn="l"/>
                      <a:r>
                        <a:rPr lang="en-US" sz="1600" dirty="0">
                          <a:solidFill>
                            <a:schemeClr val="tx1"/>
                          </a:solidFill>
                        </a:rPr>
                        <a:t>Rollout Group</a:t>
                      </a:r>
                      <a:r>
                        <a:rPr lang="en-US" sz="1600" baseline="0" dirty="0">
                          <a:solidFill>
                            <a:schemeClr val="tx1"/>
                          </a:solidFill>
                        </a:rPr>
                        <a:t> 2 </a:t>
                      </a:r>
                      <a:endParaRPr lang="en-US" sz="1600" dirty="0">
                        <a:solidFill>
                          <a:schemeClr val="tx1"/>
                        </a:solidFill>
                      </a:endParaRP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sym typeface="Wingdings"/>
                        </a:rPr>
                        <a:t></a:t>
                      </a:r>
                      <a:endParaRPr lang="en-US" sz="1600" dirty="0">
                        <a:solidFill>
                          <a:schemeClr val="tx1"/>
                        </a:solidFill>
                      </a:endParaRPr>
                    </a:p>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967257650"/>
                  </a:ext>
                </a:extLst>
              </a:tr>
              <a:tr h="50006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a:solidFill>
                            <a:schemeClr val="tx1"/>
                          </a:solidFill>
                        </a:rPr>
                        <a:t>Internal Training </a:t>
                      </a:r>
                    </a:p>
                    <a:p>
                      <a:pPr algn="l"/>
                      <a:endParaRPr lang="en-US" sz="1600" dirty="0">
                        <a:solidFill>
                          <a:schemeClr val="tx1"/>
                        </a:solidFill>
                      </a:endParaRP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sym typeface="Wingdings"/>
                        </a:rPr>
                        <a:t></a:t>
                      </a:r>
                      <a:endParaRPr lang="en-US" sz="1600" dirty="0">
                        <a:solidFill>
                          <a:schemeClr val="tx1"/>
                        </a:solidFill>
                      </a:endParaRPr>
                    </a:p>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543268816"/>
                  </a:ext>
                </a:extLst>
              </a:tr>
              <a:tr h="500062">
                <a:tc>
                  <a:txBody>
                    <a:bodyPr/>
                    <a:lstStyle/>
                    <a:p>
                      <a:pPr algn="l"/>
                      <a:r>
                        <a:rPr lang="en-US" sz="1600" b="0" dirty="0">
                          <a:solidFill>
                            <a:schemeClr val="tx1"/>
                          </a:solidFill>
                        </a:rPr>
                        <a:t>Rollout Group 3</a:t>
                      </a: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sym typeface="Wingdings"/>
                        </a:rPr>
                        <a:t></a:t>
                      </a:r>
                      <a:endParaRPr lang="en-US" sz="1600" dirty="0">
                        <a:solidFill>
                          <a:schemeClr val="tx1"/>
                        </a:solidFill>
                      </a:endParaRPr>
                    </a:p>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59237457"/>
                  </a:ext>
                </a:extLst>
              </a:tr>
              <a:tr h="475298">
                <a:tc>
                  <a:txBody>
                    <a:bodyPr/>
                    <a:lstStyle/>
                    <a:p>
                      <a:pPr algn="l"/>
                      <a:r>
                        <a:rPr lang="en-US" sz="1600" dirty="0">
                          <a:solidFill>
                            <a:schemeClr val="tx1"/>
                          </a:solidFill>
                        </a:rPr>
                        <a:t>Rollout Group 4</a:t>
                      </a: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sym typeface="Wingdings"/>
                        </a:rPr>
                        <a:t></a:t>
                      </a:r>
                      <a:endParaRPr lang="en-US" sz="1600" dirty="0">
                        <a:solidFill>
                          <a:schemeClr val="tx1"/>
                        </a:solidFill>
                      </a:endParaRPr>
                    </a:p>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bg1">
                        <a:lumMod val="95000"/>
                      </a:schemeClr>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00174924"/>
                  </a:ext>
                </a:extLst>
              </a:tr>
              <a:tr h="500062">
                <a:tc>
                  <a:txBody>
                    <a:bodyPr/>
                    <a:lstStyle/>
                    <a:p>
                      <a:pPr algn="l"/>
                      <a:r>
                        <a:rPr lang="en-US" sz="1600" dirty="0">
                          <a:solidFill>
                            <a:schemeClr val="tx1"/>
                          </a:solidFill>
                        </a:rPr>
                        <a:t>Evaluate</a:t>
                      </a:r>
                      <a:r>
                        <a:rPr lang="en-US" sz="1600" baseline="0" dirty="0">
                          <a:solidFill>
                            <a:schemeClr val="tx1"/>
                          </a:solidFill>
                        </a:rPr>
                        <a:t> &amp; Refine </a:t>
                      </a:r>
                      <a:endParaRPr lang="en-US" sz="1600" dirty="0">
                        <a:solidFill>
                          <a:schemeClr val="tx1"/>
                        </a:solidFill>
                      </a:endParaRPr>
                    </a:p>
                  </a:txBody>
                  <a:tcPr anchor="ctr">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sym typeface="Wingdings"/>
                        </a:rPr>
                        <a:t></a:t>
                      </a:r>
                      <a:endParaRPr lang="en-US" sz="1600" dirty="0">
                        <a:solidFill>
                          <a:schemeClr val="tx1"/>
                        </a:solidFill>
                      </a:endParaRPr>
                    </a:p>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bg2"/>
                    </a:solidFill>
                  </a:tcPr>
                </a:tc>
                <a:tc>
                  <a:txBody>
                    <a:bodyPr/>
                    <a:lstStyle/>
                    <a:p>
                      <a:pPr algn="ctr"/>
                      <a:endParaRPr lang="en-US" sz="1600" dirty="0">
                        <a:solidFill>
                          <a:schemeClr val="tx1"/>
                        </a:solidFill>
                      </a:endParaRPr>
                    </a:p>
                  </a:txBody>
                  <a:tcPr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solidFill>
                      <a:schemeClr val="accent1">
                        <a:lumMod val="20000"/>
                        <a:lumOff val="80000"/>
                      </a:schemeClr>
                    </a:solidFill>
                  </a:tcPr>
                </a:tc>
                <a:extLst>
                  <a:ext uri="{0D108BD9-81ED-4DB2-BD59-A6C34878D82A}">
                    <a16:rowId xmlns:a16="http://schemas.microsoft.com/office/drawing/2014/main" val="3154256183"/>
                  </a:ext>
                </a:extLst>
              </a:tr>
            </a:tbl>
          </a:graphicData>
        </a:graphic>
      </p:graphicFrame>
      <p:sp>
        <p:nvSpPr>
          <p:cNvPr id="19"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4591032" y="259162"/>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Charting the Course </a:t>
            </a:r>
          </a:p>
        </p:txBody>
      </p:sp>
      <p:grpSp>
        <p:nvGrpSpPr>
          <p:cNvPr id="20" name="Group 19"/>
          <p:cNvGrpSpPr/>
          <p:nvPr/>
        </p:nvGrpSpPr>
        <p:grpSpPr>
          <a:xfrm>
            <a:off x="4121132" y="164502"/>
            <a:ext cx="939800" cy="939800"/>
            <a:chOff x="4154637" y="538863"/>
            <a:chExt cx="939800" cy="939800"/>
          </a:xfrm>
        </p:grpSpPr>
        <p:sp>
          <p:nvSpPr>
            <p:cNvPr id="21" name="Oval 20">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4154637" y="538863"/>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4451658" y="853403"/>
              <a:ext cx="345758" cy="346883"/>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66596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p:nvPr>
        </p:nvSpPr>
        <p:spPr/>
        <p:txBody>
          <a:bodyPr/>
          <a:lstStyle/>
          <a:p>
            <a:r>
              <a:rPr lang="en-US" dirty="0"/>
              <a:t>Project analysis slide 2</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endParaRPr lang="en-US" sz="2800" dirty="0">
              <a:solidFill>
                <a:schemeClr val="tx1">
                  <a:lumMod val="75000"/>
                  <a:lumOff val="25000"/>
                </a:schemeClr>
              </a:solidFill>
            </a:endParaRPr>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3086100" y="522576"/>
            <a:ext cx="8877300" cy="1045759"/>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Aspiration: AZ Media Devices have 3 Key Objectives to reach by 2021: </a:t>
            </a:r>
          </a:p>
        </p:txBody>
      </p:sp>
      <p:sp>
        <p:nvSpPr>
          <p:cNvPr id="3" name="AutoShape 2" descr="Image result for coach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grpSp>
        <p:nvGrpSpPr>
          <p:cNvPr id="12" name="Group 11"/>
          <p:cNvGrpSpPr/>
          <p:nvPr/>
        </p:nvGrpSpPr>
        <p:grpSpPr>
          <a:xfrm>
            <a:off x="295275" y="46428"/>
            <a:ext cx="2652850" cy="1924672"/>
            <a:chOff x="228600" y="74450"/>
            <a:chExt cx="2652850" cy="1924672"/>
          </a:xfrm>
        </p:grpSpPr>
        <p:sp>
          <p:nvSpPr>
            <p:cNvPr id="14" name="Diamond 13">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17" name="Diamond 16">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881818" y="2488244"/>
            <a:ext cx="7347782" cy="1086229"/>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Improve productivity incrementally by 15% </a:t>
            </a:r>
          </a:p>
        </p:txBody>
      </p:sp>
      <p:sp>
        <p:nvSpPr>
          <p:cNvPr id="19"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2615369" y="3937289"/>
            <a:ext cx="7347782" cy="1092532"/>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Increase employee engagement in order to improve attendance &amp; retention in line with budget </a:t>
            </a:r>
          </a:p>
        </p:txBody>
      </p:sp>
      <p:sp>
        <p:nvSpPr>
          <p:cNvPr id="20"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4425119" y="5452553"/>
            <a:ext cx="7347783" cy="1014922"/>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Improve our brand identity with internal &amp; external customers</a:t>
            </a:r>
          </a:p>
        </p:txBody>
      </p:sp>
    </p:spTree>
    <p:extLst>
      <p:ext uri="{BB962C8B-B14F-4D97-AF65-F5344CB8AC3E}">
        <p14:creationId xmlns:p14="http://schemas.microsoft.com/office/powerpoint/2010/main" val="138851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B5981CF1-BC08-49F8-B0F9-AAF98EC67450}"/>
              </a:ext>
            </a:extLst>
          </p:cNvPr>
          <p:cNvSpPr>
            <a:spLocks noGrp="1"/>
          </p:cNvSpPr>
          <p:nvPr>
            <p:ph type="title"/>
          </p:nvPr>
        </p:nvSpPr>
        <p:spPr/>
        <p:txBody>
          <a:bodyPr/>
          <a:lstStyle/>
          <a:p>
            <a:r>
              <a:rPr lang="en-US" dirty="0"/>
              <a:t>Project analysis slide 2</a:t>
            </a:r>
          </a:p>
        </p:txBody>
      </p: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2800" dirty="0">
                <a:solidFill>
                  <a:schemeClr val="tx1">
                    <a:lumMod val="75000"/>
                    <a:lumOff val="25000"/>
                  </a:schemeClr>
                </a:solidFill>
              </a:rPr>
            </a:br>
            <a:endParaRPr lang="en-US" sz="2800" dirty="0">
              <a:solidFill>
                <a:schemeClr val="tx1">
                  <a:lumMod val="75000"/>
                  <a:lumOff val="25000"/>
                </a:schemeClr>
              </a:solidFill>
            </a:endParaRPr>
          </a:p>
        </p:txBody>
      </p:sp>
      <p:sp>
        <p:nvSpPr>
          <p:cNvPr id="3" name="AutoShape 2" descr="Image result for coach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grpSp>
        <p:nvGrpSpPr>
          <p:cNvPr id="12" name="Group 11"/>
          <p:cNvGrpSpPr/>
          <p:nvPr/>
        </p:nvGrpSpPr>
        <p:grpSpPr>
          <a:xfrm>
            <a:off x="295275" y="46428"/>
            <a:ext cx="2652850" cy="1924672"/>
            <a:chOff x="228600" y="74450"/>
            <a:chExt cx="2652850" cy="1924672"/>
          </a:xfrm>
        </p:grpSpPr>
        <p:sp>
          <p:nvSpPr>
            <p:cNvPr id="14" name="Diamond 13">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17" name="Diamond 16">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295275" y="2092602"/>
            <a:ext cx="2965787" cy="543114"/>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Improve productivity  </a:t>
            </a:r>
          </a:p>
        </p:txBody>
      </p:sp>
      <p:sp>
        <p:nvSpPr>
          <p:cNvPr id="19"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4420935" y="2062579"/>
            <a:ext cx="2962202" cy="54747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bg1"/>
                </a:solidFill>
              </a:rPr>
              <a:t>Increase employee engagement </a:t>
            </a:r>
          </a:p>
        </p:txBody>
      </p:sp>
      <p:sp>
        <p:nvSpPr>
          <p:cNvPr id="20"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8183982" y="2112625"/>
            <a:ext cx="3101123" cy="594585"/>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Improve our brand identity</a:t>
            </a:r>
          </a:p>
        </p:txBody>
      </p:sp>
      <p:sp>
        <p:nvSpPr>
          <p:cNvPr id="26" name="Content Placeholder 7"/>
          <p:cNvSpPr>
            <a:spLocks noGrp="1"/>
          </p:cNvSpPr>
          <p:nvPr>
            <p:ph idx="1"/>
          </p:nvPr>
        </p:nvSpPr>
        <p:spPr>
          <a:xfrm>
            <a:off x="155575" y="2861953"/>
            <a:ext cx="4667758" cy="2861954"/>
          </a:xfrm>
        </p:spPr>
        <p:txBody>
          <a:bodyPr>
            <a:normAutofit/>
          </a:bodyPr>
          <a:lstStyle/>
          <a:p>
            <a:pPr>
              <a:buFont typeface="Wingdings" panose="05000000000000000000" pitchFamily="2" charset="2"/>
              <a:buChar char="Ø"/>
            </a:pPr>
            <a:r>
              <a:rPr lang="en-GB" sz="1800" dirty="0">
                <a:solidFill>
                  <a:schemeClr val="bg1"/>
                </a:solidFill>
              </a:rPr>
              <a:t> </a:t>
            </a:r>
            <a:r>
              <a:rPr lang="en-GB" sz="1800" b="1" dirty="0">
                <a:solidFill>
                  <a:schemeClr val="bg1"/>
                </a:solidFill>
              </a:rPr>
              <a:t>Flexible &amp; relatively low cost </a:t>
            </a:r>
          </a:p>
          <a:p>
            <a:pPr>
              <a:buFont typeface="Wingdings" panose="05000000000000000000" pitchFamily="2" charset="2"/>
              <a:buChar char="Ø"/>
            </a:pPr>
            <a:r>
              <a:rPr lang="en-GB" sz="1800" b="1" dirty="0">
                <a:solidFill>
                  <a:schemeClr val="bg1"/>
                </a:solidFill>
              </a:rPr>
              <a:t> Utilises existing resource </a:t>
            </a:r>
          </a:p>
          <a:p>
            <a:pPr>
              <a:buFont typeface="Wingdings" panose="05000000000000000000" pitchFamily="2" charset="2"/>
              <a:buChar char="Ø"/>
            </a:pPr>
            <a:r>
              <a:rPr lang="en-GB" sz="1800" b="1" dirty="0">
                <a:solidFill>
                  <a:schemeClr val="bg1"/>
                </a:solidFill>
              </a:rPr>
              <a:t> Short term  &amp; long term benefits</a:t>
            </a:r>
          </a:p>
          <a:p>
            <a:pPr>
              <a:buFont typeface="Wingdings" panose="05000000000000000000" pitchFamily="2" charset="2"/>
              <a:buChar char="Ø"/>
            </a:pPr>
            <a:r>
              <a:rPr lang="en-GB" sz="1800" b="1" dirty="0">
                <a:solidFill>
                  <a:schemeClr val="bg1"/>
                </a:solidFill>
              </a:rPr>
              <a:t> Increased motivation </a:t>
            </a:r>
          </a:p>
          <a:p>
            <a:pPr>
              <a:buFont typeface="Wingdings" panose="05000000000000000000" pitchFamily="2" charset="2"/>
              <a:buChar char="Ø"/>
            </a:pPr>
            <a:r>
              <a:rPr lang="en-GB" sz="1800" b="1" dirty="0">
                <a:solidFill>
                  <a:schemeClr val="bg1"/>
                </a:solidFill>
              </a:rPr>
              <a:t> Improved retention </a:t>
            </a:r>
          </a:p>
          <a:p>
            <a:pPr marL="0" indent="0">
              <a:buNone/>
            </a:pPr>
            <a:endParaRPr lang="en-GB" sz="1800" b="1" dirty="0">
              <a:solidFill>
                <a:schemeClr val="bg1"/>
              </a:solidFill>
            </a:endParaRPr>
          </a:p>
          <a:p>
            <a:pPr marL="0" indent="0">
              <a:buNone/>
            </a:pPr>
            <a:endParaRPr lang="en-GB" sz="1800" b="1" dirty="0">
              <a:solidFill>
                <a:schemeClr val="bg1"/>
              </a:solidFill>
            </a:endParaRPr>
          </a:p>
        </p:txBody>
      </p:sp>
      <p:sp>
        <p:nvSpPr>
          <p:cNvPr id="27" name="Content Placeholder 7"/>
          <p:cNvSpPr txBox="1">
            <a:spLocks/>
          </p:cNvSpPr>
          <p:nvPr/>
        </p:nvSpPr>
        <p:spPr>
          <a:xfrm>
            <a:off x="4215740" y="2861953"/>
            <a:ext cx="3372592" cy="33013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1800" b="1" dirty="0">
                <a:solidFill>
                  <a:schemeClr val="bg1"/>
                </a:solidFill>
              </a:rPr>
              <a:t>Increased staff engagement </a:t>
            </a:r>
          </a:p>
          <a:p>
            <a:pPr>
              <a:buFont typeface="Wingdings" panose="05000000000000000000" pitchFamily="2" charset="2"/>
              <a:buChar char="Ø"/>
            </a:pPr>
            <a:r>
              <a:rPr lang="en-GB" sz="1800" b="1" dirty="0">
                <a:solidFill>
                  <a:schemeClr val="bg1"/>
                </a:solidFill>
              </a:rPr>
              <a:t> Identify talent </a:t>
            </a:r>
          </a:p>
          <a:p>
            <a:pPr>
              <a:buFont typeface="Wingdings" panose="05000000000000000000" pitchFamily="2" charset="2"/>
              <a:buChar char="Ø"/>
            </a:pPr>
            <a:r>
              <a:rPr lang="en-GB" sz="1800" b="1" dirty="0">
                <a:solidFill>
                  <a:schemeClr val="bg1"/>
                </a:solidFill>
              </a:rPr>
              <a:t>Communicate shared goals &amp; vision</a:t>
            </a:r>
          </a:p>
          <a:p>
            <a:pPr>
              <a:buFont typeface="Wingdings" panose="05000000000000000000" pitchFamily="2" charset="2"/>
              <a:buChar char="Ø"/>
            </a:pPr>
            <a:r>
              <a:rPr lang="en-GB" sz="1800" b="1" dirty="0">
                <a:solidFill>
                  <a:schemeClr val="bg1"/>
                </a:solidFill>
              </a:rPr>
              <a:t>Increased motivation </a:t>
            </a:r>
          </a:p>
          <a:p>
            <a:pPr>
              <a:buFont typeface="Wingdings" panose="05000000000000000000" pitchFamily="2" charset="2"/>
              <a:buChar char="Ø"/>
            </a:pPr>
            <a:r>
              <a:rPr lang="en-GB" sz="1800" b="1" dirty="0">
                <a:solidFill>
                  <a:schemeClr val="bg1"/>
                </a:solidFill>
              </a:rPr>
              <a:t>Develop future leaders </a:t>
            </a:r>
          </a:p>
          <a:p>
            <a:pPr>
              <a:buFont typeface="Wingdings" panose="05000000000000000000" pitchFamily="2" charset="2"/>
              <a:buChar char="Ø"/>
            </a:pPr>
            <a:r>
              <a:rPr lang="en-GB" sz="1800" b="1" dirty="0">
                <a:solidFill>
                  <a:schemeClr val="bg1"/>
                </a:solidFill>
              </a:rPr>
              <a:t>Reduced sickness</a:t>
            </a:r>
          </a:p>
          <a:p>
            <a:pPr marL="0" indent="0">
              <a:buFont typeface="Arial" panose="020B0604020202020204" pitchFamily="34" charset="0"/>
              <a:buNone/>
            </a:pPr>
            <a:endParaRPr lang="en-GB" sz="1800" dirty="0">
              <a:solidFill>
                <a:schemeClr val="bg1"/>
              </a:solidFill>
            </a:endParaRPr>
          </a:p>
        </p:txBody>
      </p:sp>
      <p:sp>
        <p:nvSpPr>
          <p:cNvPr id="28" name="Content Placeholder 7"/>
          <p:cNvSpPr txBox="1">
            <a:spLocks/>
          </p:cNvSpPr>
          <p:nvPr/>
        </p:nvSpPr>
        <p:spPr>
          <a:xfrm>
            <a:off x="8039594" y="2956956"/>
            <a:ext cx="3923805" cy="37001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1800" b="1" dirty="0">
                <a:solidFill>
                  <a:schemeClr val="bg1"/>
                </a:solidFill>
              </a:rPr>
              <a:t> Increased staff engagement </a:t>
            </a:r>
          </a:p>
          <a:p>
            <a:pPr>
              <a:buFont typeface="Wingdings" panose="05000000000000000000" pitchFamily="2" charset="2"/>
              <a:buChar char="Ø"/>
            </a:pPr>
            <a:r>
              <a:rPr lang="en-GB" sz="1800" b="1" dirty="0">
                <a:solidFill>
                  <a:schemeClr val="bg1"/>
                </a:solidFill>
              </a:rPr>
              <a:t>Communicate shared goals &amp; vision</a:t>
            </a:r>
          </a:p>
          <a:p>
            <a:pPr>
              <a:buFont typeface="Wingdings" panose="05000000000000000000" pitchFamily="2" charset="2"/>
              <a:buChar char="Ø"/>
            </a:pPr>
            <a:r>
              <a:rPr lang="en-GB" sz="1800" b="1" dirty="0">
                <a:solidFill>
                  <a:schemeClr val="bg1"/>
                </a:solidFill>
              </a:rPr>
              <a:t> Increased motivation </a:t>
            </a:r>
          </a:p>
          <a:p>
            <a:pPr>
              <a:buFont typeface="Wingdings" panose="05000000000000000000" pitchFamily="2" charset="2"/>
              <a:buChar char="Ø"/>
            </a:pPr>
            <a:r>
              <a:rPr lang="en-GB" sz="1800" b="1" dirty="0">
                <a:solidFill>
                  <a:schemeClr val="bg1"/>
                </a:solidFill>
              </a:rPr>
              <a:t> Develop future leaders </a:t>
            </a:r>
          </a:p>
          <a:p>
            <a:pPr>
              <a:buFont typeface="Wingdings" panose="05000000000000000000" pitchFamily="2" charset="2"/>
              <a:buChar char="Ø"/>
            </a:pPr>
            <a:r>
              <a:rPr lang="en-GB" sz="1800" b="1" dirty="0">
                <a:solidFill>
                  <a:schemeClr val="bg1"/>
                </a:solidFill>
              </a:rPr>
              <a:t> Improved offering from recruitment perspective</a:t>
            </a:r>
          </a:p>
          <a:p>
            <a:pPr marL="0" indent="0">
              <a:buFont typeface="Arial" panose="020B0604020202020204" pitchFamily="34" charset="0"/>
              <a:buNone/>
            </a:pPr>
            <a:endParaRPr lang="en-GB" sz="1800" dirty="0">
              <a:solidFill>
                <a:schemeClr val="bg1"/>
              </a:solidFill>
            </a:endParaRPr>
          </a:p>
        </p:txBody>
      </p:sp>
      <p:sp>
        <p:nvSpPr>
          <p:cNvPr id="29" name="Freeform 373">
            <a:extLst>
              <a:ext uri="{FF2B5EF4-FFF2-40B4-BE49-F238E27FC236}">
                <a16:creationId xmlns:a16="http://schemas.microsoft.com/office/drawing/2014/main" id="{6AA1356D-8F1B-4281-BEC5-5B4EBF7467B1}"/>
              </a:ext>
            </a:extLst>
          </p:cNvPr>
          <p:cNvSpPr>
            <a:spLocks/>
          </p:cNvSpPr>
          <p:nvPr/>
        </p:nvSpPr>
        <p:spPr bwMode="auto">
          <a:xfrm>
            <a:off x="7704535" y="603005"/>
            <a:ext cx="305420" cy="190167"/>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0"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4420935" y="462804"/>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Benefits to the business</a:t>
            </a:r>
          </a:p>
        </p:txBody>
      </p:sp>
      <p:sp>
        <p:nvSpPr>
          <p:cNvPr id="31" name="Oval 30">
            <a:extLst>
              <a:ext uri="{FF2B5EF4-FFF2-40B4-BE49-F238E27FC236}">
                <a16:creationId xmlns:a16="http://schemas.microsoft.com/office/drawing/2014/main" id="{83902602-D4BC-4D44-AC14-BB55A86C5D06}"/>
              </a:ext>
              <a:ext uri="{C183D7F6-B498-43B3-948B-1728B52AA6E4}">
                <adec:decorative xmlns:adec="http://schemas.microsoft.com/office/drawing/2017/decorative" val="1"/>
              </a:ext>
            </a:extLst>
          </p:cNvPr>
          <p:cNvSpPr/>
          <p:nvPr/>
        </p:nvSpPr>
        <p:spPr>
          <a:xfrm>
            <a:off x="7385424" y="354759"/>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7662276" y="717088"/>
            <a:ext cx="347679" cy="232427"/>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596341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95275" y="46428"/>
            <a:ext cx="2652850" cy="1924672"/>
            <a:chOff x="228600" y="74450"/>
            <a:chExt cx="2652850" cy="1924672"/>
          </a:xfrm>
        </p:grpSpPr>
        <p:sp>
          <p:nvSpPr>
            <p:cNvPr id="3" name="Diamond 2">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228600" y="235178"/>
              <a:ext cx="1809750" cy="1603215"/>
            </a:xfrm>
            <a:prstGeom prst="diamond">
              <a:avLst/>
            </a:prstGeom>
            <a:noFill/>
            <a:ln w="285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571500" y="550598"/>
              <a:ext cx="1166640" cy="830997"/>
            </a:xfrm>
            <a:prstGeom prst="rect">
              <a:avLst/>
            </a:prstGeom>
            <a:noFill/>
            <a:ln>
              <a:noFill/>
            </a:ln>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4"/>
                  </a:solidFill>
                  <a:effectLst>
                    <a:glow rad="228600">
                      <a:schemeClr val="accent4">
                        <a:satMod val="175000"/>
                        <a:alpha val="40000"/>
                      </a:schemeClr>
                    </a:glow>
                  </a:effectLst>
                </a:rPr>
                <a:t>AZ</a:t>
              </a:r>
              <a:r>
                <a:rPr lang="en-US" sz="2400" b="1" dirty="0">
                  <a:ln/>
                  <a:solidFill>
                    <a:schemeClr val="accent4"/>
                  </a:solidFill>
                </a:rPr>
                <a:t>        </a:t>
              </a:r>
              <a:r>
                <a:rPr lang="en-US" sz="1200" b="1" u="sng" dirty="0">
                  <a:ln/>
                  <a:solidFill>
                    <a:schemeClr val="bg1"/>
                  </a:solidFill>
                  <a:effectLst>
                    <a:glow rad="63500">
                      <a:schemeClr val="bg1">
                        <a:alpha val="40000"/>
                      </a:schemeClr>
                    </a:glow>
                  </a:effectLst>
                </a:rPr>
                <a:t>Media            Devices Ltd</a:t>
              </a:r>
              <a:r>
                <a:rPr lang="en-US" sz="1200" b="1" u="sng" dirty="0">
                  <a:ln/>
                  <a:solidFill>
                    <a:schemeClr val="accent4"/>
                  </a:solidFill>
                  <a:effectLst>
                    <a:glow rad="63500">
                      <a:schemeClr val="bg1">
                        <a:alpha val="40000"/>
                      </a:schemeClr>
                    </a:glow>
                  </a:effectLst>
                </a:rPr>
                <a:t>.</a:t>
              </a:r>
            </a:p>
          </p:txBody>
        </p:sp>
        <p:sp>
          <p:nvSpPr>
            <p:cNvPr id="5" name="Diamond 4">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274086" y="74450"/>
              <a:ext cx="2607364" cy="1924672"/>
            </a:xfrm>
            <a:prstGeom prst="diamond">
              <a:avLst/>
            </a:pr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6" name="Diagram 5"/>
          <p:cNvGraphicFramePr/>
          <p:nvPr>
            <p:extLst>
              <p:ext uri="{D42A27DB-BD31-4B8C-83A1-F6EECF244321}">
                <p14:modId xmlns:p14="http://schemas.microsoft.com/office/powerpoint/2010/main" val="2322661698"/>
              </p:ext>
            </p:extLst>
          </p:nvPr>
        </p:nvGraphicFramePr>
        <p:xfrm>
          <a:off x="1739516" y="1340825"/>
          <a:ext cx="8712967" cy="417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CD275356-D50F-4B06-A977-E1FEF634156E}"/>
              </a:ext>
            </a:extLst>
          </p:cNvPr>
          <p:cNvSpPr txBox="1"/>
          <p:nvPr/>
        </p:nvSpPr>
        <p:spPr>
          <a:xfrm>
            <a:off x="2105025" y="4838700"/>
            <a:ext cx="683895" cy="923330"/>
          </a:xfrm>
          <a:prstGeom prst="rect">
            <a:avLst/>
          </a:prstGeom>
          <a:noFill/>
        </p:spPr>
        <p:txBody>
          <a:bodyPr wrap="square" rtlCol="0">
            <a:spAutoFit/>
          </a:bodyPr>
          <a:lstStyle/>
          <a:p>
            <a:r>
              <a:rPr lang="en-GB" sz="5400" dirty="0">
                <a:solidFill>
                  <a:schemeClr val="bg1"/>
                </a:solidFill>
                <a:sym typeface="Webdings" panose="05030102010509060703" pitchFamily="18" charset="2"/>
              </a:rPr>
              <a:t></a:t>
            </a:r>
            <a:endParaRPr lang="en-GB" sz="5400" dirty="0">
              <a:solidFill>
                <a:schemeClr val="bg1"/>
              </a:solidFill>
            </a:endParaRPr>
          </a:p>
        </p:txBody>
      </p:sp>
      <p:sp>
        <p:nvSpPr>
          <p:cNvPr id="8" name="TextBox 7">
            <a:extLst>
              <a:ext uri="{FF2B5EF4-FFF2-40B4-BE49-F238E27FC236}">
                <a16:creationId xmlns:a16="http://schemas.microsoft.com/office/drawing/2014/main" id="{A1E1787A-9BDD-4E1C-B92F-7F023733C6B7}"/>
              </a:ext>
            </a:extLst>
          </p:cNvPr>
          <p:cNvSpPr txBox="1"/>
          <p:nvPr/>
        </p:nvSpPr>
        <p:spPr>
          <a:xfrm>
            <a:off x="3942397" y="4838700"/>
            <a:ext cx="683895" cy="923330"/>
          </a:xfrm>
          <a:prstGeom prst="rect">
            <a:avLst/>
          </a:prstGeom>
          <a:noFill/>
        </p:spPr>
        <p:txBody>
          <a:bodyPr wrap="square" rtlCol="0">
            <a:spAutoFit/>
          </a:bodyPr>
          <a:lstStyle/>
          <a:p>
            <a:r>
              <a:rPr lang="en-GB" sz="5400" dirty="0">
                <a:solidFill>
                  <a:schemeClr val="bg1"/>
                </a:solidFill>
                <a:sym typeface="Webdings" panose="05030102010509060703" pitchFamily="18" charset="2"/>
              </a:rPr>
              <a:t></a:t>
            </a:r>
            <a:endParaRPr lang="en-GB" sz="5400" dirty="0">
              <a:solidFill>
                <a:schemeClr val="bg1"/>
              </a:solidFill>
            </a:endParaRPr>
          </a:p>
        </p:txBody>
      </p:sp>
      <p:sp>
        <p:nvSpPr>
          <p:cNvPr id="9" name="TextBox 8">
            <a:extLst>
              <a:ext uri="{FF2B5EF4-FFF2-40B4-BE49-F238E27FC236}">
                <a16:creationId xmlns:a16="http://schemas.microsoft.com/office/drawing/2014/main" id="{6B4615AC-1AB9-4B20-BD0D-670123FA7E66}"/>
              </a:ext>
            </a:extLst>
          </p:cNvPr>
          <p:cNvSpPr txBox="1"/>
          <p:nvPr/>
        </p:nvSpPr>
        <p:spPr>
          <a:xfrm>
            <a:off x="5772626" y="4838700"/>
            <a:ext cx="683895" cy="923330"/>
          </a:xfrm>
          <a:prstGeom prst="rect">
            <a:avLst/>
          </a:prstGeom>
          <a:noFill/>
        </p:spPr>
        <p:txBody>
          <a:bodyPr wrap="square" rtlCol="0">
            <a:spAutoFit/>
          </a:bodyPr>
          <a:lstStyle/>
          <a:p>
            <a:r>
              <a:rPr lang="en-GB" sz="5400" dirty="0">
                <a:solidFill>
                  <a:schemeClr val="bg1"/>
                </a:solidFill>
                <a:sym typeface="Webdings" panose="05030102010509060703" pitchFamily="18" charset="2"/>
              </a:rPr>
              <a:t></a:t>
            </a:r>
            <a:endParaRPr lang="en-GB" sz="5400" dirty="0">
              <a:solidFill>
                <a:schemeClr val="bg1"/>
              </a:solidFill>
            </a:endParaRPr>
          </a:p>
        </p:txBody>
      </p:sp>
      <p:sp>
        <p:nvSpPr>
          <p:cNvPr id="10" name="TextBox 9">
            <a:extLst>
              <a:ext uri="{FF2B5EF4-FFF2-40B4-BE49-F238E27FC236}">
                <a16:creationId xmlns:a16="http://schemas.microsoft.com/office/drawing/2014/main" id="{C2C897BA-0E18-409D-ABC8-B421DA650096}"/>
              </a:ext>
            </a:extLst>
          </p:cNvPr>
          <p:cNvSpPr txBox="1"/>
          <p:nvPr/>
        </p:nvSpPr>
        <p:spPr>
          <a:xfrm>
            <a:off x="7602855" y="4843165"/>
            <a:ext cx="683895" cy="923330"/>
          </a:xfrm>
          <a:prstGeom prst="rect">
            <a:avLst/>
          </a:prstGeom>
          <a:noFill/>
        </p:spPr>
        <p:txBody>
          <a:bodyPr wrap="square" rtlCol="0">
            <a:spAutoFit/>
          </a:bodyPr>
          <a:lstStyle/>
          <a:p>
            <a:r>
              <a:rPr lang="en-GB" sz="5400" dirty="0">
                <a:solidFill>
                  <a:schemeClr val="bg1"/>
                </a:solidFill>
                <a:sym typeface="Webdings" panose="05030102010509060703" pitchFamily="18" charset="2"/>
              </a:rPr>
              <a:t></a:t>
            </a:r>
            <a:endParaRPr lang="en-GB" sz="5400" dirty="0">
              <a:solidFill>
                <a:schemeClr val="bg1"/>
              </a:solidFill>
            </a:endParaRPr>
          </a:p>
        </p:txBody>
      </p:sp>
      <p:sp>
        <p:nvSpPr>
          <p:cNvPr id="11" name="TextBox 10">
            <a:extLst>
              <a:ext uri="{FF2B5EF4-FFF2-40B4-BE49-F238E27FC236}">
                <a16:creationId xmlns:a16="http://schemas.microsoft.com/office/drawing/2014/main" id="{83F9BC1E-CF87-48CF-8335-4790CE8C2BB5}"/>
              </a:ext>
            </a:extLst>
          </p:cNvPr>
          <p:cNvSpPr txBox="1"/>
          <p:nvPr/>
        </p:nvSpPr>
        <p:spPr>
          <a:xfrm>
            <a:off x="9440227" y="4838700"/>
            <a:ext cx="683895" cy="923330"/>
          </a:xfrm>
          <a:prstGeom prst="rect">
            <a:avLst/>
          </a:prstGeom>
          <a:noFill/>
        </p:spPr>
        <p:txBody>
          <a:bodyPr wrap="square" rtlCol="0">
            <a:spAutoFit/>
          </a:bodyPr>
          <a:lstStyle/>
          <a:p>
            <a:r>
              <a:rPr lang="en-GB" sz="5400" dirty="0">
                <a:solidFill>
                  <a:schemeClr val="bg1"/>
                </a:solidFill>
                <a:sym typeface="Webdings" panose="05030102010509060703" pitchFamily="18" charset="2"/>
              </a:rPr>
              <a:t></a:t>
            </a:r>
            <a:endParaRPr lang="en-GB" sz="5400" dirty="0">
              <a:solidFill>
                <a:schemeClr val="bg1"/>
              </a:solidFill>
            </a:endParaRPr>
          </a:p>
        </p:txBody>
      </p:sp>
      <p:sp>
        <p:nvSpPr>
          <p:cNvPr id="12" name="TextBox 11">
            <a:extLst>
              <a:ext uri="{FF2B5EF4-FFF2-40B4-BE49-F238E27FC236}">
                <a16:creationId xmlns:a16="http://schemas.microsoft.com/office/drawing/2014/main" id="{64D7009A-1049-4A05-9176-26A995AAA8E7}"/>
              </a:ext>
            </a:extLst>
          </p:cNvPr>
          <p:cNvSpPr txBox="1"/>
          <p:nvPr/>
        </p:nvSpPr>
        <p:spPr>
          <a:xfrm>
            <a:off x="9256395" y="4471035"/>
            <a:ext cx="2533650" cy="276999"/>
          </a:xfrm>
          <a:prstGeom prst="rect">
            <a:avLst/>
          </a:prstGeom>
          <a:noFill/>
        </p:spPr>
        <p:txBody>
          <a:bodyPr wrap="square" rtlCol="0">
            <a:spAutoFit/>
          </a:bodyPr>
          <a:lstStyle/>
          <a:p>
            <a:r>
              <a:rPr lang="en-GB" sz="1200" dirty="0">
                <a:solidFill>
                  <a:schemeClr val="bg1"/>
                </a:solidFill>
              </a:rPr>
              <a:t>Clutterbuck et al. </a:t>
            </a:r>
          </a:p>
        </p:txBody>
      </p:sp>
    </p:spTree>
    <p:extLst>
      <p:ext uri="{BB962C8B-B14F-4D97-AF65-F5344CB8AC3E}">
        <p14:creationId xmlns:p14="http://schemas.microsoft.com/office/powerpoint/2010/main" val="2658994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pattFill prst="zigZag">
          <a:fgClr>
            <a:schemeClr val="bg1"/>
          </a:fgClr>
          <a:bgClr>
            <a:schemeClr val="bg1"/>
          </a:bgClr>
        </a:pattFill>
        <a:effectLst/>
      </p:bgPr>
    </p:bg>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405667" y="2673357"/>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1761132" y="2673357"/>
            <a:ext cx="4336142"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Webdings" panose="05030102010509060703" pitchFamily="18" charset="2"/>
            </a:endParaRPr>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3927930" y="2673358"/>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Trapezoid 44">
            <a:extLst>
              <a:ext uri="{FF2B5EF4-FFF2-40B4-BE49-F238E27FC236}">
                <a16:creationId xmlns:a16="http://schemas.microsoft.com/office/drawing/2014/main" id="{F79B51BB-1B30-4ED8-B26D-21EE8BC675B2}"/>
              </a:ext>
              <a:ext uri="{C183D7F6-B498-43B3-948B-1728B52AA6E4}">
                <adec:decorative xmlns:adec="http://schemas.microsoft.com/office/drawing/2017/decorative" val="1"/>
              </a:ext>
            </a:extLst>
          </p:cNvPr>
          <p:cNvSpPr/>
          <p:nvPr/>
        </p:nvSpPr>
        <p:spPr>
          <a:xfrm rot="5400000">
            <a:off x="6094728" y="2631262"/>
            <a:ext cx="4336142" cy="2044685"/>
          </a:xfrm>
          <a:prstGeom prst="trapezoid">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rapezoid 45">
            <a:extLst>
              <a:ext uri="{FF2B5EF4-FFF2-40B4-BE49-F238E27FC236}">
                <a16:creationId xmlns:a16="http://schemas.microsoft.com/office/drawing/2014/main" id="{89DA262E-0502-4E65-8ABA-E063880EAC4C}"/>
              </a:ext>
              <a:ext uri="{C183D7F6-B498-43B3-948B-1728B52AA6E4}">
                <adec:decorative xmlns:adec="http://schemas.microsoft.com/office/drawing/2017/decorative" val="1"/>
              </a:ext>
            </a:extLst>
          </p:cNvPr>
          <p:cNvSpPr/>
          <p:nvPr/>
        </p:nvSpPr>
        <p:spPr>
          <a:xfrm rot="5400000">
            <a:off x="8263685" y="2673357"/>
            <a:ext cx="4336142" cy="2044685"/>
          </a:xfrm>
          <a:prstGeom prst="trapezoid">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F19BFA5-D0CA-4CF0-8499-504D956B6563}"/>
              </a:ext>
            </a:extLst>
          </p:cNvPr>
          <p:cNvSpPr/>
          <p:nvPr/>
        </p:nvSpPr>
        <p:spPr>
          <a:xfrm>
            <a:off x="1076604" y="2886560"/>
            <a:ext cx="1371600" cy="492443"/>
          </a:xfrm>
          <a:prstGeom prst="rect">
            <a:avLst/>
          </a:prstGeom>
        </p:spPr>
        <p:txBody>
          <a:bodyPr wrap="square" lIns="0" tIns="0" rIns="0" bIns="0">
            <a:spAutoFit/>
          </a:bodyPr>
          <a:lstStyle/>
          <a:p>
            <a:pPr algn="ctr"/>
            <a:r>
              <a:rPr lang="en-US" sz="1600" b="1" dirty="0">
                <a:solidFill>
                  <a:schemeClr val="bg1"/>
                </a:solidFill>
              </a:rPr>
              <a:t>Why coaching &amp; mentoring?  </a:t>
            </a:r>
          </a:p>
        </p:txBody>
      </p:sp>
      <p:sp>
        <p:nvSpPr>
          <p:cNvPr id="47" name="Rectangle 46">
            <a:extLst>
              <a:ext uri="{FF2B5EF4-FFF2-40B4-BE49-F238E27FC236}">
                <a16:creationId xmlns:a16="http://schemas.microsoft.com/office/drawing/2014/main" id="{1751D31D-3535-411D-8BAC-95CCC90AB185}"/>
              </a:ext>
            </a:extLst>
          </p:cNvPr>
          <p:cNvSpPr/>
          <p:nvPr/>
        </p:nvSpPr>
        <p:spPr>
          <a:xfrm>
            <a:off x="3243403" y="2886560"/>
            <a:ext cx="1371600" cy="492443"/>
          </a:xfrm>
          <a:prstGeom prst="rect">
            <a:avLst/>
          </a:prstGeom>
        </p:spPr>
        <p:txBody>
          <a:bodyPr wrap="square" lIns="0" tIns="0" rIns="0" bIns="0">
            <a:spAutoFit/>
          </a:bodyPr>
          <a:lstStyle/>
          <a:p>
            <a:pPr algn="ctr"/>
            <a:r>
              <a:rPr lang="en-US" sz="1600" b="1" dirty="0">
                <a:solidFill>
                  <a:schemeClr val="bg1"/>
                </a:solidFill>
              </a:rPr>
              <a:t>Coaching Vs Mentoring</a:t>
            </a:r>
          </a:p>
        </p:txBody>
      </p:sp>
      <p:sp>
        <p:nvSpPr>
          <p:cNvPr id="48" name="Rectangle 47">
            <a:extLst>
              <a:ext uri="{FF2B5EF4-FFF2-40B4-BE49-F238E27FC236}">
                <a16:creationId xmlns:a16="http://schemas.microsoft.com/office/drawing/2014/main" id="{FA4D735A-8F75-4E2A-8F1A-CC303B0718BA}"/>
              </a:ext>
            </a:extLst>
          </p:cNvPr>
          <p:cNvSpPr/>
          <p:nvPr/>
        </p:nvSpPr>
        <p:spPr>
          <a:xfrm>
            <a:off x="5410201" y="2886560"/>
            <a:ext cx="1371600" cy="492443"/>
          </a:xfrm>
          <a:prstGeom prst="rect">
            <a:avLst/>
          </a:prstGeom>
        </p:spPr>
        <p:txBody>
          <a:bodyPr wrap="square" lIns="0" tIns="0" rIns="0" bIns="0">
            <a:spAutoFit/>
          </a:bodyPr>
          <a:lstStyle/>
          <a:p>
            <a:pPr algn="ctr"/>
            <a:r>
              <a:rPr lang="en-US" sz="1600" b="1" dirty="0">
                <a:solidFill>
                  <a:schemeClr val="bg1"/>
                </a:solidFill>
              </a:rPr>
              <a:t>Benefits for the business </a:t>
            </a:r>
          </a:p>
        </p:txBody>
      </p:sp>
      <p:sp>
        <p:nvSpPr>
          <p:cNvPr id="49" name="Rectangle 48">
            <a:extLst>
              <a:ext uri="{FF2B5EF4-FFF2-40B4-BE49-F238E27FC236}">
                <a16:creationId xmlns:a16="http://schemas.microsoft.com/office/drawing/2014/main" id="{54AB9282-0505-49EB-AABF-998083225E3A}"/>
              </a:ext>
            </a:extLst>
          </p:cNvPr>
          <p:cNvSpPr/>
          <p:nvPr/>
        </p:nvSpPr>
        <p:spPr>
          <a:xfrm>
            <a:off x="7577000" y="2886560"/>
            <a:ext cx="1371600" cy="246221"/>
          </a:xfrm>
          <a:prstGeom prst="rect">
            <a:avLst/>
          </a:prstGeom>
        </p:spPr>
        <p:txBody>
          <a:bodyPr wrap="square" lIns="0" tIns="0" rIns="0" bIns="0">
            <a:spAutoFit/>
          </a:bodyPr>
          <a:lstStyle/>
          <a:p>
            <a:pPr algn="ctr"/>
            <a:r>
              <a:rPr lang="en-US" sz="1600" b="1" dirty="0">
                <a:solidFill>
                  <a:schemeClr val="bg1"/>
                </a:solidFill>
              </a:rPr>
              <a:t>ROI</a:t>
            </a:r>
          </a:p>
        </p:txBody>
      </p:sp>
      <p:sp>
        <p:nvSpPr>
          <p:cNvPr id="50" name="Rectangle 49">
            <a:extLst>
              <a:ext uri="{FF2B5EF4-FFF2-40B4-BE49-F238E27FC236}">
                <a16:creationId xmlns:a16="http://schemas.microsoft.com/office/drawing/2014/main" id="{D668C4B5-BCEC-465A-ADA5-6A054B15F7A3}"/>
              </a:ext>
            </a:extLst>
          </p:cNvPr>
          <p:cNvSpPr/>
          <p:nvPr/>
        </p:nvSpPr>
        <p:spPr>
          <a:xfrm>
            <a:off x="9745956" y="2886560"/>
            <a:ext cx="1371600" cy="738664"/>
          </a:xfrm>
          <a:prstGeom prst="rect">
            <a:avLst/>
          </a:prstGeom>
        </p:spPr>
        <p:txBody>
          <a:bodyPr wrap="square" lIns="0" tIns="0" rIns="0" bIns="0">
            <a:spAutoFit/>
          </a:bodyPr>
          <a:lstStyle/>
          <a:p>
            <a:pPr algn="ctr"/>
            <a:r>
              <a:rPr lang="en-US" sz="1600" b="1" dirty="0">
                <a:solidFill>
                  <a:schemeClr val="bg1"/>
                </a:solidFill>
              </a:rPr>
              <a:t>Embedding a Coaching Culture</a:t>
            </a:r>
          </a:p>
        </p:txBody>
      </p:sp>
      <p:sp>
        <p:nvSpPr>
          <p:cNvPr id="51" name="Rectangle 50">
            <a:extLst>
              <a:ext uri="{FF2B5EF4-FFF2-40B4-BE49-F238E27FC236}">
                <a16:creationId xmlns:a16="http://schemas.microsoft.com/office/drawing/2014/main" id="{8AA18108-5B8B-4147-84A7-D30A16BEC4EA}"/>
              </a:ext>
            </a:extLst>
          </p:cNvPr>
          <p:cNvSpPr/>
          <p:nvPr/>
        </p:nvSpPr>
        <p:spPr>
          <a:xfrm>
            <a:off x="886383" y="3653603"/>
            <a:ext cx="1752042" cy="1218282"/>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Improved performance for all staff based on quality conversations and autonomy for own development! </a:t>
            </a:r>
          </a:p>
        </p:txBody>
      </p:sp>
      <p:sp>
        <p:nvSpPr>
          <p:cNvPr id="52" name="Rectangle 51">
            <a:extLst>
              <a:ext uri="{FF2B5EF4-FFF2-40B4-BE49-F238E27FC236}">
                <a16:creationId xmlns:a16="http://schemas.microsoft.com/office/drawing/2014/main" id="{A8534162-B6E2-4579-9DAD-AD8DE07459BC}"/>
              </a:ext>
            </a:extLst>
          </p:cNvPr>
          <p:cNvSpPr/>
          <p:nvPr/>
        </p:nvSpPr>
        <p:spPr>
          <a:xfrm>
            <a:off x="3053182" y="3691702"/>
            <a:ext cx="1752042" cy="974626"/>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A combination of both will build skills and identify current and future talent. </a:t>
            </a:r>
          </a:p>
        </p:txBody>
      </p:sp>
      <p:sp>
        <p:nvSpPr>
          <p:cNvPr id="53" name="Rectangle 52">
            <a:extLst>
              <a:ext uri="{FF2B5EF4-FFF2-40B4-BE49-F238E27FC236}">
                <a16:creationId xmlns:a16="http://schemas.microsoft.com/office/drawing/2014/main" id="{E1535E1C-6EBC-45D8-BCE1-D5B947A61FB6}"/>
              </a:ext>
            </a:extLst>
          </p:cNvPr>
          <p:cNvSpPr/>
          <p:nvPr/>
        </p:nvSpPr>
        <p:spPr>
          <a:xfrm>
            <a:off x="5219979" y="3653603"/>
            <a:ext cx="1752042" cy="1461939"/>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Increased productivity, and engagement. Increased loyalty to the business through shared goals and vision. </a:t>
            </a:r>
          </a:p>
        </p:txBody>
      </p:sp>
      <p:sp>
        <p:nvSpPr>
          <p:cNvPr id="54" name="Rectangle 53">
            <a:extLst>
              <a:ext uri="{FF2B5EF4-FFF2-40B4-BE49-F238E27FC236}">
                <a16:creationId xmlns:a16="http://schemas.microsoft.com/office/drawing/2014/main" id="{28FF18A5-7B4E-4493-B38D-E732E033F82F}"/>
              </a:ext>
            </a:extLst>
          </p:cNvPr>
          <p:cNvSpPr/>
          <p:nvPr/>
        </p:nvSpPr>
        <p:spPr>
          <a:xfrm>
            <a:off x="7386779" y="3653603"/>
            <a:ext cx="1752042" cy="1461939"/>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Help to achieve business objectives  through higher productivity, improved attendance and reduced attrition.  </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3653603"/>
            <a:ext cx="1752042" cy="1705595"/>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Develop a working environment where skills and values are shared and honest feedback the norm leading to engaged and motivated staff. </a:t>
            </a:r>
          </a:p>
        </p:txBody>
      </p:sp>
      <p:grpSp>
        <p:nvGrpSpPr>
          <p:cNvPr id="38" name="Group 37" descr="Icon of money. ">
            <a:extLst>
              <a:ext uri="{FF2B5EF4-FFF2-40B4-BE49-F238E27FC236}">
                <a16:creationId xmlns:a16="http://schemas.microsoft.com/office/drawing/2014/main" id="{8FB81822-E09C-4A9F-BCD2-4BB20E38DA03}"/>
              </a:ext>
            </a:extLst>
          </p:cNvPr>
          <p:cNvGrpSpPr/>
          <p:nvPr/>
        </p:nvGrpSpPr>
        <p:grpSpPr>
          <a:xfrm>
            <a:off x="8072632" y="2313021"/>
            <a:ext cx="380334" cy="425815"/>
            <a:chOff x="3746500" y="1344613"/>
            <a:chExt cx="285750" cy="287338"/>
          </a:xfrm>
          <a:solidFill>
            <a:schemeClr val="bg1"/>
          </a:solidFill>
        </p:grpSpPr>
        <p:sp>
          <p:nvSpPr>
            <p:cNvPr id="39" name="Freeform 497">
              <a:extLst>
                <a:ext uri="{FF2B5EF4-FFF2-40B4-BE49-F238E27FC236}">
                  <a16:creationId xmlns:a16="http://schemas.microsoft.com/office/drawing/2014/main" id="{4325703C-49C2-4EC8-BBAF-CE488FCB0CE1}"/>
                </a:ext>
              </a:extLst>
            </p:cNvPr>
            <p:cNvSpPr>
              <a:spLocks/>
            </p:cNvSpPr>
            <p:nvPr/>
          </p:nvSpPr>
          <p:spPr bwMode="auto">
            <a:xfrm>
              <a:off x="3746500" y="1344613"/>
              <a:ext cx="285750" cy="182563"/>
            </a:xfrm>
            <a:custGeom>
              <a:avLst/>
              <a:gdLst>
                <a:gd name="T0" fmla="*/ 0 w 903"/>
                <a:gd name="T1" fmla="*/ 0 h 573"/>
                <a:gd name="T2" fmla="*/ 0 w 903"/>
                <a:gd name="T3" fmla="*/ 467 h 573"/>
                <a:gd name="T4" fmla="*/ 1 w 903"/>
                <a:gd name="T5" fmla="*/ 459 h 573"/>
                <a:gd name="T6" fmla="*/ 2 w 903"/>
                <a:gd name="T7" fmla="*/ 453 h 573"/>
                <a:gd name="T8" fmla="*/ 5 w 903"/>
                <a:gd name="T9" fmla="*/ 446 h 573"/>
                <a:gd name="T10" fmla="*/ 8 w 903"/>
                <a:gd name="T11" fmla="*/ 440 h 573"/>
                <a:gd name="T12" fmla="*/ 12 w 903"/>
                <a:gd name="T13" fmla="*/ 434 h 573"/>
                <a:gd name="T14" fmla="*/ 18 w 903"/>
                <a:gd name="T15" fmla="*/ 428 h 573"/>
                <a:gd name="T16" fmla="*/ 23 w 903"/>
                <a:gd name="T17" fmla="*/ 423 h 573"/>
                <a:gd name="T18" fmla="*/ 30 w 903"/>
                <a:gd name="T19" fmla="*/ 419 h 573"/>
                <a:gd name="T20" fmla="*/ 30 w 903"/>
                <a:gd name="T21" fmla="*/ 30 h 573"/>
                <a:gd name="T22" fmla="*/ 873 w 903"/>
                <a:gd name="T23" fmla="*/ 30 h 573"/>
                <a:gd name="T24" fmla="*/ 873 w 903"/>
                <a:gd name="T25" fmla="*/ 543 h 573"/>
                <a:gd name="T26" fmla="*/ 481 w 903"/>
                <a:gd name="T27" fmla="*/ 543 h 573"/>
                <a:gd name="T28" fmla="*/ 481 w 903"/>
                <a:gd name="T29" fmla="*/ 573 h 573"/>
                <a:gd name="T30" fmla="*/ 903 w 903"/>
                <a:gd name="T31" fmla="*/ 573 h 573"/>
                <a:gd name="T32" fmla="*/ 903 w 903"/>
                <a:gd name="T33" fmla="*/ 0 h 573"/>
                <a:gd name="T34" fmla="*/ 0 w 903"/>
                <a:gd name="T35" fmla="*/ 0 h 5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03" h="573">
                  <a:moveTo>
                    <a:pt x="0" y="0"/>
                  </a:moveTo>
                  <a:lnTo>
                    <a:pt x="0" y="467"/>
                  </a:lnTo>
                  <a:lnTo>
                    <a:pt x="1" y="459"/>
                  </a:lnTo>
                  <a:lnTo>
                    <a:pt x="2" y="453"/>
                  </a:lnTo>
                  <a:lnTo>
                    <a:pt x="5" y="446"/>
                  </a:lnTo>
                  <a:lnTo>
                    <a:pt x="8" y="440"/>
                  </a:lnTo>
                  <a:lnTo>
                    <a:pt x="12" y="434"/>
                  </a:lnTo>
                  <a:lnTo>
                    <a:pt x="18" y="428"/>
                  </a:lnTo>
                  <a:lnTo>
                    <a:pt x="23" y="423"/>
                  </a:lnTo>
                  <a:lnTo>
                    <a:pt x="30" y="419"/>
                  </a:lnTo>
                  <a:lnTo>
                    <a:pt x="30" y="30"/>
                  </a:lnTo>
                  <a:lnTo>
                    <a:pt x="873" y="30"/>
                  </a:lnTo>
                  <a:lnTo>
                    <a:pt x="873" y="543"/>
                  </a:lnTo>
                  <a:lnTo>
                    <a:pt x="481" y="543"/>
                  </a:lnTo>
                  <a:lnTo>
                    <a:pt x="481" y="573"/>
                  </a:lnTo>
                  <a:lnTo>
                    <a:pt x="903" y="573"/>
                  </a:lnTo>
                  <a:lnTo>
                    <a:pt x="90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0" name="Freeform 498">
              <a:extLst>
                <a:ext uri="{FF2B5EF4-FFF2-40B4-BE49-F238E27FC236}">
                  <a16:creationId xmlns:a16="http://schemas.microsoft.com/office/drawing/2014/main" id="{A721923B-8DD3-47E1-B174-6D9950E778E9}"/>
                </a:ext>
              </a:extLst>
            </p:cNvPr>
            <p:cNvSpPr>
              <a:spLocks noEditPoints="1"/>
            </p:cNvSpPr>
            <p:nvPr/>
          </p:nvSpPr>
          <p:spPr bwMode="auto">
            <a:xfrm>
              <a:off x="3775075" y="1373188"/>
              <a:ext cx="228600" cy="125413"/>
            </a:xfrm>
            <a:custGeom>
              <a:avLst/>
              <a:gdLst>
                <a:gd name="T0" fmla="*/ 330 w 723"/>
                <a:gd name="T1" fmla="*/ 283 h 392"/>
                <a:gd name="T2" fmla="*/ 295 w 723"/>
                <a:gd name="T3" fmla="*/ 263 h 392"/>
                <a:gd name="T4" fmla="*/ 269 w 723"/>
                <a:gd name="T5" fmla="*/ 232 h 392"/>
                <a:gd name="T6" fmla="*/ 257 w 723"/>
                <a:gd name="T7" fmla="*/ 192 h 392"/>
                <a:gd name="T8" fmla="*/ 260 w 723"/>
                <a:gd name="T9" fmla="*/ 151 h 392"/>
                <a:gd name="T10" fmla="*/ 281 w 723"/>
                <a:gd name="T11" fmla="*/ 115 h 392"/>
                <a:gd name="T12" fmla="*/ 312 w 723"/>
                <a:gd name="T13" fmla="*/ 90 h 392"/>
                <a:gd name="T14" fmla="*/ 350 w 723"/>
                <a:gd name="T15" fmla="*/ 77 h 392"/>
                <a:gd name="T16" fmla="*/ 392 w 723"/>
                <a:gd name="T17" fmla="*/ 81 h 392"/>
                <a:gd name="T18" fmla="*/ 429 w 723"/>
                <a:gd name="T19" fmla="*/ 100 h 392"/>
                <a:gd name="T20" fmla="*/ 454 w 723"/>
                <a:gd name="T21" fmla="*/ 131 h 392"/>
                <a:gd name="T22" fmla="*/ 466 w 723"/>
                <a:gd name="T23" fmla="*/ 171 h 392"/>
                <a:gd name="T24" fmla="*/ 462 w 723"/>
                <a:gd name="T25" fmla="*/ 213 h 392"/>
                <a:gd name="T26" fmla="*/ 443 w 723"/>
                <a:gd name="T27" fmla="*/ 248 h 392"/>
                <a:gd name="T28" fmla="*/ 412 w 723"/>
                <a:gd name="T29" fmla="*/ 274 h 392"/>
                <a:gd name="T30" fmla="*/ 372 w 723"/>
                <a:gd name="T31" fmla="*/ 287 h 392"/>
                <a:gd name="T32" fmla="*/ 96 w 723"/>
                <a:gd name="T33" fmla="*/ 151 h 392"/>
                <a:gd name="T34" fmla="*/ 68 w 723"/>
                <a:gd name="T35" fmla="*/ 131 h 392"/>
                <a:gd name="T36" fmla="*/ 61 w 723"/>
                <a:gd name="T37" fmla="*/ 97 h 392"/>
                <a:gd name="T38" fmla="*/ 80 w 723"/>
                <a:gd name="T39" fmla="*/ 69 h 392"/>
                <a:gd name="T40" fmla="*/ 114 w 723"/>
                <a:gd name="T41" fmla="*/ 63 h 392"/>
                <a:gd name="T42" fmla="*/ 143 w 723"/>
                <a:gd name="T43" fmla="*/ 81 h 392"/>
                <a:gd name="T44" fmla="*/ 150 w 723"/>
                <a:gd name="T45" fmla="*/ 115 h 392"/>
                <a:gd name="T46" fmla="*/ 131 w 723"/>
                <a:gd name="T47" fmla="*/ 144 h 392"/>
                <a:gd name="T48" fmla="*/ 106 w 723"/>
                <a:gd name="T49" fmla="*/ 152 h 392"/>
                <a:gd name="T50" fmla="*/ 642 w 723"/>
                <a:gd name="T51" fmla="*/ 249 h 392"/>
                <a:gd name="T52" fmla="*/ 661 w 723"/>
                <a:gd name="T53" fmla="*/ 278 h 392"/>
                <a:gd name="T54" fmla="*/ 655 w 723"/>
                <a:gd name="T55" fmla="*/ 313 h 392"/>
                <a:gd name="T56" fmla="*/ 626 w 723"/>
                <a:gd name="T57" fmla="*/ 331 h 392"/>
                <a:gd name="T58" fmla="*/ 592 w 723"/>
                <a:gd name="T59" fmla="*/ 324 h 392"/>
                <a:gd name="T60" fmla="*/ 573 w 723"/>
                <a:gd name="T61" fmla="*/ 297 h 392"/>
                <a:gd name="T62" fmla="*/ 580 w 723"/>
                <a:gd name="T63" fmla="*/ 262 h 392"/>
                <a:gd name="T64" fmla="*/ 608 w 723"/>
                <a:gd name="T65" fmla="*/ 243 h 392"/>
                <a:gd name="T66" fmla="*/ 669 w 723"/>
                <a:gd name="T67" fmla="*/ 392 h 392"/>
                <a:gd name="T68" fmla="*/ 691 w 723"/>
                <a:gd name="T69" fmla="*/ 386 h 392"/>
                <a:gd name="T70" fmla="*/ 709 w 723"/>
                <a:gd name="T71" fmla="*/ 371 h 392"/>
                <a:gd name="T72" fmla="*/ 720 w 723"/>
                <a:gd name="T73" fmla="*/ 350 h 392"/>
                <a:gd name="T74" fmla="*/ 723 w 723"/>
                <a:gd name="T75" fmla="*/ 62 h 392"/>
                <a:gd name="T76" fmla="*/ 718 w 723"/>
                <a:gd name="T77" fmla="*/ 38 h 392"/>
                <a:gd name="T78" fmla="*/ 705 w 723"/>
                <a:gd name="T79" fmla="*/ 19 h 392"/>
                <a:gd name="T80" fmla="*/ 686 w 723"/>
                <a:gd name="T81" fmla="*/ 6 h 392"/>
                <a:gd name="T82" fmla="*/ 663 w 723"/>
                <a:gd name="T83" fmla="*/ 2 h 392"/>
                <a:gd name="T84" fmla="*/ 43 w 723"/>
                <a:gd name="T85" fmla="*/ 4 h 392"/>
                <a:gd name="T86" fmla="*/ 22 w 723"/>
                <a:gd name="T87" fmla="*/ 14 h 392"/>
                <a:gd name="T88" fmla="*/ 7 w 723"/>
                <a:gd name="T89" fmla="*/ 33 h 392"/>
                <a:gd name="T90" fmla="*/ 1 w 723"/>
                <a:gd name="T91" fmla="*/ 55 h 392"/>
                <a:gd name="T92" fmla="*/ 46 w 723"/>
                <a:gd name="T93" fmla="*/ 294 h 392"/>
                <a:gd name="T94" fmla="*/ 151 w 723"/>
                <a:gd name="T95" fmla="*/ 287 h 392"/>
                <a:gd name="T96" fmla="*/ 244 w 723"/>
                <a:gd name="T97" fmla="*/ 293 h 392"/>
                <a:gd name="T98" fmla="*/ 326 w 723"/>
                <a:gd name="T99" fmla="*/ 312 h 392"/>
                <a:gd name="T100" fmla="*/ 373 w 723"/>
                <a:gd name="T101" fmla="*/ 337 h 392"/>
                <a:gd name="T102" fmla="*/ 389 w 723"/>
                <a:gd name="T103" fmla="*/ 362 h 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23" h="392">
                  <a:moveTo>
                    <a:pt x="361" y="287"/>
                  </a:moveTo>
                  <a:lnTo>
                    <a:pt x="350" y="287"/>
                  </a:lnTo>
                  <a:lnTo>
                    <a:pt x="341" y="285"/>
                  </a:lnTo>
                  <a:lnTo>
                    <a:pt x="330" y="283"/>
                  </a:lnTo>
                  <a:lnTo>
                    <a:pt x="320" y="278"/>
                  </a:lnTo>
                  <a:lnTo>
                    <a:pt x="312" y="274"/>
                  </a:lnTo>
                  <a:lnTo>
                    <a:pt x="302" y="269"/>
                  </a:lnTo>
                  <a:lnTo>
                    <a:pt x="295" y="263"/>
                  </a:lnTo>
                  <a:lnTo>
                    <a:pt x="287" y="256"/>
                  </a:lnTo>
                  <a:lnTo>
                    <a:pt x="281" y="248"/>
                  </a:lnTo>
                  <a:lnTo>
                    <a:pt x="274" y="241"/>
                  </a:lnTo>
                  <a:lnTo>
                    <a:pt x="269" y="232"/>
                  </a:lnTo>
                  <a:lnTo>
                    <a:pt x="265" y="223"/>
                  </a:lnTo>
                  <a:lnTo>
                    <a:pt x="260" y="213"/>
                  </a:lnTo>
                  <a:lnTo>
                    <a:pt x="258" y="203"/>
                  </a:lnTo>
                  <a:lnTo>
                    <a:pt x="257" y="192"/>
                  </a:lnTo>
                  <a:lnTo>
                    <a:pt x="256" y="182"/>
                  </a:lnTo>
                  <a:lnTo>
                    <a:pt x="257" y="171"/>
                  </a:lnTo>
                  <a:lnTo>
                    <a:pt x="258" y="160"/>
                  </a:lnTo>
                  <a:lnTo>
                    <a:pt x="260" y="151"/>
                  </a:lnTo>
                  <a:lnTo>
                    <a:pt x="265" y="141"/>
                  </a:lnTo>
                  <a:lnTo>
                    <a:pt x="269" y="131"/>
                  </a:lnTo>
                  <a:lnTo>
                    <a:pt x="274" y="123"/>
                  </a:lnTo>
                  <a:lnTo>
                    <a:pt x="281" y="115"/>
                  </a:lnTo>
                  <a:lnTo>
                    <a:pt x="287" y="108"/>
                  </a:lnTo>
                  <a:lnTo>
                    <a:pt x="295" y="100"/>
                  </a:lnTo>
                  <a:lnTo>
                    <a:pt x="302" y="95"/>
                  </a:lnTo>
                  <a:lnTo>
                    <a:pt x="312" y="90"/>
                  </a:lnTo>
                  <a:lnTo>
                    <a:pt x="320" y="84"/>
                  </a:lnTo>
                  <a:lnTo>
                    <a:pt x="330" y="81"/>
                  </a:lnTo>
                  <a:lnTo>
                    <a:pt x="341" y="79"/>
                  </a:lnTo>
                  <a:lnTo>
                    <a:pt x="350" y="77"/>
                  </a:lnTo>
                  <a:lnTo>
                    <a:pt x="361" y="77"/>
                  </a:lnTo>
                  <a:lnTo>
                    <a:pt x="372" y="77"/>
                  </a:lnTo>
                  <a:lnTo>
                    <a:pt x="383" y="79"/>
                  </a:lnTo>
                  <a:lnTo>
                    <a:pt x="392" y="81"/>
                  </a:lnTo>
                  <a:lnTo>
                    <a:pt x="403" y="84"/>
                  </a:lnTo>
                  <a:lnTo>
                    <a:pt x="412" y="90"/>
                  </a:lnTo>
                  <a:lnTo>
                    <a:pt x="420" y="95"/>
                  </a:lnTo>
                  <a:lnTo>
                    <a:pt x="429" y="100"/>
                  </a:lnTo>
                  <a:lnTo>
                    <a:pt x="436" y="108"/>
                  </a:lnTo>
                  <a:lnTo>
                    <a:pt x="443" y="115"/>
                  </a:lnTo>
                  <a:lnTo>
                    <a:pt x="449" y="123"/>
                  </a:lnTo>
                  <a:lnTo>
                    <a:pt x="454" y="131"/>
                  </a:lnTo>
                  <a:lnTo>
                    <a:pt x="459" y="141"/>
                  </a:lnTo>
                  <a:lnTo>
                    <a:pt x="462" y="151"/>
                  </a:lnTo>
                  <a:lnTo>
                    <a:pt x="465" y="160"/>
                  </a:lnTo>
                  <a:lnTo>
                    <a:pt x="466" y="171"/>
                  </a:lnTo>
                  <a:lnTo>
                    <a:pt x="467" y="182"/>
                  </a:lnTo>
                  <a:lnTo>
                    <a:pt x="466" y="192"/>
                  </a:lnTo>
                  <a:lnTo>
                    <a:pt x="465" y="203"/>
                  </a:lnTo>
                  <a:lnTo>
                    <a:pt x="462" y="213"/>
                  </a:lnTo>
                  <a:lnTo>
                    <a:pt x="459" y="223"/>
                  </a:lnTo>
                  <a:lnTo>
                    <a:pt x="454" y="232"/>
                  </a:lnTo>
                  <a:lnTo>
                    <a:pt x="449" y="241"/>
                  </a:lnTo>
                  <a:lnTo>
                    <a:pt x="443" y="248"/>
                  </a:lnTo>
                  <a:lnTo>
                    <a:pt x="436" y="256"/>
                  </a:lnTo>
                  <a:lnTo>
                    <a:pt x="429" y="263"/>
                  </a:lnTo>
                  <a:lnTo>
                    <a:pt x="420" y="269"/>
                  </a:lnTo>
                  <a:lnTo>
                    <a:pt x="412" y="274"/>
                  </a:lnTo>
                  <a:lnTo>
                    <a:pt x="403" y="278"/>
                  </a:lnTo>
                  <a:lnTo>
                    <a:pt x="392" y="283"/>
                  </a:lnTo>
                  <a:lnTo>
                    <a:pt x="383" y="285"/>
                  </a:lnTo>
                  <a:lnTo>
                    <a:pt x="372" y="287"/>
                  </a:lnTo>
                  <a:lnTo>
                    <a:pt x="361" y="287"/>
                  </a:lnTo>
                  <a:lnTo>
                    <a:pt x="361" y="287"/>
                  </a:lnTo>
                  <a:close/>
                  <a:moveTo>
                    <a:pt x="106" y="152"/>
                  </a:moveTo>
                  <a:lnTo>
                    <a:pt x="96" y="151"/>
                  </a:lnTo>
                  <a:lnTo>
                    <a:pt x="88" y="149"/>
                  </a:lnTo>
                  <a:lnTo>
                    <a:pt x="80" y="144"/>
                  </a:lnTo>
                  <a:lnTo>
                    <a:pt x="74" y="139"/>
                  </a:lnTo>
                  <a:lnTo>
                    <a:pt x="68" y="131"/>
                  </a:lnTo>
                  <a:lnTo>
                    <a:pt x="64" y="124"/>
                  </a:lnTo>
                  <a:lnTo>
                    <a:pt x="61" y="115"/>
                  </a:lnTo>
                  <a:lnTo>
                    <a:pt x="61" y="107"/>
                  </a:lnTo>
                  <a:lnTo>
                    <a:pt x="61" y="97"/>
                  </a:lnTo>
                  <a:lnTo>
                    <a:pt x="64" y="88"/>
                  </a:lnTo>
                  <a:lnTo>
                    <a:pt x="68" y="81"/>
                  </a:lnTo>
                  <a:lnTo>
                    <a:pt x="74" y="74"/>
                  </a:lnTo>
                  <a:lnTo>
                    <a:pt x="80" y="69"/>
                  </a:lnTo>
                  <a:lnTo>
                    <a:pt x="88" y="65"/>
                  </a:lnTo>
                  <a:lnTo>
                    <a:pt x="96" y="63"/>
                  </a:lnTo>
                  <a:lnTo>
                    <a:pt x="106" y="62"/>
                  </a:lnTo>
                  <a:lnTo>
                    <a:pt x="114" y="63"/>
                  </a:lnTo>
                  <a:lnTo>
                    <a:pt x="123" y="65"/>
                  </a:lnTo>
                  <a:lnTo>
                    <a:pt x="131" y="69"/>
                  </a:lnTo>
                  <a:lnTo>
                    <a:pt x="137" y="74"/>
                  </a:lnTo>
                  <a:lnTo>
                    <a:pt x="143" y="81"/>
                  </a:lnTo>
                  <a:lnTo>
                    <a:pt x="147" y="88"/>
                  </a:lnTo>
                  <a:lnTo>
                    <a:pt x="150" y="97"/>
                  </a:lnTo>
                  <a:lnTo>
                    <a:pt x="151" y="107"/>
                  </a:lnTo>
                  <a:lnTo>
                    <a:pt x="150" y="115"/>
                  </a:lnTo>
                  <a:lnTo>
                    <a:pt x="148" y="124"/>
                  </a:lnTo>
                  <a:lnTo>
                    <a:pt x="143" y="131"/>
                  </a:lnTo>
                  <a:lnTo>
                    <a:pt x="137" y="139"/>
                  </a:lnTo>
                  <a:lnTo>
                    <a:pt x="131" y="144"/>
                  </a:lnTo>
                  <a:lnTo>
                    <a:pt x="123" y="149"/>
                  </a:lnTo>
                  <a:lnTo>
                    <a:pt x="114" y="151"/>
                  </a:lnTo>
                  <a:lnTo>
                    <a:pt x="106" y="152"/>
                  </a:lnTo>
                  <a:lnTo>
                    <a:pt x="106" y="152"/>
                  </a:lnTo>
                  <a:close/>
                  <a:moveTo>
                    <a:pt x="617" y="242"/>
                  </a:moveTo>
                  <a:lnTo>
                    <a:pt x="626" y="243"/>
                  </a:lnTo>
                  <a:lnTo>
                    <a:pt x="635" y="245"/>
                  </a:lnTo>
                  <a:lnTo>
                    <a:pt x="642" y="249"/>
                  </a:lnTo>
                  <a:lnTo>
                    <a:pt x="650" y="255"/>
                  </a:lnTo>
                  <a:lnTo>
                    <a:pt x="655" y="262"/>
                  </a:lnTo>
                  <a:lnTo>
                    <a:pt x="659" y="270"/>
                  </a:lnTo>
                  <a:lnTo>
                    <a:pt x="661" y="278"/>
                  </a:lnTo>
                  <a:lnTo>
                    <a:pt x="663" y="287"/>
                  </a:lnTo>
                  <a:lnTo>
                    <a:pt x="661" y="297"/>
                  </a:lnTo>
                  <a:lnTo>
                    <a:pt x="659" y="305"/>
                  </a:lnTo>
                  <a:lnTo>
                    <a:pt x="655" y="313"/>
                  </a:lnTo>
                  <a:lnTo>
                    <a:pt x="650" y="319"/>
                  </a:lnTo>
                  <a:lnTo>
                    <a:pt x="642" y="324"/>
                  </a:lnTo>
                  <a:lnTo>
                    <a:pt x="635" y="329"/>
                  </a:lnTo>
                  <a:lnTo>
                    <a:pt x="626" y="331"/>
                  </a:lnTo>
                  <a:lnTo>
                    <a:pt x="617" y="332"/>
                  </a:lnTo>
                  <a:lnTo>
                    <a:pt x="608" y="331"/>
                  </a:lnTo>
                  <a:lnTo>
                    <a:pt x="600" y="329"/>
                  </a:lnTo>
                  <a:lnTo>
                    <a:pt x="592" y="324"/>
                  </a:lnTo>
                  <a:lnTo>
                    <a:pt x="585" y="319"/>
                  </a:lnTo>
                  <a:lnTo>
                    <a:pt x="580" y="313"/>
                  </a:lnTo>
                  <a:lnTo>
                    <a:pt x="576" y="305"/>
                  </a:lnTo>
                  <a:lnTo>
                    <a:pt x="573" y="297"/>
                  </a:lnTo>
                  <a:lnTo>
                    <a:pt x="572" y="287"/>
                  </a:lnTo>
                  <a:lnTo>
                    <a:pt x="573" y="278"/>
                  </a:lnTo>
                  <a:lnTo>
                    <a:pt x="576" y="270"/>
                  </a:lnTo>
                  <a:lnTo>
                    <a:pt x="580" y="262"/>
                  </a:lnTo>
                  <a:lnTo>
                    <a:pt x="585" y="255"/>
                  </a:lnTo>
                  <a:lnTo>
                    <a:pt x="592" y="249"/>
                  </a:lnTo>
                  <a:lnTo>
                    <a:pt x="600" y="245"/>
                  </a:lnTo>
                  <a:lnTo>
                    <a:pt x="608" y="243"/>
                  </a:lnTo>
                  <a:lnTo>
                    <a:pt x="617" y="242"/>
                  </a:lnTo>
                  <a:close/>
                  <a:moveTo>
                    <a:pt x="391" y="392"/>
                  </a:moveTo>
                  <a:lnTo>
                    <a:pt x="663" y="392"/>
                  </a:lnTo>
                  <a:lnTo>
                    <a:pt x="669" y="392"/>
                  </a:lnTo>
                  <a:lnTo>
                    <a:pt x="674" y="391"/>
                  </a:lnTo>
                  <a:lnTo>
                    <a:pt x="681" y="390"/>
                  </a:lnTo>
                  <a:lnTo>
                    <a:pt x="686" y="388"/>
                  </a:lnTo>
                  <a:lnTo>
                    <a:pt x="691" y="386"/>
                  </a:lnTo>
                  <a:lnTo>
                    <a:pt x="697" y="382"/>
                  </a:lnTo>
                  <a:lnTo>
                    <a:pt x="701" y="379"/>
                  </a:lnTo>
                  <a:lnTo>
                    <a:pt x="705" y="375"/>
                  </a:lnTo>
                  <a:lnTo>
                    <a:pt x="709" y="371"/>
                  </a:lnTo>
                  <a:lnTo>
                    <a:pt x="713" y="366"/>
                  </a:lnTo>
                  <a:lnTo>
                    <a:pt x="715" y="361"/>
                  </a:lnTo>
                  <a:lnTo>
                    <a:pt x="718" y="356"/>
                  </a:lnTo>
                  <a:lnTo>
                    <a:pt x="720" y="350"/>
                  </a:lnTo>
                  <a:lnTo>
                    <a:pt x="721" y="345"/>
                  </a:lnTo>
                  <a:lnTo>
                    <a:pt x="723" y="338"/>
                  </a:lnTo>
                  <a:lnTo>
                    <a:pt x="723" y="332"/>
                  </a:lnTo>
                  <a:lnTo>
                    <a:pt x="723" y="62"/>
                  </a:lnTo>
                  <a:lnTo>
                    <a:pt x="723" y="55"/>
                  </a:lnTo>
                  <a:lnTo>
                    <a:pt x="721" y="49"/>
                  </a:lnTo>
                  <a:lnTo>
                    <a:pt x="720" y="43"/>
                  </a:lnTo>
                  <a:lnTo>
                    <a:pt x="718" y="38"/>
                  </a:lnTo>
                  <a:lnTo>
                    <a:pt x="715" y="33"/>
                  </a:lnTo>
                  <a:lnTo>
                    <a:pt x="713" y="27"/>
                  </a:lnTo>
                  <a:lnTo>
                    <a:pt x="709" y="23"/>
                  </a:lnTo>
                  <a:lnTo>
                    <a:pt x="705" y="19"/>
                  </a:lnTo>
                  <a:lnTo>
                    <a:pt x="701" y="14"/>
                  </a:lnTo>
                  <a:lnTo>
                    <a:pt x="697" y="11"/>
                  </a:lnTo>
                  <a:lnTo>
                    <a:pt x="691" y="8"/>
                  </a:lnTo>
                  <a:lnTo>
                    <a:pt x="686" y="6"/>
                  </a:lnTo>
                  <a:lnTo>
                    <a:pt x="681" y="4"/>
                  </a:lnTo>
                  <a:lnTo>
                    <a:pt x="674" y="3"/>
                  </a:lnTo>
                  <a:lnTo>
                    <a:pt x="669" y="2"/>
                  </a:lnTo>
                  <a:lnTo>
                    <a:pt x="663" y="2"/>
                  </a:lnTo>
                  <a:lnTo>
                    <a:pt x="61" y="0"/>
                  </a:lnTo>
                  <a:lnTo>
                    <a:pt x="54" y="2"/>
                  </a:lnTo>
                  <a:lnTo>
                    <a:pt x="48" y="3"/>
                  </a:lnTo>
                  <a:lnTo>
                    <a:pt x="43" y="4"/>
                  </a:lnTo>
                  <a:lnTo>
                    <a:pt x="37" y="6"/>
                  </a:lnTo>
                  <a:lnTo>
                    <a:pt x="32" y="8"/>
                  </a:lnTo>
                  <a:lnTo>
                    <a:pt x="27" y="11"/>
                  </a:lnTo>
                  <a:lnTo>
                    <a:pt x="22" y="14"/>
                  </a:lnTo>
                  <a:lnTo>
                    <a:pt x="18" y="19"/>
                  </a:lnTo>
                  <a:lnTo>
                    <a:pt x="14" y="23"/>
                  </a:lnTo>
                  <a:lnTo>
                    <a:pt x="10" y="27"/>
                  </a:lnTo>
                  <a:lnTo>
                    <a:pt x="7" y="33"/>
                  </a:lnTo>
                  <a:lnTo>
                    <a:pt x="5" y="38"/>
                  </a:lnTo>
                  <a:lnTo>
                    <a:pt x="3" y="43"/>
                  </a:lnTo>
                  <a:lnTo>
                    <a:pt x="2" y="49"/>
                  </a:lnTo>
                  <a:lnTo>
                    <a:pt x="1" y="55"/>
                  </a:lnTo>
                  <a:lnTo>
                    <a:pt x="0" y="62"/>
                  </a:lnTo>
                  <a:lnTo>
                    <a:pt x="0" y="304"/>
                  </a:lnTo>
                  <a:lnTo>
                    <a:pt x="22" y="299"/>
                  </a:lnTo>
                  <a:lnTo>
                    <a:pt x="46" y="294"/>
                  </a:lnTo>
                  <a:lnTo>
                    <a:pt x="68" y="291"/>
                  </a:lnTo>
                  <a:lnTo>
                    <a:pt x="90" y="290"/>
                  </a:lnTo>
                  <a:lnTo>
                    <a:pt x="126" y="288"/>
                  </a:lnTo>
                  <a:lnTo>
                    <a:pt x="151" y="287"/>
                  </a:lnTo>
                  <a:lnTo>
                    <a:pt x="172" y="288"/>
                  </a:lnTo>
                  <a:lnTo>
                    <a:pt x="206" y="289"/>
                  </a:lnTo>
                  <a:lnTo>
                    <a:pt x="225" y="291"/>
                  </a:lnTo>
                  <a:lnTo>
                    <a:pt x="244" y="293"/>
                  </a:lnTo>
                  <a:lnTo>
                    <a:pt x="266" y="297"/>
                  </a:lnTo>
                  <a:lnTo>
                    <a:pt x="286" y="300"/>
                  </a:lnTo>
                  <a:lnTo>
                    <a:pt x="306" y="305"/>
                  </a:lnTo>
                  <a:lnTo>
                    <a:pt x="326" y="312"/>
                  </a:lnTo>
                  <a:lnTo>
                    <a:pt x="344" y="318"/>
                  </a:lnTo>
                  <a:lnTo>
                    <a:pt x="360" y="327"/>
                  </a:lnTo>
                  <a:lnTo>
                    <a:pt x="366" y="332"/>
                  </a:lnTo>
                  <a:lnTo>
                    <a:pt x="373" y="337"/>
                  </a:lnTo>
                  <a:lnTo>
                    <a:pt x="378" y="343"/>
                  </a:lnTo>
                  <a:lnTo>
                    <a:pt x="383" y="349"/>
                  </a:lnTo>
                  <a:lnTo>
                    <a:pt x="387" y="356"/>
                  </a:lnTo>
                  <a:lnTo>
                    <a:pt x="389" y="362"/>
                  </a:lnTo>
                  <a:lnTo>
                    <a:pt x="391" y="369"/>
                  </a:lnTo>
                  <a:lnTo>
                    <a:pt x="391" y="377"/>
                  </a:lnTo>
                  <a:lnTo>
                    <a:pt x="391" y="3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99">
              <a:extLst>
                <a:ext uri="{FF2B5EF4-FFF2-40B4-BE49-F238E27FC236}">
                  <a16:creationId xmlns:a16="http://schemas.microsoft.com/office/drawing/2014/main" id="{A8E6691B-D48E-4F27-BFB8-39275098B1B8}"/>
                </a:ext>
              </a:extLst>
            </p:cNvPr>
            <p:cNvSpPr>
              <a:spLocks/>
            </p:cNvSpPr>
            <p:nvPr/>
          </p:nvSpPr>
          <p:spPr bwMode="auto">
            <a:xfrm>
              <a:off x="3756025" y="1598613"/>
              <a:ext cx="133350" cy="33338"/>
            </a:xfrm>
            <a:custGeom>
              <a:avLst/>
              <a:gdLst>
                <a:gd name="T0" fmla="*/ 0 w 421"/>
                <a:gd name="T1" fmla="*/ 44 h 104"/>
                <a:gd name="T2" fmla="*/ 2 w 421"/>
                <a:gd name="T3" fmla="*/ 52 h 104"/>
                <a:gd name="T4" fmla="*/ 5 w 421"/>
                <a:gd name="T5" fmla="*/ 56 h 104"/>
                <a:gd name="T6" fmla="*/ 6 w 421"/>
                <a:gd name="T7" fmla="*/ 59 h 104"/>
                <a:gd name="T8" fmla="*/ 11 w 421"/>
                <a:gd name="T9" fmla="*/ 65 h 104"/>
                <a:gd name="T10" fmla="*/ 13 w 421"/>
                <a:gd name="T11" fmla="*/ 65 h 104"/>
                <a:gd name="T12" fmla="*/ 31 w 421"/>
                <a:gd name="T13" fmla="*/ 76 h 104"/>
                <a:gd name="T14" fmla="*/ 32 w 421"/>
                <a:gd name="T15" fmla="*/ 77 h 104"/>
                <a:gd name="T16" fmla="*/ 41 w 421"/>
                <a:gd name="T17" fmla="*/ 80 h 104"/>
                <a:gd name="T18" fmla="*/ 45 w 421"/>
                <a:gd name="T19" fmla="*/ 81 h 104"/>
                <a:gd name="T20" fmla="*/ 53 w 421"/>
                <a:gd name="T21" fmla="*/ 84 h 104"/>
                <a:gd name="T22" fmla="*/ 61 w 421"/>
                <a:gd name="T23" fmla="*/ 86 h 104"/>
                <a:gd name="T24" fmla="*/ 66 w 421"/>
                <a:gd name="T25" fmla="*/ 87 h 104"/>
                <a:gd name="T26" fmla="*/ 98 w 421"/>
                <a:gd name="T27" fmla="*/ 95 h 104"/>
                <a:gd name="T28" fmla="*/ 133 w 421"/>
                <a:gd name="T29" fmla="*/ 99 h 104"/>
                <a:gd name="T30" fmla="*/ 197 w 421"/>
                <a:gd name="T31" fmla="*/ 104 h 104"/>
                <a:gd name="T32" fmla="*/ 211 w 421"/>
                <a:gd name="T33" fmla="*/ 104 h 104"/>
                <a:gd name="T34" fmla="*/ 225 w 421"/>
                <a:gd name="T35" fmla="*/ 104 h 104"/>
                <a:gd name="T36" fmla="*/ 289 w 421"/>
                <a:gd name="T37" fmla="*/ 99 h 104"/>
                <a:gd name="T38" fmla="*/ 322 w 421"/>
                <a:gd name="T39" fmla="*/ 95 h 104"/>
                <a:gd name="T40" fmla="*/ 356 w 421"/>
                <a:gd name="T41" fmla="*/ 87 h 104"/>
                <a:gd name="T42" fmla="*/ 360 w 421"/>
                <a:gd name="T43" fmla="*/ 86 h 104"/>
                <a:gd name="T44" fmla="*/ 368 w 421"/>
                <a:gd name="T45" fmla="*/ 84 h 104"/>
                <a:gd name="T46" fmla="*/ 376 w 421"/>
                <a:gd name="T47" fmla="*/ 81 h 104"/>
                <a:gd name="T48" fmla="*/ 379 w 421"/>
                <a:gd name="T49" fmla="*/ 80 h 104"/>
                <a:gd name="T50" fmla="*/ 390 w 421"/>
                <a:gd name="T51" fmla="*/ 77 h 104"/>
                <a:gd name="T52" fmla="*/ 391 w 421"/>
                <a:gd name="T53" fmla="*/ 76 h 104"/>
                <a:gd name="T54" fmla="*/ 409 w 421"/>
                <a:gd name="T55" fmla="*/ 65 h 104"/>
                <a:gd name="T56" fmla="*/ 409 w 421"/>
                <a:gd name="T57" fmla="*/ 65 h 104"/>
                <a:gd name="T58" fmla="*/ 416 w 421"/>
                <a:gd name="T59" fmla="*/ 59 h 104"/>
                <a:gd name="T60" fmla="*/ 417 w 421"/>
                <a:gd name="T61" fmla="*/ 56 h 104"/>
                <a:gd name="T62" fmla="*/ 420 w 421"/>
                <a:gd name="T63" fmla="*/ 52 h 104"/>
                <a:gd name="T64" fmla="*/ 421 w 421"/>
                <a:gd name="T65" fmla="*/ 44 h 104"/>
                <a:gd name="T66" fmla="*/ 410 w 421"/>
                <a:gd name="T67" fmla="*/ 4 h 104"/>
                <a:gd name="T68" fmla="*/ 386 w 421"/>
                <a:gd name="T69" fmla="*/ 10 h 104"/>
                <a:gd name="T70" fmla="*/ 344 w 421"/>
                <a:gd name="T71" fmla="*/ 19 h 104"/>
                <a:gd name="T72" fmla="*/ 284 w 421"/>
                <a:gd name="T73" fmla="*/ 25 h 104"/>
                <a:gd name="T74" fmla="*/ 231 w 421"/>
                <a:gd name="T75" fmla="*/ 28 h 104"/>
                <a:gd name="T76" fmla="*/ 191 w 421"/>
                <a:gd name="T77" fmla="*/ 28 h 104"/>
                <a:gd name="T78" fmla="*/ 138 w 421"/>
                <a:gd name="T79" fmla="*/ 25 h 104"/>
                <a:gd name="T80" fmla="*/ 78 w 421"/>
                <a:gd name="T81" fmla="*/ 19 h 104"/>
                <a:gd name="T82" fmla="*/ 35 w 421"/>
                <a:gd name="T83" fmla="*/ 10 h 104"/>
                <a:gd name="T84" fmla="*/ 10 w 421"/>
                <a:gd name="T85" fmla="*/ 4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421" h="104">
                  <a:moveTo>
                    <a:pt x="0" y="0"/>
                  </a:moveTo>
                  <a:lnTo>
                    <a:pt x="0" y="44"/>
                  </a:lnTo>
                  <a:lnTo>
                    <a:pt x="1" y="48"/>
                  </a:lnTo>
                  <a:lnTo>
                    <a:pt x="2" y="52"/>
                  </a:lnTo>
                  <a:lnTo>
                    <a:pt x="3" y="54"/>
                  </a:lnTo>
                  <a:lnTo>
                    <a:pt x="5" y="56"/>
                  </a:lnTo>
                  <a:lnTo>
                    <a:pt x="5" y="57"/>
                  </a:lnTo>
                  <a:lnTo>
                    <a:pt x="6" y="59"/>
                  </a:lnTo>
                  <a:lnTo>
                    <a:pt x="8" y="62"/>
                  </a:lnTo>
                  <a:lnTo>
                    <a:pt x="11" y="65"/>
                  </a:lnTo>
                  <a:lnTo>
                    <a:pt x="11" y="65"/>
                  </a:lnTo>
                  <a:lnTo>
                    <a:pt x="13" y="65"/>
                  </a:lnTo>
                  <a:lnTo>
                    <a:pt x="20" y="70"/>
                  </a:lnTo>
                  <a:lnTo>
                    <a:pt x="31" y="76"/>
                  </a:lnTo>
                  <a:lnTo>
                    <a:pt x="31" y="76"/>
                  </a:lnTo>
                  <a:lnTo>
                    <a:pt x="32" y="77"/>
                  </a:lnTo>
                  <a:lnTo>
                    <a:pt x="36" y="79"/>
                  </a:lnTo>
                  <a:lnTo>
                    <a:pt x="41" y="80"/>
                  </a:lnTo>
                  <a:lnTo>
                    <a:pt x="44" y="81"/>
                  </a:lnTo>
                  <a:lnTo>
                    <a:pt x="45" y="81"/>
                  </a:lnTo>
                  <a:lnTo>
                    <a:pt x="49" y="83"/>
                  </a:lnTo>
                  <a:lnTo>
                    <a:pt x="53" y="84"/>
                  </a:lnTo>
                  <a:lnTo>
                    <a:pt x="58" y="85"/>
                  </a:lnTo>
                  <a:lnTo>
                    <a:pt x="61" y="86"/>
                  </a:lnTo>
                  <a:lnTo>
                    <a:pt x="64" y="87"/>
                  </a:lnTo>
                  <a:lnTo>
                    <a:pt x="66" y="87"/>
                  </a:lnTo>
                  <a:lnTo>
                    <a:pt x="82" y="92"/>
                  </a:lnTo>
                  <a:lnTo>
                    <a:pt x="98" y="95"/>
                  </a:lnTo>
                  <a:lnTo>
                    <a:pt x="115" y="97"/>
                  </a:lnTo>
                  <a:lnTo>
                    <a:pt x="133" y="99"/>
                  </a:lnTo>
                  <a:lnTo>
                    <a:pt x="166" y="102"/>
                  </a:lnTo>
                  <a:lnTo>
                    <a:pt x="197" y="104"/>
                  </a:lnTo>
                  <a:lnTo>
                    <a:pt x="203" y="104"/>
                  </a:lnTo>
                  <a:lnTo>
                    <a:pt x="211" y="104"/>
                  </a:lnTo>
                  <a:lnTo>
                    <a:pt x="217" y="104"/>
                  </a:lnTo>
                  <a:lnTo>
                    <a:pt x="225" y="104"/>
                  </a:lnTo>
                  <a:lnTo>
                    <a:pt x="255" y="102"/>
                  </a:lnTo>
                  <a:lnTo>
                    <a:pt x="289" y="99"/>
                  </a:lnTo>
                  <a:lnTo>
                    <a:pt x="306" y="97"/>
                  </a:lnTo>
                  <a:lnTo>
                    <a:pt x="322" y="95"/>
                  </a:lnTo>
                  <a:lnTo>
                    <a:pt x="340" y="92"/>
                  </a:lnTo>
                  <a:lnTo>
                    <a:pt x="356" y="87"/>
                  </a:lnTo>
                  <a:lnTo>
                    <a:pt x="358" y="87"/>
                  </a:lnTo>
                  <a:lnTo>
                    <a:pt x="360" y="86"/>
                  </a:lnTo>
                  <a:lnTo>
                    <a:pt x="364" y="85"/>
                  </a:lnTo>
                  <a:lnTo>
                    <a:pt x="368" y="84"/>
                  </a:lnTo>
                  <a:lnTo>
                    <a:pt x="372" y="83"/>
                  </a:lnTo>
                  <a:lnTo>
                    <a:pt x="376" y="81"/>
                  </a:lnTo>
                  <a:lnTo>
                    <a:pt x="378" y="81"/>
                  </a:lnTo>
                  <a:lnTo>
                    <a:pt x="379" y="80"/>
                  </a:lnTo>
                  <a:lnTo>
                    <a:pt x="385" y="79"/>
                  </a:lnTo>
                  <a:lnTo>
                    <a:pt x="390" y="77"/>
                  </a:lnTo>
                  <a:lnTo>
                    <a:pt x="390" y="76"/>
                  </a:lnTo>
                  <a:lnTo>
                    <a:pt x="391" y="76"/>
                  </a:lnTo>
                  <a:lnTo>
                    <a:pt x="401" y="70"/>
                  </a:lnTo>
                  <a:lnTo>
                    <a:pt x="409" y="65"/>
                  </a:lnTo>
                  <a:lnTo>
                    <a:pt x="409" y="65"/>
                  </a:lnTo>
                  <a:lnTo>
                    <a:pt x="409" y="65"/>
                  </a:lnTo>
                  <a:lnTo>
                    <a:pt x="413" y="62"/>
                  </a:lnTo>
                  <a:lnTo>
                    <a:pt x="416" y="59"/>
                  </a:lnTo>
                  <a:lnTo>
                    <a:pt x="417" y="57"/>
                  </a:lnTo>
                  <a:lnTo>
                    <a:pt x="417" y="56"/>
                  </a:lnTo>
                  <a:lnTo>
                    <a:pt x="419" y="54"/>
                  </a:lnTo>
                  <a:lnTo>
                    <a:pt x="420" y="52"/>
                  </a:lnTo>
                  <a:lnTo>
                    <a:pt x="421" y="48"/>
                  </a:lnTo>
                  <a:lnTo>
                    <a:pt x="421" y="44"/>
                  </a:lnTo>
                  <a:lnTo>
                    <a:pt x="421" y="0"/>
                  </a:lnTo>
                  <a:lnTo>
                    <a:pt x="410" y="4"/>
                  </a:lnTo>
                  <a:lnTo>
                    <a:pt x="399" y="7"/>
                  </a:lnTo>
                  <a:lnTo>
                    <a:pt x="386" y="10"/>
                  </a:lnTo>
                  <a:lnTo>
                    <a:pt x="373" y="13"/>
                  </a:lnTo>
                  <a:lnTo>
                    <a:pt x="344" y="19"/>
                  </a:lnTo>
                  <a:lnTo>
                    <a:pt x="314" y="23"/>
                  </a:lnTo>
                  <a:lnTo>
                    <a:pt x="284" y="25"/>
                  </a:lnTo>
                  <a:lnTo>
                    <a:pt x="256" y="27"/>
                  </a:lnTo>
                  <a:lnTo>
                    <a:pt x="231" y="28"/>
                  </a:lnTo>
                  <a:lnTo>
                    <a:pt x="211" y="28"/>
                  </a:lnTo>
                  <a:lnTo>
                    <a:pt x="191" y="28"/>
                  </a:lnTo>
                  <a:lnTo>
                    <a:pt x="166" y="27"/>
                  </a:lnTo>
                  <a:lnTo>
                    <a:pt x="138" y="25"/>
                  </a:lnTo>
                  <a:lnTo>
                    <a:pt x="108" y="23"/>
                  </a:lnTo>
                  <a:lnTo>
                    <a:pt x="78" y="19"/>
                  </a:lnTo>
                  <a:lnTo>
                    <a:pt x="49" y="13"/>
                  </a:lnTo>
                  <a:lnTo>
                    <a:pt x="35" y="10"/>
                  </a:lnTo>
                  <a:lnTo>
                    <a:pt x="22" y="7"/>
                  </a:lnTo>
                  <a:lnTo>
                    <a:pt x="10" y="4"/>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2" name="Freeform 500">
              <a:extLst>
                <a:ext uri="{FF2B5EF4-FFF2-40B4-BE49-F238E27FC236}">
                  <a16:creationId xmlns:a16="http://schemas.microsoft.com/office/drawing/2014/main" id="{5839F0C0-A423-4156-855A-E09BBC0F1685}"/>
                </a:ext>
              </a:extLst>
            </p:cNvPr>
            <p:cNvSpPr>
              <a:spLocks/>
            </p:cNvSpPr>
            <p:nvPr/>
          </p:nvSpPr>
          <p:spPr bwMode="auto">
            <a:xfrm>
              <a:off x="3756025" y="1474788"/>
              <a:ext cx="133350" cy="28575"/>
            </a:xfrm>
            <a:custGeom>
              <a:avLst/>
              <a:gdLst>
                <a:gd name="T0" fmla="*/ 420 w 420"/>
                <a:gd name="T1" fmla="*/ 58 h 90"/>
                <a:gd name="T2" fmla="*/ 419 w 420"/>
                <a:gd name="T3" fmla="*/ 55 h 90"/>
                <a:gd name="T4" fmla="*/ 418 w 420"/>
                <a:gd name="T5" fmla="*/ 50 h 90"/>
                <a:gd name="T6" fmla="*/ 416 w 420"/>
                <a:gd name="T7" fmla="*/ 47 h 90"/>
                <a:gd name="T8" fmla="*/ 413 w 420"/>
                <a:gd name="T9" fmla="*/ 44 h 90"/>
                <a:gd name="T10" fmla="*/ 406 w 420"/>
                <a:gd name="T11" fmla="*/ 37 h 90"/>
                <a:gd name="T12" fmla="*/ 397 w 420"/>
                <a:gd name="T13" fmla="*/ 32 h 90"/>
                <a:gd name="T14" fmla="*/ 386 w 420"/>
                <a:gd name="T15" fmla="*/ 27 h 90"/>
                <a:gd name="T16" fmla="*/ 374 w 420"/>
                <a:gd name="T17" fmla="*/ 22 h 90"/>
                <a:gd name="T18" fmla="*/ 360 w 420"/>
                <a:gd name="T19" fmla="*/ 18 h 90"/>
                <a:gd name="T20" fmla="*/ 345 w 420"/>
                <a:gd name="T21" fmla="*/ 14 h 90"/>
                <a:gd name="T22" fmla="*/ 313 w 420"/>
                <a:gd name="T23" fmla="*/ 9 h 90"/>
                <a:gd name="T24" fmla="*/ 277 w 420"/>
                <a:gd name="T25" fmla="*/ 3 h 90"/>
                <a:gd name="T26" fmla="*/ 243 w 420"/>
                <a:gd name="T27" fmla="*/ 1 h 90"/>
                <a:gd name="T28" fmla="*/ 210 w 420"/>
                <a:gd name="T29" fmla="*/ 0 h 90"/>
                <a:gd name="T30" fmla="*/ 172 w 420"/>
                <a:gd name="T31" fmla="*/ 1 h 90"/>
                <a:gd name="T32" fmla="*/ 133 w 420"/>
                <a:gd name="T33" fmla="*/ 4 h 90"/>
                <a:gd name="T34" fmla="*/ 113 w 420"/>
                <a:gd name="T35" fmla="*/ 7 h 90"/>
                <a:gd name="T36" fmla="*/ 94 w 420"/>
                <a:gd name="T37" fmla="*/ 11 h 90"/>
                <a:gd name="T38" fmla="*/ 76 w 420"/>
                <a:gd name="T39" fmla="*/ 14 h 90"/>
                <a:gd name="T40" fmla="*/ 59 w 420"/>
                <a:gd name="T41" fmla="*/ 18 h 90"/>
                <a:gd name="T42" fmla="*/ 59 w 420"/>
                <a:gd name="T43" fmla="*/ 18 h 90"/>
                <a:gd name="T44" fmla="*/ 55 w 420"/>
                <a:gd name="T45" fmla="*/ 19 h 90"/>
                <a:gd name="T46" fmla="*/ 52 w 420"/>
                <a:gd name="T47" fmla="*/ 20 h 90"/>
                <a:gd name="T48" fmla="*/ 48 w 420"/>
                <a:gd name="T49" fmla="*/ 21 h 90"/>
                <a:gd name="T50" fmla="*/ 44 w 420"/>
                <a:gd name="T51" fmla="*/ 22 h 90"/>
                <a:gd name="T52" fmla="*/ 43 w 420"/>
                <a:gd name="T53" fmla="*/ 24 h 90"/>
                <a:gd name="T54" fmla="*/ 40 w 420"/>
                <a:gd name="T55" fmla="*/ 24 h 90"/>
                <a:gd name="T56" fmla="*/ 35 w 420"/>
                <a:gd name="T57" fmla="*/ 26 h 90"/>
                <a:gd name="T58" fmla="*/ 31 w 420"/>
                <a:gd name="T59" fmla="*/ 28 h 90"/>
                <a:gd name="T60" fmla="*/ 30 w 420"/>
                <a:gd name="T61" fmla="*/ 28 h 90"/>
                <a:gd name="T62" fmla="*/ 30 w 420"/>
                <a:gd name="T63" fmla="*/ 28 h 90"/>
                <a:gd name="T64" fmla="*/ 19 w 420"/>
                <a:gd name="T65" fmla="*/ 33 h 90"/>
                <a:gd name="T66" fmla="*/ 12 w 420"/>
                <a:gd name="T67" fmla="*/ 40 h 90"/>
                <a:gd name="T68" fmla="*/ 10 w 420"/>
                <a:gd name="T69" fmla="*/ 40 h 90"/>
                <a:gd name="T70" fmla="*/ 10 w 420"/>
                <a:gd name="T71" fmla="*/ 40 h 90"/>
                <a:gd name="T72" fmla="*/ 7 w 420"/>
                <a:gd name="T73" fmla="*/ 43 h 90"/>
                <a:gd name="T74" fmla="*/ 5 w 420"/>
                <a:gd name="T75" fmla="*/ 46 h 90"/>
                <a:gd name="T76" fmla="*/ 4 w 420"/>
                <a:gd name="T77" fmla="*/ 47 h 90"/>
                <a:gd name="T78" fmla="*/ 4 w 420"/>
                <a:gd name="T79" fmla="*/ 48 h 90"/>
                <a:gd name="T80" fmla="*/ 2 w 420"/>
                <a:gd name="T81" fmla="*/ 50 h 90"/>
                <a:gd name="T82" fmla="*/ 1 w 420"/>
                <a:gd name="T83" fmla="*/ 52 h 90"/>
                <a:gd name="T84" fmla="*/ 0 w 420"/>
                <a:gd name="T85" fmla="*/ 56 h 90"/>
                <a:gd name="T86" fmla="*/ 0 w 420"/>
                <a:gd name="T87" fmla="*/ 58 h 90"/>
                <a:gd name="T88" fmla="*/ 8 w 420"/>
                <a:gd name="T89" fmla="*/ 63 h 90"/>
                <a:gd name="T90" fmla="*/ 22 w 420"/>
                <a:gd name="T91" fmla="*/ 68 h 90"/>
                <a:gd name="T92" fmla="*/ 43 w 420"/>
                <a:gd name="T93" fmla="*/ 74 h 90"/>
                <a:gd name="T94" fmla="*/ 67 w 420"/>
                <a:gd name="T95" fmla="*/ 78 h 90"/>
                <a:gd name="T96" fmla="*/ 96 w 420"/>
                <a:gd name="T97" fmla="*/ 84 h 90"/>
                <a:gd name="T98" fmla="*/ 131 w 420"/>
                <a:gd name="T99" fmla="*/ 87 h 90"/>
                <a:gd name="T100" fmla="*/ 168 w 420"/>
                <a:gd name="T101" fmla="*/ 90 h 90"/>
                <a:gd name="T102" fmla="*/ 210 w 420"/>
                <a:gd name="T103" fmla="*/ 90 h 90"/>
                <a:gd name="T104" fmla="*/ 251 w 420"/>
                <a:gd name="T105" fmla="*/ 90 h 90"/>
                <a:gd name="T106" fmla="*/ 289 w 420"/>
                <a:gd name="T107" fmla="*/ 87 h 90"/>
                <a:gd name="T108" fmla="*/ 323 w 420"/>
                <a:gd name="T109" fmla="*/ 84 h 90"/>
                <a:gd name="T110" fmla="*/ 353 w 420"/>
                <a:gd name="T111" fmla="*/ 78 h 90"/>
                <a:gd name="T112" fmla="*/ 377 w 420"/>
                <a:gd name="T113" fmla="*/ 74 h 90"/>
                <a:gd name="T114" fmla="*/ 398 w 420"/>
                <a:gd name="T115" fmla="*/ 68 h 90"/>
                <a:gd name="T116" fmla="*/ 412 w 420"/>
                <a:gd name="T117" fmla="*/ 62 h 90"/>
                <a:gd name="T118" fmla="*/ 420 w 420"/>
                <a:gd name="T119" fmla="*/ 58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420" h="90">
                  <a:moveTo>
                    <a:pt x="420" y="58"/>
                  </a:moveTo>
                  <a:lnTo>
                    <a:pt x="419" y="55"/>
                  </a:lnTo>
                  <a:lnTo>
                    <a:pt x="418" y="50"/>
                  </a:lnTo>
                  <a:lnTo>
                    <a:pt x="416" y="47"/>
                  </a:lnTo>
                  <a:lnTo>
                    <a:pt x="413" y="44"/>
                  </a:lnTo>
                  <a:lnTo>
                    <a:pt x="406" y="37"/>
                  </a:lnTo>
                  <a:lnTo>
                    <a:pt x="397" y="32"/>
                  </a:lnTo>
                  <a:lnTo>
                    <a:pt x="386" y="27"/>
                  </a:lnTo>
                  <a:lnTo>
                    <a:pt x="374" y="22"/>
                  </a:lnTo>
                  <a:lnTo>
                    <a:pt x="360" y="18"/>
                  </a:lnTo>
                  <a:lnTo>
                    <a:pt x="345" y="14"/>
                  </a:lnTo>
                  <a:lnTo>
                    <a:pt x="313" y="9"/>
                  </a:lnTo>
                  <a:lnTo>
                    <a:pt x="277" y="3"/>
                  </a:lnTo>
                  <a:lnTo>
                    <a:pt x="243" y="1"/>
                  </a:lnTo>
                  <a:lnTo>
                    <a:pt x="210" y="0"/>
                  </a:lnTo>
                  <a:lnTo>
                    <a:pt x="172" y="1"/>
                  </a:lnTo>
                  <a:lnTo>
                    <a:pt x="133" y="4"/>
                  </a:lnTo>
                  <a:lnTo>
                    <a:pt x="113" y="7"/>
                  </a:lnTo>
                  <a:lnTo>
                    <a:pt x="94" y="11"/>
                  </a:lnTo>
                  <a:lnTo>
                    <a:pt x="76" y="14"/>
                  </a:lnTo>
                  <a:lnTo>
                    <a:pt x="59" y="18"/>
                  </a:lnTo>
                  <a:lnTo>
                    <a:pt x="59" y="18"/>
                  </a:lnTo>
                  <a:lnTo>
                    <a:pt x="55" y="19"/>
                  </a:lnTo>
                  <a:lnTo>
                    <a:pt x="52" y="20"/>
                  </a:lnTo>
                  <a:lnTo>
                    <a:pt x="48" y="21"/>
                  </a:lnTo>
                  <a:lnTo>
                    <a:pt x="44" y="22"/>
                  </a:lnTo>
                  <a:lnTo>
                    <a:pt x="43" y="24"/>
                  </a:lnTo>
                  <a:lnTo>
                    <a:pt x="40" y="24"/>
                  </a:lnTo>
                  <a:lnTo>
                    <a:pt x="35" y="26"/>
                  </a:lnTo>
                  <a:lnTo>
                    <a:pt x="31" y="28"/>
                  </a:lnTo>
                  <a:lnTo>
                    <a:pt x="30" y="28"/>
                  </a:lnTo>
                  <a:lnTo>
                    <a:pt x="30" y="28"/>
                  </a:lnTo>
                  <a:lnTo>
                    <a:pt x="19" y="33"/>
                  </a:lnTo>
                  <a:lnTo>
                    <a:pt x="12" y="40"/>
                  </a:lnTo>
                  <a:lnTo>
                    <a:pt x="10" y="40"/>
                  </a:lnTo>
                  <a:lnTo>
                    <a:pt x="10" y="40"/>
                  </a:lnTo>
                  <a:lnTo>
                    <a:pt x="7" y="43"/>
                  </a:lnTo>
                  <a:lnTo>
                    <a:pt x="5" y="46"/>
                  </a:lnTo>
                  <a:lnTo>
                    <a:pt x="4" y="47"/>
                  </a:lnTo>
                  <a:lnTo>
                    <a:pt x="4" y="48"/>
                  </a:lnTo>
                  <a:lnTo>
                    <a:pt x="2" y="50"/>
                  </a:lnTo>
                  <a:lnTo>
                    <a:pt x="1" y="52"/>
                  </a:lnTo>
                  <a:lnTo>
                    <a:pt x="0" y="56"/>
                  </a:lnTo>
                  <a:lnTo>
                    <a:pt x="0" y="58"/>
                  </a:lnTo>
                  <a:lnTo>
                    <a:pt x="8" y="63"/>
                  </a:lnTo>
                  <a:lnTo>
                    <a:pt x="22" y="68"/>
                  </a:lnTo>
                  <a:lnTo>
                    <a:pt x="43" y="74"/>
                  </a:lnTo>
                  <a:lnTo>
                    <a:pt x="67" y="78"/>
                  </a:lnTo>
                  <a:lnTo>
                    <a:pt x="96" y="84"/>
                  </a:lnTo>
                  <a:lnTo>
                    <a:pt x="131" y="87"/>
                  </a:lnTo>
                  <a:lnTo>
                    <a:pt x="168" y="90"/>
                  </a:lnTo>
                  <a:lnTo>
                    <a:pt x="210" y="90"/>
                  </a:lnTo>
                  <a:lnTo>
                    <a:pt x="251" y="90"/>
                  </a:lnTo>
                  <a:lnTo>
                    <a:pt x="289" y="87"/>
                  </a:lnTo>
                  <a:lnTo>
                    <a:pt x="323" y="84"/>
                  </a:lnTo>
                  <a:lnTo>
                    <a:pt x="353" y="78"/>
                  </a:lnTo>
                  <a:lnTo>
                    <a:pt x="377" y="74"/>
                  </a:lnTo>
                  <a:lnTo>
                    <a:pt x="398" y="68"/>
                  </a:lnTo>
                  <a:lnTo>
                    <a:pt x="412" y="62"/>
                  </a:lnTo>
                  <a:lnTo>
                    <a:pt x="420" y="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3" name="Freeform 501">
              <a:extLst>
                <a:ext uri="{FF2B5EF4-FFF2-40B4-BE49-F238E27FC236}">
                  <a16:creationId xmlns:a16="http://schemas.microsoft.com/office/drawing/2014/main" id="{DBE218E2-EA47-43F9-AF50-BC58701E5EAE}"/>
                </a:ext>
              </a:extLst>
            </p:cNvPr>
            <p:cNvSpPr>
              <a:spLocks/>
            </p:cNvSpPr>
            <p:nvPr/>
          </p:nvSpPr>
          <p:spPr bwMode="auto">
            <a:xfrm>
              <a:off x="3756025" y="1503363"/>
              <a:ext cx="133350" cy="23813"/>
            </a:xfrm>
            <a:custGeom>
              <a:avLst/>
              <a:gdLst>
                <a:gd name="T0" fmla="*/ 0 w 421"/>
                <a:gd name="T1" fmla="*/ 0 h 75"/>
                <a:gd name="T2" fmla="*/ 0 w 421"/>
                <a:gd name="T3" fmla="*/ 42 h 75"/>
                <a:gd name="T4" fmla="*/ 8 w 421"/>
                <a:gd name="T5" fmla="*/ 46 h 75"/>
                <a:gd name="T6" fmla="*/ 22 w 421"/>
                <a:gd name="T7" fmla="*/ 52 h 75"/>
                <a:gd name="T8" fmla="*/ 43 w 421"/>
                <a:gd name="T9" fmla="*/ 57 h 75"/>
                <a:gd name="T10" fmla="*/ 67 w 421"/>
                <a:gd name="T11" fmla="*/ 62 h 75"/>
                <a:gd name="T12" fmla="*/ 97 w 421"/>
                <a:gd name="T13" fmla="*/ 68 h 75"/>
                <a:gd name="T14" fmla="*/ 130 w 421"/>
                <a:gd name="T15" fmla="*/ 71 h 75"/>
                <a:gd name="T16" fmla="*/ 169 w 421"/>
                <a:gd name="T17" fmla="*/ 74 h 75"/>
                <a:gd name="T18" fmla="*/ 211 w 421"/>
                <a:gd name="T19" fmla="*/ 75 h 75"/>
                <a:gd name="T20" fmla="*/ 253 w 421"/>
                <a:gd name="T21" fmla="*/ 74 h 75"/>
                <a:gd name="T22" fmla="*/ 290 w 421"/>
                <a:gd name="T23" fmla="*/ 71 h 75"/>
                <a:gd name="T24" fmla="*/ 325 w 421"/>
                <a:gd name="T25" fmla="*/ 68 h 75"/>
                <a:gd name="T26" fmla="*/ 355 w 421"/>
                <a:gd name="T27" fmla="*/ 62 h 75"/>
                <a:gd name="T28" fmla="*/ 379 w 421"/>
                <a:gd name="T29" fmla="*/ 57 h 75"/>
                <a:gd name="T30" fmla="*/ 399 w 421"/>
                <a:gd name="T31" fmla="*/ 52 h 75"/>
                <a:gd name="T32" fmla="*/ 414 w 421"/>
                <a:gd name="T33" fmla="*/ 46 h 75"/>
                <a:gd name="T34" fmla="*/ 421 w 421"/>
                <a:gd name="T35" fmla="*/ 42 h 75"/>
                <a:gd name="T36" fmla="*/ 421 w 421"/>
                <a:gd name="T37" fmla="*/ 0 h 75"/>
                <a:gd name="T38" fmla="*/ 410 w 421"/>
                <a:gd name="T39" fmla="*/ 4 h 75"/>
                <a:gd name="T40" fmla="*/ 399 w 421"/>
                <a:gd name="T41" fmla="*/ 8 h 75"/>
                <a:gd name="T42" fmla="*/ 386 w 421"/>
                <a:gd name="T43" fmla="*/ 12 h 75"/>
                <a:gd name="T44" fmla="*/ 373 w 421"/>
                <a:gd name="T45" fmla="*/ 14 h 75"/>
                <a:gd name="T46" fmla="*/ 344 w 421"/>
                <a:gd name="T47" fmla="*/ 19 h 75"/>
                <a:gd name="T48" fmla="*/ 314 w 421"/>
                <a:gd name="T49" fmla="*/ 24 h 75"/>
                <a:gd name="T50" fmla="*/ 284 w 421"/>
                <a:gd name="T51" fmla="*/ 27 h 75"/>
                <a:gd name="T52" fmla="*/ 256 w 421"/>
                <a:gd name="T53" fmla="*/ 28 h 75"/>
                <a:gd name="T54" fmla="*/ 231 w 421"/>
                <a:gd name="T55" fmla="*/ 29 h 75"/>
                <a:gd name="T56" fmla="*/ 211 w 421"/>
                <a:gd name="T57" fmla="*/ 30 h 75"/>
                <a:gd name="T58" fmla="*/ 191 w 421"/>
                <a:gd name="T59" fmla="*/ 29 h 75"/>
                <a:gd name="T60" fmla="*/ 166 w 421"/>
                <a:gd name="T61" fmla="*/ 28 h 75"/>
                <a:gd name="T62" fmla="*/ 138 w 421"/>
                <a:gd name="T63" fmla="*/ 27 h 75"/>
                <a:gd name="T64" fmla="*/ 108 w 421"/>
                <a:gd name="T65" fmla="*/ 24 h 75"/>
                <a:gd name="T66" fmla="*/ 78 w 421"/>
                <a:gd name="T67" fmla="*/ 19 h 75"/>
                <a:gd name="T68" fmla="*/ 49 w 421"/>
                <a:gd name="T69" fmla="*/ 15 h 75"/>
                <a:gd name="T70" fmla="*/ 35 w 421"/>
                <a:gd name="T71" fmla="*/ 12 h 75"/>
                <a:gd name="T72" fmla="*/ 22 w 421"/>
                <a:gd name="T73" fmla="*/ 8 h 75"/>
                <a:gd name="T74" fmla="*/ 10 w 421"/>
                <a:gd name="T75" fmla="*/ 4 h 75"/>
                <a:gd name="T76" fmla="*/ 0 w 421"/>
                <a:gd name="T77" fmla="*/ 0 h 75"/>
                <a:gd name="T78" fmla="*/ 0 w 421"/>
                <a:gd name="T79" fmla="*/ 0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21" h="75">
                  <a:moveTo>
                    <a:pt x="0" y="0"/>
                  </a:moveTo>
                  <a:lnTo>
                    <a:pt x="0" y="42"/>
                  </a:lnTo>
                  <a:lnTo>
                    <a:pt x="8" y="46"/>
                  </a:lnTo>
                  <a:lnTo>
                    <a:pt x="22" y="52"/>
                  </a:lnTo>
                  <a:lnTo>
                    <a:pt x="43" y="57"/>
                  </a:lnTo>
                  <a:lnTo>
                    <a:pt x="67" y="62"/>
                  </a:lnTo>
                  <a:lnTo>
                    <a:pt x="97" y="68"/>
                  </a:lnTo>
                  <a:lnTo>
                    <a:pt x="130" y="71"/>
                  </a:lnTo>
                  <a:lnTo>
                    <a:pt x="169" y="74"/>
                  </a:lnTo>
                  <a:lnTo>
                    <a:pt x="211" y="75"/>
                  </a:lnTo>
                  <a:lnTo>
                    <a:pt x="253" y="74"/>
                  </a:lnTo>
                  <a:lnTo>
                    <a:pt x="290" y="71"/>
                  </a:lnTo>
                  <a:lnTo>
                    <a:pt x="325" y="68"/>
                  </a:lnTo>
                  <a:lnTo>
                    <a:pt x="355" y="62"/>
                  </a:lnTo>
                  <a:lnTo>
                    <a:pt x="379" y="57"/>
                  </a:lnTo>
                  <a:lnTo>
                    <a:pt x="399" y="52"/>
                  </a:lnTo>
                  <a:lnTo>
                    <a:pt x="414" y="46"/>
                  </a:lnTo>
                  <a:lnTo>
                    <a:pt x="421" y="42"/>
                  </a:lnTo>
                  <a:lnTo>
                    <a:pt x="421" y="0"/>
                  </a:lnTo>
                  <a:lnTo>
                    <a:pt x="410" y="4"/>
                  </a:lnTo>
                  <a:lnTo>
                    <a:pt x="399" y="8"/>
                  </a:lnTo>
                  <a:lnTo>
                    <a:pt x="386" y="12"/>
                  </a:lnTo>
                  <a:lnTo>
                    <a:pt x="373" y="14"/>
                  </a:lnTo>
                  <a:lnTo>
                    <a:pt x="344" y="19"/>
                  </a:lnTo>
                  <a:lnTo>
                    <a:pt x="314" y="24"/>
                  </a:lnTo>
                  <a:lnTo>
                    <a:pt x="284" y="27"/>
                  </a:lnTo>
                  <a:lnTo>
                    <a:pt x="256" y="28"/>
                  </a:lnTo>
                  <a:lnTo>
                    <a:pt x="231" y="29"/>
                  </a:lnTo>
                  <a:lnTo>
                    <a:pt x="211" y="30"/>
                  </a:lnTo>
                  <a:lnTo>
                    <a:pt x="191" y="29"/>
                  </a:lnTo>
                  <a:lnTo>
                    <a:pt x="166" y="28"/>
                  </a:lnTo>
                  <a:lnTo>
                    <a:pt x="138" y="27"/>
                  </a:lnTo>
                  <a:lnTo>
                    <a:pt x="108" y="24"/>
                  </a:lnTo>
                  <a:lnTo>
                    <a:pt x="78" y="19"/>
                  </a:lnTo>
                  <a:lnTo>
                    <a:pt x="49" y="15"/>
                  </a:lnTo>
                  <a:lnTo>
                    <a:pt x="35" y="12"/>
                  </a:lnTo>
                  <a:lnTo>
                    <a:pt x="22" y="8"/>
                  </a:lnTo>
                  <a:lnTo>
                    <a:pt x="10" y="4"/>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4" name="Freeform 502">
              <a:extLst>
                <a:ext uri="{FF2B5EF4-FFF2-40B4-BE49-F238E27FC236}">
                  <a16:creationId xmlns:a16="http://schemas.microsoft.com/office/drawing/2014/main" id="{FB53FF3C-7C81-42D7-820B-328F83511B89}"/>
                </a:ext>
              </a:extLst>
            </p:cNvPr>
            <p:cNvSpPr>
              <a:spLocks/>
            </p:cNvSpPr>
            <p:nvPr/>
          </p:nvSpPr>
          <p:spPr bwMode="auto">
            <a:xfrm>
              <a:off x="3756025" y="1574800"/>
              <a:ext cx="133350" cy="23813"/>
            </a:xfrm>
            <a:custGeom>
              <a:avLst/>
              <a:gdLst>
                <a:gd name="T0" fmla="*/ 0 w 421"/>
                <a:gd name="T1" fmla="*/ 0 h 75"/>
                <a:gd name="T2" fmla="*/ 0 w 421"/>
                <a:gd name="T3" fmla="*/ 42 h 75"/>
                <a:gd name="T4" fmla="*/ 8 w 421"/>
                <a:gd name="T5" fmla="*/ 48 h 75"/>
                <a:gd name="T6" fmla="*/ 22 w 421"/>
                <a:gd name="T7" fmla="*/ 53 h 75"/>
                <a:gd name="T8" fmla="*/ 43 w 421"/>
                <a:gd name="T9" fmla="*/ 58 h 75"/>
                <a:gd name="T10" fmla="*/ 67 w 421"/>
                <a:gd name="T11" fmla="*/ 64 h 75"/>
                <a:gd name="T12" fmla="*/ 97 w 421"/>
                <a:gd name="T13" fmla="*/ 68 h 75"/>
                <a:gd name="T14" fmla="*/ 130 w 421"/>
                <a:gd name="T15" fmla="*/ 72 h 75"/>
                <a:gd name="T16" fmla="*/ 169 w 421"/>
                <a:gd name="T17" fmla="*/ 74 h 75"/>
                <a:gd name="T18" fmla="*/ 211 w 421"/>
                <a:gd name="T19" fmla="*/ 75 h 75"/>
                <a:gd name="T20" fmla="*/ 253 w 421"/>
                <a:gd name="T21" fmla="*/ 74 h 75"/>
                <a:gd name="T22" fmla="*/ 290 w 421"/>
                <a:gd name="T23" fmla="*/ 72 h 75"/>
                <a:gd name="T24" fmla="*/ 325 w 421"/>
                <a:gd name="T25" fmla="*/ 68 h 75"/>
                <a:gd name="T26" fmla="*/ 355 w 421"/>
                <a:gd name="T27" fmla="*/ 64 h 75"/>
                <a:gd name="T28" fmla="*/ 379 w 421"/>
                <a:gd name="T29" fmla="*/ 58 h 75"/>
                <a:gd name="T30" fmla="*/ 399 w 421"/>
                <a:gd name="T31" fmla="*/ 53 h 75"/>
                <a:gd name="T32" fmla="*/ 414 w 421"/>
                <a:gd name="T33" fmla="*/ 48 h 75"/>
                <a:gd name="T34" fmla="*/ 421 w 421"/>
                <a:gd name="T35" fmla="*/ 42 h 75"/>
                <a:gd name="T36" fmla="*/ 421 w 421"/>
                <a:gd name="T37" fmla="*/ 0 h 75"/>
                <a:gd name="T38" fmla="*/ 410 w 421"/>
                <a:gd name="T39" fmla="*/ 5 h 75"/>
                <a:gd name="T40" fmla="*/ 399 w 421"/>
                <a:gd name="T41" fmla="*/ 9 h 75"/>
                <a:gd name="T42" fmla="*/ 386 w 421"/>
                <a:gd name="T43" fmla="*/ 12 h 75"/>
                <a:gd name="T44" fmla="*/ 373 w 421"/>
                <a:gd name="T45" fmla="*/ 15 h 75"/>
                <a:gd name="T46" fmla="*/ 344 w 421"/>
                <a:gd name="T47" fmla="*/ 21 h 75"/>
                <a:gd name="T48" fmla="*/ 314 w 421"/>
                <a:gd name="T49" fmla="*/ 24 h 75"/>
                <a:gd name="T50" fmla="*/ 284 w 421"/>
                <a:gd name="T51" fmla="*/ 27 h 75"/>
                <a:gd name="T52" fmla="*/ 256 w 421"/>
                <a:gd name="T53" fmla="*/ 29 h 75"/>
                <a:gd name="T54" fmla="*/ 231 w 421"/>
                <a:gd name="T55" fmla="*/ 30 h 75"/>
                <a:gd name="T56" fmla="*/ 211 w 421"/>
                <a:gd name="T57" fmla="*/ 30 h 75"/>
                <a:gd name="T58" fmla="*/ 191 w 421"/>
                <a:gd name="T59" fmla="*/ 30 h 75"/>
                <a:gd name="T60" fmla="*/ 166 w 421"/>
                <a:gd name="T61" fmla="*/ 29 h 75"/>
                <a:gd name="T62" fmla="*/ 138 w 421"/>
                <a:gd name="T63" fmla="*/ 27 h 75"/>
                <a:gd name="T64" fmla="*/ 108 w 421"/>
                <a:gd name="T65" fmla="*/ 24 h 75"/>
                <a:gd name="T66" fmla="*/ 78 w 421"/>
                <a:gd name="T67" fmla="*/ 21 h 75"/>
                <a:gd name="T68" fmla="*/ 49 w 421"/>
                <a:gd name="T69" fmla="*/ 15 h 75"/>
                <a:gd name="T70" fmla="*/ 35 w 421"/>
                <a:gd name="T71" fmla="*/ 12 h 75"/>
                <a:gd name="T72" fmla="*/ 22 w 421"/>
                <a:gd name="T73" fmla="*/ 9 h 75"/>
                <a:gd name="T74" fmla="*/ 10 w 421"/>
                <a:gd name="T75" fmla="*/ 5 h 75"/>
                <a:gd name="T76" fmla="*/ 0 w 421"/>
                <a:gd name="T77" fmla="*/ 1 h 75"/>
                <a:gd name="T78" fmla="*/ 0 w 421"/>
                <a:gd name="T79" fmla="*/ 0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21" h="75">
                  <a:moveTo>
                    <a:pt x="0" y="0"/>
                  </a:moveTo>
                  <a:lnTo>
                    <a:pt x="0" y="42"/>
                  </a:lnTo>
                  <a:lnTo>
                    <a:pt x="8" y="48"/>
                  </a:lnTo>
                  <a:lnTo>
                    <a:pt x="22" y="53"/>
                  </a:lnTo>
                  <a:lnTo>
                    <a:pt x="43" y="58"/>
                  </a:lnTo>
                  <a:lnTo>
                    <a:pt x="67" y="64"/>
                  </a:lnTo>
                  <a:lnTo>
                    <a:pt x="97" y="68"/>
                  </a:lnTo>
                  <a:lnTo>
                    <a:pt x="130" y="72"/>
                  </a:lnTo>
                  <a:lnTo>
                    <a:pt x="169" y="74"/>
                  </a:lnTo>
                  <a:lnTo>
                    <a:pt x="211" y="75"/>
                  </a:lnTo>
                  <a:lnTo>
                    <a:pt x="253" y="74"/>
                  </a:lnTo>
                  <a:lnTo>
                    <a:pt x="290" y="72"/>
                  </a:lnTo>
                  <a:lnTo>
                    <a:pt x="325" y="68"/>
                  </a:lnTo>
                  <a:lnTo>
                    <a:pt x="355" y="64"/>
                  </a:lnTo>
                  <a:lnTo>
                    <a:pt x="379" y="58"/>
                  </a:lnTo>
                  <a:lnTo>
                    <a:pt x="399" y="53"/>
                  </a:lnTo>
                  <a:lnTo>
                    <a:pt x="414" y="48"/>
                  </a:lnTo>
                  <a:lnTo>
                    <a:pt x="421" y="42"/>
                  </a:lnTo>
                  <a:lnTo>
                    <a:pt x="421" y="0"/>
                  </a:lnTo>
                  <a:lnTo>
                    <a:pt x="410" y="5"/>
                  </a:lnTo>
                  <a:lnTo>
                    <a:pt x="399" y="9"/>
                  </a:lnTo>
                  <a:lnTo>
                    <a:pt x="386" y="12"/>
                  </a:lnTo>
                  <a:lnTo>
                    <a:pt x="373" y="15"/>
                  </a:lnTo>
                  <a:lnTo>
                    <a:pt x="344" y="21"/>
                  </a:lnTo>
                  <a:lnTo>
                    <a:pt x="314" y="24"/>
                  </a:lnTo>
                  <a:lnTo>
                    <a:pt x="284" y="27"/>
                  </a:lnTo>
                  <a:lnTo>
                    <a:pt x="256" y="29"/>
                  </a:lnTo>
                  <a:lnTo>
                    <a:pt x="231" y="30"/>
                  </a:lnTo>
                  <a:lnTo>
                    <a:pt x="211" y="30"/>
                  </a:lnTo>
                  <a:lnTo>
                    <a:pt x="191" y="30"/>
                  </a:lnTo>
                  <a:lnTo>
                    <a:pt x="166" y="29"/>
                  </a:lnTo>
                  <a:lnTo>
                    <a:pt x="138" y="27"/>
                  </a:lnTo>
                  <a:lnTo>
                    <a:pt x="108" y="24"/>
                  </a:lnTo>
                  <a:lnTo>
                    <a:pt x="78" y="21"/>
                  </a:lnTo>
                  <a:lnTo>
                    <a:pt x="49" y="15"/>
                  </a:lnTo>
                  <a:lnTo>
                    <a:pt x="35" y="12"/>
                  </a:lnTo>
                  <a:lnTo>
                    <a:pt x="22" y="9"/>
                  </a:lnTo>
                  <a:lnTo>
                    <a:pt x="10" y="5"/>
                  </a:lnTo>
                  <a:lnTo>
                    <a:pt x="0" y="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5" name="Freeform 503">
              <a:extLst>
                <a:ext uri="{FF2B5EF4-FFF2-40B4-BE49-F238E27FC236}">
                  <a16:creationId xmlns:a16="http://schemas.microsoft.com/office/drawing/2014/main" id="{B2AFC166-3690-491C-BE8E-D33917F47E78}"/>
                </a:ext>
              </a:extLst>
            </p:cNvPr>
            <p:cNvSpPr>
              <a:spLocks/>
            </p:cNvSpPr>
            <p:nvPr/>
          </p:nvSpPr>
          <p:spPr bwMode="auto">
            <a:xfrm>
              <a:off x="3756025" y="1550988"/>
              <a:ext cx="133350" cy="23813"/>
            </a:xfrm>
            <a:custGeom>
              <a:avLst/>
              <a:gdLst>
                <a:gd name="T0" fmla="*/ 0 w 421"/>
                <a:gd name="T1" fmla="*/ 0 h 75"/>
                <a:gd name="T2" fmla="*/ 0 w 421"/>
                <a:gd name="T3" fmla="*/ 42 h 75"/>
                <a:gd name="T4" fmla="*/ 8 w 421"/>
                <a:gd name="T5" fmla="*/ 47 h 75"/>
                <a:gd name="T6" fmla="*/ 22 w 421"/>
                <a:gd name="T7" fmla="*/ 53 h 75"/>
                <a:gd name="T8" fmla="*/ 43 w 421"/>
                <a:gd name="T9" fmla="*/ 58 h 75"/>
                <a:gd name="T10" fmla="*/ 67 w 421"/>
                <a:gd name="T11" fmla="*/ 64 h 75"/>
                <a:gd name="T12" fmla="*/ 97 w 421"/>
                <a:gd name="T13" fmla="*/ 68 h 75"/>
                <a:gd name="T14" fmla="*/ 130 w 421"/>
                <a:gd name="T15" fmla="*/ 72 h 75"/>
                <a:gd name="T16" fmla="*/ 169 w 421"/>
                <a:gd name="T17" fmla="*/ 74 h 75"/>
                <a:gd name="T18" fmla="*/ 211 w 421"/>
                <a:gd name="T19" fmla="*/ 75 h 75"/>
                <a:gd name="T20" fmla="*/ 253 w 421"/>
                <a:gd name="T21" fmla="*/ 74 h 75"/>
                <a:gd name="T22" fmla="*/ 290 w 421"/>
                <a:gd name="T23" fmla="*/ 72 h 75"/>
                <a:gd name="T24" fmla="*/ 325 w 421"/>
                <a:gd name="T25" fmla="*/ 68 h 75"/>
                <a:gd name="T26" fmla="*/ 355 w 421"/>
                <a:gd name="T27" fmla="*/ 64 h 75"/>
                <a:gd name="T28" fmla="*/ 379 w 421"/>
                <a:gd name="T29" fmla="*/ 58 h 75"/>
                <a:gd name="T30" fmla="*/ 399 w 421"/>
                <a:gd name="T31" fmla="*/ 53 h 75"/>
                <a:gd name="T32" fmla="*/ 414 w 421"/>
                <a:gd name="T33" fmla="*/ 47 h 75"/>
                <a:gd name="T34" fmla="*/ 421 w 421"/>
                <a:gd name="T35" fmla="*/ 42 h 75"/>
                <a:gd name="T36" fmla="*/ 421 w 421"/>
                <a:gd name="T37" fmla="*/ 0 h 75"/>
                <a:gd name="T38" fmla="*/ 410 w 421"/>
                <a:gd name="T39" fmla="*/ 5 h 75"/>
                <a:gd name="T40" fmla="*/ 399 w 421"/>
                <a:gd name="T41" fmla="*/ 9 h 75"/>
                <a:gd name="T42" fmla="*/ 386 w 421"/>
                <a:gd name="T43" fmla="*/ 12 h 75"/>
                <a:gd name="T44" fmla="*/ 373 w 421"/>
                <a:gd name="T45" fmla="*/ 15 h 75"/>
                <a:gd name="T46" fmla="*/ 344 w 421"/>
                <a:gd name="T47" fmla="*/ 21 h 75"/>
                <a:gd name="T48" fmla="*/ 314 w 421"/>
                <a:gd name="T49" fmla="*/ 24 h 75"/>
                <a:gd name="T50" fmla="*/ 284 w 421"/>
                <a:gd name="T51" fmla="*/ 27 h 75"/>
                <a:gd name="T52" fmla="*/ 256 w 421"/>
                <a:gd name="T53" fmla="*/ 29 h 75"/>
                <a:gd name="T54" fmla="*/ 231 w 421"/>
                <a:gd name="T55" fmla="*/ 30 h 75"/>
                <a:gd name="T56" fmla="*/ 211 w 421"/>
                <a:gd name="T57" fmla="*/ 30 h 75"/>
                <a:gd name="T58" fmla="*/ 191 w 421"/>
                <a:gd name="T59" fmla="*/ 30 h 75"/>
                <a:gd name="T60" fmla="*/ 166 w 421"/>
                <a:gd name="T61" fmla="*/ 29 h 75"/>
                <a:gd name="T62" fmla="*/ 138 w 421"/>
                <a:gd name="T63" fmla="*/ 27 h 75"/>
                <a:gd name="T64" fmla="*/ 108 w 421"/>
                <a:gd name="T65" fmla="*/ 24 h 75"/>
                <a:gd name="T66" fmla="*/ 78 w 421"/>
                <a:gd name="T67" fmla="*/ 21 h 75"/>
                <a:gd name="T68" fmla="*/ 49 w 421"/>
                <a:gd name="T69" fmla="*/ 15 h 75"/>
                <a:gd name="T70" fmla="*/ 35 w 421"/>
                <a:gd name="T71" fmla="*/ 12 h 75"/>
                <a:gd name="T72" fmla="*/ 22 w 421"/>
                <a:gd name="T73" fmla="*/ 9 h 75"/>
                <a:gd name="T74" fmla="*/ 10 w 421"/>
                <a:gd name="T75" fmla="*/ 5 h 75"/>
                <a:gd name="T76" fmla="*/ 0 w 421"/>
                <a:gd name="T77" fmla="*/ 0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21" h="75">
                  <a:moveTo>
                    <a:pt x="0" y="0"/>
                  </a:moveTo>
                  <a:lnTo>
                    <a:pt x="0" y="42"/>
                  </a:lnTo>
                  <a:lnTo>
                    <a:pt x="8" y="47"/>
                  </a:lnTo>
                  <a:lnTo>
                    <a:pt x="22" y="53"/>
                  </a:lnTo>
                  <a:lnTo>
                    <a:pt x="43" y="58"/>
                  </a:lnTo>
                  <a:lnTo>
                    <a:pt x="67" y="64"/>
                  </a:lnTo>
                  <a:lnTo>
                    <a:pt x="97" y="68"/>
                  </a:lnTo>
                  <a:lnTo>
                    <a:pt x="130" y="72"/>
                  </a:lnTo>
                  <a:lnTo>
                    <a:pt x="169" y="74"/>
                  </a:lnTo>
                  <a:lnTo>
                    <a:pt x="211" y="75"/>
                  </a:lnTo>
                  <a:lnTo>
                    <a:pt x="253" y="74"/>
                  </a:lnTo>
                  <a:lnTo>
                    <a:pt x="290" y="72"/>
                  </a:lnTo>
                  <a:lnTo>
                    <a:pt x="325" y="68"/>
                  </a:lnTo>
                  <a:lnTo>
                    <a:pt x="355" y="64"/>
                  </a:lnTo>
                  <a:lnTo>
                    <a:pt x="379" y="58"/>
                  </a:lnTo>
                  <a:lnTo>
                    <a:pt x="399" y="53"/>
                  </a:lnTo>
                  <a:lnTo>
                    <a:pt x="414" y="47"/>
                  </a:lnTo>
                  <a:lnTo>
                    <a:pt x="421" y="42"/>
                  </a:lnTo>
                  <a:lnTo>
                    <a:pt x="421" y="0"/>
                  </a:lnTo>
                  <a:lnTo>
                    <a:pt x="410" y="5"/>
                  </a:lnTo>
                  <a:lnTo>
                    <a:pt x="399" y="9"/>
                  </a:lnTo>
                  <a:lnTo>
                    <a:pt x="386" y="12"/>
                  </a:lnTo>
                  <a:lnTo>
                    <a:pt x="373" y="15"/>
                  </a:lnTo>
                  <a:lnTo>
                    <a:pt x="344" y="21"/>
                  </a:lnTo>
                  <a:lnTo>
                    <a:pt x="314" y="24"/>
                  </a:lnTo>
                  <a:lnTo>
                    <a:pt x="284" y="27"/>
                  </a:lnTo>
                  <a:lnTo>
                    <a:pt x="256" y="29"/>
                  </a:lnTo>
                  <a:lnTo>
                    <a:pt x="231" y="30"/>
                  </a:lnTo>
                  <a:lnTo>
                    <a:pt x="211" y="30"/>
                  </a:lnTo>
                  <a:lnTo>
                    <a:pt x="191" y="30"/>
                  </a:lnTo>
                  <a:lnTo>
                    <a:pt x="166" y="29"/>
                  </a:lnTo>
                  <a:lnTo>
                    <a:pt x="138" y="27"/>
                  </a:lnTo>
                  <a:lnTo>
                    <a:pt x="108" y="24"/>
                  </a:lnTo>
                  <a:lnTo>
                    <a:pt x="78" y="21"/>
                  </a:lnTo>
                  <a:lnTo>
                    <a:pt x="49" y="15"/>
                  </a:lnTo>
                  <a:lnTo>
                    <a:pt x="35" y="12"/>
                  </a:lnTo>
                  <a:lnTo>
                    <a:pt x="22" y="9"/>
                  </a:lnTo>
                  <a:lnTo>
                    <a:pt x="10" y="5"/>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6" name="Freeform 504">
              <a:extLst>
                <a:ext uri="{FF2B5EF4-FFF2-40B4-BE49-F238E27FC236}">
                  <a16:creationId xmlns:a16="http://schemas.microsoft.com/office/drawing/2014/main" id="{9740A41F-89FD-44D8-9D1F-332E7D538EDA}"/>
                </a:ext>
              </a:extLst>
            </p:cNvPr>
            <p:cNvSpPr>
              <a:spLocks/>
            </p:cNvSpPr>
            <p:nvPr/>
          </p:nvSpPr>
          <p:spPr bwMode="auto">
            <a:xfrm>
              <a:off x="3756025" y="1527175"/>
              <a:ext cx="133350" cy="23813"/>
            </a:xfrm>
            <a:custGeom>
              <a:avLst/>
              <a:gdLst>
                <a:gd name="T0" fmla="*/ 0 w 421"/>
                <a:gd name="T1" fmla="*/ 0 h 75"/>
                <a:gd name="T2" fmla="*/ 0 w 421"/>
                <a:gd name="T3" fmla="*/ 42 h 75"/>
                <a:gd name="T4" fmla="*/ 8 w 421"/>
                <a:gd name="T5" fmla="*/ 46 h 75"/>
                <a:gd name="T6" fmla="*/ 22 w 421"/>
                <a:gd name="T7" fmla="*/ 52 h 75"/>
                <a:gd name="T8" fmla="*/ 43 w 421"/>
                <a:gd name="T9" fmla="*/ 58 h 75"/>
                <a:gd name="T10" fmla="*/ 67 w 421"/>
                <a:gd name="T11" fmla="*/ 63 h 75"/>
                <a:gd name="T12" fmla="*/ 97 w 421"/>
                <a:gd name="T13" fmla="*/ 68 h 75"/>
                <a:gd name="T14" fmla="*/ 130 w 421"/>
                <a:gd name="T15" fmla="*/ 72 h 75"/>
                <a:gd name="T16" fmla="*/ 169 w 421"/>
                <a:gd name="T17" fmla="*/ 74 h 75"/>
                <a:gd name="T18" fmla="*/ 211 w 421"/>
                <a:gd name="T19" fmla="*/ 75 h 75"/>
                <a:gd name="T20" fmla="*/ 253 w 421"/>
                <a:gd name="T21" fmla="*/ 74 h 75"/>
                <a:gd name="T22" fmla="*/ 290 w 421"/>
                <a:gd name="T23" fmla="*/ 72 h 75"/>
                <a:gd name="T24" fmla="*/ 325 w 421"/>
                <a:gd name="T25" fmla="*/ 68 h 75"/>
                <a:gd name="T26" fmla="*/ 355 w 421"/>
                <a:gd name="T27" fmla="*/ 63 h 75"/>
                <a:gd name="T28" fmla="*/ 379 w 421"/>
                <a:gd name="T29" fmla="*/ 58 h 75"/>
                <a:gd name="T30" fmla="*/ 399 w 421"/>
                <a:gd name="T31" fmla="*/ 52 h 75"/>
                <a:gd name="T32" fmla="*/ 414 w 421"/>
                <a:gd name="T33" fmla="*/ 47 h 75"/>
                <a:gd name="T34" fmla="*/ 421 w 421"/>
                <a:gd name="T35" fmla="*/ 42 h 75"/>
                <a:gd name="T36" fmla="*/ 421 w 421"/>
                <a:gd name="T37" fmla="*/ 0 h 75"/>
                <a:gd name="T38" fmla="*/ 410 w 421"/>
                <a:gd name="T39" fmla="*/ 4 h 75"/>
                <a:gd name="T40" fmla="*/ 399 w 421"/>
                <a:gd name="T41" fmla="*/ 9 h 75"/>
                <a:gd name="T42" fmla="*/ 386 w 421"/>
                <a:gd name="T43" fmla="*/ 12 h 75"/>
                <a:gd name="T44" fmla="*/ 373 w 421"/>
                <a:gd name="T45" fmla="*/ 15 h 75"/>
                <a:gd name="T46" fmla="*/ 344 w 421"/>
                <a:gd name="T47" fmla="*/ 19 h 75"/>
                <a:gd name="T48" fmla="*/ 314 w 421"/>
                <a:gd name="T49" fmla="*/ 24 h 75"/>
                <a:gd name="T50" fmla="*/ 284 w 421"/>
                <a:gd name="T51" fmla="*/ 27 h 75"/>
                <a:gd name="T52" fmla="*/ 256 w 421"/>
                <a:gd name="T53" fmla="*/ 29 h 75"/>
                <a:gd name="T54" fmla="*/ 231 w 421"/>
                <a:gd name="T55" fmla="*/ 29 h 75"/>
                <a:gd name="T56" fmla="*/ 211 w 421"/>
                <a:gd name="T57" fmla="*/ 30 h 75"/>
                <a:gd name="T58" fmla="*/ 191 w 421"/>
                <a:gd name="T59" fmla="*/ 29 h 75"/>
                <a:gd name="T60" fmla="*/ 166 w 421"/>
                <a:gd name="T61" fmla="*/ 28 h 75"/>
                <a:gd name="T62" fmla="*/ 138 w 421"/>
                <a:gd name="T63" fmla="*/ 27 h 75"/>
                <a:gd name="T64" fmla="*/ 108 w 421"/>
                <a:gd name="T65" fmla="*/ 24 h 75"/>
                <a:gd name="T66" fmla="*/ 78 w 421"/>
                <a:gd name="T67" fmla="*/ 19 h 75"/>
                <a:gd name="T68" fmla="*/ 49 w 421"/>
                <a:gd name="T69" fmla="*/ 15 h 75"/>
                <a:gd name="T70" fmla="*/ 35 w 421"/>
                <a:gd name="T71" fmla="*/ 12 h 75"/>
                <a:gd name="T72" fmla="*/ 22 w 421"/>
                <a:gd name="T73" fmla="*/ 9 h 75"/>
                <a:gd name="T74" fmla="*/ 10 w 421"/>
                <a:gd name="T75" fmla="*/ 4 h 75"/>
                <a:gd name="T76" fmla="*/ 0 w 421"/>
                <a:gd name="T77" fmla="*/ 0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21" h="75">
                  <a:moveTo>
                    <a:pt x="0" y="0"/>
                  </a:moveTo>
                  <a:lnTo>
                    <a:pt x="0" y="42"/>
                  </a:lnTo>
                  <a:lnTo>
                    <a:pt x="8" y="46"/>
                  </a:lnTo>
                  <a:lnTo>
                    <a:pt x="22" y="52"/>
                  </a:lnTo>
                  <a:lnTo>
                    <a:pt x="43" y="58"/>
                  </a:lnTo>
                  <a:lnTo>
                    <a:pt x="67" y="63"/>
                  </a:lnTo>
                  <a:lnTo>
                    <a:pt x="97" y="68"/>
                  </a:lnTo>
                  <a:lnTo>
                    <a:pt x="130" y="72"/>
                  </a:lnTo>
                  <a:lnTo>
                    <a:pt x="169" y="74"/>
                  </a:lnTo>
                  <a:lnTo>
                    <a:pt x="211" y="75"/>
                  </a:lnTo>
                  <a:lnTo>
                    <a:pt x="253" y="74"/>
                  </a:lnTo>
                  <a:lnTo>
                    <a:pt x="290" y="72"/>
                  </a:lnTo>
                  <a:lnTo>
                    <a:pt x="325" y="68"/>
                  </a:lnTo>
                  <a:lnTo>
                    <a:pt x="355" y="63"/>
                  </a:lnTo>
                  <a:lnTo>
                    <a:pt x="379" y="58"/>
                  </a:lnTo>
                  <a:lnTo>
                    <a:pt x="399" y="52"/>
                  </a:lnTo>
                  <a:lnTo>
                    <a:pt x="414" y="47"/>
                  </a:lnTo>
                  <a:lnTo>
                    <a:pt x="421" y="42"/>
                  </a:lnTo>
                  <a:lnTo>
                    <a:pt x="421" y="0"/>
                  </a:lnTo>
                  <a:lnTo>
                    <a:pt x="410" y="4"/>
                  </a:lnTo>
                  <a:lnTo>
                    <a:pt x="399" y="9"/>
                  </a:lnTo>
                  <a:lnTo>
                    <a:pt x="386" y="12"/>
                  </a:lnTo>
                  <a:lnTo>
                    <a:pt x="373" y="15"/>
                  </a:lnTo>
                  <a:lnTo>
                    <a:pt x="344" y="19"/>
                  </a:lnTo>
                  <a:lnTo>
                    <a:pt x="314" y="24"/>
                  </a:lnTo>
                  <a:lnTo>
                    <a:pt x="284" y="27"/>
                  </a:lnTo>
                  <a:lnTo>
                    <a:pt x="256" y="29"/>
                  </a:lnTo>
                  <a:lnTo>
                    <a:pt x="231" y="29"/>
                  </a:lnTo>
                  <a:lnTo>
                    <a:pt x="211" y="30"/>
                  </a:lnTo>
                  <a:lnTo>
                    <a:pt x="191" y="29"/>
                  </a:lnTo>
                  <a:lnTo>
                    <a:pt x="166" y="28"/>
                  </a:lnTo>
                  <a:lnTo>
                    <a:pt x="138" y="27"/>
                  </a:lnTo>
                  <a:lnTo>
                    <a:pt x="108" y="24"/>
                  </a:lnTo>
                  <a:lnTo>
                    <a:pt x="78" y="19"/>
                  </a:lnTo>
                  <a:lnTo>
                    <a:pt x="49" y="15"/>
                  </a:lnTo>
                  <a:lnTo>
                    <a:pt x="35" y="12"/>
                  </a:lnTo>
                  <a:lnTo>
                    <a:pt x="22" y="9"/>
                  </a:lnTo>
                  <a:lnTo>
                    <a:pt x="10" y="4"/>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83" name="Group 82" descr="Icon of human being and gear. ">
            <a:extLst>
              <a:ext uri="{FF2B5EF4-FFF2-40B4-BE49-F238E27FC236}">
                <a16:creationId xmlns:a16="http://schemas.microsoft.com/office/drawing/2014/main" id="{ECC5F635-1712-4572-A9EC-F94E2199DDBD}"/>
              </a:ext>
            </a:extLst>
          </p:cNvPr>
          <p:cNvGrpSpPr/>
          <p:nvPr/>
        </p:nvGrpSpPr>
        <p:grpSpPr>
          <a:xfrm>
            <a:off x="1574965" y="2304820"/>
            <a:ext cx="338073" cy="339996"/>
            <a:chOff x="6450013" y="5349875"/>
            <a:chExt cx="279399" cy="280988"/>
          </a:xfrm>
          <a:solidFill>
            <a:schemeClr val="bg1"/>
          </a:solidFill>
        </p:grpSpPr>
        <p:sp>
          <p:nvSpPr>
            <p:cNvPr id="84"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5"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86" name="Puzzle4"/>
          <p:cNvSpPr>
            <a:spLocks noEditPoints="1" noChangeArrowheads="1"/>
          </p:cNvSpPr>
          <p:nvPr/>
        </p:nvSpPr>
        <p:spPr bwMode="auto">
          <a:xfrm>
            <a:off x="10346691" y="2285396"/>
            <a:ext cx="170130" cy="288621"/>
          </a:xfrm>
          <a:custGeom>
            <a:avLst/>
            <a:gdLst>
              <a:gd name="T0" fmla="*/ 8307 w 21600"/>
              <a:gd name="T1" fmla="*/ 11593 h 21600"/>
              <a:gd name="T2" fmla="*/ 453 w 21600"/>
              <a:gd name="T3" fmla="*/ 16938 h 21600"/>
              <a:gd name="T4" fmla="*/ 11500 w 21600"/>
              <a:gd name="T5" fmla="*/ 21600 h 21600"/>
              <a:gd name="T6" fmla="*/ 20920 w 21600"/>
              <a:gd name="T7" fmla="*/ 16751 h 21600"/>
              <a:gd name="T8" fmla="*/ 13972 w 21600"/>
              <a:gd name="T9" fmla="*/ 10888 h 21600"/>
              <a:gd name="T10" fmla="*/ 21033 w 21600"/>
              <a:gd name="T11" fmla="*/ 4716 h 21600"/>
              <a:gd name="T12" fmla="*/ 11102 w 21600"/>
              <a:gd name="T13" fmla="*/ 11 h 21600"/>
              <a:gd name="T14" fmla="*/ 453 w 21600"/>
              <a:gd name="T15" fmla="*/ 4716 h 21600"/>
              <a:gd name="T16" fmla="*/ 2076 w 21600"/>
              <a:gd name="T17" fmla="*/ 5664 h 21600"/>
              <a:gd name="T18" fmla="*/ 20203 w 21600"/>
              <a:gd name="T19" fmla="*/ 15980 h 21600"/>
            </a:gdLst>
            <a:ahLst/>
            <a:cxnLst>
              <a:cxn ang="0">
                <a:pos x="T0" y="T1"/>
              </a:cxn>
              <a:cxn ang="0">
                <a:pos x="T2" y="T3"/>
              </a:cxn>
              <a:cxn ang="0">
                <a:pos x="T4" y="T5"/>
              </a:cxn>
              <a:cxn ang="0">
                <a:pos x="T6" y="T7"/>
              </a:cxn>
              <a:cxn ang="0">
                <a:pos x="T8" y="T9"/>
              </a:cxn>
              <a:cxn ang="0">
                <a:pos x="T10" y="T11"/>
              </a:cxn>
              <a:cxn ang="0">
                <a:pos x="T12" y="T13"/>
              </a:cxn>
              <a:cxn ang="0">
                <a:pos x="T14" y="T15"/>
              </a:cxn>
            </a:cxnLst>
            <a:rect l="T16" t="T17" r="T18" b="T19"/>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chemeClr val="bg1"/>
          </a:solidFill>
          <a:ln w="28575">
            <a:noFill/>
            <a:miter lim="800000"/>
            <a:headEnd/>
            <a:tailEnd/>
          </a:ln>
        </p:spPr>
        <p:txBody>
          <a:bodyPr vert="horz" wrap="square" lIns="91440" tIns="45720" rIns="91440" bIns="45720" numCol="1" anchor="t" anchorCtr="0" compatLnSpc="1">
            <a:prstTxWarp prst="textNoShape">
              <a:avLst/>
            </a:prstTxWarp>
          </a:bodyPr>
          <a:lstStyle/>
          <a:p>
            <a:endParaRPr lang="en-GB" dirty="0"/>
          </a:p>
        </p:txBody>
      </p:sp>
      <p:sp>
        <p:nvSpPr>
          <p:cNvPr id="87" name="Freeform 372">
            <a:extLst>
              <a:ext uri="{FF2B5EF4-FFF2-40B4-BE49-F238E27FC236}">
                <a16:creationId xmlns:a16="http://schemas.microsoft.com/office/drawing/2014/main" id="{56E8F5A5-5318-470B-8F42-337C264086AA}"/>
              </a:ext>
            </a:extLst>
          </p:cNvPr>
          <p:cNvSpPr>
            <a:spLocks/>
          </p:cNvSpPr>
          <p:nvPr/>
        </p:nvSpPr>
        <p:spPr bwMode="auto">
          <a:xfrm>
            <a:off x="5922160" y="2353277"/>
            <a:ext cx="347679" cy="232426"/>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 name="Rectangle 4"/>
          <p:cNvSpPr/>
          <p:nvPr/>
        </p:nvSpPr>
        <p:spPr>
          <a:xfrm>
            <a:off x="3494318" y="2191074"/>
            <a:ext cx="733649" cy="584775"/>
          </a:xfrm>
          <a:prstGeom prst="rect">
            <a:avLst/>
          </a:prstGeom>
          <a:noFill/>
        </p:spPr>
        <p:txBody>
          <a:bodyPr wrap="square" lIns="91440" tIns="45720" rIns="91440" bIns="45720">
            <a:spAutoFit/>
          </a:bodyPr>
          <a:lstStyle/>
          <a:p>
            <a:pPr algn="ctr"/>
            <a:r>
              <a:rPr lang="en-US" sz="3200" b="0" cap="none" spc="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Webdings" panose="05030102010509060703" pitchFamily="18" charset="2"/>
              </a:rPr>
              <a:t>s</a:t>
            </a:r>
          </a:p>
        </p:txBody>
      </p:sp>
      <p:sp>
        <p:nvSpPr>
          <p:cNvPr id="88"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4254799" y="396028"/>
            <a:ext cx="3855866"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Summary</a:t>
            </a:r>
          </a:p>
        </p:txBody>
      </p:sp>
    </p:spTree>
    <p:extLst>
      <p:ext uri="{BB962C8B-B14F-4D97-AF65-F5344CB8AC3E}">
        <p14:creationId xmlns:p14="http://schemas.microsoft.com/office/powerpoint/2010/main" val="822569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524000" y="2431805"/>
            <a:ext cx="9144000" cy="1994392"/>
          </a:xfrm>
        </p:spPr>
        <p:txBody>
          <a:bodyPr lIns="0" tIns="0" rIns="0" bIns="0" anchor="ctr">
            <a:spAutoFit/>
          </a:bodyPr>
          <a:lstStyle/>
          <a:p>
            <a:r>
              <a:rPr lang="en-US" sz="7200" b="1" dirty="0">
                <a:solidFill>
                  <a:schemeClr val="bg1"/>
                </a:solidFill>
              </a:rPr>
              <a:t>Thank You!</a:t>
            </a:r>
            <a:br>
              <a:rPr lang="en-US" sz="7200" b="1" dirty="0">
                <a:solidFill>
                  <a:schemeClr val="bg1"/>
                </a:solidFill>
              </a:rPr>
            </a:br>
            <a:r>
              <a:rPr lang="en-US" sz="7200" b="1" dirty="0">
                <a:solidFill>
                  <a:schemeClr val="bg1"/>
                </a:solidFill>
              </a:rPr>
              <a:t>Questions?</a:t>
            </a:r>
            <a:endParaRPr lang="en-US" sz="7200" dirty="0">
              <a:solidFill>
                <a:schemeClr val="accent4"/>
              </a:solidFill>
            </a:endParaRPr>
          </a:p>
        </p:txBody>
      </p:sp>
    </p:spTree>
    <p:extLst>
      <p:ext uri="{BB962C8B-B14F-4D97-AF65-F5344CB8AC3E}">
        <p14:creationId xmlns:p14="http://schemas.microsoft.com/office/powerpoint/2010/main" val="19230381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46615B18-9BD9-4F50-B904-21B918BE3135}"/>
              </a:ext>
            </a:extLst>
          </p:cNvPr>
          <p:cNvSpPr>
            <a:spLocks noChangeArrowheads="1"/>
          </p:cNvSpPr>
          <p:nvPr/>
        </p:nvSpPr>
        <p:spPr bwMode="auto">
          <a:xfrm>
            <a:off x="0" y="9676"/>
            <a:ext cx="11719560" cy="64119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25392"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sng"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References &amp; Bibliography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Bungay Stanier, M. (2016).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The Coaching Habit.</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Toronto: Box of Crayons Press.</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Businessballs.com</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(2018). Retrieved November 14th, 2018, from https://www.businessballs.com/</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CIPD. (2019, May ).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www.cipd.co.uk Factsheet: Coaching &amp; Mentoring </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Retrieved May 5, 2019, from https://www.cipd.co.uk/knowledge/fundamentals/people/development/coaching-mentoring-factsheet</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Clutterbuck, D., &amp; Megginson, D. (1999).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Mentoring Executives and Directors.</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London: Butterworth-Heinemann.</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ICF. (2019).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www.coachfederation.org: building a coaching culture</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Retrieved May 5, 2019, from www.coachfederation.org: https://coachfederation.org/research/building-a-coaching-culture</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Institute of Coaching. (2019).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Benefits of Coaching</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Retrieved may 5, 2019, from www.instituteofcoaching.org: https://instituteofcoaching.org/coaching-overview/coaching-benefits</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lmw.org.uk. (2013).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Leadership and management development-is it worth it?</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Cardiff: Leadership &amp; Management Wales.</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Lord, P., Atkinson, M., &amp; Mitchell, H. (2008).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Mentoring and Coaching for Professionals: A study of the research evidence.</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National Foundation for Educational Research.</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Training Journal . (2017). Training Journal: Mentoring Definitions.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Training Journal </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Whitmore, J. (2017).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Coaching for Performance.</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London: Nicholas Brealey Publishing.</a:t>
            </a:r>
            <a:endParaRPr kumimoji="0" lang="en-GB" altLang="en-US" sz="2000" b="0" i="0" u="none" strike="noStrike" cap="none" normalizeH="0" baseline="0" dirty="0">
              <a:ln>
                <a:noFill/>
              </a:ln>
              <a:solidFill>
                <a:schemeClr val="bg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www.institute of coaching.org. (2019). </a:t>
            </a:r>
            <a:r>
              <a:rPr kumimoji="0" lang="en-GB" altLang="en-US" sz="2000" b="0" i="1"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Institute of Coaching: Benefits of Coaching </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rPr>
              <a:t>. Retrieved May 5th, 2019, from Institute of Coaching : </a:t>
            </a:r>
            <a:r>
              <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hlinkClick r:id="rId3"/>
              </a:rPr>
              <a:t>https://instituteofcoaching.org/coaching-overview/coaching-benefits</a:t>
            </a:r>
            <a:endParaRPr kumimoji="0" lang="en-GB" altLang="en-US" sz="2000" b="0" i="0" u="none" strike="noStrike" cap="none" normalizeH="0" baseline="0" dirty="0">
              <a:ln>
                <a:noFill/>
              </a:ln>
              <a:solidFill>
                <a:schemeClr val="bg1"/>
              </a:solidFill>
              <a:effectLst/>
              <a:latin typeface="+mn-l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000" dirty="0">
                <a:solidFill>
                  <a:schemeClr val="bg1"/>
                </a:solidFill>
                <a:latin typeface="+mn-lt"/>
                <a:cs typeface="Times New Roman" panose="02020603050405020304" pitchFamily="18" charset="0"/>
                <a:hlinkClick r:id="rId4"/>
              </a:rPr>
              <a:t>www.insala.com</a:t>
            </a:r>
            <a:r>
              <a:rPr lang="en-GB" altLang="en-US" sz="2000" dirty="0">
                <a:solidFill>
                  <a:schemeClr val="bg1"/>
                </a:solidFill>
                <a:latin typeface="+mn-lt"/>
                <a:cs typeface="Times New Roman" panose="02020603050405020304" pitchFamily="18" charset="0"/>
              </a:rPr>
              <a:t>. (2018). How to increase employee engagement through coaching.</a:t>
            </a:r>
            <a:endParaRPr kumimoji="0" lang="en-GB" altLang="en-US" sz="2000" b="0" i="0" u="none" strike="noStrike" cap="none" normalizeH="0" baseline="0" dirty="0">
              <a:ln>
                <a:noFill/>
              </a:ln>
              <a:solidFill>
                <a:schemeClr val="bg1"/>
              </a:solidFill>
              <a:effectLst/>
              <a:latin typeface="+mn-lt"/>
            </a:endParaRPr>
          </a:p>
        </p:txBody>
      </p:sp>
    </p:spTree>
    <p:extLst>
      <p:ext uri="{BB962C8B-B14F-4D97-AF65-F5344CB8AC3E}">
        <p14:creationId xmlns:p14="http://schemas.microsoft.com/office/powerpoint/2010/main" val="2915175483"/>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crosoft_Project_Analysis_Presentation Pack.potx" id="{AC7781D2-6DCE-4385-A2F9-141B95078B19}" vid="{C6C96076-4D51-4042-A342-A7D2AA3703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Project analysis, from 24Slides</Template>
  <TotalTime>0</TotalTime>
  <Words>2927</Words>
  <Application>Microsoft Office PowerPoint</Application>
  <PresentationFormat>Widescreen</PresentationFormat>
  <Paragraphs>503</Paragraphs>
  <Slides>24</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&amp;quot</vt:lpstr>
      <vt:lpstr>Arial</vt:lpstr>
      <vt:lpstr>Calibri</vt:lpstr>
      <vt:lpstr>Century Gothic</vt:lpstr>
      <vt:lpstr>Segoe UI Light</vt:lpstr>
      <vt:lpstr>Webdings</vt:lpstr>
      <vt:lpstr>Wingdings</vt:lpstr>
      <vt:lpstr>Office Theme</vt:lpstr>
      <vt:lpstr>PowerPoint Presentation</vt:lpstr>
      <vt:lpstr>Coaching &amp; Mentoring Implementation Project: Embedding a Coaching Culture, May 2019 Sharon Bowen Ass. CIPD  </vt:lpstr>
      <vt:lpstr>Project analysis slide 2</vt:lpstr>
      <vt:lpstr>PowerPoint Presentation</vt:lpstr>
      <vt:lpstr>Project analysis slide 2</vt:lpstr>
      <vt:lpstr>PowerPoint Presentation</vt:lpstr>
      <vt:lpstr>PowerPoint Presentation</vt:lpstr>
      <vt:lpstr>PowerPoint Presentation</vt:lpstr>
      <vt:lpstr>Key similarities: </vt:lpstr>
      <vt:lpstr>PowerPoint Presentation</vt:lpstr>
      <vt:lpstr>PowerPoint Presentation</vt:lpstr>
      <vt:lpstr>Project analysis slide 8</vt:lpstr>
      <vt:lpstr>Project analysis slide 7</vt:lpstr>
      <vt:lpstr>Project analysis slide 7</vt:lpstr>
      <vt:lpstr>Project analysis slide 7</vt:lpstr>
      <vt:lpstr>Project analysis slide 4</vt:lpstr>
      <vt:lpstr>Project analysis slide 10</vt:lpstr>
      <vt:lpstr>PowerPoint Presentation</vt:lpstr>
      <vt:lpstr>Project analysis slide 2</vt:lpstr>
      <vt:lpstr>Project analysis slide 2</vt:lpstr>
      <vt:lpstr>PowerPoint Presentation</vt:lpstr>
      <vt:lpstr>Project analysis slide 3</vt:lpstr>
      <vt:lpstr>Thank You! 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2019-05-02T08:49:05Z</dcterms:created>
  <dcterms:modified xsi:type="dcterms:W3CDTF">2019-05-14T13:01:13Z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2018-11-21T00:44:46.2256006Z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Extended_MSFT_Method">
    <vt:lpwstr>Automatic</vt:lpwstr>
  </property>
  <property fmtid="{D5CDD505-2E9C-101B-9397-08002B2CF9AE}" pid="9" name="Sensitivity">
    <vt:lpwstr>General</vt:lpwstr>
  </property>
</Properties>
</file>