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浅色样式 1 - 强调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86416" autoAdjust="0"/>
  </p:normalViewPr>
  <p:slideViewPr>
    <p:cSldViewPr snapToGrid="0">
      <p:cViewPr varScale="1">
        <p:scale>
          <a:sx n="68" d="100"/>
          <a:sy n="68" d="100"/>
        </p:scale>
        <p:origin x="103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 Chiteala" userId="9d2d9862bdee65a8" providerId="LiveId" clId="{E83B9287-EDA2-442B-9140-2AC001517638}"/>
    <pc:docChg chg="mod delSld modSld">
      <pc:chgData name="Alin Chiteala" userId="9d2d9862bdee65a8" providerId="LiveId" clId="{E83B9287-EDA2-442B-9140-2AC001517638}" dt="2025-05-26T05:51:11.589" v="39" actId="14100"/>
      <pc:docMkLst>
        <pc:docMk/>
      </pc:docMkLst>
      <pc:sldChg chg="addSp modSp mod">
        <pc:chgData name="Alin Chiteala" userId="9d2d9862bdee65a8" providerId="LiveId" clId="{E83B9287-EDA2-442B-9140-2AC001517638}" dt="2025-05-26T05:51:11.589" v="39" actId="14100"/>
        <pc:sldMkLst>
          <pc:docMk/>
          <pc:sldMk cId="0" sldId="256"/>
        </pc:sldMkLst>
        <pc:spChg chg="mod">
          <ac:chgData name="Alin Chiteala" userId="9d2d9862bdee65a8" providerId="LiveId" clId="{E83B9287-EDA2-442B-9140-2AC001517638}" dt="2025-05-20T12:21:55.677" v="30" actId="20577"/>
          <ac:spMkLst>
            <pc:docMk/>
            <pc:sldMk cId="0" sldId="256"/>
            <ac:spMk id="3" creationId="{00000000-0000-0000-0000-000000000000}"/>
          </ac:spMkLst>
        </pc:spChg>
        <pc:spChg chg="add mod">
          <ac:chgData name="Alin Chiteala" userId="9d2d9862bdee65a8" providerId="LiveId" clId="{E83B9287-EDA2-442B-9140-2AC001517638}" dt="2025-05-26T05:51:11.589" v="39" actId="14100"/>
          <ac:spMkLst>
            <pc:docMk/>
            <pc:sldMk cId="0" sldId="256"/>
            <ac:spMk id="4" creationId="{E503C73A-F50C-9CA3-436E-E059356E55F7}"/>
          </ac:spMkLst>
        </pc:spChg>
      </pc:sldChg>
      <pc:sldChg chg="del">
        <pc:chgData name="Alin Chiteala" userId="9d2d9862bdee65a8" providerId="LiveId" clId="{E83B9287-EDA2-442B-9140-2AC001517638}" dt="2025-05-26T05:44:18.556" v="31" actId="2696"/>
        <pc:sldMkLst>
          <pc:docMk/>
          <pc:sldMk cId="0" sldId="271"/>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9B5AD7A-231A-4142-81AB-53D05E30C5D8}" type="doc">
      <dgm:prSet loTypeId="urn:microsoft.com/office/officeart/2005/8/layout/default#1" loCatId="list" qsTypeId="urn:microsoft.com/office/officeart/2005/8/quickstyle/simple1#1" qsCatId="simple" csTypeId="urn:microsoft.com/office/officeart/2005/8/colors/colorful3#1" csCatId="colorful" phldr="1"/>
      <dgm:spPr/>
      <dgm:t>
        <a:bodyPr/>
        <a:lstStyle/>
        <a:p>
          <a:endParaRPr lang="en-GB"/>
        </a:p>
      </dgm:t>
    </dgm:pt>
    <dgm:pt modelId="{731F0319-1684-4DAD-AD02-81BD21477CC5}">
      <dgm:prSet phldrT="[Text]"/>
      <dgm:spPr/>
      <dgm:t>
        <a:bodyPr/>
        <a:lstStyle/>
        <a:p>
          <a:pPr>
            <a:buNone/>
          </a:pPr>
          <a:r>
            <a:rPr lang="en-GB" dirty="0">
              <a:latin typeface="Times New Roman" panose="02020603050405020304" pitchFamily="18" charset="0"/>
              <a:cs typeface="Times New Roman" panose="02020603050405020304" pitchFamily="18" charset="0"/>
            </a:rPr>
            <a:t>Introduction</a:t>
          </a:r>
        </a:p>
      </dgm:t>
    </dgm:pt>
    <dgm:pt modelId="{A0B05DE3-AADA-4852-BE5E-96827431F05E}" type="parTrans" cxnId="{69A530F7-48F6-4A80-B94A-E4EB43BC251C}">
      <dgm:prSet/>
      <dgm:spPr/>
      <dgm:t>
        <a:bodyPr/>
        <a:lstStyle/>
        <a:p>
          <a:endParaRPr lang="en-GB"/>
        </a:p>
      </dgm:t>
    </dgm:pt>
    <dgm:pt modelId="{58B7F1C3-B0E1-4E84-AD9D-CC6EF34622F4}" type="sibTrans" cxnId="{69A530F7-48F6-4A80-B94A-E4EB43BC251C}">
      <dgm:prSet/>
      <dgm:spPr/>
      <dgm:t>
        <a:bodyPr/>
        <a:lstStyle/>
        <a:p>
          <a:endParaRPr lang="en-GB"/>
        </a:p>
      </dgm:t>
    </dgm:pt>
    <dgm:pt modelId="{0272A83A-ABCE-4E85-96E6-6B99BC5993B3}">
      <dgm:prSet phldrT="[Text]"/>
      <dgm:spPr/>
      <dgm:t>
        <a:bodyPr/>
        <a:lstStyle/>
        <a:p>
          <a:pPr>
            <a:buNone/>
          </a:pPr>
          <a:r>
            <a:rPr lang="en-GB" dirty="0">
              <a:latin typeface="Times New Roman" panose="02020603050405020304" pitchFamily="18" charset="0"/>
              <a:cs typeface="Times New Roman" panose="02020603050405020304" pitchFamily="18" charset="0"/>
            </a:rPr>
            <a:t>Event Content and Context</a:t>
          </a:r>
        </a:p>
      </dgm:t>
    </dgm:pt>
    <dgm:pt modelId="{96C6AD15-6D8C-44E3-8E8D-B5094FA65808}" type="parTrans" cxnId="{4565F09E-63DC-42FA-AAE4-DC8E391A6B48}">
      <dgm:prSet/>
      <dgm:spPr/>
      <dgm:t>
        <a:bodyPr/>
        <a:lstStyle/>
        <a:p>
          <a:endParaRPr lang="en-GB"/>
        </a:p>
      </dgm:t>
    </dgm:pt>
    <dgm:pt modelId="{28FBE346-4998-40D4-854E-7A793879AB95}" type="sibTrans" cxnId="{4565F09E-63DC-42FA-AAE4-DC8E391A6B48}">
      <dgm:prSet/>
      <dgm:spPr/>
      <dgm:t>
        <a:bodyPr/>
        <a:lstStyle/>
        <a:p>
          <a:endParaRPr lang="en-GB"/>
        </a:p>
      </dgm:t>
    </dgm:pt>
    <dgm:pt modelId="{6D6EC950-2AF3-413E-921C-96E80882728D}">
      <dgm:prSet phldrT="[Text]"/>
      <dgm:spPr/>
      <dgm:t>
        <a:bodyPr/>
        <a:lstStyle/>
        <a:p>
          <a:pPr>
            <a:buNone/>
          </a:pPr>
          <a:r>
            <a:rPr lang="en-GB" dirty="0">
              <a:latin typeface="Times New Roman" panose="02020603050405020304" pitchFamily="18" charset="0"/>
              <a:cs typeface="Times New Roman" panose="02020603050405020304" pitchFamily="18" charset="0"/>
            </a:rPr>
            <a:t>Market Factors</a:t>
          </a:r>
        </a:p>
      </dgm:t>
    </dgm:pt>
    <dgm:pt modelId="{18596262-DB2D-4C3E-A942-40CC68F210DA}" type="parTrans" cxnId="{04571392-EBAA-4D46-8DC7-310E0200C1B6}">
      <dgm:prSet/>
      <dgm:spPr/>
      <dgm:t>
        <a:bodyPr/>
        <a:lstStyle/>
        <a:p>
          <a:endParaRPr lang="en-GB"/>
        </a:p>
      </dgm:t>
    </dgm:pt>
    <dgm:pt modelId="{DEA54AA6-4BF9-4075-B6F5-7C70CCA2D75C}" type="sibTrans" cxnId="{04571392-EBAA-4D46-8DC7-310E0200C1B6}">
      <dgm:prSet/>
      <dgm:spPr/>
      <dgm:t>
        <a:bodyPr/>
        <a:lstStyle/>
        <a:p>
          <a:endParaRPr lang="en-GB"/>
        </a:p>
      </dgm:t>
    </dgm:pt>
    <dgm:pt modelId="{BF3AC2F4-0504-43F4-9EA4-2BEC59601F4F}">
      <dgm:prSet phldrT="[Text]"/>
      <dgm:spPr/>
      <dgm:t>
        <a:bodyPr/>
        <a:lstStyle/>
        <a:p>
          <a:pPr>
            <a:buNone/>
          </a:pPr>
          <a:r>
            <a:rPr lang="en-GB" dirty="0">
              <a:latin typeface="Times New Roman" panose="02020603050405020304" pitchFamily="18" charset="0"/>
              <a:cs typeface="Times New Roman" panose="02020603050405020304" pitchFamily="18" charset="0"/>
            </a:rPr>
            <a:t>Operational factors</a:t>
          </a:r>
        </a:p>
      </dgm:t>
    </dgm:pt>
    <dgm:pt modelId="{65C57985-47CF-4DAB-878A-1B913E130321}" type="parTrans" cxnId="{CA9C0C77-F841-490B-B7F1-89A282E52BA3}">
      <dgm:prSet/>
      <dgm:spPr/>
      <dgm:t>
        <a:bodyPr/>
        <a:lstStyle/>
        <a:p>
          <a:endParaRPr lang="en-GB"/>
        </a:p>
      </dgm:t>
    </dgm:pt>
    <dgm:pt modelId="{10106639-1453-4084-ADEA-1CE78C955F6D}" type="sibTrans" cxnId="{CA9C0C77-F841-490B-B7F1-89A282E52BA3}">
      <dgm:prSet/>
      <dgm:spPr/>
      <dgm:t>
        <a:bodyPr/>
        <a:lstStyle/>
        <a:p>
          <a:endParaRPr lang="en-GB"/>
        </a:p>
      </dgm:t>
    </dgm:pt>
    <dgm:pt modelId="{5E6535AE-8ADD-4988-9AC5-BFB8C2E62ABD}">
      <dgm:prSet phldrT="[Text]"/>
      <dgm:spPr/>
      <dgm:t>
        <a:bodyPr/>
        <a:lstStyle/>
        <a:p>
          <a:pPr>
            <a:buNone/>
          </a:pPr>
          <a:r>
            <a:rPr lang="en-GB" dirty="0">
              <a:latin typeface="Times New Roman" panose="02020603050405020304" pitchFamily="18" charset="0"/>
              <a:cs typeface="Times New Roman" panose="02020603050405020304" pitchFamily="18" charset="0"/>
            </a:rPr>
            <a:t>Financial factors</a:t>
          </a:r>
        </a:p>
      </dgm:t>
    </dgm:pt>
    <dgm:pt modelId="{A2A49095-649D-40AA-9F81-387821461852}" type="parTrans" cxnId="{8D21B26B-F02C-46F1-A47C-9294D780BCB0}">
      <dgm:prSet/>
      <dgm:spPr/>
      <dgm:t>
        <a:bodyPr/>
        <a:lstStyle/>
        <a:p>
          <a:endParaRPr lang="en-GB"/>
        </a:p>
      </dgm:t>
    </dgm:pt>
    <dgm:pt modelId="{A69A19BE-E6A2-4907-9228-BF0B2BD586C4}" type="sibTrans" cxnId="{8D21B26B-F02C-46F1-A47C-9294D780BCB0}">
      <dgm:prSet/>
      <dgm:spPr/>
      <dgm:t>
        <a:bodyPr/>
        <a:lstStyle/>
        <a:p>
          <a:endParaRPr lang="en-GB"/>
        </a:p>
      </dgm:t>
    </dgm:pt>
    <dgm:pt modelId="{C0CD1835-0451-4B93-A01D-3A363A674BF6}">
      <dgm:prSet/>
      <dgm:spPr/>
      <dgm:t>
        <a:bodyPr/>
        <a:lstStyle/>
        <a:p>
          <a:pPr>
            <a:buNone/>
          </a:pPr>
          <a:r>
            <a:rPr lang="en-GB">
              <a:latin typeface="Times New Roman" panose="02020603050405020304" pitchFamily="18" charset="0"/>
              <a:cs typeface="Times New Roman" panose="02020603050405020304" pitchFamily="18" charset="0"/>
            </a:rPr>
            <a:t>Conclusion</a:t>
          </a:r>
        </a:p>
      </dgm:t>
    </dgm:pt>
    <dgm:pt modelId="{2169A1E0-0C2F-49DB-B04E-F8BD8174C331}" type="parTrans" cxnId="{C46EF4D4-F686-4B5C-8285-E4A3A3164D75}">
      <dgm:prSet/>
      <dgm:spPr/>
      <dgm:t>
        <a:bodyPr/>
        <a:lstStyle/>
        <a:p>
          <a:endParaRPr lang="en-GB"/>
        </a:p>
      </dgm:t>
    </dgm:pt>
    <dgm:pt modelId="{2321756E-6E85-469D-A890-906E32A457F4}" type="sibTrans" cxnId="{C46EF4D4-F686-4B5C-8285-E4A3A3164D75}">
      <dgm:prSet/>
      <dgm:spPr/>
      <dgm:t>
        <a:bodyPr/>
        <a:lstStyle/>
        <a:p>
          <a:endParaRPr lang="en-GB"/>
        </a:p>
      </dgm:t>
    </dgm:pt>
    <dgm:pt modelId="{B6E19E52-D644-4303-A37F-776C495B16EA}">
      <dgm:prSet/>
      <dgm:spPr/>
      <dgm:t>
        <a:bodyPr/>
        <a:lstStyle/>
        <a:p>
          <a:pPr>
            <a:buNone/>
          </a:pPr>
          <a:r>
            <a:rPr lang="en-GB">
              <a:latin typeface="Times New Roman" panose="02020603050405020304" pitchFamily="18" charset="0"/>
              <a:cs typeface="Times New Roman" panose="02020603050405020304" pitchFamily="18" charset="0"/>
            </a:rPr>
            <a:t>References</a:t>
          </a:r>
        </a:p>
      </dgm:t>
    </dgm:pt>
    <dgm:pt modelId="{96618A21-0B20-4487-82C9-F29EAA229DF8}" type="parTrans" cxnId="{41FCD8A2-A084-43B8-9C6F-EDFFF6F5F5A1}">
      <dgm:prSet/>
      <dgm:spPr/>
      <dgm:t>
        <a:bodyPr/>
        <a:lstStyle/>
        <a:p>
          <a:endParaRPr lang="en-GB"/>
        </a:p>
      </dgm:t>
    </dgm:pt>
    <dgm:pt modelId="{9A6E3050-8ED4-48C1-989C-02C7B1FA3D0E}" type="sibTrans" cxnId="{41FCD8A2-A084-43B8-9C6F-EDFFF6F5F5A1}">
      <dgm:prSet/>
      <dgm:spPr/>
      <dgm:t>
        <a:bodyPr/>
        <a:lstStyle/>
        <a:p>
          <a:endParaRPr lang="en-GB"/>
        </a:p>
      </dgm:t>
    </dgm:pt>
    <dgm:pt modelId="{BEE47E1C-3BBD-4E41-9373-C247C249D16B}">
      <dgm:prSet/>
      <dgm:spPr/>
      <dgm:t>
        <a:bodyPr/>
        <a:lstStyle/>
        <a:p>
          <a:pPr>
            <a:buNone/>
          </a:pPr>
          <a:r>
            <a:rPr lang="en-GB">
              <a:latin typeface="Times New Roman" panose="02020603050405020304" pitchFamily="18" charset="0"/>
              <a:cs typeface="Times New Roman" panose="02020603050405020304" pitchFamily="18" charset="0"/>
            </a:rPr>
            <a:t>Thank You</a:t>
          </a:r>
        </a:p>
      </dgm:t>
    </dgm:pt>
    <dgm:pt modelId="{821AA69D-E37F-409E-BA53-C8D58818C584}" type="parTrans" cxnId="{6E3B4EF1-1F5A-4FEC-A89F-C9DB8B302935}">
      <dgm:prSet/>
      <dgm:spPr/>
      <dgm:t>
        <a:bodyPr/>
        <a:lstStyle/>
        <a:p>
          <a:endParaRPr lang="en-GB"/>
        </a:p>
      </dgm:t>
    </dgm:pt>
    <dgm:pt modelId="{0EDD85C1-5819-4073-827D-14797147ADD7}" type="sibTrans" cxnId="{6E3B4EF1-1F5A-4FEC-A89F-C9DB8B302935}">
      <dgm:prSet/>
      <dgm:spPr/>
      <dgm:t>
        <a:bodyPr/>
        <a:lstStyle/>
        <a:p>
          <a:endParaRPr lang="en-GB"/>
        </a:p>
      </dgm:t>
    </dgm:pt>
    <dgm:pt modelId="{5AB8DA99-975E-4664-A24D-EEF48507E96D}" type="pres">
      <dgm:prSet presAssocID="{29B5AD7A-231A-4142-81AB-53D05E30C5D8}" presName="diagram" presStyleCnt="0">
        <dgm:presLayoutVars>
          <dgm:dir/>
          <dgm:resizeHandles val="exact"/>
        </dgm:presLayoutVars>
      </dgm:prSet>
      <dgm:spPr/>
    </dgm:pt>
    <dgm:pt modelId="{334983CB-0CCA-4CD9-90D3-A2F7E7D82D42}" type="pres">
      <dgm:prSet presAssocID="{731F0319-1684-4DAD-AD02-81BD21477CC5}" presName="node" presStyleLbl="node1" presStyleIdx="0" presStyleCnt="8">
        <dgm:presLayoutVars>
          <dgm:bulletEnabled val="1"/>
        </dgm:presLayoutVars>
      </dgm:prSet>
      <dgm:spPr/>
    </dgm:pt>
    <dgm:pt modelId="{BA78BE8A-B765-494C-BDB7-27BD8232DA46}" type="pres">
      <dgm:prSet presAssocID="{58B7F1C3-B0E1-4E84-AD9D-CC6EF34622F4}" presName="sibTrans" presStyleCnt="0"/>
      <dgm:spPr/>
    </dgm:pt>
    <dgm:pt modelId="{3CB920A0-B974-41B0-84B9-6EE14235944D}" type="pres">
      <dgm:prSet presAssocID="{0272A83A-ABCE-4E85-96E6-6B99BC5993B3}" presName="node" presStyleLbl="node1" presStyleIdx="1" presStyleCnt="8">
        <dgm:presLayoutVars>
          <dgm:bulletEnabled val="1"/>
        </dgm:presLayoutVars>
      </dgm:prSet>
      <dgm:spPr/>
    </dgm:pt>
    <dgm:pt modelId="{3CDCE5E3-4B89-445A-9757-5BF461C5E3E9}" type="pres">
      <dgm:prSet presAssocID="{28FBE346-4998-40D4-854E-7A793879AB95}" presName="sibTrans" presStyleCnt="0"/>
      <dgm:spPr/>
    </dgm:pt>
    <dgm:pt modelId="{087C2112-B6D2-4A6C-8FFC-99C717CA3F48}" type="pres">
      <dgm:prSet presAssocID="{6D6EC950-2AF3-413E-921C-96E80882728D}" presName="node" presStyleLbl="node1" presStyleIdx="2" presStyleCnt="8">
        <dgm:presLayoutVars>
          <dgm:bulletEnabled val="1"/>
        </dgm:presLayoutVars>
      </dgm:prSet>
      <dgm:spPr/>
    </dgm:pt>
    <dgm:pt modelId="{583886CA-2A07-45CB-8944-68D62CBC3D07}" type="pres">
      <dgm:prSet presAssocID="{DEA54AA6-4BF9-4075-B6F5-7C70CCA2D75C}" presName="sibTrans" presStyleCnt="0"/>
      <dgm:spPr/>
    </dgm:pt>
    <dgm:pt modelId="{6150A82F-D102-49D4-BDD1-D4F159AF7286}" type="pres">
      <dgm:prSet presAssocID="{BF3AC2F4-0504-43F4-9EA4-2BEC59601F4F}" presName="node" presStyleLbl="node1" presStyleIdx="3" presStyleCnt="8">
        <dgm:presLayoutVars>
          <dgm:bulletEnabled val="1"/>
        </dgm:presLayoutVars>
      </dgm:prSet>
      <dgm:spPr/>
    </dgm:pt>
    <dgm:pt modelId="{CB98C6FA-3CEA-493E-9B6F-300182F69EF7}" type="pres">
      <dgm:prSet presAssocID="{10106639-1453-4084-ADEA-1CE78C955F6D}" presName="sibTrans" presStyleCnt="0"/>
      <dgm:spPr/>
    </dgm:pt>
    <dgm:pt modelId="{74006B6C-77E0-4540-A3A2-D733B54343B4}" type="pres">
      <dgm:prSet presAssocID="{5E6535AE-8ADD-4988-9AC5-BFB8C2E62ABD}" presName="node" presStyleLbl="node1" presStyleIdx="4" presStyleCnt="8">
        <dgm:presLayoutVars>
          <dgm:bulletEnabled val="1"/>
        </dgm:presLayoutVars>
      </dgm:prSet>
      <dgm:spPr/>
    </dgm:pt>
    <dgm:pt modelId="{E4351547-509C-4437-AE08-D2D4923157D0}" type="pres">
      <dgm:prSet presAssocID="{A69A19BE-E6A2-4907-9228-BF0B2BD586C4}" presName="sibTrans" presStyleCnt="0"/>
      <dgm:spPr/>
    </dgm:pt>
    <dgm:pt modelId="{078E7F50-0FE0-4A4D-8CFD-09279BAA42CA}" type="pres">
      <dgm:prSet presAssocID="{C0CD1835-0451-4B93-A01D-3A363A674BF6}" presName="node" presStyleLbl="node1" presStyleIdx="5" presStyleCnt="8">
        <dgm:presLayoutVars>
          <dgm:bulletEnabled val="1"/>
        </dgm:presLayoutVars>
      </dgm:prSet>
      <dgm:spPr/>
    </dgm:pt>
    <dgm:pt modelId="{7ADE1080-80E3-4BF6-95F3-BB9A74B8739B}" type="pres">
      <dgm:prSet presAssocID="{2321756E-6E85-469D-A890-906E32A457F4}" presName="sibTrans" presStyleCnt="0"/>
      <dgm:spPr/>
    </dgm:pt>
    <dgm:pt modelId="{3FCBC3CD-D9C9-483B-B7B3-651C0C2767AC}" type="pres">
      <dgm:prSet presAssocID="{B6E19E52-D644-4303-A37F-776C495B16EA}" presName="node" presStyleLbl="node1" presStyleIdx="6" presStyleCnt="8">
        <dgm:presLayoutVars>
          <dgm:bulletEnabled val="1"/>
        </dgm:presLayoutVars>
      </dgm:prSet>
      <dgm:spPr/>
    </dgm:pt>
    <dgm:pt modelId="{B29C4E22-EF12-4897-B3CA-D3FE609925F3}" type="pres">
      <dgm:prSet presAssocID="{9A6E3050-8ED4-48C1-989C-02C7B1FA3D0E}" presName="sibTrans" presStyleCnt="0"/>
      <dgm:spPr/>
    </dgm:pt>
    <dgm:pt modelId="{8E8E670D-2F0F-4171-BAA8-75932EC353C7}" type="pres">
      <dgm:prSet presAssocID="{BEE47E1C-3BBD-4E41-9373-C247C249D16B}" presName="node" presStyleLbl="node1" presStyleIdx="7" presStyleCnt="8">
        <dgm:presLayoutVars>
          <dgm:bulletEnabled val="1"/>
        </dgm:presLayoutVars>
      </dgm:prSet>
      <dgm:spPr/>
    </dgm:pt>
  </dgm:ptLst>
  <dgm:cxnLst>
    <dgm:cxn modelId="{6F48A61D-992B-4D1D-95F3-E469371052FE}" type="presOf" srcId="{BF3AC2F4-0504-43F4-9EA4-2BEC59601F4F}" destId="{6150A82F-D102-49D4-BDD1-D4F159AF7286}" srcOrd="0" destOrd="0" presId="urn:microsoft.com/office/officeart/2005/8/layout/default#1"/>
    <dgm:cxn modelId="{8D21B26B-F02C-46F1-A47C-9294D780BCB0}" srcId="{29B5AD7A-231A-4142-81AB-53D05E30C5D8}" destId="{5E6535AE-8ADD-4988-9AC5-BFB8C2E62ABD}" srcOrd="4" destOrd="0" parTransId="{A2A49095-649D-40AA-9F81-387821461852}" sibTransId="{A69A19BE-E6A2-4907-9228-BF0B2BD586C4}"/>
    <dgm:cxn modelId="{CA9C0C77-F841-490B-B7F1-89A282E52BA3}" srcId="{29B5AD7A-231A-4142-81AB-53D05E30C5D8}" destId="{BF3AC2F4-0504-43F4-9EA4-2BEC59601F4F}" srcOrd="3" destOrd="0" parTransId="{65C57985-47CF-4DAB-878A-1B913E130321}" sibTransId="{10106639-1453-4084-ADEA-1CE78C955F6D}"/>
    <dgm:cxn modelId="{DDA5CF7B-605B-44DB-B1E6-A5A7DB161306}" type="presOf" srcId="{6D6EC950-2AF3-413E-921C-96E80882728D}" destId="{087C2112-B6D2-4A6C-8FFC-99C717CA3F48}" srcOrd="0" destOrd="0" presId="urn:microsoft.com/office/officeart/2005/8/layout/default#1"/>
    <dgm:cxn modelId="{B6085A7C-5C20-46FB-908E-0B60434A3502}" type="presOf" srcId="{B6E19E52-D644-4303-A37F-776C495B16EA}" destId="{3FCBC3CD-D9C9-483B-B7B3-651C0C2767AC}" srcOrd="0" destOrd="0" presId="urn:microsoft.com/office/officeart/2005/8/layout/default#1"/>
    <dgm:cxn modelId="{36C4A785-8827-40D8-8CC9-2F68C95039CE}" type="presOf" srcId="{731F0319-1684-4DAD-AD02-81BD21477CC5}" destId="{334983CB-0CCA-4CD9-90D3-A2F7E7D82D42}" srcOrd="0" destOrd="0" presId="urn:microsoft.com/office/officeart/2005/8/layout/default#1"/>
    <dgm:cxn modelId="{F944D18F-708B-4CBE-A3D6-B72EB0ED9085}" type="presOf" srcId="{BEE47E1C-3BBD-4E41-9373-C247C249D16B}" destId="{8E8E670D-2F0F-4171-BAA8-75932EC353C7}" srcOrd="0" destOrd="0" presId="urn:microsoft.com/office/officeart/2005/8/layout/default#1"/>
    <dgm:cxn modelId="{04571392-EBAA-4D46-8DC7-310E0200C1B6}" srcId="{29B5AD7A-231A-4142-81AB-53D05E30C5D8}" destId="{6D6EC950-2AF3-413E-921C-96E80882728D}" srcOrd="2" destOrd="0" parTransId="{18596262-DB2D-4C3E-A942-40CC68F210DA}" sibTransId="{DEA54AA6-4BF9-4075-B6F5-7C70CCA2D75C}"/>
    <dgm:cxn modelId="{68C35996-CC59-4BC4-BFAF-4F54C0AC84C0}" type="presOf" srcId="{0272A83A-ABCE-4E85-96E6-6B99BC5993B3}" destId="{3CB920A0-B974-41B0-84B9-6EE14235944D}" srcOrd="0" destOrd="0" presId="urn:microsoft.com/office/officeart/2005/8/layout/default#1"/>
    <dgm:cxn modelId="{4565F09E-63DC-42FA-AAE4-DC8E391A6B48}" srcId="{29B5AD7A-231A-4142-81AB-53D05E30C5D8}" destId="{0272A83A-ABCE-4E85-96E6-6B99BC5993B3}" srcOrd="1" destOrd="0" parTransId="{96C6AD15-6D8C-44E3-8E8D-B5094FA65808}" sibTransId="{28FBE346-4998-40D4-854E-7A793879AB95}"/>
    <dgm:cxn modelId="{C2AC5DA0-9089-4810-8011-E948AC39D848}" type="presOf" srcId="{C0CD1835-0451-4B93-A01D-3A363A674BF6}" destId="{078E7F50-0FE0-4A4D-8CFD-09279BAA42CA}" srcOrd="0" destOrd="0" presId="urn:microsoft.com/office/officeart/2005/8/layout/default#1"/>
    <dgm:cxn modelId="{41FCD8A2-A084-43B8-9C6F-EDFFF6F5F5A1}" srcId="{29B5AD7A-231A-4142-81AB-53D05E30C5D8}" destId="{B6E19E52-D644-4303-A37F-776C495B16EA}" srcOrd="6" destOrd="0" parTransId="{96618A21-0B20-4487-82C9-F29EAA229DF8}" sibTransId="{9A6E3050-8ED4-48C1-989C-02C7B1FA3D0E}"/>
    <dgm:cxn modelId="{7C66A2B9-F432-4F4C-B372-8FF0957AF0DA}" type="presOf" srcId="{5E6535AE-8ADD-4988-9AC5-BFB8C2E62ABD}" destId="{74006B6C-77E0-4540-A3A2-D733B54343B4}" srcOrd="0" destOrd="0" presId="urn:microsoft.com/office/officeart/2005/8/layout/default#1"/>
    <dgm:cxn modelId="{C46EF4D4-F686-4B5C-8285-E4A3A3164D75}" srcId="{29B5AD7A-231A-4142-81AB-53D05E30C5D8}" destId="{C0CD1835-0451-4B93-A01D-3A363A674BF6}" srcOrd="5" destOrd="0" parTransId="{2169A1E0-0C2F-49DB-B04E-F8BD8174C331}" sibTransId="{2321756E-6E85-469D-A890-906E32A457F4}"/>
    <dgm:cxn modelId="{86ED4CE1-CA65-4B18-B22D-137478B9873B}" type="presOf" srcId="{29B5AD7A-231A-4142-81AB-53D05E30C5D8}" destId="{5AB8DA99-975E-4664-A24D-EEF48507E96D}" srcOrd="0" destOrd="0" presId="urn:microsoft.com/office/officeart/2005/8/layout/default#1"/>
    <dgm:cxn modelId="{6E3B4EF1-1F5A-4FEC-A89F-C9DB8B302935}" srcId="{29B5AD7A-231A-4142-81AB-53D05E30C5D8}" destId="{BEE47E1C-3BBD-4E41-9373-C247C249D16B}" srcOrd="7" destOrd="0" parTransId="{821AA69D-E37F-409E-BA53-C8D58818C584}" sibTransId="{0EDD85C1-5819-4073-827D-14797147ADD7}"/>
    <dgm:cxn modelId="{69A530F7-48F6-4A80-B94A-E4EB43BC251C}" srcId="{29B5AD7A-231A-4142-81AB-53D05E30C5D8}" destId="{731F0319-1684-4DAD-AD02-81BD21477CC5}" srcOrd="0" destOrd="0" parTransId="{A0B05DE3-AADA-4852-BE5E-96827431F05E}" sibTransId="{58B7F1C3-B0E1-4E84-AD9D-CC6EF34622F4}"/>
    <dgm:cxn modelId="{04ECD137-2360-4A5A-9466-A95F0812D3A4}" type="presParOf" srcId="{5AB8DA99-975E-4664-A24D-EEF48507E96D}" destId="{334983CB-0CCA-4CD9-90D3-A2F7E7D82D42}" srcOrd="0" destOrd="0" presId="urn:microsoft.com/office/officeart/2005/8/layout/default#1"/>
    <dgm:cxn modelId="{FB551DC6-DADC-4EEB-89E6-BA7835D4B250}" type="presParOf" srcId="{5AB8DA99-975E-4664-A24D-EEF48507E96D}" destId="{BA78BE8A-B765-494C-BDB7-27BD8232DA46}" srcOrd="1" destOrd="0" presId="urn:microsoft.com/office/officeart/2005/8/layout/default#1"/>
    <dgm:cxn modelId="{B750BC7E-4609-4123-9528-A085C39E3302}" type="presParOf" srcId="{5AB8DA99-975E-4664-A24D-EEF48507E96D}" destId="{3CB920A0-B974-41B0-84B9-6EE14235944D}" srcOrd="2" destOrd="0" presId="urn:microsoft.com/office/officeart/2005/8/layout/default#1"/>
    <dgm:cxn modelId="{7AE7F545-5424-4340-A68E-71BDEF2BA771}" type="presParOf" srcId="{5AB8DA99-975E-4664-A24D-EEF48507E96D}" destId="{3CDCE5E3-4B89-445A-9757-5BF461C5E3E9}" srcOrd="3" destOrd="0" presId="urn:microsoft.com/office/officeart/2005/8/layout/default#1"/>
    <dgm:cxn modelId="{5F62FA37-8BC9-4FAE-AD3B-534147888C69}" type="presParOf" srcId="{5AB8DA99-975E-4664-A24D-EEF48507E96D}" destId="{087C2112-B6D2-4A6C-8FFC-99C717CA3F48}" srcOrd="4" destOrd="0" presId="urn:microsoft.com/office/officeart/2005/8/layout/default#1"/>
    <dgm:cxn modelId="{E1A59F65-73A9-4DC8-A261-CB6F0C0496FD}" type="presParOf" srcId="{5AB8DA99-975E-4664-A24D-EEF48507E96D}" destId="{583886CA-2A07-45CB-8944-68D62CBC3D07}" srcOrd="5" destOrd="0" presId="urn:microsoft.com/office/officeart/2005/8/layout/default#1"/>
    <dgm:cxn modelId="{151CA9F8-8179-49F8-9ECB-18352D196BC7}" type="presParOf" srcId="{5AB8DA99-975E-4664-A24D-EEF48507E96D}" destId="{6150A82F-D102-49D4-BDD1-D4F159AF7286}" srcOrd="6" destOrd="0" presId="urn:microsoft.com/office/officeart/2005/8/layout/default#1"/>
    <dgm:cxn modelId="{5013C2FA-59EB-46C2-99F7-E046600525CF}" type="presParOf" srcId="{5AB8DA99-975E-4664-A24D-EEF48507E96D}" destId="{CB98C6FA-3CEA-493E-9B6F-300182F69EF7}" srcOrd="7" destOrd="0" presId="urn:microsoft.com/office/officeart/2005/8/layout/default#1"/>
    <dgm:cxn modelId="{5821AC1F-F6A6-46C6-8A91-402500FA1D05}" type="presParOf" srcId="{5AB8DA99-975E-4664-A24D-EEF48507E96D}" destId="{74006B6C-77E0-4540-A3A2-D733B54343B4}" srcOrd="8" destOrd="0" presId="urn:microsoft.com/office/officeart/2005/8/layout/default#1"/>
    <dgm:cxn modelId="{B1612D5B-2734-41A6-95A1-8A4D0186DC82}" type="presParOf" srcId="{5AB8DA99-975E-4664-A24D-EEF48507E96D}" destId="{E4351547-509C-4437-AE08-D2D4923157D0}" srcOrd="9" destOrd="0" presId="urn:microsoft.com/office/officeart/2005/8/layout/default#1"/>
    <dgm:cxn modelId="{C93713BA-77CC-4A2C-8BE4-07CB9C045909}" type="presParOf" srcId="{5AB8DA99-975E-4664-A24D-EEF48507E96D}" destId="{078E7F50-0FE0-4A4D-8CFD-09279BAA42CA}" srcOrd="10" destOrd="0" presId="urn:microsoft.com/office/officeart/2005/8/layout/default#1"/>
    <dgm:cxn modelId="{3AEC14B9-E716-416C-BF0F-E13A458198B9}" type="presParOf" srcId="{5AB8DA99-975E-4664-A24D-EEF48507E96D}" destId="{7ADE1080-80E3-4BF6-95F3-BB9A74B8739B}" srcOrd="11" destOrd="0" presId="urn:microsoft.com/office/officeart/2005/8/layout/default#1"/>
    <dgm:cxn modelId="{97E2E431-A426-4480-AB28-AC177A56C23A}" type="presParOf" srcId="{5AB8DA99-975E-4664-A24D-EEF48507E96D}" destId="{3FCBC3CD-D9C9-483B-B7B3-651C0C2767AC}" srcOrd="12" destOrd="0" presId="urn:microsoft.com/office/officeart/2005/8/layout/default#1"/>
    <dgm:cxn modelId="{D656C8FA-3DC7-4844-A921-7B533D723658}" type="presParOf" srcId="{5AB8DA99-975E-4664-A24D-EEF48507E96D}" destId="{B29C4E22-EF12-4897-B3CA-D3FE609925F3}" srcOrd="13" destOrd="0" presId="urn:microsoft.com/office/officeart/2005/8/layout/default#1"/>
    <dgm:cxn modelId="{F34A7D06-DF7F-4228-8BAC-7D2EBC724D53}" type="presParOf" srcId="{5AB8DA99-975E-4664-A24D-EEF48507E96D}" destId="{8E8E670D-2F0F-4171-BAA8-75932EC353C7}" srcOrd="14" destOrd="0" presId="urn:microsoft.com/office/officeart/2005/8/layout/defaul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E90B0D-3D64-4005-93F5-E8273A0FC6F1}" type="doc">
      <dgm:prSet loTypeId="urn:microsoft.com/office/officeart/2018/5/layout/IconCircleLabelList" loCatId="icon" qsTypeId="urn:microsoft.com/office/officeart/2005/8/quickstyle/simple1#2" qsCatId="simple" csTypeId="urn:microsoft.com/office/officeart/2018/5/colors/Iconchunking_neutralicon_colorful1" csCatId="colorful" phldr="1"/>
      <dgm:spPr/>
      <dgm:t>
        <a:bodyPr/>
        <a:lstStyle/>
        <a:p>
          <a:endParaRPr lang="en-US"/>
        </a:p>
      </dgm:t>
    </dgm:pt>
    <dgm:pt modelId="{FC43C1E4-E86F-494B-9D1C-2AEF2D610166}">
      <dgm:prSet custT="1"/>
      <dgm:spPr/>
      <dgm:t>
        <a:bodyPr/>
        <a:lstStyle/>
        <a:p>
          <a:r>
            <a:rPr lang="en-GB" sz="1600" dirty="0">
              <a:latin typeface="Times New Roman" panose="02020603050405020304" pitchFamily="18" charset="0"/>
              <a:cs typeface="Times New Roman" panose="02020603050405020304" pitchFamily="18" charset="0"/>
            </a:rPr>
            <a:t>Nature/type: Experiential MICE industry event</a:t>
          </a:r>
          <a:endParaRPr lang="en-US" sz="1600" dirty="0">
            <a:latin typeface="Times New Roman" panose="02020603050405020304" pitchFamily="18" charset="0"/>
            <a:cs typeface="Times New Roman" panose="02020603050405020304" pitchFamily="18" charset="0"/>
          </a:endParaRPr>
        </a:p>
      </dgm:t>
    </dgm:pt>
    <dgm:pt modelId="{FCBF56C8-94B9-44AE-ABD0-CFF7EF4712DA}" type="parTrans" cxnId="{7EB3FFA6-E07C-4ECF-ABB0-94BE1A640702}">
      <dgm:prSet/>
      <dgm:spPr/>
      <dgm:t>
        <a:bodyPr/>
        <a:lstStyle/>
        <a:p>
          <a:endParaRPr lang="en-US"/>
        </a:p>
      </dgm:t>
    </dgm:pt>
    <dgm:pt modelId="{768E087F-FD56-44D9-903A-97EE8BEA5D8E}" type="sibTrans" cxnId="{7EB3FFA6-E07C-4ECF-ABB0-94BE1A640702}">
      <dgm:prSet/>
      <dgm:spPr/>
      <dgm:t>
        <a:bodyPr/>
        <a:lstStyle/>
        <a:p>
          <a:endParaRPr lang="en-US"/>
        </a:p>
      </dgm:t>
    </dgm:pt>
    <dgm:pt modelId="{16FF7E1A-8180-4B99-A37D-85A0A4ECDD35}">
      <dgm:prSet custT="1"/>
      <dgm:spPr/>
      <dgm:t>
        <a:bodyPr/>
        <a:lstStyle/>
        <a:p>
          <a:r>
            <a:rPr lang="en-GB" sz="1600" dirty="0">
              <a:latin typeface="Times New Roman" panose="02020603050405020304" pitchFamily="18" charset="0"/>
              <a:cs typeface="Times New Roman" panose="02020603050405020304" pitchFamily="18" charset="0"/>
            </a:rPr>
            <a:t>Format: Food Expo with live demos and culinary seminars </a:t>
          </a:r>
          <a:endParaRPr lang="en-US" sz="1600" dirty="0">
            <a:latin typeface="Times New Roman" panose="02020603050405020304" pitchFamily="18" charset="0"/>
            <a:cs typeface="Times New Roman" panose="02020603050405020304" pitchFamily="18" charset="0"/>
          </a:endParaRPr>
        </a:p>
      </dgm:t>
    </dgm:pt>
    <dgm:pt modelId="{43AD9D25-06EA-4EA3-8DF0-8BF35B2176F8}" type="parTrans" cxnId="{70C7F409-0F6F-4CE1-976B-667DF50159E4}">
      <dgm:prSet/>
      <dgm:spPr/>
      <dgm:t>
        <a:bodyPr/>
        <a:lstStyle/>
        <a:p>
          <a:endParaRPr lang="en-US"/>
        </a:p>
      </dgm:t>
    </dgm:pt>
    <dgm:pt modelId="{57305467-920B-4410-925C-1DBD92E08D60}" type="sibTrans" cxnId="{70C7F409-0F6F-4CE1-976B-667DF50159E4}">
      <dgm:prSet/>
      <dgm:spPr/>
      <dgm:t>
        <a:bodyPr/>
        <a:lstStyle/>
        <a:p>
          <a:endParaRPr lang="en-US"/>
        </a:p>
      </dgm:t>
    </dgm:pt>
    <dgm:pt modelId="{478B0233-4819-4EFC-9410-F538379921AC}">
      <dgm:prSet custT="1"/>
      <dgm:spPr/>
      <dgm:t>
        <a:bodyPr/>
        <a:lstStyle/>
        <a:p>
          <a:r>
            <a:rPr lang="en-GB" sz="1600">
              <a:latin typeface="Times New Roman" panose="02020603050405020304" pitchFamily="18" charset="0"/>
              <a:cs typeface="Times New Roman" panose="02020603050405020304" pitchFamily="18" charset="0"/>
            </a:rPr>
            <a:t>Audiences: International tourism delegates and trade agencies (Li </a:t>
          </a:r>
          <a:r>
            <a:rPr lang="en-GB" sz="1600" i="1">
              <a:latin typeface="Times New Roman" panose="02020603050405020304" pitchFamily="18" charset="0"/>
              <a:cs typeface="Times New Roman" panose="02020603050405020304" pitchFamily="18" charset="0"/>
            </a:rPr>
            <a:t>et al.,</a:t>
          </a:r>
          <a:r>
            <a:rPr lang="en-GB" sz="1600">
              <a:latin typeface="Times New Roman" panose="02020603050405020304" pitchFamily="18" charset="0"/>
              <a:cs typeface="Times New Roman" panose="02020603050405020304" pitchFamily="18" charset="0"/>
            </a:rPr>
            <a:t> 2021)</a:t>
          </a:r>
          <a:endParaRPr lang="en-US" sz="1600">
            <a:latin typeface="Times New Roman" panose="02020603050405020304" pitchFamily="18" charset="0"/>
            <a:cs typeface="Times New Roman" panose="02020603050405020304" pitchFamily="18" charset="0"/>
          </a:endParaRPr>
        </a:p>
      </dgm:t>
    </dgm:pt>
    <dgm:pt modelId="{4E4B21D8-80A9-4CA8-86C1-1EC05D78A07F}" type="parTrans" cxnId="{39D2AA13-6EA4-4C3E-98E5-C6314582A461}">
      <dgm:prSet/>
      <dgm:spPr/>
      <dgm:t>
        <a:bodyPr/>
        <a:lstStyle/>
        <a:p>
          <a:endParaRPr lang="en-US"/>
        </a:p>
      </dgm:t>
    </dgm:pt>
    <dgm:pt modelId="{940BC05E-E892-472B-9B81-6F44E3DDA77B}" type="sibTrans" cxnId="{39D2AA13-6EA4-4C3E-98E5-C6314582A461}">
      <dgm:prSet/>
      <dgm:spPr/>
      <dgm:t>
        <a:bodyPr/>
        <a:lstStyle/>
        <a:p>
          <a:endParaRPr lang="en-US"/>
        </a:p>
      </dgm:t>
    </dgm:pt>
    <dgm:pt modelId="{01CB48C6-DD3C-49B7-B1BF-E37BD588D2C4}">
      <dgm:prSet custT="1"/>
      <dgm:spPr/>
      <dgm:t>
        <a:bodyPr/>
        <a:lstStyle/>
        <a:p>
          <a:r>
            <a:rPr lang="en-GB" sz="1600">
              <a:latin typeface="Times New Roman" panose="02020603050405020304" pitchFamily="18" charset="0"/>
              <a:cs typeface="Times New Roman" panose="02020603050405020304" pitchFamily="18" charset="0"/>
            </a:rPr>
            <a:t>Event setting: an indoor venue in Llandudno’s Grand Hotel </a:t>
          </a:r>
          <a:endParaRPr lang="en-US" sz="1600">
            <a:latin typeface="Times New Roman" panose="02020603050405020304" pitchFamily="18" charset="0"/>
            <a:cs typeface="Times New Roman" panose="02020603050405020304" pitchFamily="18" charset="0"/>
          </a:endParaRPr>
        </a:p>
      </dgm:t>
    </dgm:pt>
    <dgm:pt modelId="{2C5E9378-B498-4D09-9B55-E40A0E0CA48B}" type="parTrans" cxnId="{E0AB9AEE-3FD1-4C4D-A26A-CCD80BCA26EC}">
      <dgm:prSet/>
      <dgm:spPr/>
      <dgm:t>
        <a:bodyPr/>
        <a:lstStyle/>
        <a:p>
          <a:endParaRPr lang="en-US"/>
        </a:p>
      </dgm:t>
    </dgm:pt>
    <dgm:pt modelId="{01F2E87F-30CC-48C6-8343-34E67AB8AE9D}" type="sibTrans" cxnId="{E0AB9AEE-3FD1-4C4D-A26A-CCD80BCA26EC}">
      <dgm:prSet/>
      <dgm:spPr/>
      <dgm:t>
        <a:bodyPr/>
        <a:lstStyle/>
        <a:p>
          <a:endParaRPr lang="en-US"/>
        </a:p>
      </dgm:t>
    </dgm:pt>
    <dgm:pt modelId="{A9478DFA-CBAB-4C4A-BA0C-09E4496D28F2}">
      <dgm:prSet custT="1"/>
      <dgm:spPr/>
      <dgm:t>
        <a:bodyPr/>
        <a:lstStyle/>
        <a:p>
          <a:r>
            <a:rPr lang="en-GB" sz="1600" dirty="0">
              <a:latin typeface="Times New Roman" panose="02020603050405020304" pitchFamily="18" charset="0"/>
              <a:cs typeface="Times New Roman" panose="02020603050405020304" pitchFamily="18" charset="0"/>
            </a:rPr>
            <a:t>Expected outcome for participants: educational and highly interactive experiences</a:t>
          </a:r>
          <a:endParaRPr lang="en-US" sz="1600" dirty="0">
            <a:latin typeface="Times New Roman" panose="02020603050405020304" pitchFamily="18" charset="0"/>
            <a:cs typeface="Times New Roman" panose="02020603050405020304" pitchFamily="18" charset="0"/>
          </a:endParaRPr>
        </a:p>
      </dgm:t>
    </dgm:pt>
    <dgm:pt modelId="{414D1AA8-0E2F-4FAC-ABC9-CF1B7FE4B1A2}" type="parTrans" cxnId="{21E2197C-8FA9-47DC-9F00-11AEA073183B}">
      <dgm:prSet/>
      <dgm:spPr/>
      <dgm:t>
        <a:bodyPr/>
        <a:lstStyle/>
        <a:p>
          <a:endParaRPr lang="en-US"/>
        </a:p>
      </dgm:t>
    </dgm:pt>
    <dgm:pt modelId="{B58A9CD6-305E-4665-B04D-6A6666D4E17A}" type="sibTrans" cxnId="{21E2197C-8FA9-47DC-9F00-11AEA073183B}">
      <dgm:prSet/>
      <dgm:spPr/>
      <dgm:t>
        <a:bodyPr/>
        <a:lstStyle/>
        <a:p>
          <a:endParaRPr lang="en-US"/>
        </a:p>
      </dgm:t>
    </dgm:pt>
    <dgm:pt modelId="{8533701B-86AB-4A04-A4BF-AAEEB9433C87}" type="pres">
      <dgm:prSet presAssocID="{E9E90B0D-3D64-4005-93F5-E8273A0FC6F1}" presName="root" presStyleCnt="0">
        <dgm:presLayoutVars>
          <dgm:dir/>
          <dgm:resizeHandles val="exact"/>
        </dgm:presLayoutVars>
      </dgm:prSet>
      <dgm:spPr/>
    </dgm:pt>
    <dgm:pt modelId="{6A77ABDC-0D6F-4EB3-852A-A496CEACDB4E}" type="pres">
      <dgm:prSet presAssocID="{FC43C1E4-E86F-494B-9D1C-2AEF2D610166}" presName="compNode" presStyleCnt="0"/>
      <dgm:spPr/>
    </dgm:pt>
    <dgm:pt modelId="{DA8A55E4-0664-41E9-A992-6CB92A0400EF}" type="pres">
      <dgm:prSet presAssocID="{FC43C1E4-E86F-494B-9D1C-2AEF2D610166}" presName="iconBgRect" presStyleLbl="bgShp" presStyleIdx="0" presStyleCnt="5"/>
      <dgm:spPr/>
    </dgm:pt>
    <dgm:pt modelId="{38EBD471-6A17-4B93-B110-E9CDACD3F428}" type="pres">
      <dgm:prSet presAssocID="{FC43C1E4-E86F-494B-9D1C-2AEF2D6101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D15D1BA2-B4E8-4080-B876-71C9BBCB19E3}" type="pres">
      <dgm:prSet presAssocID="{FC43C1E4-E86F-494B-9D1C-2AEF2D610166}" presName="spaceRect" presStyleCnt="0"/>
      <dgm:spPr/>
    </dgm:pt>
    <dgm:pt modelId="{BD70EE60-5C29-40D0-84D1-9D2F59F5E0AA}" type="pres">
      <dgm:prSet presAssocID="{FC43C1E4-E86F-494B-9D1C-2AEF2D610166}" presName="textRect" presStyleLbl="revTx" presStyleIdx="0" presStyleCnt="5" custScaleX="225003">
        <dgm:presLayoutVars>
          <dgm:chMax val="1"/>
          <dgm:chPref val="1"/>
        </dgm:presLayoutVars>
      </dgm:prSet>
      <dgm:spPr/>
    </dgm:pt>
    <dgm:pt modelId="{07C37853-3106-4F77-8192-7186D2FDBB3D}" type="pres">
      <dgm:prSet presAssocID="{768E087F-FD56-44D9-903A-97EE8BEA5D8E}" presName="sibTrans" presStyleCnt="0"/>
      <dgm:spPr/>
    </dgm:pt>
    <dgm:pt modelId="{AFB7561F-A695-455C-8BA0-CC5A780A67B3}" type="pres">
      <dgm:prSet presAssocID="{16FF7E1A-8180-4B99-A37D-85A0A4ECDD35}" presName="compNode" presStyleCnt="0"/>
      <dgm:spPr/>
    </dgm:pt>
    <dgm:pt modelId="{31EEBB15-9433-402D-AD8A-8F5A51A550AA}" type="pres">
      <dgm:prSet presAssocID="{16FF7E1A-8180-4B99-A37D-85A0A4ECDD35}" presName="iconBgRect" presStyleLbl="bgShp" presStyleIdx="1" presStyleCnt="5"/>
      <dgm:spPr/>
    </dgm:pt>
    <dgm:pt modelId="{BF1AB8EF-C1C5-48F1-B42E-80D86B1C346C}" type="pres">
      <dgm:prSet presAssocID="{16FF7E1A-8180-4B99-A37D-85A0A4ECDD3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D2B7268C-0699-47BB-86E8-A65F1CCF3A37}" type="pres">
      <dgm:prSet presAssocID="{16FF7E1A-8180-4B99-A37D-85A0A4ECDD35}" presName="spaceRect" presStyleCnt="0"/>
      <dgm:spPr/>
    </dgm:pt>
    <dgm:pt modelId="{5E6C32C7-51B2-4742-9623-7E05F022255D}" type="pres">
      <dgm:prSet presAssocID="{16FF7E1A-8180-4B99-A37D-85A0A4ECDD35}" presName="textRect" presStyleLbl="revTx" presStyleIdx="1" presStyleCnt="5" custScaleX="225003">
        <dgm:presLayoutVars>
          <dgm:chMax val="1"/>
          <dgm:chPref val="1"/>
        </dgm:presLayoutVars>
      </dgm:prSet>
      <dgm:spPr/>
    </dgm:pt>
    <dgm:pt modelId="{85E2525C-38EE-4C05-B574-5F31B68261F1}" type="pres">
      <dgm:prSet presAssocID="{57305467-920B-4410-925C-1DBD92E08D60}" presName="sibTrans" presStyleCnt="0"/>
      <dgm:spPr/>
    </dgm:pt>
    <dgm:pt modelId="{EA053905-7FBC-4075-BB97-6DB7A855AD68}" type="pres">
      <dgm:prSet presAssocID="{478B0233-4819-4EFC-9410-F538379921AC}" presName="compNode" presStyleCnt="0"/>
      <dgm:spPr/>
    </dgm:pt>
    <dgm:pt modelId="{556D6329-EAAD-4391-8937-957BEF006BA1}" type="pres">
      <dgm:prSet presAssocID="{478B0233-4819-4EFC-9410-F538379921AC}" presName="iconBgRect" presStyleLbl="bgShp" presStyleIdx="2" presStyleCnt="5"/>
      <dgm:spPr/>
    </dgm:pt>
    <dgm:pt modelId="{810FEAF7-EF30-4465-B0C6-F5E71526602F}" type="pres">
      <dgm:prSet presAssocID="{478B0233-4819-4EFC-9410-F538379921A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741C54D8-AD5E-4D84-8B45-93041984E373}" type="pres">
      <dgm:prSet presAssocID="{478B0233-4819-4EFC-9410-F538379921AC}" presName="spaceRect" presStyleCnt="0"/>
      <dgm:spPr/>
    </dgm:pt>
    <dgm:pt modelId="{9D902822-6F7B-4CCA-82CF-0B980770DAC7}" type="pres">
      <dgm:prSet presAssocID="{478B0233-4819-4EFC-9410-F538379921AC}" presName="textRect" presStyleLbl="revTx" presStyleIdx="2" presStyleCnt="5" custScaleX="225003">
        <dgm:presLayoutVars>
          <dgm:chMax val="1"/>
          <dgm:chPref val="1"/>
        </dgm:presLayoutVars>
      </dgm:prSet>
      <dgm:spPr/>
    </dgm:pt>
    <dgm:pt modelId="{6AFC9EA2-47B5-452F-82B7-5D6EAFF12F0C}" type="pres">
      <dgm:prSet presAssocID="{940BC05E-E892-472B-9B81-6F44E3DDA77B}" presName="sibTrans" presStyleCnt="0"/>
      <dgm:spPr/>
    </dgm:pt>
    <dgm:pt modelId="{2467A09A-0D92-42FE-8AE9-07761ACDF556}" type="pres">
      <dgm:prSet presAssocID="{01CB48C6-DD3C-49B7-B1BF-E37BD588D2C4}" presName="compNode" presStyleCnt="0"/>
      <dgm:spPr/>
    </dgm:pt>
    <dgm:pt modelId="{FC667EFF-3FD3-468F-BABB-9A4B919BF6E4}" type="pres">
      <dgm:prSet presAssocID="{01CB48C6-DD3C-49B7-B1BF-E37BD588D2C4}" presName="iconBgRect" presStyleLbl="bgShp" presStyleIdx="3" presStyleCnt="5"/>
      <dgm:spPr/>
    </dgm:pt>
    <dgm:pt modelId="{554D9C15-CB33-4A9F-8EC3-F6E5269EB15E}" type="pres">
      <dgm:prSet presAssocID="{01CB48C6-DD3C-49B7-B1BF-E37BD588D2C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A86B908D-02BE-4A56-9B63-AE9C453A49B4}" type="pres">
      <dgm:prSet presAssocID="{01CB48C6-DD3C-49B7-B1BF-E37BD588D2C4}" presName="spaceRect" presStyleCnt="0"/>
      <dgm:spPr/>
    </dgm:pt>
    <dgm:pt modelId="{87F1380F-EC0A-42AB-BB76-81154894F816}" type="pres">
      <dgm:prSet presAssocID="{01CB48C6-DD3C-49B7-B1BF-E37BD588D2C4}" presName="textRect" presStyleLbl="revTx" presStyleIdx="3" presStyleCnt="5" custScaleX="225003">
        <dgm:presLayoutVars>
          <dgm:chMax val="1"/>
          <dgm:chPref val="1"/>
        </dgm:presLayoutVars>
      </dgm:prSet>
      <dgm:spPr/>
    </dgm:pt>
    <dgm:pt modelId="{7D15E230-B03C-4359-BAF2-CFC9B1F32B82}" type="pres">
      <dgm:prSet presAssocID="{01F2E87F-30CC-48C6-8343-34E67AB8AE9D}" presName="sibTrans" presStyleCnt="0"/>
      <dgm:spPr/>
    </dgm:pt>
    <dgm:pt modelId="{20681975-456E-452A-A8C6-CD5F49190070}" type="pres">
      <dgm:prSet presAssocID="{A9478DFA-CBAB-4C4A-BA0C-09E4496D28F2}" presName="compNode" presStyleCnt="0"/>
      <dgm:spPr/>
    </dgm:pt>
    <dgm:pt modelId="{426E3510-F116-49E2-9E57-A243268DD4AE}" type="pres">
      <dgm:prSet presAssocID="{A9478DFA-CBAB-4C4A-BA0C-09E4496D28F2}" presName="iconBgRect" presStyleLbl="bgShp" presStyleIdx="4" presStyleCnt="5"/>
      <dgm:spPr/>
    </dgm:pt>
    <dgm:pt modelId="{41FE6C73-E3FC-4E42-90B5-13A157B325C8}" type="pres">
      <dgm:prSet presAssocID="{A9478DFA-CBAB-4C4A-BA0C-09E4496D28F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D8C73FCF-42D1-4C3E-8A09-0D2CA8049B0B}" type="pres">
      <dgm:prSet presAssocID="{A9478DFA-CBAB-4C4A-BA0C-09E4496D28F2}" presName="spaceRect" presStyleCnt="0"/>
      <dgm:spPr/>
    </dgm:pt>
    <dgm:pt modelId="{D6651E18-6F62-4A10-BB5F-9EB12EFA3134}" type="pres">
      <dgm:prSet presAssocID="{A9478DFA-CBAB-4C4A-BA0C-09E4496D28F2}" presName="textRect" presStyleLbl="revTx" presStyleIdx="4" presStyleCnt="5" custScaleX="225003">
        <dgm:presLayoutVars>
          <dgm:chMax val="1"/>
          <dgm:chPref val="1"/>
        </dgm:presLayoutVars>
      </dgm:prSet>
      <dgm:spPr/>
    </dgm:pt>
  </dgm:ptLst>
  <dgm:cxnLst>
    <dgm:cxn modelId="{70C7F409-0F6F-4CE1-976B-667DF50159E4}" srcId="{E9E90B0D-3D64-4005-93F5-E8273A0FC6F1}" destId="{16FF7E1A-8180-4B99-A37D-85A0A4ECDD35}" srcOrd="1" destOrd="0" parTransId="{43AD9D25-06EA-4EA3-8DF0-8BF35B2176F8}" sibTransId="{57305467-920B-4410-925C-1DBD92E08D60}"/>
    <dgm:cxn modelId="{39D2AA13-6EA4-4C3E-98E5-C6314582A461}" srcId="{E9E90B0D-3D64-4005-93F5-E8273A0FC6F1}" destId="{478B0233-4819-4EFC-9410-F538379921AC}" srcOrd="2" destOrd="0" parTransId="{4E4B21D8-80A9-4CA8-86C1-1EC05D78A07F}" sibTransId="{940BC05E-E892-472B-9B81-6F44E3DDA77B}"/>
    <dgm:cxn modelId="{3FFFAC50-CED4-482C-878F-6C039B09E7B1}" type="presOf" srcId="{478B0233-4819-4EFC-9410-F538379921AC}" destId="{9D902822-6F7B-4CCA-82CF-0B980770DAC7}" srcOrd="0" destOrd="0" presId="urn:microsoft.com/office/officeart/2018/5/layout/IconCircleLabelList"/>
    <dgm:cxn modelId="{21E2197C-8FA9-47DC-9F00-11AEA073183B}" srcId="{E9E90B0D-3D64-4005-93F5-E8273A0FC6F1}" destId="{A9478DFA-CBAB-4C4A-BA0C-09E4496D28F2}" srcOrd="4" destOrd="0" parTransId="{414D1AA8-0E2F-4FAC-ABC9-CF1B7FE4B1A2}" sibTransId="{B58A9CD6-305E-4665-B04D-6A6666D4E17A}"/>
    <dgm:cxn modelId="{3961F780-2979-4BD2-B3AA-0C8D81DB4915}" type="presOf" srcId="{01CB48C6-DD3C-49B7-B1BF-E37BD588D2C4}" destId="{87F1380F-EC0A-42AB-BB76-81154894F816}" srcOrd="0" destOrd="0" presId="urn:microsoft.com/office/officeart/2018/5/layout/IconCircleLabelList"/>
    <dgm:cxn modelId="{EBC49F86-17BF-43F1-B063-348D572A1B03}" type="presOf" srcId="{16FF7E1A-8180-4B99-A37D-85A0A4ECDD35}" destId="{5E6C32C7-51B2-4742-9623-7E05F022255D}" srcOrd="0" destOrd="0" presId="urn:microsoft.com/office/officeart/2018/5/layout/IconCircleLabelList"/>
    <dgm:cxn modelId="{7EB3FFA6-E07C-4ECF-ABB0-94BE1A640702}" srcId="{E9E90B0D-3D64-4005-93F5-E8273A0FC6F1}" destId="{FC43C1E4-E86F-494B-9D1C-2AEF2D610166}" srcOrd="0" destOrd="0" parTransId="{FCBF56C8-94B9-44AE-ABD0-CFF7EF4712DA}" sibTransId="{768E087F-FD56-44D9-903A-97EE8BEA5D8E}"/>
    <dgm:cxn modelId="{A5939AA9-82F1-45F7-B23F-A014CBE66317}" type="presOf" srcId="{A9478DFA-CBAB-4C4A-BA0C-09E4496D28F2}" destId="{D6651E18-6F62-4A10-BB5F-9EB12EFA3134}" srcOrd="0" destOrd="0" presId="urn:microsoft.com/office/officeart/2018/5/layout/IconCircleLabelList"/>
    <dgm:cxn modelId="{7819D4D8-2101-4D6D-B702-EE692A3AAF14}" type="presOf" srcId="{E9E90B0D-3D64-4005-93F5-E8273A0FC6F1}" destId="{8533701B-86AB-4A04-A4BF-AAEEB9433C87}" srcOrd="0" destOrd="0" presId="urn:microsoft.com/office/officeart/2018/5/layout/IconCircleLabelList"/>
    <dgm:cxn modelId="{EEDC1DDE-A011-4486-9129-39A8BA73E309}" type="presOf" srcId="{FC43C1E4-E86F-494B-9D1C-2AEF2D610166}" destId="{BD70EE60-5C29-40D0-84D1-9D2F59F5E0AA}" srcOrd="0" destOrd="0" presId="urn:microsoft.com/office/officeart/2018/5/layout/IconCircleLabelList"/>
    <dgm:cxn modelId="{E0AB9AEE-3FD1-4C4D-A26A-CCD80BCA26EC}" srcId="{E9E90B0D-3D64-4005-93F5-E8273A0FC6F1}" destId="{01CB48C6-DD3C-49B7-B1BF-E37BD588D2C4}" srcOrd="3" destOrd="0" parTransId="{2C5E9378-B498-4D09-9B55-E40A0E0CA48B}" sibTransId="{01F2E87F-30CC-48C6-8343-34E67AB8AE9D}"/>
    <dgm:cxn modelId="{5E200AE1-7DCB-45CD-9780-1B4EFD083ACB}" type="presParOf" srcId="{8533701B-86AB-4A04-A4BF-AAEEB9433C87}" destId="{6A77ABDC-0D6F-4EB3-852A-A496CEACDB4E}" srcOrd="0" destOrd="0" presId="urn:microsoft.com/office/officeart/2018/5/layout/IconCircleLabelList"/>
    <dgm:cxn modelId="{7945A206-B02E-4946-AF85-F2B0B9644E16}" type="presParOf" srcId="{6A77ABDC-0D6F-4EB3-852A-A496CEACDB4E}" destId="{DA8A55E4-0664-41E9-A992-6CB92A0400EF}" srcOrd="0" destOrd="0" presId="urn:microsoft.com/office/officeart/2018/5/layout/IconCircleLabelList"/>
    <dgm:cxn modelId="{F15BC672-1BCA-441B-9D39-1013338D4967}" type="presParOf" srcId="{6A77ABDC-0D6F-4EB3-852A-A496CEACDB4E}" destId="{38EBD471-6A17-4B93-B110-E9CDACD3F428}" srcOrd="1" destOrd="0" presId="urn:microsoft.com/office/officeart/2018/5/layout/IconCircleLabelList"/>
    <dgm:cxn modelId="{CA3ED82E-58D0-4216-AF8B-9DA600CF1D73}" type="presParOf" srcId="{6A77ABDC-0D6F-4EB3-852A-A496CEACDB4E}" destId="{D15D1BA2-B4E8-4080-B876-71C9BBCB19E3}" srcOrd="2" destOrd="0" presId="urn:microsoft.com/office/officeart/2018/5/layout/IconCircleLabelList"/>
    <dgm:cxn modelId="{EB9CE87F-BAA8-4D6C-BD62-45B340422136}" type="presParOf" srcId="{6A77ABDC-0D6F-4EB3-852A-A496CEACDB4E}" destId="{BD70EE60-5C29-40D0-84D1-9D2F59F5E0AA}" srcOrd="3" destOrd="0" presId="urn:microsoft.com/office/officeart/2018/5/layout/IconCircleLabelList"/>
    <dgm:cxn modelId="{09FA763F-2FD4-44B9-B36C-DDCF44C91A55}" type="presParOf" srcId="{8533701B-86AB-4A04-A4BF-AAEEB9433C87}" destId="{07C37853-3106-4F77-8192-7186D2FDBB3D}" srcOrd="1" destOrd="0" presId="urn:microsoft.com/office/officeart/2018/5/layout/IconCircleLabelList"/>
    <dgm:cxn modelId="{FECC1D47-E55A-4ADC-AA92-1F73CDCAC695}" type="presParOf" srcId="{8533701B-86AB-4A04-A4BF-AAEEB9433C87}" destId="{AFB7561F-A695-455C-8BA0-CC5A780A67B3}" srcOrd="2" destOrd="0" presId="urn:microsoft.com/office/officeart/2018/5/layout/IconCircleLabelList"/>
    <dgm:cxn modelId="{DD0A38C2-053D-45EA-B705-A08D12C77E5E}" type="presParOf" srcId="{AFB7561F-A695-455C-8BA0-CC5A780A67B3}" destId="{31EEBB15-9433-402D-AD8A-8F5A51A550AA}" srcOrd="0" destOrd="0" presId="urn:microsoft.com/office/officeart/2018/5/layout/IconCircleLabelList"/>
    <dgm:cxn modelId="{6AB7162D-E2C3-44D1-BFE2-3DC29D6848EF}" type="presParOf" srcId="{AFB7561F-A695-455C-8BA0-CC5A780A67B3}" destId="{BF1AB8EF-C1C5-48F1-B42E-80D86B1C346C}" srcOrd="1" destOrd="0" presId="urn:microsoft.com/office/officeart/2018/5/layout/IconCircleLabelList"/>
    <dgm:cxn modelId="{1EBAFA8F-CBEB-4D4D-90D4-AA1536719F54}" type="presParOf" srcId="{AFB7561F-A695-455C-8BA0-CC5A780A67B3}" destId="{D2B7268C-0699-47BB-86E8-A65F1CCF3A37}" srcOrd="2" destOrd="0" presId="urn:microsoft.com/office/officeart/2018/5/layout/IconCircleLabelList"/>
    <dgm:cxn modelId="{2E80EC63-BFD8-4805-A545-94B51A6199C2}" type="presParOf" srcId="{AFB7561F-A695-455C-8BA0-CC5A780A67B3}" destId="{5E6C32C7-51B2-4742-9623-7E05F022255D}" srcOrd="3" destOrd="0" presId="urn:microsoft.com/office/officeart/2018/5/layout/IconCircleLabelList"/>
    <dgm:cxn modelId="{338943EC-EAAA-4BF9-9A7C-076BF52E9312}" type="presParOf" srcId="{8533701B-86AB-4A04-A4BF-AAEEB9433C87}" destId="{85E2525C-38EE-4C05-B574-5F31B68261F1}" srcOrd="3" destOrd="0" presId="urn:microsoft.com/office/officeart/2018/5/layout/IconCircleLabelList"/>
    <dgm:cxn modelId="{0FDF93C5-DE23-4E3E-B243-3D1B20ACBA41}" type="presParOf" srcId="{8533701B-86AB-4A04-A4BF-AAEEB9433C87}" destId="{EA053905-7FBC-4075-BB97-6DB7A855AD68}" srcOrd="4" destOrd="0" presId="urn:microsoft.com/office/officeart/2018/5/layout/IconCircleLabelList"/>
    <dgm:cxn modelId="{BC7538CF-3A8D-477C-9822-6A892B48D0B0}" type="presParOf" srcId="{EA053905-7FBC-4075-BB97-6DB7A855AD68}" destId="{556D6329-EAAD-4391-8937-957BEF006BA1}" srcOrd="0" destOrd="0" presId="urn:microsoft.com/office/officeart/2018/5/layout/IconCircleLabelList"/>
    <dgm:cxn modelId="{1867D787-40DB-473F-8EA0-7A89BDB50889}" type="presParOf" srcId="{EA053905-7FBC-4075-BB97-6DB7A855AD68}" destId="{810FEAF7-EF30-4465-B0C6-F5E71526602F}" srcOrd="1" destOrd="0" presId="urn:microsoft.com/office/officeart/2018/5/layout/IconCircleLabelList"/>
    <dgm:cxn modelId="{1CAA400D-79F9-49ED-9615-A95341B47CA5}" type="presParOf" srcId="{EA053905-7FBC-4075-BB97-6DB7A855AD68}" destId="{741C54D8-AD5E-4D84-8B45-93041984E373}" srcOrd="2" destOrd="0" presId="urn:microsoft.com/office/officeart/2018/5/layout/IconCircleLabelList"/>
    <dgm:cxn modelId="{D9EAD1A0-625E-4A83-83EA-661A985571FF}" type="presParOf" srcId="{EA053905-7FBC-4075-BB97-6DB7A855AD68}" destId="{9D902822-6F7B-4CCA-82CF-0B980770DAC7}" srcOrd="3" destOrd="0" presId="urn:microsoft.com/office/officeart/2018/5/layout/IconCircleLabelList"/>
    <dgm:cxn modelId="{6AF6E0C8-30BD-4B78-B70D-1D359FA11B77}" type="presParOf" srcId="{8533701B-86AB-4A04-A4BF-AAEEB9433C87}" destId="{6AFC9EA2-47B5-452F-82B7-5D6EAFF12F0C}" srcOrd="5" destOrd="0" presId="urn:microsoft.com/office/officeart/2018/5/layout/IconCircleLabelList"/>
    <dgm:cxn modelId="{2BBD10B8-7FA8-4AA6-A55C-CBC8ABA0F55E}" type="presParOf" srcId="{8533701B-86AB-4A04-A4BF-AAEEB9433C87}" destId="{2467A09A-0D92-42FE-8AE9-07761ACDF556}" srcOrd="6" destOrd="0" presId="urn:microsoft.com/office/officeart/2018/5/layout/IconCircleLabelList"/>
    <dgm:cxn modelId="{345A8D5E-8EA1-43D7-A641-825CEBDA4C3A}" type="presParOf" srcId="{2467A09A-0D92-42FE-8AE9-07761ACDF556}" destId="{FC667EFF-3FD3-468F-BABB-9A4B919BF6E4}" srcOrd="0" destOrd="0" presId="urn:microsoft.com/office/officeart/2018/5/layout/IconCircleLabelList"/>
    <dgm:cxn modelId="{7497ACC0-8A8C-4615-B3E4-14D3559157F3}" type="presParOf" srcId="{2467A09A-0D92-42FE-8AE9-07761ACDF556}" destId="{554D9C15-CB33-4A9F-8EC3-F6E5269EB15E}" srcOrd="1" destOrd="0" presId="urn:microsoft.com/office/officeart/2018/5/layout/IconCircleLabelList"/>
    <dgm:cxn modelId="{4B6220C0-EA7E-47FB-8022-68BE5A5D9BA1}" type="presParOf" srcId="{2467A09A-0D92-42FE-8AE9-07761ACDF556}" destId="{A86B908D-02BE-4A56-9B63-AE9C453A49B4}" srcOrd="2" destOrd="0" presId="urn:microsoft.com/office/officeart/2018/5/layout/IconCircleLabelList"/>
    <dgm:cxn modelId="{691C6577-0801-4B9A-AB84-3EE9BBE44B88}" type="presParOf" srcId="{2467A09A-0D92-42FE-8AE9-07761ACDF556}" destId="{87F1380F-EC0A-42AB-BB76-81154894F816}" srcOrd="3" destOrd="0" presId="urn:microsoft.com/office/officeart/2018/5/layout/IconCircleLabelList"/>
    <dgm:cxn modelId="{DD7C1D06-2D31-4DF8-BF90-447E8F47DD20}" type="presParOf" srcId="{8533701B-86AB-4A04-A4BF-AAEEB9433C87}" destId="{7D15E230-B03C-4359-BAF2-CFC9B1F32B82}" srcOrd="7" destOrd="0" presId="urn:microsoft.com/office/officeart/2018/5/layout/IconCircleLabelList"/>
    <dgm:cxn modelId="{8E71F2AB-C2D2-4604-AB52-2E04C2DE0368}" type="presParOf" srcId="{8533701B-86AB-4A04-A4BF-AAEEB9433C87}" destId="{20681975-456E-452A-A8C6-CD5F49190070}" srcOrd="8" destOrd="0" presId="urn:microsoft.com/office/officeart/2018/5/layout/IconCircleLabelList"/>
    <dgm:cxn modelId="{CCF3182B-C48E-4BF1-BE9C-0037A245C1C0}" type="presParOf" srcId="{20681975-456E-452A-A8C6-CD5F49190070}" destId="{426E3510-F116-49E2-9E57-A243268DD4AE}" srcOrd="0" destOrd="0" presId="urn:microsoft.com/office/officeart/2018/5/layout/IconCircleLabelList"/>
    <dgm:cxn modelId="{CC8E41B6-AD2D-42C4-A062-F5159C9DA9C8}" type="presParOf" srcId="{20681975-456E-452A-A8C6-CD5F49190070}" destId="{41FE6C73-E3FC-4E42-90B5-13A157B325C8}" srcOrd="1" destOrd="0" presId="urn:microsoft.com/office/officeart/2018/5/layout/IconCircleLabelList"/>
    <dgm:cxn modelId="{189F3538-9ECE-4347-B324-088FEADC11EC}" type="presParOf" srcId="{20681975-456E-452A-A8C6-CD5F49190070}" destId="{D8C73FCF-42D1-4C3E-8A09-0D2CA8049B0B}" srcOrd="2" destOrd="0" presId="urn:microsoft.com/office/officeart/2018/5/layout/IconCircleLabelList"/>
    <dgm:cxn modelId="{3B24B5D7-38B5-477F-B372-3067322C8E12}" type="presParOf" srcId="{20681975-456E-452A-A8C6-CD5F49190070}" destId="{D6651E18-6F62-4A10-BB5F-9EB12EFA313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295ECB-DEA6-4C39-9AFF-AAE937988CC3}" type="doc">
      <dgm:prSet loTypeId="urn:microsoft.com/office/officeart/2018/2/layout/IconVerticalSolidList" loCatId="icon" qsTypeId="urn:microsoft.com/office/officeart/2005/8/quickstyle/simple1#3" qsCatId="simple" csTypeId="urn:microsoft.com/office/officeart/2005/8/colors/accent1_2#1" csCatId="accent1" phldr="1"/>
      <dgm:spPr/>
      <dgm:t>
        <a:bodyPr/>
        <a:lstStyle/>
        <a:p>
          <a:endParaRPr lang="en-US"/>
        </a:p>
      </dgm:t>
    </dgm:pt>
    <dgm:pt modelId="{D91135D2-8A93-42CA-AA4A-7E6FB51E0D6E}">
      <dgm:prSet custT="1"/>
      <dgm:spPr/>
      <dgm:t>
        <a:bodyPr/>
        <a:lstStyle/>
        <a:p>
          <a:pPr>
            <a:lnSpc>
              <a:spcPct val="100000"/>
            </a:lnSpc>
          </a:pPr>
          <a:r>
            <a:rPr lang="en-GB" sz="1600" dirty="0">
              <a:latin typeface="Times New Roman" panose="02020603050405020304" pitchFamily="18" charset="0"/>
              <a:cs typeface="Times New Roman" panose="02020603050405020304" pitchFamily="18" charset="0"/>
            </a:rPr>
            <a:t>A balanced financial approach</a:t>
          </a:r>
          <a:endParaRPr lang="en-US" sz="1600" dirty="0">
            <a:latin typeface="Times New Roman" panose="02020603050405020304" pitchFamily="18" charset="0"/>
            <a:cs typeface="Times New Roman" panose="02020603050405020304" pitchFamily="18" charset="0"/>
          </a:endParaRPr>
        </a:p>
      </dgm:t>
    </dgm:pt>
    <dgm:pt modelId="{2D295AEF-028A-4F7B-83E8-D7924D1DBB52}" type="parTrans" cxnId="{C7999E01-95B9-4747-BE08-8EE6CE91AE20}">
      <dgm:prSet/>
      <dgm:spPr/>
      <dgm:t>
        <a:bodyPr/>
        <a:lstStyle/>
        <a:p>
          <a:endParaRPr lang="en-US"/>
        </a:p>
      </dgm:t>
    </dgm:pt>
    <dgm:pt modelId="{6AE7BDDD-3ED1-4828-85A2-A7E054489232}" type="sibTrans" cxnId="{C7999E01-95B9-4747-BE08-8EE6CE91AE20}">
      <dgm:prSet/>
      <dgm:spPr/>
      <dgm:t>
        <a:bodyPr/>
        <a:lstStyle/>
        <a:p>
          <a:endParaRPr lang="en-US"/>
        </a:p>
      </dgm:t>
    </dgm:pt>
    <dgm:pt modelId="{753509A5-57EB-4404-87C6-8F9500D5634A}">
      <dgm:prSet custT="1"/>
      <dgm:spPr/>
      <dgm:t>
        <a:bodyPr/>
        <a:lstStyle/>
        <a:p>
          <a:pPr>
            <a:lnSpc>
              <a:spcPct val="100000"/>
            </a:lnSpc>
          </a:pPr>
          <a:r>
            <a:rPr lang="en-GB" sz="1600" dirty="0">
              <a:latin typeface="Times New Roman" panose="02020603050405020304" pitchFamily="18" charset="0"/>
              <a:cs typeface="Times New Roman" panose="02020603050405020304" pitchFamily="18" charset="0"/>
            </a:rPr>
            <a:t>Potential forecast between costs and income </a:t>
          </a:r>
          <a:endParaRPr lang="en-US" sz="1600" dirty="0">
            <a:latin typeface="Times New Roman" panose="02020603050405020304" pitchFamily="18" charset="0"/>
            <a:cs typeface="Times New Roman" panose="02020603050405020304" pitchFamily="18" charset="0"/>
          </a:endParaRPr>
        </a:p>
      </dgm:t>
    </dgm:pt>
    <dgm:pt modelId="{688E8612-0F7F-47C1-A623-83FDBB48BBE6}" type="parTrans" cxnId="{C50F3551-9999-44AE-98BF-5891967617AF}">
      <dgm:prSet/>
      <dgm:spPr/>
      <dgm:t>
        <a:bodyPr/>
        <a:lstStyle/>
        <a:p>
          <a:endParaRPr lang="en-US"/>
        </a:p>
      </dgm:t>
    </dgm:pt>
    <dgm:pt modelId="{31A365E5-9EEF-4374-852D-1E1371181CEA}" type="sibTrans" cxnId="{C50F3551-9999-44AE-98BF-5891967617AF}">
      <dgm:prSet/>
      <dgm:spPr/>
      <dgm:t>
        <a:bodyPr/>
        <a:lstStyle/>
        <a:p>
          <a:endParaRPr lang="en-US"/>
        </a:p>
      </dgm:t>
    </dgm:pt>
    <dgm:pt modelId="{A8BBBD4A-D4CF-48F7-BD02-EC1DF3927DE4}">
      <dgm:prSet custT="1"/>
      <dgm:spPr/>
      <dgm:t>
        <a:bodyPr/>
        <a:lstStyle/>
        <a:p>
          <a:pPr>
            <a:lnSpc>
              <a:spcPct val="100000"/>
            </a:lnSpc>
          </a:pPr>
          <a:r>
            <a:rPr lang="en-GB" sz="1600">
              <a:latin typeface="Times New Roman" panose="02020603050405020304" pitchFamily="18" charset="0"/>
              <a:cs typeface="Times New Roman" panose="02020603050405020304" pitchFamily="18" charset="0"/>
            </a:rPr>
            <a:t>Consideration of the break-even analysis </a:t>
          </a:r>
          <a:endParaRPr lang="en-US" sz="1600">
            <a:latin typeface="Times New Roman" panose="02020603050405020304" pitchFamily="18" charset="0"/>
            <a:cs typeface="Times New Roman" panose="02020603050405020304" pitchFamily="18" charset="0"/>
          </a:endParaRPr>
        </a:p>
      </dgm:t>
    </dgm:pt>
    <dgm:pt modelId="{28CBAA10-339B-4DAA-9826-A761290CE0C1}" type="parTrans" cxnId="{DA0F2854-8B99-48BA-9571-C6213A7AA9DB}">
      <dgm:prSet/>
      <dgm:spPr/>
      <dgm:t>
        <a:bodyPr/>
        <a:lstStyle/>
        <a:p>
          <a:endParaRPr lang="en-US"/>
        </a:p>
      </dgm:t>
    </dgm:pt>
    <dgm:pt modelId="{CC90B720-ECEC-4EA0-8DF8-4ECC3D2F5024}" type="sibTrans" cxnId="{DA0F2854-8B99-48BA-9571-C6213A7AA9DB}">
      <dgm:prSet/>
      <dgm:spPr/>
      <dgm:t>
        <a:bodyPr/>
        <a:lstStyle/>
        <a:p>
          <a:endParaRPr lang="en-US"/>
        </a:p>
      </dgm:t>
    </dgm:pt>
    <dgm:pt modelId="{B9D480C4-E020-48F8-80CC-AE1E66D35E00}">
      <dgm:prSet custT="1"/>
      <dgm:spPr/>
      <dgm:t>
        <a:bodyPr/>
        <a:lstStyle/>
        <a:p>
          <a:pPr>
            <a:lnSpc>
              <a:spcPct val="100000"/>
            </a:lnSpc>
          </a:pPr>
          <a:r>
            <a:rPr lang="en-GB" sz="1600" dirty="0">
              <a:latin typeface="Times New Roman" panose="02020603050405020304" pitchFamily="18" charset="0"/>
              <a:cs typeface="Times New Roman" panose="02020603050405020304" pitchFamily="18" charset="0"/>
            </a:rPr>
            <a:t>Net Profit: (Revenue – costs) = (£58000-£40000) = £18000</a:t>
          </a:r>
          <a:endParaRPr lang="en-US" sz="1600" dirty="0">
            <a:latin typeface="Times New Roman" panose="02020603050405020304" pitchFamily="18" charset="0"/>
            <a:cs typeface="Times New Roman" panose="02020603050405020304" pitchFamily="18" charset="0"/>
          </a:endParaRPr>
        </a:p>
      </dgm:t>
    </dgm:pt>
    <dgm:pt modelId="{CBA95E85-370A-4B39-BFA7-BC388EE88A14}" type="parTrans" cxnId="{5FD1AAF8-8C79-43C7-9958-BC713E832F86}">
      <dgm:prSet/>
      <dgm:spPr/>
      <dgm:t>
        <a:bodyPr/>
        <a:lstStyle/>
        <a:p>
          <a:endParaRPr lang="en-US"/>
        </a:p>
      </dgm:t>
    </dgm:pt>
    <dgm:pt modelId="{4CCECFBA-40C2-4355-9A1D-0A678112571C}" type="sibTrans" cxnId="{5FD1AAF8-8C79-43C7-9958-BC713E832F86}">
      <dgm:prSet/>
      <dgm:spPr/>
      <dgm:t>
        <a:bodyPr/>
        <a:lstStyle/>
        <a:p>
          <a:endParaRPr lang="en-US"/>
        </a:p>
      </dgm:t>
    </dgm:pt>
    <dgm:pt modelId="{B148249D-F52F-437A-B887-CDC0D04F7FD5}" type="pres">
      <dgm:prSet presAssocID="{59295ECB-DEA6-4C39-9AFF-AAE937988CC3}" presName="root" presStyleCnt="0">
        <dgm:presLayoutVars>
          <dgm:dir/>
          <dgm:resizeHandles val="exact"/>
        </dgm:presLayoutVars>
      </dgm:prSet>
      <dgm:spPr/>
    </dgm:pt>
    <dgm:pt modelId="{3DECCB7F-BD31-414A-84B9-16A299790D8E}" type="pres">
      <dgm:prSet presAssocID="{D91135D2-8A93-42CA-AA4A-7E6FB51E0D6E}" presName="compNode" presStyleCnt="0"/>
      <dgm:spPr/>
    </dgm:pt>
    <dgm:pt modelId="{E42C94B8-F844-43ED-81D0-07849C452956}" type="pres">
      <dgm:prSet presAssocID="{D91135D2-8A93-42CA-AA4A-7E6FB51E0D6E}" presName="bgRect" presStyleLbl="bgShp" presStyleIdx="0" presStyleCnt="4"/>
      <dgm:spPr/>
    </dgm:pt>
    <dgm:pt modelId="{FB5146EB-3A76-4632-9F9A-E1EAB04B7253}" type="pres">
      <dgm:prSet presAssocID="{D91135D2-8A93-42CA-AA4A-7E6FB51E0D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80B01517-C33C-4A5C-942E-2B183F325FB9}" type="pres">
      <dgm:prSet presAssocID="{D91135D2-8A93-42CA-AA4A-7E6FB51E0D6E}" presName="spaceRect" presStyleCnt="0"/>
      <dgm:spPr/>
    </dgm:pt>
    <dgm:pt modelId="{115AF58C-6F50-4EFD-A191-40339E4DFC63}" type="pres">
      <dgm:prSet presAssocID="{D91135D2-8A93-42CA-AA4A-7E6FB51E0D6E}" presName="parTx" presStyleLbl="revTx" presStyleIdx="0" presStyleCnt="4">
        <dgm:presLayoutVars>
          <dgm:chMax val="0"/>
          <dgm:chPref val="0"/>
        </dgm:presLayoutVars>
      </dgm:prSet>
      <dgm:spPr/>
    </dgm:pt>
    <dgm:pt modelId="{67D50EB9-43AE-4727-99A2-A341832A88AB}" type="pres">
      <dgm:prSet presAssocID="{6AE7BDDD-3ED1-4828-85A2-A7E054489232}" presName="sibTrans" presStyleCnt="0"/>
      <dgm:spPr/>
    </dgm:pt>
    <dgm:pt modelId="{5C14EC7D-1462-42EB-96E7-CFD43B27920C}" type="pres">
      <dgm:prSet presAssocID="{753509A5-57EB-4404-87C6-8F9500D5634A}" presName="compNode" presStyleCnt="0"/>
      <dgm:spPr/>
    </dgm:pt>
    <dgm:pt modelId="{5B1E2008-E3A4-45A4-B6BB-6902EB4FD876}" type="pres">
      <dgm:prSet presAssocID="{753509A5-57EB-4404-87C6-8F9500D5634A}" presName="bgRect" presStyleLbl="bgShp" presStyleIdx="1" presStyleCnt="4"/>
      <dgm:spPr/>
    </dgm:pt>
    <dgm:pt modelId="{45675F91-F39D-4D77-BBCE-A1093A86DBD4}" type="pres">
      <dgm:prSet presAssocID="{753509A5-57EB-4404-87C6-8F9500D5634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8EE55C35-5400-438A-8873-E4D0512E3257}" type="pres">
      <dgm:prSet presAssocID="{753509A5-57EB-4404-87C6-8F9500D5634A}" presName="spaceRect" presStyleCnt="0"/>
      <dgm:spPr/>
    </dgm:pt>
    <dgm:pt modelId="{AA157770-5598-4EAC-AC11-974CDD320A07}" type="pres">
      <dgm:prSet presAssocID="{753509A5-57EB-4404-87C6-8F9500D5634A}" presName="parTx" presStyleLbl="revTx" presStyleIdx="1" presStyleCnt="4">
        <dgm:presLayoutVars>
          <dgm:chMax val="0"/>
          <dgm:chPref val="0"/>
        </dgm:presLayoutVars>
      </dgm:prSet>
      <dgm:spPr/>
    </dgm:pt>
    <dgm:pt modelId="{7649C528-796F-4EE9-AB39-BA2F4EEFEAF5}" type="pres">
      <dgm:prSet presAssocID="{31A365E5-9EEF-4374-852D-1E1371181CEA}" presName="sibTrans" presStyleCnt="0"/>
      <dgm:spPr/>
    </dgm:pt>
    <dgm:pt modelId="{460D8C35-50B3-4BF3-B16A-43A324DC791B}" type="pres">
      <dgm:prSet presAssocID="{A8BBBD4A-D4CF-48F7-BD02-EC1DF3927DE4}" presName="compNode" presStyleCnt="0"/>
      <dgm:spPr/>
    </dgm:pt>
    <dgm:pt modelId="{90E4E8AC-8AB2-4E98-A69E-F5BA9772A6B5}" type="pres">
      <dgm:prSet presAssocID="{A8BBBD4A-D4CF-48F7-BD02-EC1DF3927DE4}" presName="bgRect" presStyleLbl="bgShp" presStyleIdx="2" presStyleCnt="4"/>
      <dgm:spPr/>
    </dgm:pt>
    <dgm:pt modelId="{3B4763AC-00FB-491D-9D6C-1334D063435D}" type="pres">
      <dgm:prSet presAssocID="{A8BBBD4A-D4CF-48F7-BD02-EC1DF3927DE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2813F06F-D368-47EF-B703-372FF4046413}" type="pres">
      <dgm:prSet presAssocID="{A8BBBD4A-D4CF-48F7-BD02-EC1DF3927DE4}" presName="spaceRect" presStyleCnt="0"/>
      <dgm:spPr/>
    </dgm:pt>
    <dgm:pt modelId="{7219CBCF-49A1-48AA-A67A-6B9291984A43}" type="pres">
      <dgm:prSet presAssocID="{A8BBBD4A-D4CF-48F7-BD02-EC1DF3927DE4}" presName="parTx" presStyleLbl="revTx" presStyleIdx="2" presStyleCnt="4">
        <dgm:presLayoutVars>
          <dgm:chMax val="0"/>
          <dgm:chPref val="0"/>
        </dgm:presLayoutVars>
      </dgm:prSet>
      <dgm:spPr/>
    </dgm:pt>
    <dgm:pt modelId="{CA83AE38-ED24-4985-9D69-AE5244ABF979}" type="pres">
      <dgm:prSet presAssocID="{CC90B720-ECEC-4EA0-8DF8-4ECC3D2F5024}" presName="sibTrans" presStyleCnt="0"/>
      <dgm:spPr/>
    </dgm:pt>
    <dgm:pt modelId="{27CC908B-A36C-40EB-A73E-C8746F2079B5}" type="pres">
      <dgm:prSet presAssocID="{B9D480C4-E020-48F8-80CC-AE1E66D35E00}" presName="compNode" presStyleCnt="0"/>
      <dgm:spPr/>
    </dgm:pt>
    <dgm:pt modelId="{5C7DEE8F-A94E-43DD-BEAD-DF904B44DF8D}" type="pres">
      <dgm:prSet presAssocID="{B9D480C4-E020-48F8-80CC-AE1E66D35E00}" presName="bgRect" presStyleLbl="bgShp" presStyleIdx="3" presStyleCnt="4"/>
      <dgm:spPr/>
    </dgm:pt>
    <dgm:pt modelId="{8DF29153-EB6B-416D-A8BD-1082909DCC07}" type="pres">
      <dgm:prSet presAssocID="{B9D480C4-E020-48F8-80CC-AE1E66D35E0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5A881C74-3FAC-4AC2-9058-1E8CB690D6D4}" type="pres">
      <dgm:prSet presAssocID="{B9D480C4-E020-48F8-80CC-AE1E66D35E00}" presName="spaceRect" presStyleCnt="0"/>
      <dgm:spPr/>
    </dgm:pt>
    <dgm:pt modelId="{9E0773C4-3A2B-4821-80E3-8C5733FD5653}" type="pres">
      <dgm:prSet presAssocID="{B9D480C4-E020-48F8-80CC-AE1E66D35E00}" presName="parTx" presStyleLbl="revTx" presStyleIdx="3" presStyleCnt="4">
        <dgm:presLayoutVars>
          <dgm:chMax val="0"/>
          <dgm:chPref val="0"/>
        </dgm:presLayoutVars>
      </dgm:prSet>
      <dgm:spPr/>
    </dgm:pt>
  </dgm:ptLst>
  <dgm:cxnLst>
    <dgm:cxn modelId="{C7999E01-95B9-4747-BE08-8EE6CE91AE20}" srcId="{59295ECB-DEA6-4C39-9AFF-AAE937988CC3}" destId="{D91135D2-8A93-42CA-AA4A-7E6FB51E0D6E}" srcOrd="0" destOrd="0" parTransId="{2D295AEF-028A-4F7B-83E8-D7924D1DBB52}" sibTransId="{6AE7BDDD-3ED1-4828-85A2-A7E054489232}"/>
    <dgm:cxn modelId="{3F2B6B3E-3182-45D7-8767-3930AA336E71}" type="presOf" srcId="{753509A5-57EB-4404-87C6-8F9500D5634A}" destId="{AA157770-5598-4EAC-AC11-974CDD320A07}" srcOrd="0" destOrd="0" presId="urn:microsoft.com/office/officeart/2018/2/layout/IconVerticalSolidList"/>
    <dgm:cxn modelId="{C50F3551-9999-44AE-98BF-5891967617AF}" srcId="{59295ECB-DEA6-4C39-9AFF-AAE937988CC3}" destId="{753509A5-57EB-4404-87C6-8F9500D5634A}" srcOrd="1" destOrd="0" parTransId="{688E8612-0F7F-47C1-A623-83FDBB48BBE6}" sibTransId="{31A365E5-9EEF-4374-852D-1E1371181CEA}"/>
    <dgm:cxn modelId="{B183DF52-9808-4A10-9D06-05D8F5BF819C}" type="presOf" srcId="{59295ECB-DEA6-4C39-9AFF-AAE937988CC3}" destId="{B148249D-F52F-437A-B887-CDC0D04F7FD5}" srcOrd="0" destOrd="0" presId="urn:microsoft.com/office/officeart/2018/2/layout/IconVerticalSolidList"/>
    <dgm:cxn modelId="{DA0F2854-8B99-48BA-9571-C6213A7AA9DB}" srcId="{59295ECB-DEA6-4C39-9AFF-AAE937988CC3}" destId="{A8BBBD4A-D4CF-48F7-BD02-EC1DF3927DE4}" srcOrd="2" destOrd="0" parTransId="{28CBAA10-339B-4DAA-9826-A761290CE0C1}" sibTransId="{CC90B720-ECEC-4EA0-8DF8-4ECC3D2F5024}"/>
    <dgm:cxn modelId="{58802D79-F44C-4545-984C-66EBC76C5B4A}" type="presOf" srcId="{B9D480C4-E020-48F8-80CC-AE1E66D35E00}" destId="{9E0773C4-3A2B-4821-80E3-8C5733FD5653}" srcOrd="0" destOrd="0" presId="urn:microsoft.com/office/officeart/2018/2/layout/IconVerticalSolidList"/>
    <dgm:cxn modelId="{9985817E-45A6-4008-BB52-D47F98D92055}" type="presOf" srcId="{D91135D2-8A93-42CA-AA4A-7E6FB51E0D6E}" destId="{115AF58C-6F50-4EFD-A191-40339E4DFC63}" srcOrd="0" destOrd="0" presId="urn:microsoft.com/office/officeart/2018/2/layout/IconVerticalSolidList"/>
    <dgm:cxn modelId="{61BED8B1-46BB-4C12-972E-BEB3266C3118}" type="presOf" srcId="{A8BBBD4A-D4CF-48F7-BD02-EC1DF3927DE4}" destId="{7219CBCF-49A1-48AA-A67A-6B9291984A43}" srcOrd="0" destOrd="0" presId="urn:microsoft.com/office/officeart/2018/2/layout/IconVerticalSolidList"/>
    <dgm:cxn modelId="{5FD1AAF8-8C79-43C7-9958-BC713E832F86}" srcId="{59295ECB-DEA6-4C39-9AFF-AAE937988CC3}" destId="{B9D480C4-E020-48F8-80CC-AE1E66D35E00}" srcOrd="3" destOrd="0" parTransId="{CBA95E85-370A-4B39-BFA7-BC388EE88A14}" sibTransId="{4CCECFBA-40C2-4355-9A1D-0A678112571C}"/>
    <dgm:cxn modelId="{317BFB0A-1177-4AFA-8688-34D8AF7EEFA6}" type="presParOf" srcId="{B148249D-F52F-437A-B887-CDC0D04F7FD5}" destId="{3DECCB7F-BD31-414A-84B9-16A299790D8E}" srcOrd="0" destOrd="0" presId="urn:microsoft.com/office/officeart/2018/2/layout/IconVerticalSolidList"/>
    <dgm:cxn modelId="{FFBF7EE0-62D5-4B69-A83A-8B8E80DF578E}" type="presParOf" srcId="{3DECCB7F-BD31-414A-84B9-16A299790D8E}" destId="{E42C94B8-F844-43ED-81D0-07849C452956}" srcOrd="0" destOrd="0" presId="urn:microsoft.com/office/officeart/2018/2/layout/IconVerticalSolidList"/>
    <dgm:cxn modelId="{8ED1D0D9-0C78-4FEB-B804-67A5D3684F9E}" type="presParOf" srcId="{3DECCB7F-BD31-414A-84B9-16A299790D8E}" destId="{FB5146EB-3A76-4632-9F9A-E1EAB04B7253}" srcOrd="1" destOrd="0" presId="urn:microsoft.com/office/officeart/2018/2/layout/IconVerticalSolidList"/>
    <dgm:cxn modelId="{841F7746-2AFB-427B-B850-70F36942CFA0}" type="presParOf" srcId="{3DECCB7F-BD31-414A-84B9-16A299790D8E}" destId="{80B01517-C33C-4A5C-942E-2B183F325FB9}" srcOrd="2" destOrd="0" presId="urn:microsoft.com/office/officeart/2018/2/layout/IconVerticalSolidList"/>
    <dgm:cxn modelId="{66C9F162-7D38-435E-8D7F-D18E678BC870}" type="presParOf" srcId="{3DECCB7F-BD31-414A-84B9-16A299790D8E}" destId="{115AF58C-6F50-4EFD-A191-40339E4DFC63}" srcOrd="3" destOrd="0" presId="urn:microsoft.com/office/officeart/2018/2/layout/IconVerticalSolidList"/>
    <dgm:cxn modelId="{77F270CE-6C8A-47CF-BB98-8D404022534F}" type="presParOf" srcId="{B148249D-F52F-437A-B887-CDC0D04F7FD5}" destId="{67D50EB9-43AE-4727-99A2-A341832A88AB}" srcOrd="1" destOrd="0" presId="urn:microsoft.com/office/officeart/2018/2/layout/IconVerticalSolidList"/>
    <dgm:cxn modelId="{0F244E9B-77C2-40AC-9D9A-716E1E75E0EB}" type="presParOf" srcId="{B148249D-F52F-437A-B887-CDC0D04F7FD5}" destId="{5C14EC7D-1462-42EB-96E7-CFD43B27920C}" srcOrd="2" destOrd="0" presId="urn:microsoft.com/office/officeart/2018/2/layout/IconVerticalSolidList"/>
    <dgm:cxn modelId="{55252424-7000-425E-8F94-16EA0FC93ACB}" type="presParOf" srcId="{5C14EC7D-1462-42EB-96E7-CFD43B27920C}" destId="{5B1E2008-E3A4-45A4-B6BB-6902EB4FD876}" srcOrd="0" destOrd="0" presId="urn:microsoft.com/office/officeart/2018/2/layout/IconVerticalSolidList"/>
    <dgm:cxn modelId="{425D5470-DF7E-4480-BF7A-A38A686B3C21}" type="presParOf" srcId="{5C14EC7D-1462-42EB-96E7-CFD43B27920C}" destId="{45675F91-F39D-4D77-BBCE-A1093A86DBD4}" srcOrd="1" destOrd="0" presId="urn:microsoft.com/office/officeart/2018/2/layout/IconVerticalSolidList"/>
    <dgm:cxn modelId="{A6253F09-563B-4E9B-80E5-A156DDD65103}" type="presParOf" srcId="{5C14EC7D-1462-42EB-96E7-CFD43B27920C}" destId="{8EE55C35-5400-438A-8873-E4D0512E3257}" srcOrd="2" destOrd="0" presId="urn:microsoft.com/office/officeart/2018/2/layout/IconVerticalSolidList"/>
    <dgm:cxn modelId="{6D54023B-6CBB-4778-AB27-2751A815A2A7}" type="presParOf" srcId="{5C14EC7D-1462-42EB-96E7-CFD43B27920C}" destId="{AA157770-5598-4EAC-AC11-974CDD320A07}" srcOrd="3" destOrd="0" presId="urn:microsoft.com/office/officeart/2018/2/layout/IconVerticalSolidList"/>
    <dgm:cxn modelId="{F6B544B5-CD1A-4399-AFD8-8E2AB31FEDFC}" type="presParOf" srcId="{B148249D-F52F-437A-B887-CDC0D04F7FD5}" destId="{7649C528-796F-4EE9-AB39-BA2F4EEFEAF5}" srcOrd="3" destOrd="0" presId="urn:microsoft.com/office/officeart/2018/2/layout/IconVerticalSolidList"/>
    <dgm:cxn modelId="{5F81CD7D-0F9F-47C7-AC1E-5CE15932C80E}" type="presParOf" srcId="{B148249D-F52F-437A-B887-CDC0D04F7FD5}" destId="{460D8C35-50B3-4BF3-B16A-43A324DC791B}" srcOrd="4" destOrd="0" presId="urn:microsoft.com/office/officeart/2018/2/layout/IconVerticalSolidList"/>
    <dgm:cxn modelId="{EED83932-D791-4058-BC0C-58F38622FBB7}" type="presParOf" srcId="{460D8C35-50B3-4BF3-B16A-43A324DC791B}" destId="{90E4E8AC-8AB2-4E98-A69E-F5BA9772A6B5}" srcOrd="0" destOrd="0" presId="urn:microsoft.com/office/officeart/2018/2/layout/IconVerticalSolidList"/>
    <dgm:cxn modelId="{433AF713-ED4B-4C59-98E6-FAD327619771}" type="presParOf" srcId="{460D8C35-50B3-4BF3-B16A-43A324DC791B}" destId="{3B4763AC-00FB-491D-9D6C-1334D063435D}" srcOrd="1" destOrd="0" presId="urn:microsoft.com/office/officeart/2018/2/layout/IconVerticalSolidList"/>
    <dgm:cxn modelId="{67C57545-9E9C-4595-BBDA-91D962877127}" type="presParOf" srcId="{460D8C35-50B3-4BF3-B16A-43A324DC791B}" destId="{2813F06F-D368-47EF-B703-372FF4046413}" srcOrd="2" destOrd="0" presId="urn:microsoft.com/office/officeart/2018/2/layout/IconVerticalSolidList"/>
    <dgm:cxn modelId="{059BFDE3-D96D-4B06-8CCF-A45504EFEC6F}" type="presParOf" srcId="{460D8C35-50B3-4BF3-B16A-43A324DC791B}" destId="{7219CBCF-49A1-48AA-A67A-6B9291984A43}" srcOrd="3" destOrd="0" presId="urn:microsoft.com/office/officeart/2018/2/layout/IconVerticalSolidList"/>
    <dgm:cxn modelId="{0EA100C2-6AA9-45EB-BD0F-B8F2239BE37F}" type="presParOf" srcId="{B148249D-F52F-437A-B887-CDC0D04F7FD5}" destId="{CA83AE38-ED24-4985-9D69-AE5244ABF979}" srcOrd="5" destOrd="0" presId="urn:microsoft.com/office/officeart/2018/2/layout/IconVerticalSolidList"/>
    <dgm:cxn modelId="{719C155A-5CAA-4920-B650-8F7E7520E81C}" type="presParOf" srcId="{B148249D-F52F-437A-B887-CDC0D04F7FD5}" destId="{27CC908B-A36C-40EB-A73E-C8746F2079B5}" srcOrd="6" destOrd="0" presId="urn:microsoft.com/office/officeart/2018/2/layout/IconVerticalSolidList"/>
    <dgm:cxn modelId="{92FBD228-AF80-413B-9DEB-591F51037255}" type="presParOf" srcId="{27CC908B-A36C-40EB-A73E-C8746F2079B5}" destId="{5C7DEE8F-A94E-43DD-BEAD-DF904B44DF8D}" srcOrd="0" destOrd="0" presId="urn:microsoft.com/office/officeart/2018/2/layout/IconVerticalSolidList"/>
    <dgm:cxn modelId="{8712A721-1783-43DB-BDDB-DE1BAC304968}" type="presParOf" srcId="{27CC908B-A36C-40EB-A73E-C8746F2079B5}" destId="{8DF29153-EB6B-416D-A8BD-1082909DCC07}" srcOrd="1" destOrd="0" presId="urn:microsoft.com/office/officeart/2018/2/layout/IconVerticalSolidList"/>
    <dgm:cxn modelId="{34B69D95-C457-4053-8E0D-CE17770765CC}" type="presParOf" srcId="{27CC908B-A36C-40EB-A73E-C8746F2079B5}" destId="{5A881C74-3FAC-4AC2-9058-1E8CB690D6D4}" srcOrd="2" destOrd="0" presId="urn:microsoft.com/office/officeart/2018/2/layout/IconVerticalSolidList"/>
    <dgm:cxn modelId="{45E69D40-8B6F-48B0-BA4A-5706C13870AF}" type="presParOf" srcId="{27CC908B-A36C-40EB-A73E-C8746F2079B5}" destId="{9E0773C4-3A2B-4821-80E3-8C5733FD565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983CB-0CCA-4CD9-90D3-A2F7E7D82D42}">
      <dsp:nvSpPr>
        <dsp:cNvPr id="0" name=""/>
        <dsp:cNvSpPr/>
      </dsp:nvSpPr>
      <dsp:spPr bwMode="white">
        <a:xfrm>
          <a:off x="3080" y="587032"/>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Times New Roman" panose="02020603050405020304" pitchFamily="18" charset="0"/>
              <a:cs typeface="Times New Roman" panose="02020603050405020304" pitchFamily="18" charset="0"/>
            </a:rPr>
            <a:t>Introduction</a:t>
          </a:r>
        </a:p>
      </dsp:txBody>
      <dsp:txXfrm>
        <a:off x="3080" y="587032"/>
        <a:ext cx="2444055" cy="1466433"/>
      </dsp:txXfrm>
    </dsp:sp>
    <dsp:sp modelId="{3CB920A0-B974-41B0-84B9-6EE14235944D}">
      <dsp:nvSpPr>
        <dsp:cNvPr id="0" name=""/>
        <dsp:cNvSpPr/>
      </dsp:nvSpPr>
      <dsp:spPr bwMode="white">
        <a:xfrm>
          <a:off x="2691541" y="587032"/>
          <a:ext cx="2444055" cy="1466433"/>
        </a:xfrm>
        <a:prstGeom prst="rect">
          <a:avLst/>
        </a:prstGeom>
        <a:solidFill>
          <a:schemeClr val="accent3">
            <a:hueOff val="588166"/>
            <a:satOff val="3530"/>
            <a:lumOff val="26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Times New Roman" panose="02020603050405020304" pitchFamily="18" charset="0"/>
              <a:cs typeface="Times New Roman" panose="02020603050405020304" pitchFamily="18" charset="0"/>
            </a:rPr>
            <a:t>Event Content and Context</a:t>
          </a:r>
        </a:p>
      </dsp:txBody>
      <dsp:txXfrm>
        <a:off x="2691541" y="587032"/>
        <a:ext cx="2444055" cy="1466433"/>
      </dsp:txXfrm>
    </dsp:sp>
    <dsp:sp modelId="{087C2112-B6D2-4A6C-8FFC-99C717CA3F48}">
      <dsp:nvSpPr>
        <dsp:cNvPr id="0" name=""/>
        <dsp:cNvSpPr/>
      </dsp:nvSpPr>
      <dsp:spPr bwMode="white">
        <a:xfrm>
          <a:off x="5380002" y="587032"/>
          <a:ext cx="2444055" cy="1466433"/>
        </a:xfrm>
        <a:prstGeom prst="rect">
          <a:avLst/>
        </a:prstGeom>
        <a:solidFill>
          <a:schemeClr val="accent3">
            <a:hueOff val="1176332"/>
            <a:satOff val="7061"/>
            <a:lumOff val="53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Times New Roman" panose="02020603050405020304" pitchFamily="18" charset="0"/>
              <a:cs typeface="Times New Roman" panose="02020603050405020304" pitchFamily="18" charset="0"/>
            </a:rPr>
            <a:t>Market Factors</a:t>
          </a:r>
        </a:p>
      </dsp:txBody>
      <dsp:txXfrm>
        <a:off x="5380002" y="587032"/>
        <a:ext cx="2444055" cy="1466433"/>
      </dsp:txXfrm>
    </dsp:sp>
    <dsp:sp modelId="{6150A82F-D102-49D4-BDD1-D4F159AF7286}">
      <dsp:nvSpPr>
        <dsp:cNvPr id="0" name=""/>
        <dsp:cNvSpPr/>
      </dsp:nvSpPr>
      <dsp:spPr bwMode="white">
        <a:xfrm>
          <a:off x="8068463" y="587032"/>
          <a:ext cx="2444055" cy="1466433"/>
        </a:xfrm>
        <a:prstGeom prst="rect">
          <a:avLst/>
        </a:prstGeom>
        <a:solidFill>
          <a:schemeClr val="accent3">
            <a:hueOff val="1764498"/>
            <a:satOff val="10591"/>
            <a:lumOff val="806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Times New Roman" panose="02020603050405020304" pitchFamily="18" charset="0"/>
              <a:cs typeface="Times New Roman" panose="02020603050405020304" pitchFamily="18" charset="0"/>
            </a:rPr>
            <a:t>Operational factors</a:t>
          </a:r>
        </a:p>
      </dsp:txBody>
      <dsp:txXfrm>
        <a:off x="8068463" y="587032"/>
        <a:ext cx="2444055" cy="1466433"/>
      </dsp:txXfrm>
    </dsp:sp>
    <dsp:sp modelId="{74006B6C-77E0-4540-A3A2-D733B54343B4}">
      <dsp:nvSpPr>
        <dsp:cNvPr id="0" name=""/>
        <dsp:cNvSpPr/>
      </dsp:nvSpPr>
      <dsp:spPr bwMode="white">
        <a:xfrm>
          <a:off x="3080" y="2297871"/>
          <a:ext cx="2444055" cy="1466433"/>
        </a:xfrm>
        <a:prstGeom prst="rect">
          <a:avLst/>
        </a:prstGeom>
        <a:solidFill>
          <a:schemeClr val="accent3">
            <a:hueOff val="2352665"/>
            <a:satOff val="14121"/>
            <a:lumOff val="107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Times New Roman" panose="02020603050405020304" pitchFamily="18" charset="0"/>
              <a:cs typeface="Times New Roman" panose="02020603050405020304" pitchFamily="18" charset="0"/>
            </a:rPr>
            <a:t>Financial factors</a:t>
          </a:r>
        </a:p>
      </dsp:txBody>
      <dsp:txXfrm>
        <a:off x="3080" y="2297871"/>
        <a:ext cx="2444055" cy="1466433"/>
      </dsp:txXfrm>
    </dsp:sp>
    <dsp:sp modelId="{078E7F50-0FE0-4A4D-8CFD-09279BAA42CA}">
      <dsp:nvSpPr>
        <dsp:cNvPr id="0" name=""/>
        <dsp:cNvSpPr/>
      </dsp:nvSpPr>
      <dsp:spPr bwMode="white">
        <a:xfrm>
          <a:off x="2691541" y="2297871"/>
          <a:ext cx="2444055" cy="1466433"/>
        </a:xfrm>
        <a:prstGeom prst="rect">
          <a:avLst/>
        </a:prstGeom>
        <a:solidFill>
          <a:schemeClr val="accent3">
            <a:hueOff val="2940831"/>
            <a:satOff val="17651"/>
            <a:lumOff val="1344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Times New Roman" panose="02020603050405020304" pitchFamily="18" charset="0"/>
              <a:cs typeface="Times New Roman" panose="02020603050405020304" pitchFamily="18" charset="0"/>
            </a:rPr>
            <a:t>Conclusion</a:t>
          </a:r>
        </a:p>
      </dsp:txBody>
      <dsp:txXfrm>
        <a:off x="2691541" y="2297871"/>
        <a:ext cx="2444055" cy="1466433"/>
      </dsp:txXfrm>
    </dsp:sp>
    <dsp:sp modelId="{3FCBC3CD-D9C9-483B-B7B3-651C0C2767AC}">
      <dsp:nvSpPr>
        <dsp:cNvPr id="0" name=""/>
        <dsp:cNvSpPr/>
      </dsp:nvSpPr>
      <dsp:spPr bwMode="white">
        <a:xfrm>
          <a:off x="5380002" y="2297871"/>
          <a:ext cx="2444055" cy="1466433"/>
        </a:xfrm>
        <a:prstGeom prst="rect">
          <a:avLst/>
        </a:prstGeom>
        <a:solidFill>
          <a:schemeClr val="accent3">
            <a:hueOff val="3528997"/>
            <a:satOff val="21182"/>
            <a:lumOff val="161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Times New Roman" panose="02020603050405020304" pitchFamily="18" charset="0"/>
              <a:cs typeface="Times New Roman" panose="02020603050405020304" pitchFamily="18" charset="0"/>
            </a:rPr>
            <a:t>References</a:t>
          </a:r>
        </a:p>
      </dsp:txBody>
      <dsp:txXfrm>
        <a:off x="5380002" y="2297871"/>
        <a:ext cx="2444055" cy="1466433"/>
      </dsp:txXfrm>
    </dsp:sp>
    <dsp:sp modelId="{8E8E670D-2F0F-4171-BAA8-75932EC353C7}">
      <dsp:nvSpPr>
        <dsp:cNvPr id="0" name=""/>
        <dsp:cNvSpPr/>
      </dsp:nvSpPr>
      <dsp:spPr bwMode="white">
        <a:xfrm>
          <a:off x="8068463" y="2297871"/>
          <a:ext cx="2444055" cy="1466433"/>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Times New Roman" panose="02020603050405020304" pitchFamily="18" charset="0"/>
              <a:cs typeface="Times New Roman" panose="02020603050405020304" pitchFamily="18" charset="0"/>
            </a:rPr>
            <a:t>Thank You</a:t>
          </a:r>
        </a:p>
      </dsp:txBody>
      <dsp:txXfrm>
        <a:off x="806846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A55E4-0664-41E9-A992-6CB92A0400EF}">
      <dsp:nvSpPr>
        <dsp:cNvPr id="0" name=""/>
        <dsp:cNvSpPr/>
      </dsp:nvSpPr>
      <dsp:spPr>
        <a:xfrm>
          <a:off x="817851" y="595681"/>
          <a:ext cx="606902" cy="6069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EBD471-6A17-4B93-B110-E9CDACD3F428}">
      <dsp:nvSpPr>
        <dsp:cNvPr id="0" name=""/>
        <dsp:cNvSpPr/>
      </dsp:nvSpPr>
      <dsp:spPr>
        <a:xfrm>
          <a:off x="947191" y="725021"/>
          <a:ext cx="348222" cy="348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70EE60-5C29-40D0-84D1-9D2F59F5E0AA}">
      <dsp:nvSpPr>
        <dsp:cNvPr id="0" name=""/>
        <dsp:cNvSpPr/>
      </dsp:nvSpPr>
      <dsp:spPr bwMode="white">
        <a:xfrm>
          <a:off x="2000" y="1391619"/>
          <a:ext cx="2238604" cy="436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Nature/type: Experiential MICE industry event</a:t>
          </a:r>
          <a:endParaRPr lang="en-US" sz="1600" kern="1200" dirty="0">
            <a:latin typeface="Times New Roman" panose="02020603050405020304" pitchFamily="18" charset="0"/>
            <a:cs typeface="Times New Roman" panose="02020603050405020304" pitchFamily="18" charset="0"/>
          </a:endParaRPr>
        </a:p>
      </dsp:txBody>
      <dsp:txXfrm>
        <a:off x="2000" y="1391619"/>
        <a:ext cx="2238604" cy="436456"/>
      </dsp:txXfrm>
    </dsp:sp>
    <dsp:sp modelId="{31EEBB15-9433-402D-AD8A-8F5A51A550AA}">
      <dsp:nvSpPr>
        <dsp:cNvPr id="0" name=""/>
        <dsp:cNvSpPr/>
      </dsp:nvSpPr>
      <dsp:spPr>
        <a:xfrm>
          <a:off x="3230566" y="595681"/>
          <a:ext cx="606902" cy="6069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1AB8EF-C1C5-48F1-B42E-80D86B1C346C}">
      <dsp:nvSpPr>
        <dsp:cNvPr id="0" name=""/>
        <dsp:cNvSpPr/>
      </dsp:nvSpPr>
      <dsp:spPr>
        <a:xfrm>
          <a:off x="3359906" y="725021"/>
          <a:ext cx="348222" cy="348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6C32C7-51B2-4742-9623-7E05F022255D}">
      <dsp:nvSpPr>
        <dsp:cNvPr id="0" name=""/>
        <dsp:cNvSpPr/>
      </dsp:nvSpPr>
      <dsp:spPr bwMode="white">
        <a:xfrm>
          <a:off x="2414715" y="1391619"/>
          <a:ext cx="2238604" cy="436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Format: Food Expo with live demos and culinary seminars </a:t>
          </a:r>
          <a:endParaRPr lang="en-US" sz="1600" kern="1200" dirty="0">
            <a:latin typeface="Times New Roman" panose="02020603050405020304" pitchFamily="18" charset="0"/>
            <a:cs typeface="Times New Roman" panose="02020603050405020304" pitchFamily="18" charset="0"/>
          </a:endParaRPr>
        </a:p>
      </dsp:txBody>
      <dsp:txXfrm>
        <a:off x="2414715" y="1391619"/>
        <a:ext cx="2238604" cy="436456"/>
      </dsp:txXfrm>
    </dsp:sp>
    <dsp:sp modelId="{556D6329-EAAD-4391-8937-957BEF006BA1}">
      <dsp:nvSpPr>
        <dsp:cNvPr id="0" name=""/>
        <dsp:cNvSpPr/>
      </dsp:nvSpPr>
      <dsp:spPr>
        <a:xfrm>
          <a:off x="5643282" y="595681"/>
          <a:ext cx="606902" cy="6069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FEAF7-EF30-4465-B0C6-F5E71526602F}">
      <dsp:nvSpPr>
        <dsp:cNvPr id="0" name=""/>
        <dsp:cNvSpPr/>
      </dsp:nvSpPr>
      <dsp:spPr>
        <a:xfrm>
          <a:off x="5772622" y="725021"/>
          <a:ext cx="348222" cy="3482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02822-6F7B-4CCA-82CF-0B980770DAC7}">
      <dsp:nvSpPr>
        <dsp:cNvPr id="0" name=""/>
        <dsp:cNvSpPr/>
      </dsp:nvSpPr>
      <dsp:spPr bwMode="white">
        <a:xfrm>
          <a:off x="4827431" y="1391619"/>
          <a:ext cx="2238604" cy="436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Audiences: International tourism delegates and trade agencies (Li </a:t>
          </a:r>
          <a:r>
            <a:rPr lang="en-GB" sz="1600" i="1" kern="1200">
              <a:latin typeface="Times New Roman" panose="02020603050405020304" pitchFamily="18" charset="0"/>
              <a:cs typeface="Times New Roman" panose="02020603050405020304" pitchFamily="18" charset="0"/>
            </a:rPr>
            <a:t>et al.,</a:t>
          </a:r>
          <a:r>
            <a:rPr lang="en-GB" sz="1600" kern="1200">
              <a:latin typeface="Times New Roman" panose="02020603050405020304" pitchFamily="18" charset="0"/>
              <a:cs typeface="Times New Roman" panose="02020603050405020304" pitchFamily="18" charset="0"/>
            </a:rPr>
            <a:t> 2021)</a:t>
          </a:r>
          <a:endParaRPr lang="en-US" sz="1600" kern="1200">
            <a:latin typeface="Times New Roman" panose="02020603050405020304" pitchFamily="18" charset="0"/>
            <a:cs typeface="Times New Roman" panose="02020603050405020304" pitchFamily="18" charset="0"/>
          </a:endParaRPr>
        </a:p>
      </dsp:txBody>
      <dsp:txXfrm>
        <a:off x="4827431" y="1391619"/>
        <a:ext cx="2238604" cy="436456"/>
      </dsp:txXfrm>
    </dsp:sp>
    <dsp:sp modelId="{FC667EFF-3FD3-468F-BABB-9A4B919BF6E4}">
      <dsp:nvSpPr>
        <dsp:cNvPr id="0" name=""/>
        <dsp:cNvSpPr/>
      </dsp:nvSpPr>
      <dsp:spPr>
        <a:xfrm>
          <a:off x="2024209" y="2076806"/>
          <a:ext cx="606902" cy="6069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4D9C15-CB33-4A9F-8EC3-F6E5269EB15E}">
      <dsp:nvSpPr>
        <dsp:cNvPr id="0" name=""/>
        <dsp:cNvSpPr/>
      </dsp:nvSpPr>
      <dsp:spPr>
        <a:xfrm>
          <a:off x="2153548" y="2206146"/>
          <a:ext cx="348222" cy="3482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F1380F-EC0A-42AB-BB76-81154894F816}">
      <dsp:nvSpPr>
        <dsp:cNvPr id="0" name=""/>
        <dsp:cNvSpPr/>
      </dsp:nvSpPr>
      <dsp:spPr bwMode="white">
        <a:xfrm>
          <a:off x="1208358" y="2872743"/>
          <a:ext cx="2238604" cy="436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Event setting: an indoor venue in Llandudno’s Grand Hotel </a:t>
          </a:r>
          <a:endParaRPr lang="en-US" sz="1600" kern="1200">
            <a:latin typeface="Times New Roman" panose="02020603050405020304" pitchFamily="18" charset="0"/>
            <a:cs typeface="Times New Roman" panose="02020603050405020304" pitchFamily="18" charset="0"/>
          </a:endParaRPr>
        </a:p>
      </dsp:txBody>
      <dsp:txXfrm>
        <a:off x="1208358" y="2872743"/>
        <a:ext cx="2238604" cy="436456"/>
      </dsp:txXfrm>
    </dsp:sp>
    <dsp:sp modelId="{426E3510-F116-49E2-9E57-A243268DD4AE}">
      <dsp:nvSpPr>
        <dsp:cNvPr id="0" name=""/>
        <dsp:cNvSpPr/>
      </dsp:nvSpPr>
      <dsp:spPr>
        <a:xfrm>
          <a:off x="4436924" y="2076806"/>
          <a:ext cx="606902" cy="60690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E6C73-E3FC-4E42-90B5-13A157B325C8}">
      <dsp:nvSpPr>
        <dsp:cNvPr id="0" name=""/>
        <dsp:cNvSpPr/>
      </dsp:nvSpPr>
      <dsp:spPr>
        <a:xfrm>
          <a:off x="4566264" y="2206146"/>
          <a:ext cx="348222" cy="3482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51E18-6F62-4A10-BB5F-9EB12EFA3134}">
      <dsp:nvSpPr>
        <dsp:cNvPr id="0" name=""/>
        <dsp:cNvSpPr/>
      </dsp:nvSpPr>
      <dsp:spPr bwMode="white">
        <a:xfrm>
          <a:off x="3621073" y="2872743"/>
          <a:ext cx="2238604" cy="436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Expected outcome for participants: educational and highly interactive experiences</a:t>
          </a:r>
          <a:endParaRPr lang="en-US" sz="1600" kern="1200" dirty="0">
            <a:latin typeface="Times New Roman" panose="02020603050405020304" pitchFamily="18" charset="0"/>
            <a:cs typeface="Times New Roman" panose="02020603050405020304" pitchFamily="18" charset="0"/>
          </a:endParaRPr>
        </a:p>
      </dsp:txBody>
      <dsp:txXfrm>
        <a:off x="3621073" y="2872743"/>
        <a:ext cx="2238604" cy="436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C94B8-F844-43ED-81D0-07849C452956}">
      <dsp:nvSpPr>
        <dsp:cNvPr id="0" name=""/>
        <dsp:cNvSpPr/>
      </dsp:nvSpPr>
      <dsp:spPr>
        <a:xfrm>
          <a:off x="0" y="1493"/>
          <a:ext cx="4536142"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5146EB-3A76-4632-9F9A-E1EAB04B7253}">
      <dsp:nvSpPr>
        <dsp:cNvPr id="0" name=""/>
        <dsp:cNvSpPr/>
      </dsp:nvSpPr>
      <dsp:spPr>
        <a:xfrm>
          <a:off x="229029" y="171846"/>
          <a:ext cx="416416" cy="416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AF58C-6F50-4EFD-A191-40339E4DFC63}">
      <dsp:nvSpPr>
        <dsp:cNvPr id="0" name=""/>
        <dsp:cNvSpPr/>
      </dsp:nvSpPr>
      <dsp:spPr bwMode="white">
        <a:xfrm>
          <a:off x="874475" y="1493"/>
          <a:ext cx="3661666"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A balanced financial approach</a:t>
          </a:r>
          <a:endParaRPr lang="en-US" sz="1600" kern="1200" dirty="0">
            <a:latin typeface="Times New Roman" panose="02020603050405020304" pitchFamily="18" charset="0"/>
            <a:cs typeface="Times New Roman" panose="02020603050405020304" pitchFamily="18" charset="0"/>
          </a:endParaRPr>
        </a:p>
      </dsp:txBody>
      <dsp:txXfrm>
        <a:off x="874475" y="1493"/>
        <a:ext cx="3661666" cy="757121"/>
      </dsp:txXfrm>
    </dsp:sp>
    <dsp:sp modelId="{5B1E2008-E3A4-45A4-B6BB-6902EB4FD876}">
      <dsp:nvSpPr>
        <dsp:cNvPr id="0" name=""/>
        <dsp:cNvSpPr/>
      </dsp:nvSpPr>
      <dsp:spPr>
        <a:xfrm>
          <a:off x="0" y="947896"/>
          <a:ext cx="4536142"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675F91-F39D-4D77-BBCE-A1093A86DBD4}">
      <dsp:nvSpPr>
        <dsp:cNvPr id="0" name=""/>
        <dsp:cNvSpPr/>
      </dsp:nvSpPr>
      <dsp:spPr>
        <a:xfrm>
          <a:off x="229029" y="1118248"/>
          <a:ext cx="416416" cy="416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57770-5598-4EAC-AC11-974CDD320A07}">
      <dsp:nvSpPr>
        <dsp:cNvPr id="0" name=""/>
        <dsp:cNvSpPr/>
      </dsp:nvSpPr>
      <dsp:spPr bwMode="white">
        <a:xfrm>
          <a:off x="874475" y="947896"/>
          <a:ext cx="3661666"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Potential forecast between costs and income </a:t>
          </a:r>
          <a:endParaRPr lang="en-US" sz="1600" kern="1200" dirty="0">
            <a:latin typeface="Times New Roman" panose="02020603050405020304" pitchFamily="18" charset="0"/>
            <a:cs typeface="Times New Roman" panose="02020603050405020304" pitchFamily="18" charset="0"/>
          </a:endParaRPr>
        </a:p>
      </dsp:txBody>
      <dsp:txXfrm>
        <a:off x="874475" y="947896"/>
        <a:ext cx="3661666" cy="757121"/>
      </dsp:txXfrm>
    </dsp:sp>
    <dsp:sp modelId="{90E4E8AC-8AB2-4E98-A69E-F5BA9772A6B5}">
      <dsp:nvSpPr>
        <dsp:cNvPr id="0" name=""/>
        <dsp:cNvSpPr/>
      </dsp:nvSpPr>
      <dsp:spPr>
        <a:xfrm>
          <a:off x="0" y="1894298"/>
          <a:ext cx="4536142"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763AC-00FB-491D-9D6C-1334D063435D}">
      <dsp:nvSpPr>
        <dsp:cNvPr id="0" name=""/>
        <dsp:cNvSpPr/>
      </dsp:nvSpPr>
      <dsp:spPr>
        <a:xfrm>
          <a:off x="229029" y="2064650"/>
          <a:ext cx="416416" cy="416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9CBCF-49A1-48AA-A67A-6B9291984A43}">
      <dsp:nvSpPr>
        <dsp:cNvPr id="0" name=""/>
        <dsp:cNvSpPr/>
      </dsp:nvSpPr>
      <dsp:spPr bwMode="white">
        <a:xfrm>
          <a:off x="874475" y="1894298"/>
          <a:ext cx="3661666"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Consideration of the break-even analysis </a:t>
          </a:r>
          <a:endParaRPr lang="en-US" sz="1600" kern="1200">
            <a:latin typeface="Times New Roman" panose="02020603050405020304" pitchFamily="18" charset="0"/>
            <a:cs typeface="Times New Roman" panose="02020603050405020304" pitchFamily="18" charset="0"/>
          </a:endParaRPr>
        </a:p>
      </dsp:txBody>
      <dsp:txXfrm>
        <a:off x="874475" y="1894298"/>
        <a:ext cx="3661666" cy="757121"/>
      </dsp:txXfrm>
    </dsp:sp>
    <dsp:sp modelId="{5C7DEE8F-A94E-43DD-BEAD-DF904B44DF8D}">
      <dsp:nvSpPr>
        <dsp:cNvPr id="0" name=""/>
        <dsp:cNvSpPr/>
      </dsp:nvSpPr>
      <dsp:spPr>
        <a:xfrm>
          <a:off x="0" y="2840700"/>
          <a:ext cx="4536142"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F29153-EB6B-416D-A8BD-1082909DCC07}">
      <dsp:nvSpPr>
        <dsp:cNvPr id="0" name=""/>
        <dsp:cNvSpPr/>
      </dsp:nvSpPr>
      <dsp:spPr>
        <a:xfrm>
          <a:off x="229029" y="3011052"/>
          <a:ext cx="416416" cy="416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773C4-3A2B-4821-80E3-8C5733FD5653}">
      <dsp:nvSpPr>
        <dsp:cNvPr id="0" name=""/>
        <dsp:cNvSpPr/>
      </dsp:nvSpPr>
      <dsp:spPr bwMode="white">
        <a:xfrm>
          <a:off x="874475" y="2840700"/>
          <a:ext cx="3661666"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Net Profit: (Revenue – costs) = (£58000-£40000) = £18000</a:t>
          </a:r>
          <a:endParaRPr lang="en-US" sz="1600" kern="1200" dirty="0">
            <a:latin typeface="Times New Roman" panose="02020603050405020304" pitchFamily="18" charset="0"/>
            <a:cs typeface="Times New Roman" panose="02020603050405020304" pitchFamily="18" charset="0"/>
          </a:endParaRPr>
        </a:p>
      </dsp:txBody>
      <dsp:txXfrm>
        <a:off x="874475" y="2840700"/>
        <a:ext cx="3661666" cy="7571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18756-A664-42BD-981C-70253D0E85B2}" type="datetimeFigureOut">
              <a:rPr lang="en-GB" smtClean="0"/>
              <a:t>22/05/2025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BEAD12-EBF8-4A62-882F-2E8D852278F5}"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US" altLang="en-US" sz="1800" kern="100" dirty="0">
                <a:effectLst/>
                <a:latin typeface="Times New Roman" panose="02020603050405020304" pitchFamily="18" charset="0"/>
                <a:ea typeface="Calibri" panose="020F0502020204030204" pitchFamily="34" charset="0"/>
                <a:cs typeface="Vrinda" panose="020B0502040204020203" pitchFamily="34" charset="0"/>
              </a:rPr>
              <a:t>This Cuisine and Craft Beer Festival is a MICE industry event that supports Visit Wales Year of Croeso 2025 as a food tourism expo. In the early summer of Wales, this event will take place in Llandudno to elevate the Welsh Food culture as their national identity. By featuring Michelin chefs, local craft beer producers, and other local food producers, along with hospitality experts with live demos, this event has targeted the travel agencies and restaurants, so that encouraging inbound tourism can be fostered in the long term (Shupjatskij and Laurikainen, 2023). Thus, Wales can be demonstrated as a major culinary destination to promote sustainability with warm hospitality trends.</a:t>
            </a:r>
          </a:p>
        </p:txBody>
      </p:sp>
      <p:sp>
        <p:nvSpPr>
          <p:cNvPr id="4" name="Slide Number Placeholder 3"/>
          <p:cNvSpPr>
            <a:spLocks noGrp="1"/>
          </p:cNvSpPr>
          <p:nvPr>
            <p:ph type="sldNum" sz="quarter" idx="5"/>
          </p:nvPr>
        </p:nvSpPr>
        <p:spPr/>
        <p:txBody>
          <a:bodyPr/>
          <a:lstStyle/>
          <a:p>
            <a:fld id="{45BEAD12-EBF8-4A62-882F-2E8D852278F5}"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The Taste of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Croeso</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2025 event can effectively foster the celebration of warmth in hospitality, thereby promoting a curated food tourism experience, so that the unique identity and Welsh food culture can be preserved. The participants or attendees in this event can effectively use a unique food tourism experience through hospitality and community connectivity, thereby integrating international visitors and investors as the top culinary destination at large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Businesswales.gov.wales</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2025). Further, Llandudno has been selected for the destination since it promotes excellent charm in seaside restaurants, transformation privilege and an improved hospitality infrastructure, already attracting tourists with its coastal beauty, and the sense of place can effectively go with the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Croeso</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event theme.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US" altLang="en-US" sz="1800" kern="100" dirty="0">
                <a:effectLst/>
                <a:latin typeface="Times New Roman" panose="02020603050405020304" pitchFamily="18" charset="0"/>
                <a:ea typeface="Calibri" panose="020F0502020204030204" pitchFamily="34" charset="0"/>
                <a:cs typeface="Vrinda" panose="020B0502040204020203" pitchFamily="34" charset="0"/>
              </a:rPr>
              <a:t>This event is powered by MICE events, which include the producer’s markets, thereby featuring culinary and craft beer demonstrations, so that the changing trends, sustainability, and cultural integration can be maintained. With a potential aim of international professional audiences to promote food tourism development, this event can be impactful for the Welsh food and beer market, so that an immersive experience of the sense of place can be maintained in the long term (Park and Widyanta, 2022). Thus, future culinary and beer tourism can be upheld in the long term, resulting in more investments in Welsh gastronomy. </a:t>
            </a:r>
          </a:p>
        </p:txBody>
      </p:sp>
      <p:sp>
        <p:nvSpPr>
          <p:cNvPr id="4" name="Slide Number Placeholder 3"/>
          <p:cNvSpPr>
            <a:spLocks noGrp="1"/>
          </p:cNvSpPr>
          <p:nvPr>
            <p:ph type="sldNum" sz="quarter" idx="5"/>
          </p:nvPr>
        </p:nvSpPr>
        <p:spPr/>
        <p:txBody>
          <a:bodyPr/>
          <a:lstStyle/>
          <a:p>
            <a:fld id="{45BEAD12-EBF8-4A62-882F-2E8D852278F5}"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The main target of this food tourism expo is to include the food bloggers or influencers, tourism agencies and the travel media outlets to promote authentic and high-end immersive food tourism experiences to the attendees. On a global scale, food tourism has optimised its local culture and travel decisions of people across the globe to help them be introduced to the cultural connectivity of Welsh cuisine. Specifically, in the aftermath of the pandemic, this trend of accepting food culture and its competencies has been impactful enough to promote authentic food identity at large (Yang </a:t>
            </a:r>
            <a:r>
              <a:rPr lang="en-GB" sz="1800" i="1" kern="100" dirty="0">
                <a:effectLst/>
                <a:latin typeface="Times New Roman" panose="02020603050405020304" pitchFamily="18" charset="0"/>
                <a:ea typeface="Calibri" panose="020F0502020204030204" pitchFamily="34" charset="0"/>
                <a:cs typeface="Vrinda" panose="020B0502040204020203" pitchFamily="34" charset="0"/>
              </a:rPr>
              <a:t>et al.,</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2024). Since limited food tourism activity has taken place regarding Welsh cuisine</a:t>
            </a:r>
            <a:r>
              <a:rPr lang="en-US" altLang="en-GB"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US" altLang="en-US" sz="1800" kern="100" dirty="0">
                <a:effectLst/>
                <a:latin typeface="Times New Roman" panose="02020603050405020304" pitchFamily="18" charset="0"/>
                <a:ea typeface="Calibri" panose="020F0502020204030204" pitchFamily="34" charset="0"/>
                <a:cs typeface="Vrinda" panose="020B0502040204020203" pitchFamily="34" charset="0"/>
              </a:rPr>
              <a:t>its authentic craft beer, </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and its global reach, this event can effectively mitigate this gap by elevating the relevance of food gastronomy towards the global tourist base. Both Scotland and Ireland have fostered strong identities towards their food and other cuisines, so that promoting Welsh gastronomy can be encouraged in the long term.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Wales has offered a potential supply of skilled chefs and food producers, so that the sustainable event venues can be designed to effectively host the expo. Major competitors in this scenario include festivals like Abergavenny and Taste Tales (Visitwales.com, 2025). Apart from this, fostering collaboration and influencer engagement can help Visit Wales to optimise its exposure, so that long-term competitive advantage can be restored in the long term.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This proposed venue will be the Grand Hotel, so that the flexible space can be provided with live demos, and year-round availability can be maintained. Fostering the venue with larger exhibition and conference halls, so that a potential visitor experience can be optimised for the tourists. The core resources of this event also include the accessibility of professional infrastructure, so that hosting the international expo can be long-term successful and integrated. The core staffing of this event also requires trained hospitality teams, AV technicians, followed by security personnel, so that the core operations can be more successful and sustainable over time (Fox </a:t>
            </a:r>
            <a:r>
              <a:rPr lang="en-GB" sz="1800" i="1" kern="100" dirty="0">
                <a:effectLst/>
                <a:latin typeface="Times New Roman" panose="02020603050405020304" pitchFamily="18" charset="0"/>
                <a:ea typeface="Calibri" panose="020F0502020204030204" pitchFamily="34" charset="0"/>
                <a:cs typeface="Vrinda" panose="020B0502040204020203" pitchFamily="34" charset="0"/>
              </a:rPr>
              <a:t>et al., </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2014). Also, the Grand Hotel is effective for accessibility of transport, so that the overall experience of the event attendees can be optimised, leading the program to be long-term effective and successful.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The Grand Hotel of Llandudno, Wales, has been one of the most impactful hotels in the country since it blends personalised and visitor-centric operational culture with operational feasibility and transparency and high-end service quality precision. With the facility of separate zones for conferences and exhibitions, or seminars, this hotel can effectively accommodate many attendees. Besides, the coastal pleasure and scenic beauty can promote the alignment of ‘sense of place’ so that the logistical complexity can be reduced over time (Travelweekly.com, 2025). Thus, an optimal success for the experiential MICE event can be leveraged over time.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This event has required the need for international guests and staff, including chefs and interpreters, followed by the project manager, so that the operational integrity of such events can be maintained. Further, the promotion of sustainability can also be leveraged with the benefit of a waste management initiative as the aftermath of the event. Further, shuttle support can help the event increase the guests’ experiences invariably with high-end transportation convenience.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Funding of this event can come from the public and private sources, including Visit Wales, local business councils and sponsorships, while mostly the revenue will be generated from ticket sales and branded merchandise. This can help promote the financial sustainability of the event with reduced risks at large.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This financial planning has been estimated to highlight the profit or loss that can be earned from this event by the event organisers. These cost details of this project have showcased a profitable outcome for the business, resulting in higher ticket sales revenue, along with other scopes for revenue generation. Thus, financial sustainability and limited risks can be fostered for this event.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Optimal financial leverage for this event can make this event successful in terms of increased profitability and limited scope for losses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Seturi</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2023). ROI also plays a vital role in measuring the marketing efforts, so that the groundwork for the brand’s reputation can be safeguarded over time with the Taste of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Croeso</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Food Tourism Event.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This event has combined culture, cuisine, and many others to help support Visit Wales Year of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Croeso</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2025 effectively. With sustainable initiatives and potential hospitality destinations, Wales can be market-ready for future events.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l">
              <a:lnSpc>
                <a:spcPct val="150000"/>
              </a:lnSpc>
              <a:spcAft>
                <a:spcPts val="800"/>
              </a:spcAft>
            </a:pPr>
            <a:br>
              <a:rPr lang="en-GB" sz="1800" kern="100" dirty="0">
                <a:effectLst/>
                <a:latin typeface="Times New Roman" panose="02020603050405020304" pitchFamily="18" charset="0"/>
                <a:ea typeface="Calibri" panose="020F0502020204030204" pitchFamily="34" charset="0"/>
                <a:cs typeface="Vrinda" panose="020B0502040204020203" pitchFamily="34" charset="0"/>
              </a:rPr>
            </a:br>
            <a:r>
              <a:rPr lang="en-GB" sz="1800" b="1" kern="100" dirty="0">
                <a:effectLst/>
                <a:latin typeface="Times New Roman" panose="02020603050405020304" pitchFamily="18" charset="0"/>
                <a:ea typeface="SimSun" panose="02010600030101010101" pitchFamily="2" charset="-122"/>
                <a:cs typeface="Vrinda" panose="020B0502040204020203" pitchFamily="34" charset="0"/>
              </a:rPr>
              <a:t> </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5BEAD12-EBF8-4A62-882F-2E8D852278F5}"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endParaRPr lang="en-GB" dirty="0"/>
          </a:p>
        </p:txBody>
      </p:sp>
      <p:sp>
        <p:nvSpPr>
          <p:cNvPr id="4" name="Slide Number Placeholder 3"/>
          <p:cNvSpPr>
            <a:spLocks noGrp="1"/>
          </p:cNvSpPr>
          <p:nvPr>
            <p:ph type="sldNum" sz="quarter" idx="5"/>
          </p:nvPr>
        </p:nvSpPr>
        <p:spPr/>
        <p:txBody>
          <a:bodyPr/>
          <a:lstStyle/>
          <a:p>
            <a:fld id="{45BEAD12-EBF8-4A62-882F-2E8D852278F5}" type="slidenum">
              <a:rPr lang="en-GB" smtClean="0"/>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A0F35D5-7319-4BB5-B640-134167B34867}" type="datetimeFigureOut">
              <a:rPr lang="en-GB" smtClean="0"/>
              <a:t>22/05/2025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0F35D5-7319-4BB5-B640-134167B34867}" type="datetimeFigureOut">
              <a:rPr lang="en-GB" smtClean="0"/>
              <a:t>22/05/2025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0F35D5-7319-4BB5-B640-134167B34867}" type="datetimeFigureOut">
              <a:rPr lang="en-GB" smtClean="0"/>
              <a:t>22/05/2025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A0F35D5-7319-4BB5-B640-134167B34867}" type="datetimeFigureOut">
              <a:rPr lang="en-GB" smtClean="0"/>
              <a:t>22/05/2025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A0F35D5-7319-4BB5-B640-134167B34867}" type="datetimeFigureOut">
              <a:rPr lang="en-GB" smtClean="0"/>
              <a:t>22/05/2025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A0F35D5-7319-4BB5-B640-134167B34867}" type="datetimeFigureOut">
              <a:rPr lang="en-GB" smtClean="0"/>
              <a:t>22/05/2025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0F35D5-7319-4BB5-B640-134167B34867}" type="datetimeFigureOut">
              <a:rPr lang="en-GB" smtClean="0"/>
              <a:t>22/05/2025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0F35D5-7319-4BB5-B640-134167B34867}" type="datetimeFigureOut">
              <a:rPr lang="en-GB" smtClean="0"/>
              <a:t>22/05/2025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0F35D5-7319-4BB5-B640-134167B34867}" type="datetimeFigureOut">
              <a:rPr lang="en-GB" smtClean="0"/>
              <a:t>22/05/2025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0F35D5-7319-4BB5-B640-134167B34867}" type="datetimeFigureOut">
              <a:rPr lang="en-GB" smtClean="0"/>
              <a:t>22/05/2025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0F35D5-7319-4BB5-B640-134167B34867}" type="datetimeFigureOut">
              <a:rPr lang="en-GB" smtClean="0"/>
              <a:t>22/05/2025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8DC6A-5931-447D-82FC-A69A405B496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0F35D5-7319-4BB5-B640-134167B34867}" type="datetimeFigureOut">
              <a:rPr lang="en-GB" smtClean="0"/>
              <a:t>22/05/2025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48DC6A-5931-447D-82FC-A69A405B496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1365" cy="6858000"/>
          </a:xfrm>
          <a:prstGeom prst="rect">
            <a:avLst/>
          </a:prstGeom>
        </p:spPr>
      </p:pic>
      <p:sp>
        <p:nvSpPr>
          <p:cNvPr id="19" name="Rectangle 18"/>
          <p:cNvSpPr>
            <a:spLocks noGrp="1" noRot="1" noChangeAspect="1" noMove="1" noResize="1" noEditPoints="1" noAdjustHandles="1" noChangeArrowheads="1" noChangeShapeType="1" noTextEdit="1"/>
          </p:cNvSpPr>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pPr algn="l"/>
            <a:r>
              <a:rPr lang="en-GB" sz="5100" b="1" kern="100"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Feasibility study</a:t>
            </a:r>
            <a:r>
              <a:rPr lang="en-US" altLang="en-GB" sz="5100" b="1" kern="100"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 </a:t>
            </a:r>
            <a:r>
              <a:rPr lang="en-US" altLang="en-US" sz="5100" dirty="0">
                <a:solidFill>
                  <a:schemeClr val="bg1"/>
                </a:solidFill>
                <a:latin typeface="Times New Roman" panose="02020603050405020304" pitchFamily="18" charset="0"/>
                <a:cs typeface="Times New Roman" panose="02020603050405020304" pitchFamily="18" charset="0"/>
              </a:rPr>
              <a:t>o</a:t>
            </a:r>
            <a:r>
              <a:rPr lang="en-US" altLang="en-US" sz="5100" b="1" dirty="0">
                <a:solidFill>
                  <a:schemeClr val="bg1"/>
                </a:solidFill>
                <a:latin typeface="Times New Roman" panose="02020603050405020304" pitchFamily="18" charset="0"/>
                <a:cs typeface="Times New Roman" panose="02020603050405020304" pitchFamily="18" charset="0"/>
              </a:rPr>
              <a:t>n Cuisine and Craft Beer Festival in Llandudno, Wales</a:t>
            </a:r>
          </a:p>
        </p:txBody>
      </p:sp>
      <p:sp>
        <p:nvSpPr>
          <p:cNvPr id="20" name="Rectangle: Rounded Corners 19"/>
          <p:cNvSpPr>
            <a:spLocks noGrp="1" noRot="1" noChangeAspect="1" noMove="1" noResize="1" noEditPoints="1" noAdjustHandles="1" noChangeArrowheads="1" noChangeShapeType="1" noTextEdit="1"/>
          </p:cNvSpPr>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anchor="ctr">
            <a:normAutofit/>
          </a:bodyPr>
          <a:lstStyle/>
          <a:p>
            <a:pPr algn="l"/>
            <a:r>
              <a:rPr lang="en-GB" sz="1300" dirty="0">
                <a:solidFill>
                  <a:schemeClr val="bg1"/>
                </a:solidFill>
                <a:latin typeface="Times New Roman" panose="02020603050405020304" pitchFamily="18" charset="0"/>
                <a:cs typeface="Times New Roman" panose="02020603050405020304" pitchFamily="18" charset="0"/>
              </a:rPr>
              <a:t>Student Id: 2128522</a:t>
            </a:r>
          </a:p>
          <a:p>
            <a:pPr algn="l"/>
            <a:r>
              <a:rPr lang="en-GB" sz="1300" dirty="0">
                <a:solidFill>
                  <a:schemeClr val="bg1"/>
                </a:solidFill>
                <a:latin typeface="Times New Roman" panose="02020603050405020304" pitchFamily="18" charset="0"/>
                <a:cs typeface="Times New Roman" panose="02020603050405020304" pitchFamily="18" charset="0"/>
              </a:rPr>
              <a:t>Student Name: </a:t>
            </a:r>
            <a:r>
              <a:rPr lang="en-GB" sz="1300">
                <a:solidFill>
                  <a:schemeClr val="bg1"/>
                </a:solidFill>
                <a:latin typeface="Times New Roman" panose="02020603050405020304" pitchFamily="18" charset="0"/>
                <a:cs typeface="Times New Roman" panose="02020603050405020304" pitchFamily="18" charset="0"/>
              </a:rPr>
              <a:t>Alin-Daniel Chiteala</a:t>
            </a:r>
            <a:endParaRPr lang="en-GB" sz="1300"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E503C73A-F50C-9CA3-436E-E059356E55F7}"/>
              </a:ext>
            </a:extLst>
          </p:cNvPr>
          <p:cNvSpPr/>
          <p:nvPr/>
        </p:nvSpPr>
        <p:spPr>
          <a:xfrm>
            <a:off x="9785897" y="225778"/>
            <a:ext cx="2406103" cy="161431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kern="100" dirty="0">
                <a:effectLst/>
                <a:latin typeface="Times New Roman" panose="02020603050405020304" pitchFamily="18" charset="0"/>
                <a:ea typeface="Calibri" panose="020F0502020204030204" pitchFamily="34" charset="0"/>
                <a:cs typeface="Vrinda" panose="020B0502040204020203" pitchFamily="34" charset="0"/>
              </a:rPr>
              <a:t>Table of Contents</a:t>
            </a:r>
            <a:endParaRPr lang="en-GB" b="1" dirty="0"/>
          </a:p>
        </p:txBody>
      </p:sp>
      <p:graphicFrame>
        <p:nvGraphicFramePr>
          <p:cNvPr id="4" name="Content Placeholder 3"/>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7" name="Rectangle 922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kern="100">
                <a:effectLst/>
                <a:latin typeface="Times New Roman" panose="02020603050405020304" pitchFamily="18" charset="0"/>
                <a:ea typeface="Calibri" panose="020F0502020204030204" pitchFamily="34" charset="0"/>
                <a:cs typeface="Vrinda" panose="020B0502040204020203" pitchFamily="34" charset="0"/>
              </a:rPr>
              <a:t>Introduction </a:t>
            </a:r>
            <a:endParaRPr lang="en-GB" sz="5400"/>
          </a:p>
        </p:txBody>
      </p:sp>
      <p:sp>
        <p:nvSpPr>
          <p:cNvPr id="9228" name="sketchy line"/>
          <p:cNvSpPr>
            <a:spLocks noGrp="1" noRot="1" noChangeAspect="1" noMove="1" noResize="1" noEditPoints="1" noAdjustHandles="1" noChangeArrowheads="1" noChangeShapeType="1" noTextEdit="1"/>
          </p:cNvSpPr>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marL="0" marR="0" lvl="0" indent="0" defTabSz="914400">
              <a:buFont typeface="Symbol" panose="05050102010706020507" pitchFamily="18" charset="2"/>
              <a:buNone/>
              <a:tabLst>
                <a:tab pos="228600" algn="l"/>
              </a:tabLst>
            </a:pPr>
            <a:r>
              <a:rPr lang="en-US" altLang="en-US" sz="1700" kern="100" dirty="0">
                <a:effectLst/>
                <a:latin typeface="Times New Roman" panose="02020603050405020304" pitchFamily="18" charset="0"/>
                <a:ea typeface="Calibri" panose="020F0502020204030204" pitchFamily="34" charset="0"/>
                <a:cs typeface="Vrinda" panose="020B0502040204020203" pitchFamily="34" charset="0"/>
              </a:rPr>
              <a:t>•	The chosen event is “Cuisine and Craft Beer Festival”.</a:t>
            </a:r>
          </a:p>
          <a:p>
            <a:pPr marL="0" marR="0" lvl="0" indent="0" defTabSz="914400">
              <a:buFont typeface="Symbol" panose="05050102010706020507" pitchFamily="18" charset="2"/>
              <a:buNone/>
              <a:tabLst>
                <a:tab pos="228600" algn="l"/>
              </a:tabLst>
            </a:pPr>
            <a:r>
              <a:rPr lang="en-US" altLang="en-US" sz="1700" kern="100" dirty="0">
                <a:effectLst/>
                <a:latin typeface="Times New Roman" panose="02020603050405020304" pitchFamily="18" charset="0"/>
                <a:ea typeface="Calibri" panose="020F0502020204030204" pitchFamily="34" charset="0"/>
                <a:cs typeface="Vrinda" panose="020B0502040204020203" pitchFamily="34" charset="0"/>
              </a:rPr>
              <a:t>•	It celebrates Visit </a:t>
            </a:r>
            <a:r>
              <a:rPr lang="en-US" altLang="en-US" sz="1700" kern="100" dirty="0" err="1">
                <a:effectLst/>
                <a:latin typeface="Times New Roman" panose="02020603050405020304" pitchFamily="18" charset="0"/>
                <a:ea typeface="Calibri" panose="020F0502020204030204" pitchFamily="34" charset="0"/>
                <a:cs typeface="Vrinda" panose="020B0502040204020203" pitchFamily="34" charset="0"/>
              </a:rPr>
              <a:t>Wales'</a:t>
            </a:r>
            <a:r>
              <a:rPr lang="en-US" altLang="en-US" sz="1700" kern="100" dirty="0">
                <a:effectLst/>
                <a:latin typeface="Times New Roman" panose="02020603050405020304" pitchFamily="18" charset="0"/>
                <a:ea typeface="Calibri" panose="020F0502020204030204" pitchFamily="34" charset="0"/>
                <a:cs typeface="Vrinda" panose="020B0502040204020203" pitchFamily="34" charset="0"/>
              </a:rPr>
              <a:t> "Year of </a:t>
            </a:r>
            <a:r>
              <a:rPr lang="en-US" altLang="en-US" sz="1700" kern="100" dirty="0" err="1">
                <a:effectLst/>
                <a:latin typeface="Times New Roman" panose="02020603050405020304" pitchFamily="18" charset="0"/>
                <a:ea typeface="Calibri" panose="020F0502020204030204" pitchFamily="34" charset="0"/>
                <a:cs typeface="Vrinda" panose="020B0502040204020203" pitchFamily="34" charset="0"/>
              </a:rPr>
              <a:t>Croeso</a:t>
            </a:r>
            <a:r>
              <a:rPr lang="en-US" altLang="en-US" sz="1700" kern="100" dirty="0">
                <a:effectLst/>
                <a:latin typeface="Times New Roman" panose="02020603050405020304" pitchFamily="18" charset="0"/>
                <a:ea typeface="Calibri" panose="020F0502020204030204" pitchFamily="34" charset="0"/>
                <a:cs typeface="Vrinda" panose="020B0502040204020203" pitchFamily="34" charset="0"/>
              </a:rPr>
              <a:t> 2025”. </a:t>
            </a:r>
          </a:p>
          <a:p>
            <a:pPr marL="0" marR="0" lvl="0" indent="0" defTabSz="914400">
              <a:buFont typeface="Symbol" panose="05050102010706020507" pitchFamily="18" charset="2"/>
              <a:buNone/>
              <a:tabLst>
                <a:tab pos="228600" algn="l"/>
              </a:tabLst>
            </a:pPr>
            <a:r>
              <a:rPr lang="en-US" altLang="en-US" sz="1700" kern="100" dirty="0">
                <a:effectLst/>
                <a:latin typeface="Times New Roman" panose="02020603050405020304" pitchFamily="18" charset="0"/>
                <a:ea typeface="Calibri" panose="020F0502020204030204" pitchFamily="34" charset="0"/>
                <a:cs typeface="Vrinda" panose="020B0502040204020203" pitchFamily="34" charset="0"/>
              </a:rPr>
              <a:t>•	It promotes Welsh culinary and craft beer excellence through food and beer tourism initiatives (Visitwales.com, 2025)</a:t>
            </a:r>
          </a:p>
          <a:p>
            <a:pPr marL="0" marR="0" lvl="0" indent="0" defTabSz="914400">
              <a:buFont typeface="Symbol" panose="05050102010706020507" pitchFamily="18" charset="2"/>
              <a:buNone/>
              <a:tabLst>
                <a:tab pos="228600" algn="l"/>
              </a:tabLst>
            </a:pPr>
            <a:r>
              <a:rPr lang="en-US" altLang="en-US" sz="1700" kern="100" dirty="0">
                <a:effectLst/>
                <a:latin typeface="Times New Roman" panose="02020603050405020304" pitchFamily="18" charset="0"/>
                <a:ea typeface="Calibri" panose="020F0502020204030204" pitchFamily="34" charset="0"/>
                <a:cs typeface="Vrinda" panose="020B0502040204020203" pitchFamily="34" charset="0"/>
              </a:rPr>
              <a:t>•	It targets global food, travel, and tourism to encourage cultural and culinary taste exchange. </a:t>
            </a:r>
          </a:p>
          <a:p>
            <a:pPr marL="0" marR="0" lvl="0" indent="0" defTabSz="914400">
              <a:buFont typeface="Symbol" panose="05050102010706020507" pitchFamily="18" charset="2"/>
              <a:buNone/>
              <a:tabLst>
                <a:tab pos="228600" algn="l"/>
              </a:tabLst>
            </a:pPr>
            <a:endParaRPr lang="en-US" altLang="en-US" sz="1700" kern="1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4" name="Picture 3"/>
          <p:cNvPicPr>
            <a:picLocks noChangeAspect="1"/>
          </p:cNvPicPr>
          <p:nvPr/>
        </p:nvPicPr>
        <p:blipFill>
          <a:blip r:embed="rId3"/>
          <a:stretch>
            <a:fillRect/>
          </a:stretch>
        </p:blipFill>
        <p:spPr>
          <a:xfrm>
            <a:off x="5457825" y="0"/>
            <a:ext cx="6731000" cy="685736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Slide Background"/>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01" name="Rectangle 8200"/>
          <p:cNvSpPr>
            <a:spLocks noGrp="1" noRot="1" noChangeAspect="1" noMove="1" noResize="1" noEditPoints="1" noAdjustHandles="1" noChangeArrowheads="1" noChangeShapeType="1" noTextEdit="1"/>
          </p:cNvSpPr>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317" y="405685"/>
            <a:ext cx="5464968" cy="1559301"/>
          </a:xfrm>
        </p:spPr>
        <p:txBody>
          <a:bodyPr>
            <a:normAutofit/>
          </a:bodyPr>
          <a:lstStyle/>
          <a:p>
            <a:pPr algn="ctr"/>
            <a:r>
              <a:rPr lang="en-GB" sz="4000" b="1" kern="100" dirty="0">
                <a:effectLst/>
                <a:latin typeface="Times New Roman" panose="02020603050405020304" pitchFamily="18" charset="0"/>
                <a:ea typeface="Calibri" panose="020F0502020204030204" pitchFamily="34" charset="0"/>
                <a:cs typeface="Vrinda" panose="020B0502040204020203" pitchFamily="34" charset="0"/>
              </a:rPr>
              <a:t>Event Content and Context</a:t>
            </a:r>
            <a:endParaRPr lang="en-GB" sz="4000" b="1" dirty="0"/>
          </a:p>
        </p:txBody>
      </p:sp>
      <p:sp>
        <p:nvSpPr>
          <p:cNvPr id="3" name="Content Placeholder 2"/>
          <p:cNvSpPr>
            <a:spLocks noGrp="1"/>
          </p:cNvSpPr>
          <p:nvPr>
            <p:ph idx="1"/>
          </p:nvPr>
        </p:nvSpPr>
        <p:spPr>
          <a:xfrm>
            <a:off x="6115317" y="2743200"/>
            <a:ext cx="5247340" cy="3496878"/>
          </a:xfrm>
        </p:spPr>
        <p:txBody>
          <a:bodyPr anchor="ctr">
            <a:normAutofit/>
          </a:bodyPr>
          <a:lstStyle/>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Core event focus: Welsh </a:t>
            </a:r>
            <a:r>
              <a:rPr lang="en-US" altLang="en-US" sz="2000" kern="100" dirty="0">
                <a:effectLst/>
                <a:latin typeface="Times New Roman" panose="02020603050405020304" pitchFamily="18" charset="0"/>
                <a:ea typeface="Calibri" panose="020F0502020204030204" pitchFamily="34" charset="0"/>
                <a:cs typeface="Vrinda" panose="020B0502040204020203" pitchFamily="34" charset="0"/>
              </a:rPr>
              <a:t>cuisine, craft beer and food </a:t>
            </a:r>
            <a:r>
              <a:rPr lang="en-GB" sz="2000" kern="100" dirty="0">
                <a:effectLst/>
                <a:latin typeface="Times New Roman" panose="02020603050405020304" pitchFamily="18" charset="0"/>
                <a:ea typeface="Calibri" panose="020F0502020204030204" pitchFamily="34" charset="0"/>
                <a:cs typeface="Vrinda" panose="020B0502040204020203" pitchFamily="34" charset="0"/>
              </a:rPr>
              <a:t>culture</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Celebration of </a:t>
            </a:r>
            <a:r>
              <a:rPr lang="en-GB" sz="2000" kern="100" dirty="0" err="1">
                <a:effectLst/>
                <a:latin typeface="Times New Roman" panose="02020603050405020304" pitchFamily="18" charset="0"/>
                <a:ea typeface="Calibri" panose="020F0502020204030204" pitchFamily="34" charset="0"/>
                <a:cs typeface="Vrinda" panose="020B0502040204020203" pitchFamily="34" charset="0"/>
              </a:rPr>
              <a:t>Croeso</a:t>
            </a:r>
            <a:r>
              <a:rPr lang="en-GB" sz="2000" kern="100" dirty="0">
                <a:effectLst/>
                <a:latin typeface="Times New Roman" panose="02020603050405020304" pitchFamily="18" charset="0"/>
                <a:ea typeface="Calibri" panose="020F0502020204030204" pitchFamily="34" charset="0"/>
                <a:cs typeface="Vrinda" panose="020B0502040204020203" pitchFamily="34" charset="0"/>
              </a:rPr>
              <a:t> through food </a:t>
            </a:r>
            <a:r>
              <a:rPr lang="en-US" altLang="en-US" sz="2000" kern="100" dirty="0">
                <a:effectLst/>
                <a:latin typeface="Times New Roman" panose="02020603050405020304" pitchFamily="18" charset="0"/>
                <a:ea typeface="Calibri" panose="020F0502020204030204" pitchFamily="34" charset="0"/>
                <a:cs typeface="Vrinda" panose="020B0502040204020203" pitchFamily="34" charset="0"/>
              </a:rPr>
              <a:t>and beer</a:t>
            </a: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Promotion of food tourism to global event participants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Emphasis on food and culinary sustainability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Aft>
                <a:spcPts val="800"/>
              </a:spcAft>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Fostering cultural exchange with business networking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4" name="Picture 3"/>
          <p:cNvPicPr>
            <a:picLocks noChangeAspect="1"/>
          </p:cNvPicPr>
          <p:nvPr/>
        </p:nvPicPr>
        <p:blipFill>
          <a:blip r:embed="rId3"/>
          <a:stretch>
            <a:fillRect/>
          </a:stretch>
        </p:blipFill>
        <p:spPr>
          <a:xfrm>
            <a:off x="0" y="2383971"/>
            <a:ext cx="5809615" cy="447339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585" y="161290"/>
            <a:ext cx="6798310" cy="916396"/>
          </a:xfrm>
        </p:spPr>
        <p:txBody>
          <a:bodyPr anchor="b">
            <a:normAutofit fontScale="90000"/>
          </a:bodyPr>
          <a:lstStyle/>
          <a:p>
            <a:pPr algn="ctr"/>
            <a:r>
              <a:rPr lang="en-GB" sz="7200" b="1" kern="100" dirty="0">
                <a:effectLst/>
                <a:latin typeface="Times New Roman" panose="02020603050405020304" pitchFamily="18" charset="0"/>
                <a:ea typeface="Calibri" panose="020F0502020204030204" pitchFamily="34" charset="0"/>
                <a:cs typeface="Vrinda" panose="020B0502040204020203" pitchFamily="34" charset="0"/>
              </a:rPr>
              <a:t>Contd.</a:t>
            </a:r>
            <a:endParaRPr lang="en-GB" sz="7200" b="1" dirty="0"/>
          </a:p>
        </p:txBody>
      </p:sp>
      <p:pic>
        <p:nvPicPr>
          <p:cNvPr id="6" name="Picture 5" descr="A close-up of a building&#10;&#10;AI-generated content may be incorrect."/>
          <p:cNvPicPr>
            <a:picLocks noChangeAspect="1"/>
          </p:cNvPicPr>
          <p:nvPr/>
        </p:nvPicPr>
        <p:blipFill>
          <a:blip r:embed="rId3" cstate="email">
            <a:extLst>
              <a:ext uri="{28A0092B-C50C-407E-A947-70E740481C1C}">
                <a14:useLocalDpi xmlns:a14="http://schemas.microsoft.com/office/drawing/2010/main"/>
              </a:ext>
            </a:extLst>
          </a:blip>
          <a:srcRect b="-1"/>
          <a:stretch>
            <a:fillRect/>
          </a:stretch>
        </p:blipFill>
        <p:spPr>
          <a:xfrm>
            <a:off x="1" y="10"/>
            <a:ext cx="4196496" cy="6857990"/>
          </a:xfrm>
          <a:prstGeom prst="rect">
            <a:avLst/>
          </a:prstGeom>
          <a:effectLst/>
        </p:spPr>
      </p:pic>
      <p:graphicFrame>
        <p:nvGraphicFramePr>
          <p:cNvPr id="5" name="Content Placeholder 2"/>
          <p:cNvGraphicFramePr>
            <a:graphicFrameLocks noGrp="1"/>
          </p:cNvGraphicFramePr>
          <p:nvPr>
            <p:ph idx="1"/>
            <p:extLst>
              <p:ext uri="{D42A27DB-BD31-4B8C-83A1-F6EECF244321}">
                <p14:modId xmlns:p14="http://schemas.microsoft.com/office/powerpoint/2010/main" val="29249025"/>
              </p:ext>
            </p:extLst>
          </p:nvPr>
        </p:nvGraphicFramePr>
        <p:xfrm>
          <a:off x="4742964" y="2223775"/>
          <a:ext cx="7068036" cy="39048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p:cNvPicPr>
            <a:picLocks noChangeAspect="1"/>
          </p:cNvPicPr>
          <p:nvPr/>
        </p:nvPicPr>
        <p:blipFill>
          <a:blip r:embed="rId3" cstate="email">
            <a:extLst>
              <a:ext uri="{28A0092B-C50C-407E-A947-70E740481C1C}">
                <a14:useLocalDpi xmlns:a14="http://schemas.microsoft.com/office/drawing/2010/main"/>
              </a:ext>
            </a:extLst>
          </a:blip>
          <a:srcRect b="-1"/>
          <a:stretch>
            <a:fillRect/>
          </a:stretch>
        </p:blipFill>
        <p:spPr>
          <a:xfrm>
            <a:off x="6103027" y="10"/>
            <a:ext cx="6088971" cy="6857990"/>
          </a:xfrm>
          <a:prstGeom prst="rect">
            <a:avLst/>
          </a:prstGeom>
        </p:spPr>
      </p:pic>
      <p:sp useBgFill="1">
        <p:nvSpPr>
          <p:cNvPr id="11" name="Rectangle 10"/>
          <p:cNvSpPr>
            <a:spLocks noGrp="1" noRot="1" noChangeAspect="1" noMove="1" noResize="1" noEditPoints="1" noAdjustHandles="1" noChangeArrowheads="1" noChangeShapeType="1" noTextEdit="1"/>
          </p:cNvSpPr>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p:cNvSpPr>
            <a:spLocks noGrp="1" noRot="1" noChangeAspect="1" noMove="1" noResize="1" noEditPoints="1" noAdjustHandles="1" noChangeArrowheads="1" noChangeShapeType="1" noTextEdit="1"/>
          </p:cNvSpPr>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1" y="328512"/>
            <a:ext cx="4778387" cy="1628970"/>
          </a:xfrm>
        </p:spPr>
        <p:txBody>
          <a:bodyPr anchor="ctr">
            <a:normAutofit/>
          </a:bodyPr>
          <a:lstStyle/>
          <a:p>
            <a:r>
              <a:rPr lang="en-GB" sz="4000" kern="100">
                <a:effectLst/>
                <a:latin typeface="Times New Roman" panose="02020603050405020304" pitchFamily="18" charset="0"/>
                <a:ea typeface="Calibri" panose="020F0502020204030204" pitchFamily="34" charset="0"/>
                <a:cs typeface="Vrinda" panose="020B0502040204020203" pitchFamily="34" charset="0"/>
              </a:rPr>
              <a:t>Market Factors</a:t>
            </a:r>
            <a:endParaRPr lang="en-GB" sz="4000"/>
          </a:p>
        </p:txBody>
      </p:sp>
      <p:sp>
        <p:nvSpPr>
          <p:cNvPr id="3" name="Content Placeholder 2"/>
          <p:cNvSpPr>
            <a:spLocks noGrp="1"/>
          </p:cNvSpPr>
          <p:nvPr>
            <p:ph idx="1"/>
          </p:nvPr>
        </p:nvSpPr>
        <p:spPr>
          <a:xfrm>
            <a:off x="585216" y="2509115"/>
            <a:ext cx="4836341" cy="3749952"/>
          </a:xfrm>
        </p:spPr>
        <p:txBody>
          <a:bodyPr anchor="ctr">
            <a:normAutofit/>
          </a:bodyPr>
          <a:lstStyle/>
          <a:p>
            <a:pPr marL="342900" lvl="0" indent="-342900">
              <a:buFont typeface="Symbol" panose="05050102010706020507" pitchFamily="18" charset="2"/>
              <a:buChar char=""/>
            </a:pPr>
            <a:r>
              <a:rPr lang="en-GB" sz="1900" b="1" kern="100" dirty="0">
                <a:effectLst/>
                <a:latin typeface="Times New Roman" panose="02020603050405020304" pitchFamily="18" charset="0"/>
                <a:ea typeface="Calibri" panose="020F0502020204030204" pitchFamily="34" charset="0"/>
                <a:cs typeface="Vrinda" panose="020B0502040204020203" pitchFamily="34" charset="0"/>
              </a:rPr>
              <a:t>Target market</a:t>
            </a:r>
            <a:r>
              <a:rPr lang="en-GB" sz="1900" kern="100" dirty="0">
                <a:effectLst/>
                <a:latin typeface="Times New Roman" panose="02020603050405020304" pitchFamily="18" charset="0"/>
                <a:ea typeface="Calibri" panose="020F0502020204030204" pitchFamily="34" charset="0"/>
                <a:cs typeface="Vrinda" panose="020B0502040204020203" pitchFamily="34" charset="0"/>
              </a:rPr>
              <a:t>: food bloggers, tour operators, influencers, and restaurants</a:t>
            </a:r>
            <a:endParaRPr lang="en-IN" sz="19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Ongoing demand for authentic culinary experiences among tourists </a:t>
            </a:r>
            <a:endParaRPr lang="en-IN" sz="19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Post-COVID trend of experiential travel and hospitality </a:t>
            </a:r>
            <a:endParaRPr lang="en-IN" sz="19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Wales has limited its global food tourism scope </a:t>
            </a:r>
            <a:endParaRPr lang="en-IN" sz="19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spcAft>
                <a:spcPts val="800"/>
              </a:spcAft>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Ongoing improvements of the culinary and cultural tourism </a:t>
            </a:r>
            <a:endParaRPr lang="en-IN" sz="19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GB" sz="1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p:cNvSpPr>
            <a:spLocks noGrp="1" noRot="1" noChangeAspect="1" noMove="1" noResize="1" noEditPoints="1" noAdjustHandles="1" noChangeArrowheads="1" noChangeShapeType="1" noTextEdit="1"/>
          </p:cNvSpPr>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GB" sz="4000" b="1" kern="100">
                <a:effectLst/>
                <a:latin typeface="Times New Roman" panose="02020603050405020304" pitchFamily="18" charset="0"/>
                <a:ea typeface="Calibri" panose="020F0502020204030204" pitchFamily="34" charset="0"/>
                <a:cs typeface="Vrinda" panose="020B0502040204020203" pitchFamily="34" charset="0"/>
              </a:rPr>
              <a:t>Contd.</a:t>
            </a:r>
            <a:endParaRPr lang="en-GB" sz="4000" b="1"/>
          </a:p>
        </p:txBody>
      </p:sp>
      <p:sp>
        <p:nvSpPr>
          <p:cNvPr id="3" name="Content Placeholder 2"/>
          <p:cNvSpPr>
            <a:spLocks noGrp="1"/>
          </p:cNvSpPr>
          <p:nvPr>
            <p:ph idx="1"/>
          </p:nvPr>
        </p:nvSpPr>
        <p:spPr>
          <a:xfrm>
            <a:off x="761802" y="2743200"/>
            <a:ext cx="4646905" cy="3613149"/>
          </a:xfrm>
        </p:spPr>
        <p:txBody>
          <a:bodyPr anchor="ctr">
            <a:normAutofit/>
          </a:bodyPr>
          <a:lstStyle/>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Regarding supply chain, competition, and food tourism integrity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Strong presence of the chefs and producers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Competition: Abergavenny Food Festival and Taste Wales (</a:t>
            </a:r>
            <a:r>
              <a:rPr lang="en-GB" sz="2000" kern="100" dirty="0" err="1">
                <a:effectLst/>
                <a:latin typeface="Times New Roman" panose="02020603050405020304" pitchFamily="18" charset="0"/>
                <a:ea typeface="Calibri" panose="020F0502020204030204" pitchFamily="34" charset="0"/>
                <a:cs typeface="Vrinda" panose="020B0502040204020203" pitchFamily="34" charset="0"/>
              </a:rPr>
              <a:t>Businesswales.gov.wales</a:t>
            </a:r>
            <a:r>
              <a:rPr lang="en-GB" sz="2000" kern="100" dirty="0">
                <a:effectLst/>
                <a:latin typeface="Times New Roman" panose="02020603050405020304" pitchFamily="18" charset="0"/>
                <a:ea typeface="Calibri" panose="020F0502020204030204" pitchFamily="34" charset="0"/>
                <a:cs typeface="Vrinda" panose="020B0502040204020203" pitchFamily="34" charset="0"/>
              </a:rPr>
              <a:t>, 2025)</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buFont typeface="Courier New" panose="02070309020205020404" pitchFamily="49" charset="0"/>
              <a:buChar char="o"/>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Unique positioning of this food festival due to MICE certification</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742950" marR="0" lvl="1" indent="-285750">
              <a:spcAft>
                <a:spcPts val="800"/>
              </a:spcAft>
              <a:buFont typeface="Courier New" panose="02070309020205020404" pitchFamily="49" charset="0"/>
              <a:buChar char="o"/>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Strategic partnership with Visit Wales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22595" y="0"/>
            <a:ext cx="6669405" cy="685736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p:cNvSpPr>
            <a:spLocks noGrp="1" noRot="1" noChangeAspect="1" noMove="1" noResize="1" noEditPoints="1" noAdjustHandles="1" noChangeArrowheads="1" noChangeShapeType="1" noTextEdit="1"/>
          </p:cNvSpPr>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170" name="Picture 2" descr="GRAND HOTEL LLANDUDNO | ⋆⋆⋆ | UNITED KINGDOM | SEASON DEALS FROM £64"/>
          <p:cNvPicPr>
            <a:picLocks noChangeAspect="1" noChangeArrowheads="1"/>
          </p:cNvPicPr>
          <p:nvPr/>
        </p:nvPicPr>
        <p:blipFill>
          <a:blip r:embed="rId3" cstate="email">
            <a:extLst>
              <a:ext uri="{28A0092B-C50C-407E-A947-70E740481C1C}">
                <a14:useLocalDpi xmlns:a14="http://schemas.microsoft.com/office/drawing/2010/main"/>
              </a:ext>
            </a:extLst>
          </a:blip>
          <a:srcRect b="-1"/>
          <a:stretch>
            <a:fillRect/>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Freeform: Shape 7176"/>
          <p:cNvSpPr>
            <a:spLocks noGrp="1" noRot="1" noChangeAspect="1" noMove="1" noResize="1" noEditPoints="1" noAdjustHandles="1" noChangeArrowheads="1" noChangeShapeType="1" noTextEdit="1"/>
          </p:cNvSpPr>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7179" name="Freeform: Shape 7178"/>
          <p:cNvSpPr>
            <a:spLocks noGrp="1" noRot="1" noChangeAspect="1" noMove="1" noResize="1" noEditPoints="1" noAdjustHandles="1" noChangeArrowheads="1" noChangeShapeType="1" noTextEdit="1"/>
          </p:cNvSpPr>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7181" name="Freeform: Shape 7180"/>
          <p:cNvSpPr>
            <a:spLocks noGrp="1" noRot="1" noChangeAspect="1" noMove="1" noResize="1" noEditPoints="1" noAdjustHandles="1" noChangeArrowheads="1" noChangeShapeType="1" noTextEdit="1"/>
          </p:cNvSpPr>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title"/>
          </p:nvPr>
        </p:nvSpPr>
        <p:spPr>
          <a:xfrm>
            <a:off x="8046720" y="1045597"/>
            <a:ext cx="3633746" cy="1588422"/>
          </a:xfrm>
        </p:spPr>
        <p:txBody>
          <a:bodyPr anchor="b">
            <a:normAutofit/>
          </a:bodyPr>
          <a:lstStyle/>
          <a:p>
            <a:pPr algn="ctr"/>
            <a:r>
              <a:rPr lang="en-GB" sz="3600" b="1" kern="100" dirty="0">
                <a:effectLst/>
                <a:latin typeface="Times New Roman" panose="02020603050405020304" pitchFamily="18" charset="0"/>
                <a:ea typeface="Calibri" panose="020F0502020204030204" pitchFamily="34" charset="0"/>
                <a:cs typeface="Vrinda" panose="020B0502040204020203" pitchFamily="34" charset="0"/>
              </a:rPr>
              <a:t>Operational factors</a:t>
            </a:r>
            <a:endParaRPr lang="en-GB" sz="3600" b="1" dirty="0"/>
          </a:p>
        </p:txBody>
      </p:sp>
      <p:sp>
        <p:nvSpPr>
          <p:cNvPr id="3" name="Content Placeholder 2"/>
          <p:cNvSpPr>
            <a:spLocks noGrp="1"/>
          </p:cNvSpPr>
          <p:nvPr>
            <p:ph idx="1"/>
          </p:nvPr>
        </p:nvSpPr>
        <p:spPr>
          <a:xfrm>
            <a:off x="8046719" y="2722729"/>
            <a:ext cx="3633747" cy="2700062"/>
          </a:xfrm>
        </p:spPr>
        <p:txBody>
          <a:bodyPr>
            <a:normAutofit/>
          </a:bodyPr>
          <a:lstStyle/>
          <a:p>
            <a:pPr marL="342900" marR="0" lvl="0" indent="-342900">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cs typeface="Vrinda" panose="020B0502040204020203" pitchFamily="34" charset="0"/>
              </a:rPr>
              <a:t>Venue: Grand Hotel, Llandudno</a:t>
            </a:r>
            <a:endParaRPr lang="en-US" sz="1700" kern="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cs typeface="Vrinda" panose="020B0502040204020203" pitchFamily="34" charset="0"/>
              </a:rPr>
              <a:t>Availability: year-based conference booking </a:t>
            </a:r>
            <a:endParaRPr lang="en-US" sz="1700" kern="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cs typeface="Vrinda" panose="020B0502040204020203" pitchFamily="34" charset="0"/>
              </a:rPr>
              <a:t>Best suited for the expos and seminars </a:t>
            </a:r>
            <a:endParaRPr lang="en-US" sz="1700" kern="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cs typeface="Vrinda" panose="020B0502040204020203" pitchFamily="34" charset="0"/>
              </a:rPr>
              <a:t>Staffing: Hospitality, AV, and catering teams </a:t>
            </a:r>
            <a:endParaRPr lang="en-US" sz="1700" kern="10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Aft>
                <a:spcPts val="800"/>
              </a:spcAft>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cs typeface="Vrinda" panose="020B0502040204020203" pitchFamily="34" charset="0"/>
              </a:rPr>
              <a:t>Resources: lighting and parking equipment</a:t>
            </a:r>
            <a:endParaRPr lang="en-US" sz="1700" kern="10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e Grand Hotel | WEBSITE ✓ | Llandudno | Conwy | Wales"/>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3" name="Rectangle 6152"/>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pPr algn="ctr"/>
            <a:r>
              <a:rPr lang="en-GB" sz="4000" b="1" kern="100" dirty="0">
                <a:effectLst/>
                <a:latin typeface="Times New Roman" panose="02020603050405020304" pitchFamily="18" charset="0"/>
                <a:ea typeface="Calibri" panose="020F0502020204030204" pitchFamily="34" charset="0"/>
                <a:cs typeface="Vrinda" panose="020B0502040204020203" pitchFamily="34" charset="0"/>
              </a:rPr>
              <a:t>Contd.</a:t>
            </a:r>
            <a:endParaRPr lang="en-GB" sz="4000" b="1" dirty="0"/>
          </a:p>
        </p:txBody>
      </p:sp>
      <p:sp>
        <p:nvSpPr>
          <p:cNvPr id="3" name="Content Placeholder 2"/>
          <p:cNvSpPr>
            <a:spLocks noGrp="1"/>
          </p:cNvSpPr>
          <p:nvPr>
            <p:ph idx="1"/>
          </p:nvPr>
        </p:nvSpPr>
        <p:spPr>
          <a:xfrm>
            <a:off x="7531610" y="2434201"/>
            <a:ext cx="3822189" cy="3742762"/>
          </a:xfrm>
        </p:spPr>
        <p:txBody>
          <a:bodyPr>
            <a:normAutofit/>
          </a:bodyPr>
          <a:lstStyle/>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The Grand Hotel Llandudno also has potential capacity for accommodating global attendees.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Separate zones for tasting </a:t>
            </a:r>
            <a:r>
              <a:rPr lang="en-US" altLang="en-US" sz="2000" kern="100" dirty="0">
                <a:effectLst/>
                <a:latin typeface="Times New Roman" panose="02020603050405020304" pitchFamily="18" charset="0"/>
                <a:ea typeface="Calibri" panose="020F0502020204030204" pitchFamily="34" charset="0"/>
                <a:cs typeface="Vrinda" panose="020B0502040204020203" pitchFamily="34" charset="0"/>
              </a:rPr>
              <a:t>cuisine and beers, </a:t>
            </a:r>
            <a:r>
              <a:rPr lang="en-GB" sz="2000" kern="100" dirty="0">
                <a:effectLst/>
                <a:latin typeface="Times New Roman" panose="02020603050405020304" pitchFamily="18" charset="0"/>
                <a:ea typeface="Calibri" panose="020F0502020204030204" pitchFamily="34" charset="0"/>
                <a:cs typeface="Vrinda" panose="020B0502040204020203" pitchFamily="34" charset="0"/>
              </a:rPr>
              <a:t>and exhibition in the hotel with 1 meeting room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Aft>
                <a:spcPts val="800"/>
              </a:spcAft>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On-site catering facility along with a coastal view to leverage visitors’ experiences.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p:cNvSpPr>
            <a:spLocks noGrp="1" noRot="1" noChangeAspect="1" noMove="1" noResize="1" noEditPoints="1" noAdjustHandles="1" noChangeArrowheads="1" noChangeShapeType="1" noTextEdit="1"/>
          </p:cNvSpPr>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Event Management Company &amp; Event Hire, Midlands and London"/>
          <p:cNvPicPr>
            <a:picLocks noChangeAspect="1" noChangeArrowheads="1"/>
          </p:cNvPicPr>
          <p:nvPr/>
        </p:nvPicPr>
        <p:blipFill>
          <a:blip r:embed="rId3" cstate="email">
            <a:extLst>
              <a:ext uri="{28A0092B-C50C-407E-A947-70E740481C1C}">
                <a14:useLocalDpi xmlns:a14="http://schemas.microsoft.com/office/drawing/2010/main"/>
              </a:ext>
            </a:extLst>
          </a:blip>
          <a:srcRect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p:cNvSpPr>
            <a:spLocks noGrp="1" noRot="1" noChangeAspect="1" noMove="1" noResize="1" noEditPoints="1" noAdjustHandles="1" noChangeArrowheads="1" noChangeShapeType="1" noTextEdit="1"/>
          </p:cNvSpPr>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pPr algn="ctr"/>
            <a:r>
              <a:rPr lang="en-GB" sz="4000" b="1" kern="100" dirty="0">
                <a:effectLst/>
                <a:latin typeface="Times New Roman" panose="02020603050405020304" pitchFamily="18" charset="0"/>
                <a:ea typeface="Calibri" panose="020F0502020204030204" pitchFamily="34" charset="0"/>
                <a:cs typeface="Vrinda" panose="020B0502040204020203" pitchFamily="34" charset="0"/>
              </a:rPr>
              <a:t>Contd.</a:t>
            </a:r>
            <a:endParaRPr lang="en-GB" sz="4000" b="1" dirty="0"/>
          </a:p>
        </p:txBody>
      </p:sp>
      <p:sp>
        <p:nvSpPr>
          <p:cNvPr id="3" name="Content Placeholder 2"/>
          <p:cNvSpPr>
            <a:spLocks noGrp="1"/>
          </p:cNvSpPr>
          <p:nvPr>
            <p:ph idx="1"/>
          </p:nvPr>
        </p:nvSpPr>
        <p:spPr>
          <a:xfrm>
            <a:off x="838200" y="2434201"/>
            <a:ext cx="3822189" cy="3742762"/>
          </a:xfrm>
        </p:spPr>
        <p:txBody>
          <a:bodyPr>
            <a:normAutofit lnSpcReduction="10000"/>
          </a:bodyPr>
          <a:lstStyle/>
          <a:p>
            <a:pPr marL="342900" marR="0" lvl="0" indent="-342900">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The presence of event managers, chefs,</a:t>
            </a:r>
            <a:r>
              <a:rPr lang="en-US" altLang="en-GB" sz="1900" kern="100" dirty="0">
                <a:effectLst/>
                <a:latin typeface="Times New Roman" panose="02020603050405020304" pitchFamily="18" charset="0"/>
                <a:ea typeface="Calibri" panose="020F0502020204030204" pitchFamily="34" charset="0"/>
                <a:cs typeface="Vrinda" panose="020B0502040204020203" pitchFamily="34" charset="0"/>
              </a:rPr>
              <a:t> </a:t>
            </a:r>
            <a:r>
              <a:rPr lang="en-US" altLang="en-US" sz="1900" kern="100" dirty="0">
                <a:effectLst/>
                <a:latin typeface="Times New Roman" panose="02020603050405020304" pitchFamily="18" charset="0"/>
                <a:ea typeface="Calibri" panose="020F0502020204030204" pitchFamily="34" charset="0"/>
                <a:cs typeface="Vrinda" panose="020B0502040204020203" pitchFamily="34" charset="0"/>
              </a:rPr>
              <a:t>craft beer producers, vendors,</a:t>
            </a:r>
            <a:r>
              <a:rPr lang="en-GB" sz="1900" kern="100" dirty="0">
                <a:effectLst/>
                <a:latin typeface="Times New Roman" panose="02020603050405020304" pitchFamily="18" charset="0"/>
                <a:ea typeface="Calibri" panose="020F0502020204030204" pitchFamily="34" charset="0"/>
                <a:cs typeface="Vrinda" panose="020B0502040204020203" pitchFamily="34" charset="0"/>
              </a:rPr>
              <a:t> and interpreters </a:t>
            </a:r>
            <a:r>
              <a:rPr lang="en-US" altLang="en-GB" sz="1900" kern="100" dirty="0">
                <a:effectLst/>
                <a:latin typeface="Times New Roman" panose="02020603050405020304" pitchFamily="18" charset="0"/>
                <a:ea typeface="Calibri" panose="020F0502020204030204" pitchFamily="34" charset="0"/>
                <a:cs typeface="Vrinda" panose="020B0502040204020203" pitchFamily="34" charset="0"/>
              </a:rPr>
              <a:t>are </a:t>
            </a:r>
            <a:r>
              <a:rPr lang="en-GB" sz="1900" kern="100" dirty="0">
                <a:effectLst/>
                <a:latin typeface="Times New Roman" panose="02020603050405020304" pitchFamily="18" charset="0"/>
                <a:ea typeface="Calibri" panose="020F0502020204030204" pitchFamily="34" charset="0"/>
                <a:cs typeface="Vrinda" panose="020B0502040204020203" pitchFamily="34" charset="0"/>
              </a:rPr>
              <a:t>required </a:t>
            </a:r>
            <a:endParaRPr lang="en-US" sz="19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AV crew members can help leverage demos and seminars (Kumar </a:t>
            </a:r>
            <a:r>
              <a:rPr lang="en-GB" sz="1900" i="1" kern="100" dirty="0">
                <a:effectLst/>
                <a:latin typeface="Times New Roman" panose="02020603050405020304" pitchFamily="18" charset="0"/>
                <a:ea typeface="Calibri" panose="020F0502020204030204" pitchFamily="34" charset="0"/>
                <a:cs typeface="Vrinda" panose="020B0502040204020203" pitchFamily="34" charset="0"/>
              </a:rPr>
              <a:t>et al.,</a:t>
            </a:r>
            <a:r>
              <a:rPr lang="en-GB" sz="1900" kern="100" dirty="0">
                <a:effectLst/>
                <a:latin typeface="Times New Roman" panose="02020603050405020304" pitchFamily="18" charset="0"/>
                <a:ea typeface="Calibri" panose="020F0502020204030204" pitchFamily="34" charset="0"/>
                <a:cs typeface="Vrinda" panose="020B0502040204020203" pitchFamily="34" charset="0"/>
              </a:rPr>
              <a:t> 2024)</a:t>
            </a:r>
            <a:endParaRPr lang="en-US" sz="19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With mobile kitchen resources and the branded signage, this event's success is ensured </a:t>
            </a:r>
            <a:endParaRPr lang="en-US" sz="19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Aft>
                <a:spcPts val="800"/>
              </a:spcAft>
              <a:buFont typeface="Symbol" panose="05050102010706020507" pitchFamily="18" charset="2"/>
              <a:buChar char=""/>
            </a:pPr>
            <a:r>
              <a:rPr lang="en-GB" sz="1900" kern="100" dirty="0">
                <a:effectLst/>
                <a:latin typeface="Times New Roman" panose="02020603050405020304" pitchFamily="18" charset="0"/>
                <a:ea typeface="Calibri" panose="020F0502020204030204" pitchFamily="34" charset="0"/>
                <a:cs typeface="Vrinda" panose="020B0502040204020203" pitchFamily="34" charset="0"/>
              </a:rPr>
              <a:t>Provision of free shuttle transport optimises attendees’ experiences (Ge </a:t>
            </a:r>
            <a:r>
              <a:rPr lang="en-GB" sz="1900" i="1" kern="100" dirty="0">
                <a:effectLst/>
                <a:latin typeface="Times New Roman" panose="02020603050405020304" pitchFamily="18" charset="0"/>
                <a:ea typeface="Calibri" panose="020F0502020204030204" pitchFamily="34" charset="0"/>
                <a:cs typeface="Vrinda" panose="020B0502040204020203" pitchFamily="34" charset="0"/>
              </a:rPr>
              <a:t>et al</a:t>
            </a:r>
            <a:r>
              <a:rPr lang="en-GB" sz="1900" kern="100" dirty="0">
                <a:effectLst/>
                <a:latin typeface="Times New Roman" panose="02020603050405020304" pitchFamily="18" charset="0"/>
                <a:ea typeface="Calibri" panose="020F0502020204030204" pitchFamily="34" charset="0"/>
                <a:cs typeface="Vrinda" panose="020B0502040204020203" pitchFamily="34" charset="0"/>
              </a:rPr>
              <a:t>.</a:t>
            </a:r>
            <a:r>
              <a:rPr lang="en-GB" sz="1900" i="1" kern="100" dirty="0">
                <a:effectLst/>
                <a:latin typeface="Times New Roman" panose="02020603050405020304" pitchFamily="18" charset="0"/>
                <a:ea typeface="Calibri" panose="020F0502020204030204" pitchFamily="34" charset="0"/>
                <a:cs typeface="Vrinda" panose="020B0502040204020203" pitchFamily="34" charset="0"/>
              </a:rPr>
              <a:t>,</a:t>
            </a:r>
            <a:r>
              <a:rPr lang="en-GB" sz="1900" kern="100" dirty="0">
                <a:effectLst/>
                <a:latin typeface="Times New Roman" panose="02020603050405020304" pitchFamily="18" charset="0"/>
                <a:ea typeface="Calibri" panose="020F0502020204030204" pitchFamily="34" charset="0"/>
                <a:cs typeface="Vrinda" panose="020B0502040204020203" pitchFamily="34" charset="0"/>
              </a:rPr>
              <a:t> 2022)</a:t>
            </a:r>
            <a:endParaRPr lang="en-US" sz="19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pPr algn="ctr"/>
            <a:r>
              <a:rPr lang="en-GB" sz="4000" b="1" kern="100" dirty="0">
                <a:effectLst/>
                <a:latin typeface="Times New Roman" panose="02020603050405020304" pitchFamily="18" charset="0"/>
                <a:ea typeface="Calibri" panose="020F0502020204030204" pitchFamily="34" charset="0"/>
                <a:cs typeface="Vrinda" panose="020B0502040204020203" pitchFamily="34" charset="0"/>
              </a:rPr>
              <a:t>Financial factors</a:t>
            </a:r>
            <a:endParaRPr lang="en-GB" sz="4000" b="1" dirty="0"/>
          </a:p>
        </p:txBody>
      </p:sp>
      <p:sp>
        <p:nvSpPr>
          <p:cNvPr id="3" name="Content Placeholder 2"/>
          <p:cNvSpPr>
            <a:spLocks noGrp="1"/>
          </p:cNvSpPr>
          <p:nvPr>
            <p:ph idx="1"/>
          </p:nvPr>
        </p:nvSpPr>
        <p:spPr>
          <a:xfrm>
            <a:off x="7531610" y="2434201"/>
            <a:ext cx="3822189" cy="3742762"/>
          </a:xfrm>
        </p:spPr>
        <p:txBody>
          <a:bodyPr>
            <a:normAutofit/>
          </a:bodyPr>
          <a:lstStyle/>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Funding resources: Visit Wales Grant Scheme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Sponsorships: local relevant food brands of Wales (Su and Kunkel, 2021)</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Event ticket sales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spcAft>
                <a:spcPts val="800"/>
              </a:spcAft>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Sales of the merchandise and branded materials in the event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76430" y="919530"/>
            <a:ext cx="5398618" cy="5257433"/>
          </a:xfrm>
          <a:prstGeom prst="ellipse">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kern="100" dirty="0">
                <a:effectLst/>
                <a:latin typeface="Times New Roman" panose="02020603050405020304" pitchFamily="18" charset="0"/>
                <a:ea typeface="Calibri" panose="020F0502020204030204" pitchFamily="34" charset="0"/>
                <a:cs typeface="Vrinda" panose="020B0502040204020203" pitchFamily="34" charset="0"/>
              </a:rPr>
              <a:t>CONTD.</a:t>
            </a:r>
            <a:endParaRPr lang="en-GB" b="1" dirty="0"/>
          </a:p>
        </p:txBody>
      </p:sp>
      <p:graphicFrame>
        <p:nvGraphicFramePr>
          <p:cNvPr id="9" name="Content Placeholder 2"/>
          <p:cNvGraphicFramePr>
            <a:graphicFrameLocks noGrp="1"/>
          </p:cNvGraphicFramePr>
          <p:nvPr>
            <p:ph idx="1"/>
          </p:nvPr>
        </p:nvGraphicFramePr>
        <p:xfrm>
          <a:off x="680322" y="2336873"/>
          <a:ext cx="4536142"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able 4"/>
          <p:cNvGraphicFramePr>
            <a:graphicFrameLocks noGrp="1"/>
          </p:cNvGraphicFramePr>
          <p:nvPr/>
        </p:nvGraphicFramePr>
        <p:xfrm>
          <a:off x="5536504" y="2336873"/>
          <a:ext cx="5620995" cy="3621405"/>
        </p:xfrm>
        <a:graphic>
          <a:graphicData uri="http://schemas.openxmlformats.org/drawingml/2006/table">
            <a:tbl>
              <a:tblPr firstRow="1" firstCol="1" bandRow="1">
                <a:tableStyleId>{3B4B98B0-60AC-42C2-AFA5-B58CD77FA1E5}</a:tableStyleId>
              </a:tblPr>
              <a:tblGrid>
                <a:gridCol w="3732875">
                  <a:extLst>
                    <a:ext uri="{9D8B030D-6E8A-4147-A177-3AD203B41FA5}">
                      <a16:colId xmlns:a16="http://schemas.microsoft.com/office/drawing/2014/main" val="20000"/>
                    </a:ext>
                  </a:extLst>
                </a:gridCol>
                <a:gridCol w="1888120">
                  <a:extLst>
                    <a:ext uri="{9D8B030D-6E8A-4147-A177-3AD203B41FA5}">
                      <a16:colId xmlns:a16="http://schemas.microsoft.com/office/drawing/2014/main" val="20001"/>
                    </a:ext>
                  </a:extLst>
                </a:gridCol>
              </a:tblGrid>
              <a:tr h="195985">
                <a:tc>
                  <a:txBody>
                    <a:bodyPr/>
                    <a:lstStyle/>
                    <a:p>
                      <a:pPr algn="just">
                        <a:lnSpc>
                          <a:spcPct val="150000"/>
                        </a:lnSpc>
                        <a:spcAft>
                          <a:spcPts val="800"/>
                        </a:spcAft>
                        <a:buNone/>
                      </a:pPr>
                      <a:r>
                        <a:rPr lang="en-GB" sz="1200" kern="100" dirty="0">
                          <a:effectLst/>
                          <a:latin typeface="Times New Roman" panose="02020603050405020304" pitchFamily="18" charset="0"/>
                          <a:cs typeface="Times New Roman" panose="02020603050405020304" pitchFamily="18" charset="0"/>
                        </a:rPr>
                        <a:t>Cost Category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Estimated costs (in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0"/>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Hire of the venue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10000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1"/>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Staffing charges</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8000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2"/>
                  </a:ext>
                </a:extLst>
              </a:tr>
              <a:tr h="0">
                <a:tc>
                  <a:txBody>
                    <a:bodyPr/>
                    <a:lstStyle/>
                    <a:p>
                      <a:pPr algn="just">
                        <a:lnSpc>
                          <a:spcPct val="150000"/>
                        </a:lnSpc>
                        <a:spcAft>
                          <a:spcPts val="800"/>
                        </a:spcAft>
                        <a:buNone/>
                      </a:pPr>
                      <a:r>
                        <a:rPr lang="en-GB" sz="1200" kern="100" dirty="0">
                          <a:effectLst/>
                          <a:latin typeface="Times New Roman" panose="02020603050405020304" pitchFamily="18" charset="0"/>
                          <a:cs typeface="Times New Roman" panose="02020603050405020304" pitchFamily="18" charset="0"/>
                        </a:rPr>
                        <a:t>Catering facilities</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8000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3"/>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Marketing and PR activities</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5000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4"/>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Logistics and Transportation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3500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5"/>
                  </a:ext>
                </a:extLst>
              </a:tr>
              <a:tr h="0">
                <a:tc>
                  <a:txBody>
                    <a:bodyPr/>
                    <a:lstStyle/>
                    <a:p>
                      <a:pPr algn="just">
                        <a:lnSpc>
                          <a:spcPct val="150000"/>
                        </a:lnSpc>
                        <a:spcAft>
                          <a:spcPts val="800"/>
                        </a:spcAft>
                        <a:buNone/>
                      </a:pPr>
                      <a:r>
                        <a:rPr lang="en-GB" sz="1200" kern="100" dirty="0">
                          <a:effectLst/>
                          <a:latin typeface="Times New Roman" panose="02020603050405020304" pitchFamily="18" charset="0"/>
                          <a:cs typeface="Times New Roman" panose="02020603050405020304" pitchFamily="18" charset="0"/>
                        </a:rPr>
                        <a:t>Materials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4000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6"/>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Miscellaneous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1500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7"/>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Total Expenditure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40000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8"/>
                  </a:ext>
                </a:extLst>
              </a:tr>
              <a:tr h="195985">
                <a:tc>
                  <a:txBody>
                    <a:bodyPr/>
                    <a:lstStyle/>
                    <a:p>
                      <a:pPr algn="just">
                        <a:lnSpc>
                          <a:spcPct val="150000"/>
                        </a:lnSpc>
                        <a:spcAft>
                          <a:spcPts val="800"/>
                        </a:spcAft>
                        <a:buNone/>
                      </a:pPr>
                      <a:r>
                        <a:rPr lang="en-GB" sz="1200" kern="100" dirty="0">
                          <a:effectLst/>
                          <a:latin typeface="Times New Roman" panose="02020603050405020304" pitchFamily="18" charset="0"/>
                          <a:cs typeface="Times New Roman" panose="02020603050405020304" pitchFamily="18" charset="0"/>
                        </a:rPr>
                        <a:t>Revenue Category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Estimated costs (in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09"/>
                  </a:ext>
                </a:extLst>
              </a:tr>
              <a:tr h="0">
                <a:tc>
                  <a:txBody>
                    <a:bodyPr/>
                    <a:lstStyle/>
                    <a:p>
                      <a:pPr algn="just">
                        <a:lnSpc>
                          <a:spcPct val="150000"/>
                        </a:lnSpc>
                        <a:spcAft>
                          <a:spcPts val="800"/>
                        </a:spcAft>
                        <a:buNone/>
                      </a:pPr>
                      <a:r>
                        <a:rPr lang="en-GB" sz="1200" kern="100" dirty="0">
                          <a:effectLst/>
                          <a:latin typeface="Times New Roman" panose="02020603050405020304" pitchFamily="18" charset="0"/>
                          <a:cs typeface="Times New Roman" panose="02020603050405020304" pitchFamily="18" charset="0"/>
                        </a:rPr>
                        <a:t>Selling of Tickets</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15000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10"/>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Exhibitor charges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25000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11"/>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Sponsorships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15000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12"/>
                  </a:ext>
                </a:extLst>
              </a:tr>
              <a:tr h="0">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Merchandise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a:effectLst/>
                          <a:latin typeface="Times New Roman" panose="02020603050405020304" pitchFamily="18" charset="0"/>
                          <a:cs typeface="Times New Roman" panose="02020603050405020304" pitchFamily="18" charset="0"/>
                        </a:rPr>
                        <a:t>3000</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13"/>
                  </a:ext>
                </a:extLst>
              </a:tr>
              <a:tr h="0">
                <a:tc>
                  <a:txBody>
                    <a:bodyPr/>
                    <a:lstStyle/>
                    <a:p>
                      <a:pPr algn="just">
                        <a:lnSpc>
                          <a:spcPct val="150000"/>
                        </a:lnSpc>
                        <a:spcAft>
                          <a:spcPts val="800"/>
                        </a:spcAft>
                        <a:buNone/>
                      </a:pPr>
                      <a:r>
                        <a:rPr lang="en-GB" sz="1200" kern="100" dirty="0">
                          <a:effectLst/>
                          <a:latin typeface="Times New Roman" panose="02020603050405020304" pitchFamily="18" charset="0"/>
                          <a:cs typeface="Times New Roman" panose="02020603050405020304" pitchFamily="18" charset="0"/>
                        </a:rPr>
                        <a:t>Total </a:t>
                      </a:r>
                      <a:r>
                        <a:rPr lang="en-US" sz="1200" kern="100" dirty="0">
                          <a:effectLst/>
                          <a:latin typeface="Times New Roman" panose="02020603050405020304" pitchFamily="18" charset="0"/>
                          <a:cs typeface="Times New Roman" panose="02020603050405020304" pitchFamily="18" charset="0"/>
                        </a:rPr>
                        <a:t>Revenue</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tc>
                  <a:txBody>
                    <a:bodyPr/>
                    <a:lstStyle/>
                    <a:p>
                      <a:pPr algn="just">
                        <a:lnSpc>
                          <a:spcPct val="150000"/>
                        </a:lnSpc>
                        <a:spcAft>
                          <a:spcPts val="800"/>
                        </a:spcAft>
                        <a:buNone/>
                      </a:pPr>
                      <a:r>
                        <a:rPr lang="en-GB" sz="1200" kern="100" dirty="0">
                          <a:effectLst/>
                          <a:latin typeface="Times New Roman" panose="02020603050405020304" pitchFamily="18" charset="0"/>
                          <a:cs typeface="Times New Roman" panose="02020603050405020304" pitchFamily="18" charset="0"/>
                        </a:rPr>
                        <a:t>58000</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9186" marR="59186" marT="0" marB="0"/>
                </a:tc>
                <a:extLst>
                  <a:ext uri="{0D108BD9-81ED-4DB2-BD59-A6C34878D82A}">
                    <a16:rowId xmlns:a16="http://schemas.microsoft.com/office/drawing/2014/main" val="1001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4282983" cy="1200361"/>
          </a:xfrm>
        </p:spPr>
        <p:txBody>
          <a:bodyPr anchor="b">
            <a:normAutofit/>
          </a:bodyPr>
          <a:lstStyle/>
          <a:p>
            <a:pPr algn="ctr"/>
            <a:r>
              <a:rPr lang="en-GB" sz="4800" b="1" kern="100" dirty="0">
                <a:effectLst/>
                <a:latin typeface="Times New Roman" panose="02020603050405020304" pitchFamily="18" charset="0"/>
                <a:ea typeface="Calibri" panose="020F0502020204030204" pitchFamily="34" charset="0"/>
                <a:cs typeface="Vrinda" panose="020B0502040204020203" pitchFamily="34" charset="0"/>
              </a:rPr>
              <a:t>Contd.</a:t>
            </a:r>
            <a:endParaRPr lang="en-GB" sz="4800" b="1" dirty="0"/>
          </a:p>
        </p:txBody>
      </p:sp>
      <p:sp>
        <p:nvSpPr>
          <p:cNvPr id="3081" name="Rectangle 3080"/>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anchor="ctr">
            <a:normAutofit/>
          </a:bodyPr>
          <a:lstStyle/>
          <a:p>
            <a:pPr marL="342900" lvl="0" indent="-342900">
              <a:buFont typeface="Symbol" panose="05050102010706020507" pitchFamily="18" charset="2"/>
              <a:buChar char=""/>
            </a:pPr>
            <a:r>
              <a:rPr lang="en-GB" sz="1800" kern="100">
                <a:effectLst/>
                <a:latin typeface="Times New Roman" panose="02020603050405020304" pitchFamily="18" charset="0"/>
                <a:ea typeface="Calibri" panose="020F0502020204030204" pitchFamily="34" charset="0"/>
                <a:cs typeface="Vrinda" panose="020B0502040204020203" pitchFamily="34" charset="0"/>
              </a:rPr>
              <a:t>This event provides long-term ROI to the stakeholders </a:t>
            </a:r>
            <a:endParaRPr lang="en-IN" sz="1800" kern="10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buFont typeface="Symbol" panose="05050102010706020507" pitchFamily="18" charset="2"/>
              <a:buChar char=""/>
            </a:pPr>
            <a:r>
              <a:rPr lang="en-GB" sz="1800" kern="100">
                <a:effectLst/>
                <a:latin typeface="Times New Roman" panose="02020603050405020304" pitchFamily="18" charset="0"/>
                <a:ea typeface="Calibri" panose="020F0502020204030204" pitchFamily="34" charset="0"/>
                <a:cs typeface="Vrinda" panose="020B0502040204020203" pitchFamily="34" charset="0"/>
              </a:rPr>
              <a:t>It supports the local economy with a sustainable food tourism initiative </a:t>
            </a:r>
            <a:endParaRPr lang="en-IN" sz="1800" kern="10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spcAft>
                <a:spcPts val="800"/>
              </a:spcAft>
              <a:buFont typeface="Symbol" panose="05050102010706020507" pitchFamily="18" charset="2"/>
              <a:buChar char=""/>
            </a:pPr>
            <a:r>
              <a:rPr lang="en-GB" sz="1800" kern="100">
                <a:effectLst/>
                <a:latin typeface="Times New Roman" panose="02020603050405020304" pitchFamily="18" charset="0"/>
                <a:ea typeface="Calibri" panose="020F0502020204030204" pitchFamily="34" charset="0"/>
                <a:cs typeface="Vrinda" panose="020B0502040204020203" pitchFamily="34" charset="0"/>
              </a:rPr>
              <a:t>It optimises the Welsh food sector to promote visibility and vitality</a:t>
            </a:r>
            <a:endParaRPr lang="en-IN" sz="1800" kern="100">
              <a:effectLst/>
              <a:latin typeface="Times New Roman" panose="02020603050405020304" pitchFamily="18" charset="0"/>
              <a:ea typeface="Calibri" panose="020F0502020204030204" pitchFamily="34" charset="0"/>
              <a:cs typeface="Vrinda" panose="020B0502040204020203" pitchFamily="34" charset="0"/>
            </a:endParaRPr>
          </a:p>
          <a:p>
            <a:endParaRPr lang="en-GB" sz="1800"/>
          </a:p>
        </p:txBody>
      </p:sp>
      <p:sp>
        <p:nvSpPr>
          <p:cNvPr id="3083" name="Rectangle 3082"/>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log | What is Stakeholder Management?"/>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5987738" y="779957"/>
            <a:ext cx="5628018" cy="50652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b="1" kern="100">
                <a:effectLst/>
                <a:latin typeface="Times New Roman" panose="02020603050405020304" pitchFamily="18" charset="0"/>
                <a:ea typeface="Calibri" panose="020F0502020204030204" pitchFamily="34" charset="0"/>
                <a:cs typeface="Vrinda" panose="020B0502040204020203" pitchFamily="34" charset="0"/>
              </a:rPr>
              <a:t>Conclusion</a:t>
            </a:r>
            <a:endParaRPr lang="en-GB" b="1"/>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rcRect r="1259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pPr marL="34290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This event fosters Welsh food</a:t>
            </a:r>
            <a:r>
              <a:rPr lang="en-US" altLang="en-GB" sz="2000" kern="100" dirty="0">
                <a:effectLst/>
                <a:latin typeface="Times New Roman" panose="02020603050405020304" pitchFamily="18" charset="0"/>
                <a:ea typeface="Calibri" panose="020F0502020204030204" pitchFamily="34" charset="0"/>
                <a:cs typeface="Vrinda" panose="020B0502040204020203" pitchFamily="34" charset="0"/>
              </a:rPr>
              <a:t>, </a:t>
            </a:r>
            <a:r>
              <a:rPr lang="en-US" altLang="en-US" sz="2000" kern="100" dirty="0">
                <a:effectLst/>
                <a:latin typeface="Times New Roman" panose="02020603050405020304" pitchFamily="18" charset="0"/>
                <a:ea typeface="Calibri" panose="020F0502020204030204" pitchFamily="34" charset="0"/>
                <a:cs typeface="Vrinda" panose="020B0502040204020203" pitchFamily="34" charset="0"/>
              </a:rPr>
              <a:t>its </a:t>
            </a:r>
            <a:r>
              <a:rPr lang="en-GB" sz="2000" kern="100" dirty="0">
                <a:effectLst/>
                <a:latin typeface="Times New Roman" panose="02020603050405020304" pitchFamily="18" charset="0"/>
                <a:ea typeface="Calibri" panose="020F0502020204030204" pitchFamily="34" charset="0"/>
                <a:cs typeface="Vrinda" panose="020B0502040204020203" pitchFamily="34" charset="0"/>
              </a:rPr>
              <a:t>traditional cuisine</a:t>
            </a:r>
            <a:r>
              <a:rPr lang="en-US" altLang="en-GB" sz="2000" kern="100" dirty="0">
                <a:effectLst/>
                <a:latin typeface="Times New Roman" panose="02020603050405020304" pitchFamily="18" charset="0"/>
                <a:ea typeface="Calibri" panose="020F0502020204030204" pitchFamily="34" charset="0"/>
                <a:cs typeface="Vrinda" panose="020B0502040204020203" pitchFamily="34" charset="0"/>
              </a:rPr>
              <a:t>, </a:t>
            </a:r>
            <a:r>
              <a:rPr lang="en-US" altLang="en-US" sz="2000" kern="100" dirty="0">
                <a:effectLst/>
                <a:latin typeface="Times New Roman" panose="02020603050405020304" pitchFamily="18" charset="0"/>
                <a:ea typeface="Calibri" panose="020F0502020204030204" pitchFamily="34" charset="0"/>
                <a:cs typeface="Vrinda" panose="020B0502040204020203" pitchFamily="34" charset="0"/>
              </a:rPr>
              <a:t>and craft beer</a:t>
            </a:r>
          </a:p>
          <a:p>
            <a:pPr marL="34290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It optimises Welsh economic growth by engaging international audiences </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spcAft>
                <a:spcPts val="800"/>
              </a:spcAft>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Vrinda" panose="020B0502040204020203" pitchFamily="34" charset="0"/>
              </a:rPr>
              <a:t>It fosters financial scalability and viability </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ales could introduce a new 'tourism tax' for visitors - BBC Newsround"/>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8625" y="871986"/>
            <a:ext cx="4992624" cy="1243584"/>
          </a:xfrm>
        </p:spPr>
        <p:txBody>
          <a:bodyPr anchor="ctr">
            <a:normAutofit/>
          </a:bodyPr>
          <a:lstStyle/>
          <a:p>
            <a:pPr algn="ctr"/>
            <a:r>
              <a:rPr lang="en-GB" sz="3400" b="1" kern="100" dirty="0">
                <a:effectLst/>
                <a:latin typeface="Times New Roman" panose="02020603050405020304" pitchFamily="18" charset="0"/>
                <a:ea typeface="Calibri" panose="020F0502020204030204" pitchFamily="34" charset="0"/>
                <a:cs typeface="Vrinda" panose="020B0502040204020203" pitchFamily="34" charset="0"/>
              </a:rPr>
              <a:t>REFERENCES</a:t>
            </a:r>
            <a:endParaRPr lang="en-GB" sz="3400" b="1" dirty="0"/>
          </a:p>
        </p:txBody>
      </p:sp>
      <p:sp>
        <p:nvSpPr>
          <p:cNvPr id="1037" name="Rectangle 1036"/>
          <p:cNvSpPr>
            <a:spLocks noGrp="1" noRot="1" noChangeAspect="1" noMove="1" noResize="1" noEditPoints="1" noAdjustHandles="1" noChangeArrowheads="1" noChangeShapeType="1" noTextEdit="1"/>
          </p:cNvSpPr>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9" name="Rectangle 1038"/>
          <p:cNvSpPr>
            <a:spLocks noGrp="1" noRot="1" noChangeAspect="1" noMove="1" noResize="1" noEditPoints="1" noAdjustHandles="1" noChangeArrowheads="1" noChangeShapeType="1" noTextEdit="1"/>
          </p:cNvSpPr>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374904" y="2522949"/>
            <a:ext cx="5065776" cy="3402363"/>
          </a:xfrm>
        </p:spPr>
        <p:txBody>
          <a:bodyPr anchor="t">
            <a:normAutofit fontScale="92500" lnSpcReduction="10000"/>
          </a:bodyPr>
          <a:lstStyle/>
          <a:p>
            <a:pPr marL="0" indent="0" algn="just">
              <a:spcBef>
                <a:spcPts val="0"/>
              </a:spcBef>
              <a:buNone/>
            </a:pP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Businesswales.gov.wales</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(2025).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Blas Cymru / Taste Wales</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Available at: https://businesswales.gov.wales/foodanddrink/how-we-can-help/blas-cymru-taste-wales [Accessed on: 13 May 2025].</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Businesswales.gov.wales</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(2025).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Food Tourism and Culture</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Available at: https://businesswales.gov.wales/foodanddrink/growing-your-business/food-tourism-and-culture [Accessed on: 13 May 2025].</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Fox, D., Gouthro,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M.B</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Morakabati</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Y. and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Brackstone</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J. (2014).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Doing events research: From theory to practice</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Routledge.</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Ge, L.,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Voß</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S. and Xie, L. (2022). Robustness and disturbances in public transport.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Public transport</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14</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(1), pp.191-261.</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Kumar, P., Gupta, S.K.,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Korstanje</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M.E. and Rout, P.C. eds. (2024).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Achieving Sustainable Transformation in Tourism and Hospitality Sectors</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IGI</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Global.</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Li, X., Kim, J.S. and Lee, T.J. (2021) Contribution of supportive local communities to sustainable event tourism.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Sustainability</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13</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(14), p.7853.</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Park, E. and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Widyanta</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 (2022). Food tourism experience and changing destination foodscape: An exploratory study of an emerging food destination.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Tourism Management Perspectives</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42</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p.100964.</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Seturi</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M. (2023). About the importance and benefits of event marketing.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Green, Blue and Digital Economy Journal</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4</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(4), pp.1-6.</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Shupjatskij</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M. and </a:t>
            </a:r>
            <a:r>
              <a:rPr lang="en-GB" sz="900" kern="100" dirty="0" err="1">
                <a:effectLst/>
                <a:latin typeface="Times New Roman" panose="02020603050405020304" pitchFamily="18" charset="0"/>
                <a:ea typeface="Calibri" panose="020F0502020204030204" pitchFamily="34" charset="0"/>
                <a:cs typeface="Vrinda" panose="020B0502040204020203" pitchFamily="34" charset="0"/>
              </a:rPr>
              <a:t>Laurikainen</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H. (2023). How to create an exclusive event by defining hospitality standards and training your staff.</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Su, Y. and Kunkel, T. (2021). The significance of a sponsored event on lesser-known brands in a competitive environment.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Journal of Product &amp; Brand Management</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30</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(4), pp.579-593.</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Travelweekly.com. (2025).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Grand Hotel Llandudno- Tourist Class Llandudno, Wales Hotels- GDS Reservation Codes: Travel Weekly</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Available at: https://www.travelweekly.com/Hotels/Llandudno-Wales/Grand-Hotel-Llandudno-p4254242 [Accessed on: 13 May 2025].</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Visitwales.com. (2025)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Abergavenny Food Festival 2024 at Y Fenni | Abergavenny | </a:t>
            </a:r>
            <a:r>
              <a:rPr lang="en-GB" sz="900" i="1" kern="100" dirty="0" err="1">
                <a:effectLst/>
                <a:latin typeface="Times New Roman" panose="02020603050405020304" pitchFamily="18" charset="0"/>
                <a:ea typeface="Calibri" panose="020F0502020204030204" pitchFamily="34" charset="0"/>
                <a:cs typeface="Vrinda" panose="020B0502040204020203" pitchFamily="34" charset="0"/>
              </a:rPr>
              <a:t>VisitWales</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Available at: https://www.visitwales.com/event/food-or-drink-event/abergavenny-food-festival-2022-y-fenni-abergavenny-2082987 [Accessed on: 13 May 2025].</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Visitwales.com. (2025).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Food and drink</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Available at: https://www.visitwales.com/things-do/food-and-drink [Accessed on: 13 May 2025].</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a:p>
            <a:pPr marL="0" indent="0" algn="just">
              <a:spcBef>
                <a:spcPts val="0"/>
              </a:spcBef>
              <a:buNone/>
            </a:pPr>
            <a:r>
              <a:rPr lang="en-GB" sz="900" kern="100" dirty="0">
                <a:effectLst/>
                <a:latin typeface="Times New Roman" panose="02020603050405020304" pitchFamily="18" charset="0"/>
                <a:ea typeface="Calibri" panose="020F0502020204030204" pitchFamily="34" charset="0"/>
                <a:cs typeface="Vrinda" panose="020B0502040204020203" pitchFamily="34" charset="0"/>
              </a:rPr>
              <a:t>Yang, S., Liu, Y. and Xu, L. (2024). The effect of food tourism experiences on tourists' subjective well-being. </a:t>
            </a:r>
            <a:r>
              <a:rPr lang="en-GB" sz="900" i="1" kern="100" dirty="0" err="1">
                <a:effectLst/>
                <a:latin typeface="Times New Roman" panose="02020603050405020304" pitchFamily="18" charset="0"/>
                <a:ea typeface="Calibri" panose="020F0502020204030204" pitchFamily="34" charset="0"/>
                <a:cs typeface="Vrinda" panose="020B0502040204020203" pitchFamily="34" charset="0"/>
              </a:rPr>
              <a:t>Heliyon</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 </a:t>
            </a:r>
            <a:r>
              <a:rPr lang="en-GB" sz="900" i="1" kern="100" dirty="0">
                <a:effectLst/>
                <a:latin typeface="Times New Roman" panose="02020603050405020304" pitchFamily="18" charset="0"/>
                <a:ea typeface="Calibri" panose="020F0502020204030204" pitchFamily="34" charset="0"/>
                <a:cs typeface="Vrinda" panose="020B0502040204020203" pitchFamily="34" charset="0"/>
              </a:rPr>
              <a:t>10</a:t>
            </a:r>
            <a:r>
              <a:rPr lang="en-GB" sz="900" kern="100" dirty="0">
                <a:effectLst/>
                <a:latin typeface="Times New Roman" panose="02020603050405020304" pitchFamily="18" charset="0"/>
                <a:ea typeface="Calibri" panose="020F0502020204030204" pitchFamily="34" charset="0"/>
                <a:cs typeface="Vrinda" panose="020B0502040204020203" pitchFamily="34" charset="0"/>
              </a:rPr>
              <a:t>(3).</a:t>
            </a:r>
            <a:endParaRPr lang="en-US" sz="9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5602</TotalTime>
  <Words>2401</Words>
  <Application>Microsoft Office PowerPoint</Application>
  <PresentationFormat>Widescreen</PresentationFormat>
  <Paragraphs>146</Paragraphs>
  <Slides>15</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Meiryo</vt:lpstr>
      <vt:lpstr>Aptos</vt:lpstr>
      <vt:lpstr>Aptos Display</vt:lpstr>
      <vt:lpstr>Arial</vt:lpstr>
      <vt:lpstr>Calibri</vt:lpstr>
      <vt:lpstr>Courier New</vt:lpstr>
      <vt:lpstr>Symbol</vt:lpstr>
      <vt:lpstr>Times New Roman</vt:lpstr>
      <vt:lpstr>Office Theme</vt:lpstr>
      <vt:lpstr>Feasibility study on Cuisine and Craft Beer Festival in Llandudno, Wales</vt:lpstr>
      <vt:lpstr>Table of Contents</vt:lpstr>
      <vt:lpstr>Introduction </vt:lpstr>
      <vt:lpstr>Event Content and Context</vt:lpstr>
      <vt:lpstr>Contd.</vt:lpstr>
      <vt:lpstr>Market Factors</vt:lpstr>
      <vt:lpstr>Contd.</vt:lpstr>
      <vt:lpstr>Operational factors</vt:lpstr>
      <vt:lpstr>Contd.</vt:lpstr>
      <vt:lpstr>Contd.</vt:lpstr>
      <vt:lpstr>Financial factors</vt:lpstr>
      <vt:lpstr>CONTD.</vt:lpstr>
      <vt:lpstr>Contd.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Alin Chiteala</cp:lastModifiedBy>
  <cp:revision>1</cp:revision>
  <dcterms:created xsi:type="dcterms:W3CDTF">2025-05-15T17:36:41Z</dcterms:created>
  <dcterms:modified xsi:type="dcterms:W3CDTF">2025-05-26T05:51:25Z</dcterms:modified>
</cp:coreProperties>
</file>