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1" r:id="rId2"/>
    <p:sldId id="272" r:id="rId3"/>
    <p:sldId id="279" r:id="rId4"/>
    <p:sldId id="277" r:id="rId5"/>
    <p:sldId id="268" r:id="rId6"/>
    <p:sldId id="285" r:id="rId7"/>
    <p:sldId id="275" r:id="rId8"/>
    <p:sldId id="276" r:id="rId9"/>
    <p:sldId id="273" r:id="rId10"/>
    <p:sldId id="274" r:id="rId11"/>
    <p:sldId id="292" r:id="rId12"/>
    <p:sldId id="294" r:id="rId13"/>
    <p:sldId id="269" r:id="rId14"/>
    <p:sldId id="270" r:id="rId15"/>
    <p:sldId id="271" r:id="rId16"/>
    <p:sldId id="278" r:id="rId17"/>
    <p:sldId id="267" r:id="rId18"/>
    <p:sldId id="259" r:id="rId19"/>
    <p:sldId id="286" r:id="rId20"/>
    <p:sldId id="289" r:id="rId21"/>
    <p:sldId id="288" r:id="rId22"/>
    <p:sldId id="295" r:id="rId23"/>
    <p:sldId id="296" r:id="rId24"/>
    <p:sldId id="290" r:id="rId25"/>
    <p:sldId id="287" r:id="rId26"/>
    <p:sldId id="291" r:id="rId27"/>
    <p:sldId id="257" r:id="rId28"/>
    <p:sldId id="260" r:id="rId29"/>
    <p:sldId id="258" r:id="rId30"/>
    <p:sldId id="281" r:id="rId31"/>
    <p:sldId id="263" r:id="rId32"/>
    <p:sldId id="282" r:id="rId33"/>
    <p:sldId id="283" r:id="rId34"/>
    <p:sldId id="266" r:id="rId35"/>
    <p:sldId id="262" r:id="rId36"/>
    <p:sldId id="293" r:id="rId3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9" d="100"/>
          <a:sy n="69" d="100"/>
        </p:scale>
        <p:origin x="69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CAC5E8E6-3680-7D42-A260-6C69E1C47257}" type="datetimeFigureOut">
              <a:rPr lang="en-US" smtClean="0"/>
              <a:pPr/>
              <a:t>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FAE3F-89DE-F343-9D0B-751EB29C5FE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CAC5E8E6-3680-7D42-A260-6C69E1C47257}" type="datetimeFigureOut">
              <a:rPr lang="en-US" smtClean="0"/>
              <a:pPr/>
              <a:t>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FAE3F-89DE-F343-9D0B-751EB29C5FE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CAC5E8E6-3680-7D42-A260-6C69E1C47257}" type="datetimeFigureOut">
              <a:rPr lang="en-US" smtClean="0"/>
              <a:pPr/>
              <a:t>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FAE3F-89DE-F343-9D0B-751EB29C5FE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CAC5E8E6-3680-7D42-A260-6C69E1C47257}" type="datetimeFigureOut">
              <a:rPr lang="en-US" smtClean="0"/>
              <a:pPr/>
              <a:t>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FAE3F-89DE-F343-9D0B-751EB29C5FE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CAC5E8E6-3680-7D42-A260-6C69E1C47257}" type="datetimeFigureOut">
              <a:rPr lang="en-US" smtClean="0"/>
              <a:pPr/>
              <a:t>2/5/2018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5FAE3F-89DE-F343-9D0B-751EB29C5FE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CAC5E8E6-3680-7D42-A260-6C69E1C47257}" type="datetimeFigureOut">
              <a:rPr lang="en-US" smtClean="0"/>
              <a:pPr/>
              <a:t>2/5/2018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5FAE3F-89DE-F343-9D0B-751EB29C5FE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C5E8E6-3680-7D42-A260-6C69E1C47257}" type="datetimeFigureOut">
              <a:rPr lang="en-US" smtClean="0"/>
              <a:pPr/>
              <a:t>2/5/2018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5FAE3F-89DE-F343-9D0B-751EB29C5FE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CAC5E8E6-3680-7D42-A260-6C69E1C47257}" type="datetimeFigureOut">
              <a:rPr lang="en-US" smtClean="0"/>
              <a:pPr/>
              <a:t>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FAE3F-89DE-F343-9D0B-751EB29C5FE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CAC5E8E6-3680-7D42-A260-6C69E1C47257}" type="datetimeFigureOut">
              <a:rPr lang="en-US" smtClean="0"/>
              <a:pPr/>
              <a:t>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FAE3F-89DE-F343-9D0B-751EB29C5FE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CAC5E8E6-3680-7D42-A260-6C69E1C47257}" type="datetimeFigureOut">
              <a:rPr lang="en-US" smtClean="0"/>
              <a:pPr/>
              <a:t>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FAE3F-89DE-F343-9D0B-751EB29C5FE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CAC5E8E6-3680-7D42-A260-6C69E1C47257}" type="datetimeFigureOut">
              <a:rPr lang="en-US" smtClean="0"/>
              <a:pPr/>
              <a:t>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FAE3F-89DE-F343-9D0B-751EB29C5FE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C5E8E6-3680-7D42-A260-6C69E1C47257}" type="datetimeFigureOut">
              <a:rPr lang="en-US" smtClean="0"/>
              <a:pPr/>
              <a:t>2/5/2018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FAE3F-89DE-F343-9D0B-751EB29C5FE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gQYTk4Gjgm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en.oxforddictionaries.com/definition/normative"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yqrAPOZxgzU"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yqrAPOZxgzU"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vimeo.com/130449475" TargetMode="External"/><Relationship Id="rId2" Type="http://schemas.openxmlformats.org/officeDocument/2006/relationships/hyperlink" Target="http://www.culturecolony.com/preview/smash-it-mr-and-mrs-clark-perform-destruction"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ilKcXIFi-Rc" TargetMode="External"/><Relationship Id="rId2" Type="http://schemas.openxmlformats.org/officeDocument/2006/relationships/hyperlink" Target="https://www.youtube.com/watch?v=R6GDdKrQ8EI"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independent.co.uk/life-style/fashion/safety-pin-punk-relevant-diy-anarchy-alexander-mcqueen-vivienne-westwood-a7357661.html"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www.theguardian.com/culture/2014/mar/20/youth-subcultures-where-have-they-gone"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ww.further.co.uk/blog/death-of-subculture-part-7-subculture-becoming-culture-neotribalism-whats-the-next-subculture/"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www.further.co.uk/blog/death-of-subculture-part-7-subculture-becoming-culture-neotribalism-whats-the-next-subculture/"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portugalconfidential.com/escher-art-lisbon/" TargetMode="External"/><Relationship Id="rId2" Type="http://schemas.openxmlformats.org/officeDocument/2006/relationships/hyperlink" Target="https://www.further.co.uk/blog/death-of-subculture-part-7-subculture-becoming-culture-neotribalism-whats-the-next-subculture/" TargetMode="External"/><Relationship Id="rId1" Type="http://schemas.openxmlformats.org/officeDocument/2006/relationships/slideLayout" Target="../slideLayouts/slideLayout2.xml"/><Relationship Id="rId5" Type="http://schemas.openxmlformats.org/officeDocument/2006/relationships/hyperlink" Target="https://www.itsnicethat.com/features/toby-mott-oh-so-pretty-punk-in-print-phaidon-111016" TargetMode="External"/><Relationship Id="rId4" Type="http://schemas.openxmlformats.org/officeDocument/2006/relationships/hyperlink" Target="http://www.jimgoad.net/goadabode/issue%202/undergnd.html"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rf610.wordpress.com/2014/03/30/experiment-1-word-maps/" TargetMode="External"/><Relationship Id="rId2" Type="http://schemas.openxmlformats.org/officeDocument/2006/relationships/hyperlink" Target="http://www.oxfordreference.com.ezproxy.uwtsd.ac.uk/view/10.1093/acref/9780199532919.001.0001/acref-9780199532919-e-67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0" y="884563"/>
            <a:ext cx="9144000" cy="51435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Last week:</a:t>
            </a:r>
            <a:endParaRPr lang="en-US" dirty="0"/>
          </a:p>
        </p:txBody>
      </p:sp>
      <p:sp>
        <p:nvSpPr>
          <p:cNvPr id="3" name="Content Placeholder 2"/>
          <p:cNvSpPr>
            <a:spLocks noGrp="1"/>
          </p:cNvSpPr>
          <p:nvPr>
            <p:ph idx="1"/>
          </p:nvPr>
        </p:nvSpPr>
        <p:spPr/>
        <p:txBody>
          <a:bodyPr/>
          <a:lstStyle/>
          <a:p>
            <a:r>
              <a:rPr lang="en-US" dirty="0" smtClean="0"/>
              <a:t>Culture as a shared meaning, constructed by a society or community.</a:t>
            </a:r>
          </a:p>
          <a:p>
            <a:r>
              <a:rPr lang="en-US" dirty="0" smtClean="0"/>
              <a:t>Introduction to representations of Wales from the last century.</a:t>
            </a:r>
          </a:p>
          <a:p>
            <a:r>
              <a:rPr lang="en-US" dirty="0" smtClean="0"/>
              <a:t>Introduction to </a:t>
            </a:r>
            <a:r>
              <a:rPr lang="en-US" i="1" dirty="0" smtClean="0"/>
              <a:t>poly</a:t>
            </a:r>
            <a:r>
              <a:rPr lang="en-US" dirty="0" smtClean="0"/>
              <a:t> or </a:t>
            </a:r>
            <a:r>
              <a:rPr lang="en-US" i="1" dirty="0" smtClean="0"/>
              <a:t>trans</a:t>
            </a:r>
            <a:r>
              <a:rPr lang="en-US" dirty="0" smtClean="0"/>
              <a:t> creative approach to one text via Under Milk Wood.</a:t>
            </a:r>
          </a:p>
          <a:p>
            <a:r>
              <a:rPr lang="en-US" dirty="0" smtClean="0"/>
              <a:t>Expectation of the familiar.</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hlinkClick r:id="rId2"/>
              </a:rPr>
              <a:t>Woyzeck</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Responses to the text.</a:t>
            </a:r>
          </a:p>
          <a:p>
            <a:endParaRPr lang="en-US" dirty="0" smtClean="0"/>
          </a:p>
          <a:p>
            <a:r>
              <a:rPr lang="en-US" dirty="0" smtClean="0"/>
              <a:t>What themes are apparent?</a:t>
            </a:r>
          </a:p>
          <a:p>
            <a:endParaRPr lang="en-US" dirty="0" smtClean="0"/>
          </a:p>
          <a:p>
            <a:r>
              <a:rPr lang="en-US" dirty="0" smtClean="0"/>
              <a:t>What types of character were in the excerpt?</a:t>
            </a:r>
          </a:p>
          <a:p>
            <a:endParaRPr lang="en-US" dirty="0" smtClean="0"/>
          </a:p>
          <a:p>
            <a:r>
              <a:rPr lang="en-US" dirty="0" smtClean="0"/>
              <a:t>What – if any - potential for performance did you envisage?</a:t>
            </a:r>
          </a:p>
          <a:p>
            <a:endParaRPr lang="en-US" dirty="0" smtClean="0"/>
          </a:p>
          <a:p>
            <a:r>
              <a:rPr lang="en-US" sz="1176" dirty="0" smtClean="0"/>
              <a:t>https://</a:t>
            </a:r>
            <a:r>
              <a:rPr lang="en-US" sz="1176" dirty="0" err="1" smtClean="0"/>
              <a:t>www.youtube.com/watch?v</a:t>
            </a:r>
            <a:r>
              <a:rPr lang="en-US" sz="1176" dirty="0" smtClean="0"/>
              <a:t>=gQYTk4GjgmM</a:t>
            </a:r>
            <a:endParaRPr lang="en-US" sz="1176"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Linking performance to people</a:t>
            </a:r>
            <a:endParaRPr lang="en-US" dirty="0"/>
          </a:p>
        </p:txBody>
      </p:sp>
      <p:sp>
        <p:nvSpPr>
          <p:cNvPr id="3" name="Content Placeholder 2"/>
          <p:cNvSpPr>
            <a:spLocks noGrp="1"/>
          </p:cNvSpPr>
          <p:nvPr>
            <p:ph idx="1"/>
          </p:nvPr>
        </p:nvSpPr>
        <p:spPr/>
        <p:txBody>
          <a:bodyPr/>
          <a:lstStyle/>
          <a:p>
            <a:endParaRPr lang="en-GB" dirty="0" smtClean="0"/>
          </a:p>
          <a:p>
            <a:endParaRPr lang="en-GB" dirty="0"/>
          </a:p>
          <a:p>
            <a:r>
              <a:rPr lang="en-GB" dirty="0" smtClean="0"/>
              <a:t>‘</a:t>
            </a:r>
            <a:r>
              <a:rPr lang="en-GB" dirty="0"/>
              <a:t>What is the vital, dynamic core of the community that gives it its uniquely distinctive character? What </a:t>
            </a:r>
            <a:r>
              <a:rPr lang="en-GB" i="1" dirty="0"/>
              <a:t>really</a:t>
            </a:r>
            <a:r>
              <a:rPr lang="en-GB" dirty="0"/>
              <a:t> makes it tick?’</a:t>
            </a:r>
            <a:r>
              <a:rPr lang="en-GB" dirty="0" smtClean="0"/>
              <a:t> </a:t>
            </a:r>
          </a:p>
          <a:p>
            <a:r>
              <a:rPr lang="en-GB" sz="1800" dirty="0" smtClean="0"/>
              <a:t>(Lewis, 1976:21)</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nice analogy</a:t>
            </a:r>
            <a:endParaRPr lang="en-US" dirty="0"/>
          </a:p>
        </p:txBody>
      </p:sp>
      <p:sp>
        <p:nvSpPr>
          <p:cNvPr id="3" name="Content Placeholder 2"/>
          <p:cNvSpPr>
            <a:spLocks noGrp="1"/>
          </p:cNvSpPr>
          <p:nvPr>
            <p:ph idx="1"/>
          </p:nvPr>
        </p:nvSpPr>
        <p:spPr/>
        <p:txBody>
          <a:bodyPr>
            <a:normAutofit/>
          </a:bodyPr>
          <a:lstStyle/>
          <a:p>
            <a:r>
              <a:rPr lang="en-GB" dirty="0"/>
              <a:t>‘If communities can be thought of as houses, we are as concerned to discover what goes on in the bedroom, bathroom, kitchen as in the dining room and sitting </a:t>
            </a:r>
            <a:r>
              <a:rPr lang="en-GB" dirty="0" smtClean="0"/>
              <a:t>room...</a:t>
            </a:r>
            <a:r>
              <a:rPr lang="en-GB" dirty="0"/>
              <a:t>’</a:t>
            </a:r>
            <a:r>
              <a:rPr lang="en-GB" dirty="0" smtClean="0"/>
              <a:t> </a:t>
            </a:r>
            <a:r>
              <a:rPr lang="en-GB" sz="1800" dirty="0" smtClean="0"/>
              <a:t>(Lewis, 1976:19)</a:t>
            </a:r>
          </a:p>
          <a:p>
            <a:endParaRPr lang="en-US" dirty="0" smtClean="0"/>
          </a:p>
          <a:p>
            <a:r>
              <a:rPr lang="en-GB" dirty="0" smtClean="0"/>
              <a:t>‘..spilling </a:t>
            </a:r>
            <a:r>
              <a:rPr lang="en-GB" dirty="0"/>
              <a:t>over to affect and be affected by what goes on elsewhere under the same roof.</a:t>
            </a:r>
            <a:r>
              <a:rPr lang="en-GB" dirty="0" smtClean="0"/>
              <a:t>’ </a:t>
            </a:r>
            <a:r>
              <a:rPr lang="en-GB" sz="1800" dirty="0" smtClean="0"/>
              <a:t>(Lewis, 1976:19)</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952707" y="0"/>
            <a:ext cx="7338387" cy="692743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Cross-discipline description</a:t>
            </a:r>
            <a:endParaRPr lang="en-US" dirty="0"/>
          </a:p>
        </p:txBody>
      </p:sp>
      <p:sp>
        <p:nvSpPr>
          <p:cNvPr id="3" name="Content Placeholder 2"/>
          <p:cNvSpPr>
            <a:spLocks noGrp="1"/>
          </p:cNvSpPr>
          <p:nvPr>
            <p:ph idx="1"/>
          </p:nvPr>
        </p:nvSpPr>
        <p:spPr/>
        <p:txBody>
          <a:bodyPr>
            <a:normAutofit/>
          </a:bodyPr>
          <a:lstStyle/>
          <a:p>
            <a:r>
              <a:rPr lang="en-GB" dirty="0" smtClean="0"/>
              <a:t>‘Social </a:t>
            </a:r>
            <a:r>
              <a:rPr lang="en-GB" dirty="0"/>
              <a:t>life can thus be viewed as a kind of theatre, an image which, of course, has always appealed to dramatists and poets. From this perspective, we set out to discover the plot of the social drama which the members of a particular community are in effect engaged in presenting, the parts or ‘roles’ that its members assume, and their mutual interaction as the play proceeds.’</a:t>
            </a:r>
            <a:r>
              <a:rPr lang="en-GB" dirty="0" smtClean="0"/>
              <a:t>  </a:t>
            </a:r>
            <a:r>
              <a:rPr lang="en-GB" sz="1800" dirty="0" smtClean="0"/>
              <a:t>(Lewis, 1976:20)</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Looking in</a:t>
            </a:r>
            <a:endParaRPr lang="en-US" dirty="0"/>
          </a:p>
        </p:txBody>
      </p:sp>
      <p:sp>
        <p:nvSpPr>
          <p:cNvPr id="3" name="Content Placeholder 2"/>
          <p:cNvSpPr>
            <a:spLocks noGrp="1"/>
          </p:cNvSpPr>
          <p:nvPr>
            <p:ph idx="1"/>
          </p:nvPr>
        </p:nvSpPr>
        <p:spPr/>
        <p:txBody>
          <a:bodyPr>
            <a:normAutofit fontScale="92500" lnSpcReduction="10000"/>
          </a:bodyPr>
          <a:lstStyle/>
          <a:p>
            <a:r>
              <a:rPr lang="en-GB" dirty="0"/>
              <a:t>It has been recognised that the external viewer will see in a community that what </a:t>
            </a:r>
            <a:r>
              <a:rPr lang="en-GB" dirty="0" err="1"/>
              <a:t>s</a:t>
            </a:r>
            <a:r>
              <a:rPr lang="en-GB" dirty="0"/>
              <a:t>/he constructs, as no member of the community can be objective enough to explain the processes to the viewer.</a:t>
            </a:r>
            <a:endParaRPr lang="en-GB" dirty="0" smtClean="0"/>
          </a:p>
          <a:p>
            <a:pPr>
              <a:buNone/>
            </a:pPr>
            <a:endParaRPr lang="en-GB" dirty="0" smtClean="0"/>
          </a:p>
          <a:p>
            <a:r>
              <a:rPr lang="en-GB" dirty="0"/>
              <a:t>‘Clifford </a:t>
            </a:r>
            <a:r>
              <a:rPr lang="en-GB" dirty="0" err="1"/>
              <a:t>Geertz</a:t>
            </a:r>
            <a:r>
              <a:rPr lang="en-GB" dirty="0"/>
              <a:t> also advised that once you know what view an anthropologist holds of himself, you can predict what he will say about the people he studies</a:t>
            </a:r>
            <a:r>
              <a:rPr lang="en-GB" dirty="0" smtClean="0"/>
              <a:t>…’ </a:t>
            </a:r>
            <a:r>
              <a:rPr lang="en-GB" sz="1946" dirty="0" smtClean="0"/>
              <a:t>(Lewis, 1976:365-6)</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GB" dirty="0" smtClean="0"/>
          </a:p>
          <a:p>
            <a:endParaRPr lang="en-GB" dirty="0"/>
          </a:p>
          <a:p>
            <a:r>
              <a:rPr lang="en-GB" dirty="0" smtClean="0"/>
              <a:t>‘</a:t>
            </a:r>
            <a:r>
              <a:rPr lang="en-GB" dirty="0"/>
              <a:t>our language is a struggle to create our own voices’</a:t>
            </a:r>
            <a:r>
              <a:rPr lang="en-GB" dirty="0" smtClean="0"/>
              <a:t> </a:t>
            </a:r>
            <a:r>
              <a:rPr lang="en-GB" sz="1800" dirty="0" smtClean="0"/>
              <a:t>(</a:t>
            </a:r>
            <a:r>
              <a:rPr lang="en-GB" sz="1800" dirty="0" err="1" smtClean="0"/>
              <a:t>Maybin</a:t>
            </a:r>
            <a:r>
              <a:rPr lang="en-GB" sz="1800" dirty="0" smtClean="0"/>
              <a:t> </a:t>
            </a:r>
            <a:r>
              <a:rPr lang="en-GB" sz="1800" dirty="0"/>
              <a:t>2001</a:t>
            </a:r>
            <a:r>
              <a:rPr lang="en-GB" sz="1800" dirty="0" smtClean="0"/>
              <a:t>:64, in Aly,2015:19)</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GB" dirty="0"/>
              <a:t>‘The word in language is always half someone else’s. It becomes one’s own </a:t>
            </a:r>
            <a:r>
              <a:rPr lang="en-GB" dirty="0" smtClean="0"/>
              <a:t>only </a:t>
            </a:r>
            <a:r>
              <a:rPr lang="en-GB" dirty="0"/>
              <a:t>when the speaker populates it with their own intentions. Prior to this moment of appropriation the word does not exist in a neutral and impersonal language (i.e. not in a dictionary) but rather it exists in other people’s mouths, concrete contexts, serving other people’s intentions. It is from there that one must take the word and make it one’s own. </a:t>
            </a:r>
            <a:r>
              <a:rPr lang="en-GB" sz="1946" dirty="0"/>
              <a:t>(</a:t>
            </a:r>
            <a:r>
              <a:rPr lang="en-GB" sz="1946" dirty="0" err="1"/>
              <a:t>Baktin</a:t>
            </a:r>
            <a:r>
              <a:rPr lang="en-GB" sz="1946" dirty="0"/>
              <a:t> 1981: </a:t>
            </a:r>
            <a:r>
              <a:rPr lang="en-GB" sz="1946" dirty="0" smtClean="0"/>
              <a:t>293 in Aly,2015:18).</a:t>
            </a:r>
            <a:endParaRPr lang="en-GB" sz="1946" dirty="0"/>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1146379"/>
            <a:ext cx="9144000" cy="5711622"/>
          </a:xfrm>
        </p:spPr>
      </p:pic>
    </p:spTree>
    <p:extLst>
      <p:ext uri="{BB962C8B-B14F-4D97-AF65-F5344CB8AC3E}">
        <p14:creationId xmlns:p14="http://schemas.microsoft.com/office/powerpoint/2010/main" val="33533082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words come to mind?</a:t>
            </a:r>
            <a:endParaRPr lang="en-GB" dirty="0"/>
          </a:p>
        </p:txBody>
      </p:sp>
      <p:sp>
        <p:nvSpPr>
          <p:cNvPr id="3" name="Content Placeholder 2"/>
          <p:cNvSpPr>
            <a:spLocks noGrp="1"/>
          </p:cNvSpPr>
          <p:nvPr>
            <p:ph sz="half" idx="1"/>
          </p:nvPr>
        </p:nvSpPr>
        <p:spPr/>
        <p:txBody>
          <a:bodyPr>
            <a:normAutofit fontScale="77500" lnSpcReduction="20000"/>
          </a:bodyPr>
          <a:lstStyle/>
          <a:p>
            <a:r>
              <a:rPr lang="en-GB" b="1" dirty="0" smtClean="0"/>
              <a:t>List 1</a:t>
            </a:r>
          </a:p>
          <a:p>
            <a:r>
              <a:rPr lang="en-GB" dirty="0" smtClean="0"/>
              <a:t>Identity</a:t>
            </a:r>
          </a:p>
          <a:p>
            <a:r>
              <a:rPr lang="en-GB" dirty="0" smtClean="0"/>
              <a:t>Narrative</a:t>
            </a:r>
          </a:p>
          <a:p>
            <a:r>
              <a:rPr lang="en-GB" dirty="0" smtClean="0"/>
              <a:t>Society</a:t>
            </a:r>
          </a:p>
          <a:p>
            <a:r>
              <a:rPr lang="en-GB" dirty="0" smtClean="0"/>
              <a:t>Culture</a:t>
            </a:r>
          </a:p>
          <a:p>
            <a:r>
              <a:rPr lang="en-GB" dirty="0" smtClean="0"/>
              <a:t>Ritual</a:t>
            </a:r>
          </a:p>
          <a:p>
            <a:r>
              <a:rPr lang="en-GB" dirty="0" smtClean="0"/>
              <a:t>History</a:t>
            </a:r>
          </a:p>
          <a:p>
            <a:r>
              <a:rPr lang="en-GB" dirty="0" smtClean="0"/>
              <a:t>Practice</a:t>
            </a:r>
          </a:p>
          <a:p>
            <a:endParaRPr lang="en-GB" dirty="0"/>
          </a:p>
        </p:txBody>
      </p:sp>
      <p:sp>
        <p:nvSpPr>
          <p:cNvPr id="4" name="Content Placeholder 3"/>
          <p:cNvSpPr>
            <a:spLocks noGrp="1"/>
          </p:cNvSpPr>
          <p:nvPr>
            <p:ph sz="half" idx="2"/>
          </p:nvPr>
        </p:nvSpPr>
        <p:spPr>
          <a:xfrm>
            <a:off x="3173145" y="1600200"/>
            <a:ext cx="1986182" cy="3263504"/>
          </a:xfrm>
        </p:spPr>
        <p:txBody>
          <a:bodyPr>
            <a:normAutofit fontScale="77500" lnSpcReduction="20000"/>
          </a:bodyPr>
          <a:lstStyle/>
          <a:p>
            <a:r>
              <a:rPr lang="en-GB" b="1" dirty="0" smtClean="0"/>
              <a:t>List 2</a:t>
            </a:r>
          </a:p>
          <a:p>
            <a:r>
              <a:rPr lang="en-GB" dirty="0" smtClean="0"/>
              <a:t>Boundaries</a:t>
            </a:r>
          </a:p>
          <a:p>
            <a:r>
              <a:rPr lang="en-GB" dirty="0" smtClean="0"/>
              <a:t>Etiquette </a:t>
            </a:r>
          </a:p>
          <a:p>
            <a:r>
              <a:rPr lang="en-GB" dirty="0" smtClean="0"/>
              <a:t>Habits</a:t>
            </a:r>
          </a:p>
          <a:p>
            <a:r>
              <a:rPr lang="en-GB" dirty="0" smtClean="0"/>
              <a:t>Ceremonies </a:t>
            </a:r>
          </a:p>
          <a:p>
            <a:r>
              <a:rPr lang="en-GB" dirty="0" smtClean="0"/>
              <a:t>Cults</a:t>
            </a:r>
          </a:p>
          <a:p>
            <a:r>
              <a:rPr lang="en-GB" dirty="0" smtClean="0"/>
              <a:t>Gangs </a:t>
            </a:r>
          </a:p>
          <a:p>
            <a:r>
              <a:rPr lang="en-GB" dirty="0" smtClean="0"/>
              <a:t>Expectations</a:t>
            </a:r>
            <a:endParaRPr lang="en-GB" dirty="0"/>
          </a:p>
        </p:txBody>
      </p:sp>
      <p:sp>
        <p:nvSpPr>
          <p:cNvPr id="5" name="Content Placeholder 3"/>
          <p:cNvSpPr txBox="1">
            <a:spLocks/>
          </p:cNvSpPr>
          <p:nvPr/>
        </p:nvSpPr>
        <p:spPr>
          <a:xfrm>
            <a:off x="6225834" y="1600200"/>
            <a:ext cx="1986182" cy="3774281"/>
          </a:xfrm>
          <a:prstGeom prst="rect">
            <a:avLst/>
          </a:prstGeom>
        </p:spPr>
        <p:txBody>
          <a:bodyPr vert="horz" lIns="68580" tIns="34290" rIns="68580" bIns="3429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100" b="1" dirty="0"/>
              <a:t>List 3</a:t>
            </a:r>
          </a:p>
          <a:p>
            <a:r>
              <a:rPr lang="en-GB" sz="2100" dirty="0"/>
              <a:t>Community</a:t>
            </a:r>
          </a:p>
          <a:p>
            <a:r>
              <a:rPr lang="en-GB" sz="2100" dirty="0"/>
              <a:t>Roots</a:t>
            </a:r>
          </a:p>
          <a:p>
            <a:r>
              <a:rPr lang="en-GB" sz="2100" dirty="0"/>
              <a:t>Play</a:t>
            </a:r>
          </a:p>
          <a:p>
            <a:r>
              <a:rPr lang="en-GB" sz="2100" dirty="0"/>
              <a:t>Authenticity</a:t>
            </a:r>
          </a:p>
          <a:p>
            <a:r>
              <a:rPr lang="en-GB" sz="2100" dirty="0"/>
              <a:t>Folk</a:t>
            </a:r>
          </a:p>
          <a:p>
            <a:r>
              <a:rPr lang="en-GB" sz="2100" dirty="0"/>
              <a:t>Belonging </a:t>
            </a:r>
          </a:p>
          <a:p>
            <a:r>
              <a:rPr lang="en-GB" sz="2100" dirty="0"/>
              <a:t>Heritage</a:t>
            </a:r>
          </a:p>
          <a:p>
            <a:r>
              <a:rPr lang="en-GB" sz="2100" dirty="0"/>
              <a:t>International </a:t>
            </a:r>
          </a:p>
          <a:p>
            <a:r>
              <a:rPr lang="en-GB" sz="2100" dirty="0"/>
              <a:t>Representation</a:t>
            </a:r>
          </a:p>
          <a:p>
            <a:r>
              <a:rPr lang="en-GB" sz="2100" dirty="0"/>
              <a:t>Traditional</a:t>
            </a:r>
          </a:p>
        </p:txBody>
      </p:sp>
    </p:spTree>
    <p:extLst>
      <p:ext uri="{BB962C8B-B14F-4D97-AF65-F5344CB8AC3E}">
        <p14:creationId xmlns:p14="http://schemas.microsoft.com/office/powerpoint/2010/main" val="2709089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r>
              <a:rPr lang="en-GB" dirty="0"/>
              <a:t>Citing Butler, </a:t>
            </a:r>
            <a:r>
              <a:rPr lang="en-GB" dirty="0" err="1"/>
              <a:t>Aly</a:t>
            </a:r>
            <a:r>
              <a:rPr lang="en-GB" dirty="0"/>
              <a:t> establishes that ‘A “</a:t>
            </a:r>
            <a:r>
              <a:rPr lang="en-GB" dirty="0" err="1"/>
              <a:t>performative</a:t>
            </a:r>
            <a:r>
              <a:rPr lang="en-GB" dirty="0"/>
              <a:t> act” is one that brings into being or enacts that which it names’ (Butler 1993: 134).</a:t>
            </a:r>
            <a:r>
              <a:rPr lang="en-GB" dirty="0" smtClean="0"/>
              <a:t> </a:t>
            </a:r>
          </a:p>
          <a:p>
            <a:endParaRPr lang="en-GB" dirty="0" smtClean="0"/>
          </a:p>
          <a:p>
            <a:r>
              <a:rPr lang="en-GB" dirty="0" smtClean="0"/>
              <a:t>This </a:t>
            </a:r>
            <a:r>
              <a:rPr lang="en-GB" dirty="0"/>
              <a:t>expresses positive recognition that, </a:t>
            </a:r>
            <a:r>
              <a:rPr lang="en-GB" dirty="0" smtClean="0"/>
              <a:t>in describing ourselves or </a:t>
            </a:r>
            <a:r>
              <a:rPr lang="en-GB" dirty="0"/>
              <a:t>naming an act we identify it, but Butler conversely considers that the naming process also limits the act (‘regulates and constrains’).</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a:t>
            </a:r>
            <a:endParaRPr lang="en-US" dirty="0"/>
          </a:p>
        </p:txBody>
      </p:sp>
      <p:sp>
        <p:nvSpPr>
          <p:cNvPr id="3" name="Content Placeholder 2"/>
          <p:cNvSpPr>
            <a:spLocks noGrp="1"/>
          </p:cNvSpPr>
          <p:nvPr>
            <p:ph idx="1"/>
          </p:nvPr>
        </p:nvSpPr>
        <p:spPr/>
        <p:txBody>
          <a:bodyPr/>
          <a:lstStyle/>
          <a:p>
            <a:r>
              <a:rPr lang="en-GB" dirty="0"/>
              <a:t>‘Butler turns to the pre-natal ultrasound scene in a hospital where a doctor or nurse announces ‘It’s a girl’. This speech act permanently transforms the foetus and has consequences way beyond physiological categorisations. Almost immediately a set of names, colours, dispositions and characteristics are brought to bear upon this yet-to-be-born human…’</a:t>
            </a:r>
            <a:r>
              <a:rPr lang="en-GB" dirty="0" smtClean="0"/>
              <a:t> </a:t>
            </a:r>
            <a:r>
              <a:rPr lang="en-GB" sz="1800" dirty="0" smtClean="0"/>
              <a:t>(in </a:t>
            </a:r>
            <a:r>
              <a:rPr lang="en-GB" sz="1800" dirty="0" err="1" smtClean="0"/>
              <a:t>Aly</a:t>
            </a:r>
            <a:r>
              <a:rPr lang="en-GB" sz="1800" dirty="0" smtClean="0"/>
              <a:t>, 2015:17).</a:t>
            </a:r>
            <a:endParaRPr lang="en-GB" sz="1800"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Dissonance? </a:t>
            </a:r>
            <a:endParaRPr lang="en-US" dirty="0"/>
          </a:p>
        </p:txBody>
      </p:sp>
      <p:sp>
        <p:nvSpPr>
          <p:cNvPr id="3" name="Content Placeholder 2"/>
          <p:cNvSpPr>
            <a:spLocks noGrp="1"/>
          </p:cNvSpPr>
          <p:nvPr>
            <p:ph idx="1"/>
          </p:nvPr>
        </p:nvSpPr>
        <p:spPr/>
        <p:txBody>
          <a:bodyPr/>
          <a:lstStyle/>
          <a:p>
            <a:r>
              <a:rPr lang="en-GB" dirty="0"/>
              <a:t>Being something therefore not being something </a:t>
            </a:r>
            <a:r>
              <a:rPr lang="en-GB" dirty="0" smtClean="0"/>
              <a:t>else.</a:t>
            </a:r>
          </a:p>
          <a:p>
            <a:endParaRPr lang="en-GB" dirty="0" smtClean="0"/>
          </a:p>
          <a:p>
            <a:r>
              <a:rPr lang="en-GB" dirty="0"/>
              <a:t>Normative - </a:t>
            </a:r>
            <a:r>
              <a:rPr lang="en-US" dirty="0"/>
              <a:t>Establishing, relating to, or deriving from a standard or norm, especially of </a:t>
            </a:r>
            <a:r>
              <a:rPr lang="en-US" dirty="0" err="1"/>
              <a:t>behaviour</a:t>
            </a:r>
            <a:r>
              <a:rPr lang="en-US" dirty="0"/>
              <a:t>.</a:t>
            </a:r>
            <a:endParaRPr lang="en-GB" dirty="0"/>
          </a:p>
          <a:p>
            <a:r>
              <a:rPr lang="en-GB" sz="1800" u="sng" dirty="0">
                <a:hlinkClick r:id="rId2"/>
              </a:rPr>
              <a:t>https://en.oxforddictionaries.com/definition/normative</a:t>
            </a:r>
            <a:endParaRPr lang="en-GB" sz="1800" dirty="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 far, so…?</a:t>
            </a:r>
            <a:endParaRPr lang="en-US" dirty="0"/>
          </a:p>
        </p:txBody>
      </p:sp>
      <p:sp>
        <p:nvSpPr>
          <p:cNvPr id="3" name="Content Placeholder 2"/>
          <p:cNvSpPr>
            <a:spLocks noGrp="1"/>
          </p:cNvSpPr>
          <p:nvPr>
            <p:ph idx="1"/>
          </p:nvPr>
        </p:nvSpPr>
        <p:spPr/>
        <p:txBody>
          <a:bodyPr>
            <a:normAutofit lnSpcReduction="10000"/>
          </a:bodyPr>
          <a:lstStyle/>
          <a:p>
            <a:r>
              <a:rPr lang="en-GB" dirty="0"/>
              <a:t>How are</a:t>
            </a:r>
            <a:r>
              <a:rPr lang="en-GB" dirty="0" smtClean="0"/>
              <a:t> ‘types’ </a:t>
            </a:r>
            <a:r>
              <a:rPr lang="en-GB" dirty="0"/>
              <a:t>represented at large? </a:t>
            </a:r>
            <a:r>
              <a:rPr lang="en-GB" dirty="0" smtClean="0"/>
              <a:t>Media/ </a:t>
            </a:r>
            <a:r>
              <a:rPr lang="en-GB" dirty="0"/>
              <a:t>social media/ art/ </a:t>
            </a:r>
            <a:r>
              <a:rPr lang="en-GB" dirty="0" smtClean="0"/>
              <a:t>performance/ language.</a:t>
            </a:r>
          </a:p>
          <a:p>
            <a:endParaRPr lang="en-GB" dirty="0" smtClean="0"/>
          </a:p>
          <a:p>
            <a:r>
              <a:rPr lang="en-GB" dirty="0" smtClean="0"/>
              <a:t>What and who were represented in:</a:t>
            </a:r>
          </a:p>
          <a:p>
            <a:r>
              <a:rPr lang="en-GB" dirty="0" smtClean="0"/>
              <a:t>The Glynn Vivian gallery</a:t>
            </a:r>
          </a:p>
          <a:p>
            <a:r>
              <a:rPr lang="en-GB" dirty="0" smtClean="0"/>
              <a:t>Dylan Thomas’ texts</a:t>
            </a:r>
          </a:p>
          <a:p>
            <a:r>
              <a:rPr lang="en-GB" dirty="0" err="1" smtClean="0"/>
              <a:t>Woyzeck</a:t>
            </a:r>
            <a:endParaRPr lang="en-GB" dirty="0" smtClean="0"/>
          </a:p>
          <a:p>
            <a:r>
              <a:rPr lang="en-GB" dirty="0" smtClean="0"/>
              <a:t>Lucy’s play</a:t>
            </a:r>
          </a:p>
          <a:p>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Subculture </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A </a:t>
            </a:r>
            <a:r>
              <a:rPr lang="en-US" dirty="0"/>
              <a:t>group of people who consciously define themselves as </a:t>
            </a:r>
            <a:r>
              <a:rPr lang="en-US" b="1" dirty="0"/>
              <a:t>different to or apart </a:t>
            </a:r>
            <a:r>
              <a:rPr lang="en-US" dirty="0"/>
              <a:t>from the culture to which they officially </a:t>
            </a:r>
            <a:r>
              <a:rPr lang="en-US" dirty="0" smtClean="0"/>
              <a:t>belong. </a:t>
            </a:r>
          </a:p>
          <a:p>
            <a:r>
              <a:rPr lang="en-US" dirty="0" smtClean="0"/>
              <a:t>Dick </a:t>
            </a:r>
            <a:r>
              <a:rPr lang="en-US" dirty="0" err="1" smtClean="0"/>
              <a:t>Hebdige’s</a:t>
            </a:r>
            <a:r>
              <a:rPr lang="en-US" dirty="0" smtClean="0"/>
              <a:t> </a:t>
            </a:r>
            <a:r>
              <a:rPr lang="en-US" i="1" dirty="0" smtClean="0"/>
              <a:t>Subculture</a:t>
            </a:r>
            <a:r>
              <a:rPr lang="en-US" i="1" dirty="0"/>
              <a:t>: the Meaning of Style</a:t>
            </a:r>
            <a:r>
              <a:rPr lang="en-US" dirty="0"/>
              <a:t> (1979),</a:t>
            </a:r>
            <a:r>
              <a:rPr lang="en-US" dirty="0" smtClean="0"/>
              <a:t> argues </a:t>
            </a:r>
            <a:r>
              <a:rPr lang="en-US" dirty="0"/>
              <a:t>that subcultures use style as a </a:t>
            </a:r>
            <a:r>
              <a:rPr lang="en-US" b="1" dirty="0"/>
              <a:t>means of creating an </a:t>
            </a:r>
            <a:r>
              <a:rPr lang="en-US" b="1" dirty="0" smtClean="0"/>
              <a:t>identity. </a:t>
            </a:r>
          </a:p>
          <a:p>
            <a:r>
              <a:rPr lang="en-US" dirty="0" smtClean="0"/>
              <a:t>Identity </a:t>
            </a:r>
            <a:r>
              <a:rPr lang="en-US" dirty="0"/>
              <a:t>in this context amounts to a form of resistance because it is </a:t>
            </a:r>
            <a:r>
              <a:rPr lang="en-US" b="1" dirty="0"/>
              <a:t>created in opposition </a:t>
            </a:r>
            <a:r>
              <a:rPr lang="en-US" dirty="0"/>
              <a:t>to the hegemonic norms of the </a:t>
            </a:r>
            <a:r>
              <a:rPr lang="en-US" dirty="0" smtClean="0"/>
              <a:t>day.</a:t>
            </a:r>
          </a:p>
          <a:p>
            <a:r>
              <a:rPr lang="en-US" sz="1946" dirty="0" smtClean="0"/>
              <a:t>(A Dictionary of Critical Theory, 2010)</a:t>
            </a:r>
            <a:endParaRPr lang="en-GB" sz="1946" dirty="0" smtClean="0"/>
          </a:p>
          <a:p>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0" y="0"/>
            <a:ext cx="9351341" cy="6699600"/>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hlinkClick r:id="rId2"/>
              </a:rPr>
              <a:t>Punk</a:t>
            </a:r>
            <a:endParaRPr lang="en-US" dirty="0"/>
          </a:p>
        </p:txBody>
      </p:sp>
      <p:sp>
        <p:nvSpPr>
          <p:cNvPr id="3" name="Content Placeholder 2"/>
          <p:cNvSpPr>
            <a:spLocks noGrp="1"/>
          </p:cNvSpPr>
          <p:nvPr>
            <p:ph idx="1"/>
          </p:nvPr>
        </p:nvSpPr>
        <p:spPr/>
        <p:txBody>
          <a:bodyPr/>
          <a:lstStyle/>
          <a:p>
            <a:r>
              <a:rPr lang="en-US" dirty="0" smtClean="0"/>
              <a:t>What is Punk?</a:t>
            </a:r>
          </a:p>
          <a:p>
            <a:endParaRPr lang="en-US" dirty="0" smtClean="0"/>
          </a:p>
          <a:p>
            <a:r>
              <a:rPr lang="en-US" dirty="0" smtClean="0"/>
              <a:t>What do you think the punk subculture was/did?</a:t>
            </a:r>
          </a:p>
          <a:p>
            <a:endParaRPr lang="en-US" dirty="0" smtClean="0"/>
          </a:p>
          <a:p>
            <a:r>
              <a:rPr lang="en-US" dirty="0" smtClean="0"/>
              <a:t>Does it matter today?</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hlinkClick r:id="rId2"/>
              </a:rPr>
              <a:t>Punk</a:t>
            </a:r>
            <a:endParaRPr lang="en-US" dirty="0"/>
          </a:p>
        </p:txBody>
      </p:sp>
      <p:sp>
        <p:nvSpPr>
          <p:cNvPr id="3" name="Content Placeholder 2"/>
          <p:cNvSpPr>
            <a:spLocks noGrp="1"/>
          </p:cNvSpPr>
          <p:nvPr>
            <p:ph idx="1"/>
          </p:nvPr>
        </p:nvSpPr>
        <p:spPr/>
        <p:txBody>
          <a:bodyPr>
            <a:normAutofit fontScale="92500"/>
          </a:bodyPr>
          <a:lstStyle/>
          <a:p>
            <a:r>
              <a:rPr lang="en-US" dirty="0" smtClean="0"/>
              <a:t>A mid to late 70’s </a:t>
            </a:r>
            <a:r>
              <a:rPr lang="en-US" dirty="0" smtClean="0"/>
              <a:t>movement – therefore an awareness of the ethos of the 1970’s is important in </a:t>
            </a:r>
            <a:r>
              <a:rPr lang="en-US" dirty="0" smtClean="0"/>
              <a:t>constructively </a:t>
            </a:r>
            <a:r>
              <a:rPr lang="en-US" dirty="0" smtClean="0"/>
              <a:t>criticizing the ideologies of punk. </a:t>
            </a:r>
            <a:endParaRPr lang="en-US" dirty="0" smtClean="0"/>
          </a:p>
          <a:p>
            <a:r>
              <a:rPr lang="en-US" dirty="0" smtClean="0"/>
              <a:t>Possibilities </a:t>
            </a:r>
            <a:r>
              <a:rPr lang="en-US" dirty="0" smtClean="0"/>
              <a:t>through lo-fi / non-expert creation – DIY approach to key artistic disciplines – music, fashion, art.</a:t>
            </a:r>
          </a:p>
          <a:p>
            <a:r>
              <a:rPr lang="en-US" dirty="0" smtClean="0"/>
              <a:t>Remaining peripheral to cultural norms.</a:t>
            </a:r>
          </a:p>
          <a:p>
            <a:r>
              <a:rPr lang="en-US" dirty="0" smtClean="0"/>
              <a:t>Both of these are anti-consumerist beliefs locating punk in opposition to social norms.</a:t>
            </a: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Punk</a:t>
            </a:r>
            <a:endParaRPr lang="en-US" dirty="0"/>
          </a:p>
        </p:txBody>
      </p:sp>
      <p:sp>
        <p:nvSpPr>
          <p:cNvPr id="3" name="Content Placeholder 2"/>
          <p:cNvSpPr>
            <a:spLocks noGrp="1"/>
          </p:cNvSpPr>
          <p:nvPr>
            <p:ph idx="1"/>
          </p:nvPr>
        </p:nvSpPr>
        <p:spPr>
          <a:xfrm>
            <a:off x="457200" y="1417638"/>
            <a:ext cx="8229600" cy="4708525"/>
          </a:xfrm>
        </p:spPr>
        <p:txBody>
          <a:bodyPr>
            <a:normAutofit fontScale="70000" lnSpcReduction="20000"/>
          </a:bodyPr>
          <a:lstStyle/>
          <a:p>
            <a:r>
              <a:rPr lang="en-US" dirty="0" smtClean="0"/>
              <a:t>Was in </a:t>
            </a:r>
            <a:r>
              <a:rPr lang="en-US" dirty="0" smtClean="0"/>
              <a:t>-some cases- </a:t>
            </a:r>
            <a:r>
              <a:rPr lang="en-US" dirty="0" smtClean="0"/>
              <a:t>a response to middle class ideals </a:t>
            </a:r>
            <a:r>
              <a:rPr lang="en-US" dirty="0" smtClean="0"/>
              <a:t>of what was expected of a young person (job/army/ university) </a:t>
            </a:r>
            <a:r>
              <a:rPr lang="en-US" dirty="0" smtClean="0"/>
              <a:t>although criticism exists that some punks were </a:t>
            </a:r>
            <a:r>
              <a:rPr lang="en-US" dirty="0" smtClean="0"/>
              <a:t>rebellious rich kids </a:t>
            </a:r>
            <a:r>
              <a:rPr lang="en-US" dirty="0" smtClean="0"/>
              <a:t>pretending to be of a different class – a poseur in the true punk’s mind. (Goad</a:t>
            </a:r>
            <a:r>
              <a:rPr lang="en-US" dirty="0" smtClean="0"/>
              <a:t>).</a:t>
            </a:r>
          </a:p>
          <a:p>
            <a:endParaRPr lang="en-US" dirty="0" smtClean="0"/>
          </a:p>
          <a:p>
            <a:r>
              <a:rPr lang="en-US" dirty="0" smtClean="0"/>
              <a:t>A rejection of </a:t>
            </a:r>
            <a:r>
              <a:rPr lang="en-US" dirty="0" smtClean="0"/>
              <a:t>mass - and therefore popular- </a:t>
            </a:r>
            <a:r>
              <a:rPr lang="en-US" dirty="0" smtClean="0"/>
              <a:t>culture which was perceived as mainstream</a:t>
            </a:r>
            <a:r>
              <a:rPr lang="en-US" dirty="0" smtClean="0"/>
              <a:t>.</a:t>
            </a:r>
          </a:p>
          <a:p>
            <a:pPr marL="0" indent="0">
              <a:buNone/>
            </a:pPr>
            <a:endParaRPr lang="en-US" dirty="0" smtClean="0"/>
          </a:p>
          <a:p>
            <a:r>
              <a:rPr lang="en-US" dirty="0"/>
              <a:t>Freedom for individual expression.</a:t>
            </a:r>
          </a:p>
          <a:p>
            <a:endParaRPr lang="en-US" dirty="0" smtClean="0"/>
          </a:p>
          <a:p>
            <a:r>
              <a:rPr lang="en-US" dirty="0" smtClean="0"/>
              <a:t>Non-conformity in clothing. </a:t>
            </a:r>
          </a:p>
          <a:p>
            <a:endParaRPr lang="en-US" dirty="0"/>
          </a:p>
          <a:p>
            <a:r>
              <a:rPr lang="en-US" b="1" dirty="0" smtClean="0"/>
              <a:t>Anarchy</a:t>
            </a:r>
            <a:r>
              <a:rPr lang="en-US" dirty="0" smtClean="0"/>
              <a:t> – a broad and changeable political stance or ideology which (mainly) rejects established power systems.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Punk reborn?</a:t>
            </a:r>
            <a:endParaRPr lang="en-GB" dirty="0"/>
          </a:p>
        </p:txBody>
      </p:sp>
      <p:sp>
        <p:nvSpPr>
          <p:cNvPr id="3" name="Content Placeholder 2"/>
          <p:cNvSpPr>
            <a:spLocks noGrp="1"/>
          </p:cNvSpPr>
          <p:nvPr>
            <p:ph idx="1"/>
          </p:nvPr>
        </p:nvSpPr>
        <p:spPr/>
        <p:txBody>
          <a:bodyPr>
            <a:normAutofit fontScale="92500" lnSpcReduction="20000"/>
          </a:bodyPr>
          <a:lstStyle/>
          <a:p>
            <a:endParaRPr lang="en-GB" dirty="0"/>
          </a:p>
          <a:p>
            <a:r>
              <a:rPr lang="en-GB" dirty="0"/>
              <a:t>Post punk represented a move from the notional working class rage of the punk era into reinvention and recycling of </a:t>
            </a:r>
            <a:r>
              <a:rPr lang="en-GB" dirty="0" err="1"/>
              <a:t>avant</a:t>
            </a:r>
            <a:r>
              <a:rPr lang="en-GB" dirty="0"/>
              <a:t> </a:t>
            </a:r>
            <a:r>
              <a:rPr lang="en-GB" dirty="0" err="1"/>
              <a:t>garde</a:t>
            </a:r>
            <a:r>
              <a:rPr lang="en-GB" dirty="0"/>
              <a:t> artistic beliefs</a:t>
            </a:r>
            <a:r>
              <a:rPr lang="en-GB" dirty="0" smtClean="0"/>
              <a:t>.</a:t>
            </a:r>
          </a:p>
          <a:p>
            <a:endParaRPr lang="en-GB" dirty="0"/>
          </a:p>
          <a:p>
            <a:r>
              <a:rPr lang="en-GB" dirty="0" smtClean="0"/>
              <a:t>The ‘post-punks’ </a:t>
            </a:r>
            <a:r>
              <a:rPr lang="en-GB" dirty="0" smtClean="0"/>
              <a:t>set forth in the belief that “radical content demands radical form” and made a point out of “the systematic ransacking of twentieth-century modernist art and </a:t>
            </a:r>
            <a:r>
              <a:rPr lang="en-GB" dirty="0" smtClean="0"/>
              <a:t>literature”</a:t>
            </a:r>
            <a:r>
              <a:rPr lang="en-GB" sz="1900" dirty="0" smtClean="0"/>
              <a:t>(White</a:t>
            </a:r>
            <a:r>
              <a:rPr lang="en-GB" sz="1900" dirty="0" smtClean="0"/>
              <a:t>, in Sell, 2011</a:t>
            </a:r>
            <a:r>
              <a:rPr lang="en-GB" sz="1900" dirty="0" smtClean="0"/>
              <a:t>)</a:t>
            </a:r>
            <a:endParaRPr lang="en-GB" sz="1900" dirty="0" smtClean="0"/>
          </a:p>
        </p:txBody>
      </p:sp>
    </p:spTree>
    <p:extLst>
      <p:ext uri="{BB962C8B-B14F-4D97-AF65-F5344CB8AC3E}">
        <p14:creationId xmlns:p14="http://schemas.microsoft.com/office/powerpoint/2010/main" val="472716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Post Punk</a:t>
            </a:r>
            <a:endParaRPr lang="en-GB" dirty="0"/>
          </a:p>
        </p:txBody>
      </p:sp>
      <p:sp>
        <p:nvSpPr>
          <p:cNvPr id="3" name="Content Placeholder 2"/>
          <p:cNvSpPr>
            <a:spLocks noGrp="1"/>
          </p:cNvSpPr>
          <p:nvPr>
            <p:ph idx="1"/>
          </p:nvPr>
        </p:nvSpPr>
        <p:spPr/>
        <p:txBody>
          <a:bodyPr/>
          <a:lstStyle/>
          <a:p>
            <a:r>
              <a:rPr lang="en-GB" dirty="0" smtClean="0"/>
              <a:t>‘Fragments of the post punk story have emerged here and there to go for the big picture and capture post-punk as what it was: a </a:t>
            </a:r>
            <a:r>
              <a:rPr lang="en-GB" b="1" dirty="0" smtClean="0"/>
              <a:t>counter culture</a:t>
            </a:r>
            <a:r>
              <a:rPr lang="en-GB" dirty="0" smtClean="0"/>
              <a:t> that was fragmented yet shared a common belief that music could and should change the world.’ </a:t>
            </a:r>
            <a:r>
              <a:rPr lang="en-GB" sz="1800" dirty="0" smtClean="0"/>
              <a:t>(Reynolds,2006:3) </a:t>
            </a:r>
            <a:endParaRPr lang="en-GB" sz="1800" dirty="0"/>
          </a:p>
        </p:txBody>
      </p:sp>
    </p:spTree>
    <p:extLst>
      <p:ext uri="{BB962C8B-B14F-4D97-AF65-F5344CB8AC3E}">
        <p14:creationId xmlns:p14="http://schemas.microsoft.com/office/powerpoint/2010/main" val="1923426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Mr</a:t>
            </a:r>
            <a:r>
              <a:rPr lang="en-US" dirty="0" smtClean="0"/>
              <a:t> and </a:t>
            </a:r>
            <a:r>
              <a:rPr lang="en-US" dirty="0" err="1" smtClean="0"/>
              <a:t>Mrs</a:t>
            </a:r>
            <a:r>
              <a:rPr lang="en-US" dirty="0" smtClean="0"/>
              <a:t> Clark</a:t>
            </a:r>
            <a:endParaRPr lang="en-US" dirty="0"/>
          </a:p>
        </p:txBody>
      </p:sp>
      <p:sp>
        <p:nvSpPr>
          <p:cNvPr id="3" name="Content Placeholder 2"/>
          <p:cNvSpPr>
            <a:spLocks noGrp="1"/>
          </p:cNvSpPr>
          <p:nvPr>
            <p:ph idx="1"/>
          </p:nvPr>
        </p:nvSpPr>
        <p:spPr/>
        <p:txBody>
          <a:bodyPr/>
          <a:lstStyle/>
          <a:p>
            <a:r>
              <a:rPr lang="en-US" dirty="0" smtClean="0"/>
              <a:t>Is this a punk ethos in performance?</a:t>
            </a:r>
          </a:p>
          <a:p>
            <a:endParaRPr lang="en-US" dirty="0" smtClean="0">
              <a:hlinkClick r:id="rId2"/>
            </a:endParaRPr>
          </a:p>
          <a:p>
            <a:endParaRPr lang="en-US" dirty="0" smtClean="0">
              <a:hlinkClick r:id="rId2"/>
            </a:endParaRPr>
          </a:p>
          <a:p>
            <a:r>
              <a:rPr lang="en-US" dirty="0" smtClean="0">
                <a:hlinkClick r:id="rId2"/>
              </a:rPr>
              <a:t>Smash it up</a:t>
            </a:r>
            <a:r>
              <a:rPr lang="en-US" dirty="0" smtClean="0"/>
              <a:t> (</a:t>
            </a:r>
            <a:r>
              <a:rPr lang="en-US" dirty="0" smtClean="0"/>
              <a:t>article –read please)</a:t>
            </a:r>
            <a:endParaRPr lang="en-US" dirty="0" smtClean="0"/>
          </a:p>
          <a:p>
            <a:r>
              <a:rPr lang="en-US" dirty="0" smtClean="0">
                <a:hlinkClick r:id="rId3"/>
              </a:rPr>
              <a:t>https://vimeo.com/130449475</a:t>
            </a:r>
            <a:r>
              <a:rPr lang="en-US" dirty="0" smtClean="0"/>
              <a:t> </a:t>
            </a:r>
          </a:p>
          <a:p>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hlinkClick r:id="rId2"/>
              </a:rPr>
              <a:t>Pretty </a:t>
            </a:r>
            <a:r>
              <a:rPr lang="en-US" dirty="0" smtClean="0">
                <a:hlinkClick r:id="rId2"/>
              </a:rPr>
              <a:t>Vacant</a:t>
            </a:r>
            <a:endParaRPr lang="en-US" dirty="0"/>
          </a:p>
        </p:txBody>
      </p:sp>
      <p:sp>
        <p:nvSpPr>
          <p:cNvPr id="3" name="Content Placeholder 2"/>
          <p:cNvSpPr>
            <a:spLocks noGrp="1"/>
          </p:cNvSpPr>
          <p:nvPr>
            <p:ph idx="1"/>
          </p:nvPr>
        </p:nvSpPr>
        <p:spPr/>
        <p:txBody>
          <a:bodyPr>
            <a:normAutofit/>
          </a:bodyPr>
          <a:lstStyle/>
          <a:p>
            <a:r>
              <a:rPr lang="en-US" sz="2800" dirty="0" smtClean="0"/>
              <a:t>Punk spawned many copy groups who were often criticized for missing the point of the punk ethos. </a:t>
            </a:r>
          </a:p>
          <a:p>
            <a:endParaRPr lang="en-US" sz="2800" dirty="0"/>
          </a:p>
          <a:p>
            <a:r>
              <a:rPr lang="en-US" sz="2800" dirty="0" smtClean="0"/>
              <a:t>During the 90’s art school groups such as Blur and Pulp were very popular.</a:t>
            </a:r>
            <a:endParaRPr lang="en-US" sz="2800" dirty="0" smtClean="0">
              <a:hlinkClick r:id="rId3"/>
            </a:endParaRPr>
          </a:p>
          <a:p>
            <a:endParaRPr lang="en-US" sz="2800" dirty="0">
              <a:hlinkClick r:id="rId3"/>
            </a:endParaRPr>
          </a:p>
          <a:p>
            <a:r>
              <a:rPr lang="en-US" sz="2800" dirty="0" err="1" smtClean="0">
                <a:hlinkClick r:id="rId3"/>
              </a:rPr>
              <a:t>Elastica</a:t>
            </a:r>
            <a:r>
              <a:rPr lang="en-US" sz="2800" dirty="0" smtClean="0">
                <a:hlinkClick r:id="rId3"/>
              </a:rPr>
              <a:t> </a:t>
            </a:r>
            <a:r>
              <a:rPr lang="en-US" sz="2800" dirty="0" smtClean="0"/>
              <a:t>‘s Connection video shows a well polished ‘paired down, </a:t>
            </a:r>
            <a:r>
              <a:rPr lang="en-US" sz="2800" dirty="0" err="1" smtClean="0"/>
              <a:t>diy</a:t>
            </a:r>
            <a:r>
              <a:rPr lang="en-US" sz="2800" dirty="0" smtClean="0"/>
              <a:t> approach’ to Britpop music making.</a:t>
            </a:r>
          </a:p>
          <a:p>
            <a:endParaRPr lang="en-US" sz="1800" dirty="0" smtClean="0"/>
          </a:p>
          <a:p>
            <a:endParaRPr lang="en-US" sz="1800" dirty="0" smtClean="0"/>
          </a:p>
          <a:p>
            <a:endParaRPr lang="en-US" sz="1800" dirty="0" smtClean="0"/>
          </a:p>
          <a:p>
            <a:endParaRPr lang="en-US" sz="18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endParaRPr lang="en-US" sz="1200" dirty="0" smtClean="0">
              <a:hlinkClick r:id="rId2"/>
            </a:endParaRPr>
          </a:p>
          <a:p>
            <a:endParaRPr lang="en-US" sz="1200" dirty="0">
              <a:hlinkClick r:id="rId2"/>
            </a:endParaRPr>
          </a:p>
          <a:p>
            <a:endParaRPr lang="en-US" sz="1200" dirty="0" smtClean="0">
              <a:hlinkClick r:id="rId2"/>
            </a:endParaRPr>
          </a:p>
          <a:p>
            <a:endParaRPr lang="en-US" sz="1200" dirty="0">
              <a:hlinkClick r:id="rId2"/>
            </a:endParaRPr>
          </a:p>
          <a:p>
            <a:endParaRPr lang="en-US" sz="1200" dirty="0" smtClean="0">
              <a:hlinkClick r:id="rId2"/>
            </a:endParaRPr>
          </a:p>
          <a:p>
            <a:endParaRPr lang="en-US" sz="1200" dirty="0">
              <a:hlinkClick r:id="rId2"/>
            </a:endParaRPr>
          </a:p>
          <a:p>
            <a:endParaRPr lang="en-US" sz="1200" dirty="0" smtClean="0">
              <a:hlinkClick r:id="rId2"/>
            </a:endParaRPr>
          </a:p>
          <a:p>
            <a:endParaRPr lang="en-US" sz="1200" dirty="0">
              <a:hlinkClick r:id="rId2"/>
            </a:endParaRPr>
          </a:p>
          <a:p>
            <a:endParaRPr lang="en-US" sz="1200" dirty="0" smtClean="0">
              <a:hlinkClick r:id="rId2"/>
            </a:endParaRPr>
          </a:p>
          <a:p>
            <a:endParaRPr lang="en-US" sz="1200" dirty="0">
              <a:hlinkClick r:id="rId2"/>
            </a:endParaRPr>
          </a:p>
          <a:p>
            <a:endParaRPr lang="en-US" sz="1200" dirty="0" smtClean="0">
              <a:hlinkClick r:id="rId2"/>
            </a:endParaRPr>
          </a:p>
          <a:p>
            <a:endParaRPr lang="en-US" sz="1200" dirty="0">
              <a:hlinkClick r:id="rId2"/>
            </a:endParaRPr>
          </a:p>
          <a:p>
            <a:endParaRPr lang="en-US" sz="1200" dirty="0" smtClean="0">
              <a:hlinkClick r:id="rId2"/>
            </a:endParaRPr>
          </a:p>
          <a:p>
            <a:endParaRPr lang="en-US" sz="1200" dirty="0">
              <a:hlinkClick r:id="rId2"/>
            </a:endParaRPr>
          </a:p>
          <a:p>
            <a:endParaRPr lang="en-US" sz="1200" dirty="0" smtClean="0">
              <a:hlinkClick r:id="rId2"/>
            </a:endParaRPr>
          </a:p>
          <a:p>
            <a:endParaRPr lang="en-US" sz="1200" dirty="0">
              <a:hlinkClick r:id="rId2"/>
            </a:endParaRPr>
          </a:p>
          <a:p>
            <a:endParaRPr lang="en-US" sz="1200" dirty="0" smtClean="0">
              <a:hlinkClick r:id="rId2"/>
            </a:endParaRPr>
          </a:p>
          <a:p>
            <a:endParaRPr lang="en-US" sz="1200" dirty="0">
              <a:hlinkClick r:id="rId2"/>
            </a:endParaRPr>
          </a:p>
          <a:p>
            <a:endParaRPr lang="en-US" sz="1200" dirty="0" smtClean="0">
              <a:hlinkClick r:id="rId2"/>
            </a:endParaRPr>
          </a:p>
          <a:p>
            <a:r>
              <a:rPr lang="en-US" sz="1200" dirty="0" smtClean="0">
                <a:hlinkClick r:id="rId2"/>
              </a:rPr>
              <a:t>http</a:t>
            </a:r>
            <a:r>
              <a:rPr lang="en-US" sz="1200" dirty="0">
                <a:hlinkClick r:id="rId2"/>
              </a:rPr>
              <a:t>://www.independent.co.uk/life-style/fashion/safety-pin-punk-relevant-diy-anarchy-alexander-mcqueen-vivienne-westwood-a7357661.html</a:t>
            </a:r>
            <a:endParaRPr lang="en-US" sz="1200" dirty="0"/>
          </a:p>
          <a:p>
            <a:endParaRPr lang="en-US" sz="1200" dirty="0"/>
          </a:p>
        </p:txBody>
      </p:sp>
      <p:pic>
        <p:nvPicPr>
          <p:cNvPr id="4" name="Picture 3">
            <a:hlinkClick r:id="rId2"/>
          </p:cNvPr>
          <p:cNvPicPr>
            <a:picLocks noChangeAspect="1"/>
          </p:cNvPicPr>
          <p:nvPr/>
        </p:nvPicPr>
        <p:blipFill>
          <a:blip r:embed="rId3"/>
          <a:stretch>
            <a:fillRect/>
          </a:stretch>
        </p:blipFill>
        <p:spPr>
          <a:xfrm>
            <a:off x="2564989" y="42355"/>
            <a:ext cx="4727988" cy="6083808"/>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Toby Mott book.</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Some good descriptions of Punk era. In a book. With pictures. Published by </a:t>
            </a:r>
            <a:r>
              <a:rPr lang="en-US" dirty="0" err="1" smtClean="0"/>
              <a:t>Phaidon</a:t>
            </a:r>
            <a:r>
              <a:rPr lang="en-US" dirty="0" smtClean="0"/>
              <a:t>. Available for £16.85 on Amazon. </a:t>
            </a:r>
            <a:r>
              <a:rPr lang="en-US" dirty="0" smtClean="0"/>
              <a:t>How mainstream mass culture…</a:t>
            </a:r>
            <a:endParaRPr lang="en-US" dirty="0" smtClean="0"/>
          </a:p>
          <a:p>
            <a:endParaRPr lang="en-US" dirty="0"/>
          </a:p>
          <a:p>
            <a:r>
              <a:rPr lang="en-US" dirty="0" smtClean="0"/>
              <a:t>‘</a:t>
            </a:r>
            <a:r>
              <a:rPr lang="en-US" b="1" dirty="0" smtClean="0"/>
              <a:t>Everyone </a:t>
            </a:r>
            <a:r>
              <a:rPr lang="en-US" b="1" dirty="0"/>
              <a:t>could do something</a:t>
            </a:r>
            <a:r>
              <a:rPr lang="en-US" dirty="0"/>
              <a:t>. Also punk </a:t>
            </a:r>
            <a:r>
              <a:rPr lang="en-US" dirty="0" smtClean="0"/>
              <a:t>didn’t </a:t>
            </a:r>
            <a:r>
              <a:rPr lang="en-US" dirty="0"/>
              <a:t>have that distinction between superstars like with Bowie or Led Zeppelin – everyone was on the same level. It wasn’t about worshipping a hero and conceiving a product, </a:t>
            </a:r>
            <a:r>
              <a:rPr lang="en-US" b="1" dirty="0"/>
              <a:t>it was culture everyone participated in</a:t>
            </a:r>
            <a:r>
              <a:rPr lang="en-US" dirty="0"/>
              <a:t>; whether you made the music, or made a fanzine or clothing.”</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0" y="762000"/>
            <a:ext cx="8712000" cy="58080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Toby Mott</a:t>
            </a:r>
            <a:endParaRPr lang="en-US" dirty="0"/>
          </a:p>
        </p:txBody>
      </p:sp>
      <p:sp>
        <p:nvSpPr>
          <p:cNvPr id="3" name="Content Placeholder 2"/>
          <p:cNvSpPr>
            <a:spLocks noGrp="1"/>
          </p:cNvSpPr>
          <p:nvPr>
            <p:ph idx="1"/>
          </p:nvPr>
        </p:nvSpPr>
        <p:spPr/>
        <p:txBody>
          <a:bodyPr>
            <a:normAutofit fontScale="85000" lnSpcReduction="20000"/>
          </a:bodyPr>
          <a:lstStyle/>
          <a:p>
            <a:r>
              <a:rPr lang="en-US" dirty="0"/>
              <a:t>“You look back to 1976 and 1977 and then jump forward to the New York Book Fair or Cultural Traffic and you see the connection between today’s zine culture and people doing stuff online. </a:t>
            </a:r>
            <a:r>
              <a:rPr lang="en-US" b="1" dirty="0"/>
              <a:t>The draw is the idea that it’s autonomous and you take control by creating something that doesn’t rely on a major publisher or record company </a:t>
            </a:r>
            <a:r>
              <a:rPr lang="en-US" dirty="0"/>
              <a:t>– that’s the link and why it’s still so current,” explains Toby. “I think the internet adds to that idea because it’s a gateway that’s open to everyone. There’s also been a resurgence in zine culture, where people want to make tactile things using paper and crude forms of reproduction.”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Guardian article</a:t>
            </a:r>
            <a:endParaRPr lang="en-US" dirty="0"/>
          </a:p>
        </p:txBody>
      </p:sp>
      <p:sp>
        <p:nvSpPr>
          <p:cNvPr id="3" name="Content Placeholder 2"/>
          <p:cNvSpPr>
            <a:spLocks noGrp="1"/>
          </p:cNvSpPr>
          <p:nvPr>
            <p:ph idx="1"/>
          </p:nvPr>
        </p:nvSpPr>
        <p:spPr/>
        <p:txBody>
          <a:bodyPr>
            <a:normAutofit/>
          </a:bodyPr>
          <a:lstStyle/>
          <a:p>
            <a:r>
              <a:rPr lang="en-US" sz="1800" dirty="0" smtClean="0">
                <a:hlinkClick r:id="rId2"/>
              </a:rPr>
              <a:t>https://www.theguardian.com/culture/2014/mar/20/youth-subcultures-where-have-they-gone</a:t>
            </a:r>
            <a:r>
              <a:rPr lang="en-US" sz="1800" dirty="0" smtClean="0"/>
              <a:t> </a:t>
            </a:r>
          </a:p>
          <a:p>
            <a:endParaRPr lang="en-US" sz="1800" dirty="0" smtClean="0"/>
          </a:p>
          <a:p>
            <a:r>
              <a:rPr lang="en-US" sz="3000" dirty="0" smtClean="0"/>
              <a:t>This article from 2014 by Petridis outlines the power of the subculture to not only react to more established and mainstream ideas of </a:t>
            </a:r>
            <a:r>
              <a:rPr lang="en-US" sz="3000" dirty="0" smtClean="0"/>
              <a:t>culture, </a:t>
            </a:r>
            <a:r>
              <a:rPr lang="en-US" sz="3000" dirty="0" smtClean="0"/>
              <a:t>but – as mentioned in Mott -  how digital creativity and democracy plays a significant part in defining how members of today’s societies want to be perceived. </a:t>
            </a:r>
            <a:endParaRPr lang="en-US" sz="30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2077046" y="0"/>
            <a:ext cx="4896423" cy="682560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end?</a:t>
            </a:r>
            <a:endParaRPr lang="en-US" dirty="0"/>
          </a:p>
        </p:txBody>
      </p:sp>
      <p:sp>
        <p:nvSpPr>
          <p:cNvPr id="3" name="Content Placeholder 2"/>
          <p:cNvSpPr>
            <a:spLocks noGrp="1"/>
          </p:cNvSpPr>
          <p:nvPr>
            <p:ph idx="1"/>
          </p:nvPr>
        </p:nvSpPr>
        <p:spPr/>
        <p:txBody>
          <a:bodyPr>
            <a:normAutofit fontScale="77500" lnSpcReduction="20000"/>
          </a:bodyPr>
          <a:lstStyle/>
          <a:p>
            <a:r>
              <a:rPr lang="en-US" sz="1800" dirty="0" smtClean="0">
                <a:hlinkClick r:id="rId2"/>
              </a:rPr>
              <a:t>https://www.further.co.uk/blog/death-of-subculture-part-7-subculture-becoming-culture-neotribalism-whats-the-next-subculture/</a:t>
            </a:r>
            <a:r>
              <a:rPr lang="en-US" sz="1800" dirty="0" smtClean="0"/>
              <a:t> </a:t>
            </a:r>
          </a:p>
          <a:p>
            <a:endParaRPr lang="en-US" sz="1800" dirty="0" smtClean="0"/>
          </a:p>
          <a:p>
            <a:r>
              <a:rPr lang="en-US" dirty="0" smtClean="0"/>
              <a:t>Some highly interesting and relevant responses to questions of the continuing existence of the subculture.</a:t>
            </a:r>
          </a:p>
          <a:p>
            <a:endParaRPr lang="en-US" dirty="0"/>
          </a:p>
          <a:p>
            <a:r>
              <a:rPr lang="en-US" dirty="0" smtClean="0"/>
              <a:t>“</a:t>
            </a:r>
            <a:r>
              <a:rPr lang="en-US" dirty="0"/>
              <a:t>Subcultures are undoubtedly in decline. Subculture isn’t life and death anymore, it’s just having fun in the dressing-up box of history</a:t>
            </a:r>
            <a:r>
              <a:rPr lang="en-US" dirty="0" smtClean="0"/>
              <a:t>.” (Ian </a:t>
            </a:r>
            <a:r>
              <a:rPr lang="en-US" dirty="0" err="1" smtClean="0"/>
              <a:t>Fortnam</a:t>
            </a:r>
            <a:r>
              <a:rPr lang="en-US" dirty="0" smtClean="0"/>
              <a:t>)</a:t>
            </a:r>
          </a:p>
          <a:p>
            <a:endParaRPr lang="en-US" dirty="0" smtClean="0"/>
          </a:p>
          <a:p>
            <a:r>
              <a:rPr lang="en-US" dirty="0"/>
              <a:t>“The internet changed everything. Why is there any need to go and meet anymore? Cyberspace is forming lots of </a:t>
            </a:r>
            <a:r>
              <a:rPr lang="en-US" dirty="0" smtClean="0"/>
              <a:t>subcultures” (Rich Berry)</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end?</a:t>
            </a:r>
            <a:endParaRPr lang="en-US" dirty="0"/>
          </a:p>
        </p:txBody>
      </p:sp>
      <p:sp>
        <p:nvSpPr>
          <p:cNvPr id="3" name="Content Placeholder 2"/>
          <p:cNvSpPr>
            <a:spLocks noGrp="1"/>
          </p:cNvSpPr>
          <p:nvPr>
            <p:ph idx="1"/>
          </p:nvPr>
        </p:nvSpPr>
        <p:spPr/>
        <p:txBody>
          <a:bodyPr/>
          <a:lstStyle/>
          <a:p>
            <a:r>
              <a:rPr lang="en-US" dirty="0" smtClean="0"/>
              <a:t>‘Subculture </a:t>
            </a:r>
            <a:r>
              <a:rPr lang="en-US" dirty="0"/>
              <a:t>doesn’t know its history</a:t>
            </a:r>
            <a:r>
              <a:rPr lang="en-US" dirty="0" smtClean="0"/>
              <a:t>.’</a:t>
            </a:r>
          </a:p>
          <a:p>
            <a:endParaRPr lang="en-US" dirty="0" smtClean="0"/>
          </a:p>
          <a:p>
            <a:r>
              <a:rPr lang="en-US" dirty="0"/>
              <a:t>“Everything is now on shuffle. It’s the crippling debilitating side effect of </a:t>
            </a:r>
            <a:r>
              <a:rPr lang="en-US" b="1" dirty="0"/>
              <a:t>too much choice</a:t>
            </a:r>
            <a:r>
              <a:rPr lang="en-US" dirty="0"/>
              <a:t>. We scroll, listen to half a song, watch half a movie then flick. </a:t>
            </a:r>
            <a:r>
              <a:rPr lang="en-US" b="1" dirty="0"/>
              <a:t>The internet and social is the cultural equivalent of channel hopping on a global scale</a:t>
            </a:r>
            <a:r>
              <a:rPr lang="en-US" b="1" dirty="0" smtClean="0"/>
              <a:t>.</a:t>
            </a:r>
            <a:r>
              <a:rPr lang="en-US" dirty="0" smtClean="0"/>
              <a:t>” (Russ Tucker)</a:t>
            </a: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Task: by Wednesday 07/02/18</a:t>
            </a:r>
            <a:endParaRPr lang="en-US" dirty="0"/>
          </a:p>
        </p:txBody>
      </p:sp>
      <p:sp>
        <p:nvSpPr>
          <p:cNvPr id="3" name="Content Placeholder 2"/>
          <p:cNvSpPr>
            <a:spLocks noGrp="1"/>
          </p:cNvSpPr>
          <p:nvPr>
            <p:ph idx="1"/>
          </p:nvPr>
        </p:nvSpPr>
        <p:spPr/>
        <p:txBody>
          <a:bodyPr>
            <a:normAutofit fontScale="62500" lnSpcReduction="20000"/>
          </a:bodyPr>
          <a:lstStyle/>
          <a:p>
            <a:r>
              <a:rPr lang="en-US" b="1" dirty="0" smtClean="0"/>
              <a:t>Skim</a:t>
            </a:r>
            <a:r>
              <a:rPr lang="en-US" dirty="0" smtClean="0"/>
              <a:t> the Death of Subculture part 7 article (link in bibliography).</a:t>
            </a:r>
            <a:endParaRPr lang="en-US" dirty="0" smtClean="0">
              <a:hlinkClick r:id="rId2"/>
            </a:endParaRPr>
          </a:p>
          <a:p>
            <a:endParaRPr lang="en-US" dirty="0" smtClean="0"/>
          </a:p>
          <a:p>
            <a:r>
              <a:rPr lang="en-US" b="1" dirty="0" smtClean="0"/>
              <a:t>Search</a:t>
            </a:r>
            <a:r>
              <a:rPr lang="en-US" dirty="0" smtClean="0"/>
              <a:t> for ‘Subculture’ in the LRC catalogue, articles section.</a:t>
            </a:r>
          </a:p>
          <a:p>
            <a:endParaRPr lang="en-US" dirty="0" smtClean="0"/>
          </a:p>
          <a:p>
            <a:r>
              <a:rPr lang="en-US" dirty="0" smtClean="0"/>
              <a:t>Choose and </a:t>
            </a:r>
            <a:r>
              <a:rPr lang="en-US" b="1" dirty="0" smtClean="0"/>
              <a:t>read 1 article </a:t>
            </a:r>
            <a:r>
              <a:rPr lang="en-US" dirty="0" smtClean="0"/>
              <a:t>which discusses a subculture that appeals to you.</a:t>
            </a:r>
          </a:p>
          <a:p>
            <a:endParaRPr lang="en-US" dirty="0" smtClean="0"/>
          </a:p>
          <a:p>
            <a:r>
              <a:rPr lang="en-US" b="1" dirty="0" smtClean="0"/>
              <a:t>Make note </a:t>
            </a:r>
            <a:r>
              <a:rPr lang="en-US" dirty="0" smtClean="0"/>
              <a:t>of some of the ways that your chosen subculture identifies and defines itself by identifying traits in the article and (if necessary) a wider search.</a:t>
            </a:r>
          </a:p>
          <a:p>
            <a:endParaRPr lang="en-US" dirty="0" smtClean="0"/>
          </a:p>
          <a:p>
            <a:r>
              <a:rPr lang="en-US" b="1" dirty="0" smtClean="0"/>
              <a:t>Do you think your chosen subculture is dying out or staying strong?</a:t>
            </a:r>
          </a:p>
          <a:p>
            <a:endParaRPr lang="en-US" dirty="0" smtClean="0"/>
          </a:p>
          <a:p>
            <a:r>
              <a:rPr lang="en-US" dirty="0" smtClean="0"/>
              <a:t>You will present your findings in a 1-2 minute presentation.</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Bibliography</a:t>
            </a:r>
            <a:endParaRPr lang="en-US" dirty="0"/>
          </a:p>
        </p:txBody>
      </p:sp>
      <p:sp>
        <p:nvSpPr>
          <p:cNvPr id="3" name="Content Placeholder 2"/>
          <p:cNvSpPr>
            <a:spLocks noGrp="1"/>
          </p:cNvSpPr>
          <p:nvPr>
            <p:ph idx="1"/>
          </p:nvPr>
        </p:nvSpPr>
        <p:spPr/>
        <p:txBody>
          <a:bodyPr>
            <a:normAutofit fontScale="77500" lnSpcReduction="20000"/>
          </a:bodyPr>
          <a:lstStyle/>
          <a:p>
            <a:r>
              <a:rPr lang="en-GB" sz="1800" dirty="0" err="1" smtClean="0"/>
              <a:t>Aly</a:t>
            </a:r>
            <a:r>
              <a:rPr lang="en-GB" sz="1800" dirty="0" smtClean="0"/>
              <a:t>, R.M.K. 2015. Becoming Arab in London: </a:t>
            </a:r>
            <a:r>
              <a:rPr lang="en-GB" sz="1800" dirty="0" err="1" smtClean="0"/>
              <a:t>Performativity</a:t>
            </a:r>
            <a:r>
              <a:rPr lang="en-GB" sz="1800" dirty="0" smtClean="0"/>
              <a:t> and the undoing of identity. Pluto Press- London.</a:t>
            </a:r>
          </a:p>
          <a:p>
            <a:endParaRPr lang="en-GB" sz="1800" dirty="0" smtClean="0"/>
          </a:p>
          <a:p>
            <a:r>
              <a:rPr lang="en-US" sz="1800" dirty="0" smtClean="0"/>
              <a:t>Death of Subculture part 7:</a:t>
            </a:r>
            <a:endParaRPr lang="en-US" sz="1800" dirty="0" smtClean="0">
              <a:hlinkClick r:id="rId2"/>
            </a:endParaRPr>
          </a:p>
          <a:p>
            <a:r>
              <a:rPr lang="en-US" sz="1800" dirty="0" smtClean="0">
                <a:hlinkClick r:id="rId2"/>
              </a:rPr>
              <a:t>https://www.further.co.uk/blog/death-of-subculture-part-7-subculture-becoming-culture-neotribalism-whats-the-next-subculture/</a:t>
            </a:r>
            <a:r>
              <a:rPr lang="en-US" sz="1800" dirty="0" smtClean="0"/>
              <a:t> </a:t>
            </a:r>
          </a:p>
          <a:p>
            <a:r>
              <a:rPr lang="en-US" sz="1800" dirty="0" smtClean="0"/>
              <a:t>Accessed 01/02/18</a:t>
            </a:r>
            <a:endParaRPr lang="en-GB" sz="1800" dirty="0" smtClean="0"/>
          </a:p>
          <a:p>
            <a:endParaRPr lang="en-GB" sz="1800" dirty="0" smtClean="0"/>
          </a:p>
          <a:p>
            <a:r>
              <a:rPr lang="en-US" sz="1800" dirty="0" smtClean="0"/>
              <a:t>Escher image:</a:t>
            </a:r>
          </a:p>
          <a:p>
            <a:r>
              <a:rPr lang="en-US" sz="1800" dirty="0" smtClean="0">
                <a:hlinkClick r:id="rId3"/>
              </a:rPr>
              <a:t>http://portugalconfidential.com/escher-art-lisbon/</a:t>
            </a:r>
            <a:r>
              <a:rPr lang="en-US" sz="1800" dirty="0" smtClean="0"/>
              <a:t> Accessed 04/02/18</a:t>
            </a:r>
          </a:p>
          <a:p>
            <a:pPr>
              <a:buNone/>
            </a:pPr>
            <a:endParaRPr lang="en-US" sz="1800" dirty="0" smtClean="0"/>
          </a:p>
          <a:p>
            <a:r>
              <a:rPr lang="en-US" sz="1800" dirty="0" smtClean="0"/>
              <a:t>Goad: (this article is an outpouring of inflammatory rhetoric which some people may find disturbing but has value because of its punk style and apparently anti establishment / anti-everything stance)</a:t>
            </a:r>
          </a:p>
          <a:p>
            <a:r>
              <a:rPr lang="en-US" sz="1800" dirty="0" smtClean="0">
                <a:hlinkClick r:id="rId4"/>
              </a:rPr>
              <a:t>http://www.jimgoad.net/goadabode/issue%202/undergnd.html</a:t>
            </a:r>
            <a:r>
              <a:rPr lang="en-US" sz="1800" dirty="0" smtClean="0"/>
              <a:t> Accessed 03/02/18</a:t>
            </a:r>
          </a:p>
          <a:p>
            <a:endParaRPr lang="en-US" sz="1800" dirty="0" smtClean="0"/>
          </a:p>
          <a:p>
            <a:r>
              <a:rPr lang="en-GB" sz="1800" dirty="0" smtClean="0"/>
              <a:t>Lewis, I.M. 1976 Social Anthropology in Perspective: The relevance of Social Anthropology. Cambridge University Press: Cambridge.</a:t>
            </a:r>
          </a:p>
          <a:p>
            <a:endParaRPr lang="en-GB" sz="1800" dirty="0" smtClean="0"/>
          </a:p>
          <a:p>
            <a:r>
              <a:rPr lang="en-GB" sz="1800" dirty="0" smtClean="0"/>
              <a:t>Mott publication in Its Nice That:</a:t>
            </a:r>
          </a:p>
          <a:p>
            <a:r>
              <a:rPr lang="en-US" sz="1800" dirty="0" smtClean="0">
                <a:hlinkClick r:id="rId5"/>
              </a:rPr>
              <a:t>https://www.itsnicethat.com/features/toby-mott-oh-so-pretty-punk-in-print-phaidon-111016</a:t>
            </a:r>
            <a:r>
              <a:rPr lang="en-US" sz="1800" dirty="0" smtClean="0"/>
              <a:t>  article </a:t>
            </a:r>
          </a:p>
          <a:p>
            <a:pPr>
              <a:buNone/>
            </a:pPr>
            <a:endParaRPr lang="en-US" sz="1800" dirty="0"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a:t>
            </a:r>
            <a:endParaRPr lang="en-GB" dirty="0"/>
          </a:p>
        </p:txBody>
      </p:sp>
      <p:sp>
        <p:nvSpPr>
          <p:cNvPr id="3" name="Content Placeholder 2"/>
          <p:cNvSpPr>
            <a:spLocks noGrp="1"/>
          </p:cNvSpPr>
          <p:nvPr>
            <p:ph idx="1"/>
          </p:nvPr>
        </p:nvSpPr>
        <p:spPr/>
        <p:txBody>
          <a:bodyPr>
            <a:normAutofit fontScale="85000" lnSpcReduction="10000"/>
          </a:bodyPr>
          <a:lstStyle/>
          <a:p>
            <a:r>
              <a:rPr lang="en-GB" sz="2400" u="sng" dirty="0">
                <a:hlinkClick r:id="rId2"/>
              </a:rPr>
              <a:t>http://www.oxfordreference.com.ezproxy.uwtsd.ac.uk/view/10.1093/acref/9780199532919.001.0001/acref-9780199532919-e-677</a:t>
            </a:r>
            <a:r>
              <a:rPr lang="en-GB" sz="2400" dirty="0"/>
              <a:t> </a:t>
            </a:r>
          </a:p>
          <a:p>
            <a:r>
              <a:rPr lang="en-US" sz="2400" dirty="0"/>
              <a:t>Accessed 01/02/18</a:t>
            </a:r>
          </a:p>
          <a:p>
            <a:endParaRPr lang="en-GB" sz="2400" dirty="0" smtClean="0">
              <a:hlinkClick r:id="rId3"/>
            </a:endParaRPr>
          </a:p>
          <a:p>
            <a:r>
              <a:rPr lang="en-GB" sz="2400" dirty="0" smtClean="0">
                <a:hlinkClick r:id="rId3"/>
              </a:rPr>
              <a:t>Word Map of world:</a:t>
            </a:r>
          </a:p>
          <a:p>
            <a:r>
              <a:rPr lang="en-GB" sz="2400" dirty="0" smtClean="0">
                <a:hlinkClick r:id="rId3"/>
              </a:rPr>
              <a:t>https</a:t>
            </a:r>
            <a:r>
              <a:rPr lang="en-GB" sz="2400" dirty="0">
                <a:hlinkClick r:id="rId3"/>
              </a:rPr>
              <a:t>://rf610.wordpress.com/2014/03/30/experiment-1-word-maps</a:t>
            </a:r>
            <a:r>
              <a:rPr lang="en-GB" sz="2400" dirty="0" smtClean="0">
                <a:hlinkClick r:id="rId3"/>
              </a:rPr>
              <a:t>/</a:t>
            </a:r>
            <a:r>
              <a:rPr lang="en-GB" sz="2400" dirty="0" smtClean="0"/>
              <a:t> </a:t>
            </a:r>
          </a:p>
          <a:p>
            <a:endParaRPr lang="en-GB" sz="2400" dirty="0"/>
          </a:p>
          <a:p>
            <a:r>
              <a:rPr lang="en-GB" sz="2400" dirty="0" smtClean="0"/>
              <a:t>Reynold, S. 2006 Rip it up and Start Again. Faber and Faber: London. Available online </a:t>
            </a:r>
            <a:r>
              <a:rPr lang="en-GB" sz="2400" dirty="0" err="1" smtClean="0"/>
              <a:t>at:</a:t>
            </a:r>
            <a:r>
              <a:rPr lang="en-GB" sz="1800" dirty="0" err="1" smtClean="0"/>
              <a:t>https</a:t>
            </a:r>
            <a:r>
              <a:rPr lang="en-GB" sz="1800" dirty="0"/>
              <a:t>://</a:t>
            </a:r>
            <a:r>
              <a:rPr lang="en-GB" sz="1800" dirty="0" smtClean="0"/>
              <a:t>books.google.co.uk/</a:t>
            </a:r>
            <a:r>
              <a:rPr lang="en-GB" sz="1800" dirty="0" err="1" smtClean="0"/>
              <a:t>books?id</a:t>
            </a:r>
            <a:r>
              <a:rPr lang="en-GB" sz="1800" dirty="0" smtClean="0"/>
              <a:t>=dK-F43T8V0wC&amp;printsec=</a:t>
            </a:r>
            <a:r>
              <a:rPr lang="en-GB" sz="1800" dirty="0" err="1" smtClean="0"/>
              <a:t>frontcover&amp;dq</a:t>
            </a:r>
            <a:r>
              <a:rPr lang="en-GB" sz="1800" dirty="0" smtClean="0"/>
              <a:t>=</a:t>
            </a:r>
            <a:r>
              <a:rPr lang="en-GB" sz="1800" dirty="0" err="1" smtClean="0"/>
              <a:t>post+punk&amp;hl</a:t>
            </a:r>
            <a:r>
              <a:rPr lang="en-GB" sz="1800" dirty="0" smtClean="0"/>
              <a:t>=</a:t>
            </a:r>
            <a:r>
              <a:rPr lang="en-GB" sz="1800" dirty="0" err="1" smtClean="0"/>
              <a:t>en&amp;sa</a:t>
            </a:r>
            <a:r>
              <a:rPr lang="en-GB" sz="1800" dirty="0" smtClean="0"/>
              <a:t>=</a:t>
            </a:r>
            <a:r>
              <a:rPr lang="en-GB" sz="1800" dirty="0" err="1" smtClean="0"/>
              <a:t>X&amp;ved</a:t>
            </a:r>
            <a:r>
              <a:rPr lang="en-GB" sz="1800" dirty="0" smtClean="0"/>
              <a:t>=0ahUKEwjfwtuc147ZAhURLewKHcEJAj4Q6AEIKDAA#v=</a:t>
            </a:r>
            <a:r>
              <a:rPr lang="en-GB" sz="1800" dirty="0" err="1" smtClean="0"/>
              <a:t>onepage&amp;q</a:t>
            </a:r>
            <a:r>
              <a:rPr lang="en-GB" sz="1800" dirty="0" smtClean="0"/>
              <a:t>=post%20punk&amp;f=false</a:t>
            </a:r>
          </a:p>
          <a:p>
            <a:r>
              <a:rPr lang="en-GB" sz="1800" dirty="0" smtClean="0"/>
              <a:t>Accessed 04/02/18</a:t>
            </a:r>
          </a:p>
          <a:p>
            <a:endParaRPr lang="en-GB" sz="1800" dirty="0"/>
          </a:p>
          <a:p>
            <a:r>
              <a:rPr lang="en-GB" sz="1800" dirty="0" smtClean="0"/>
              <a:t>Sell, M. 2011. Avant-garde performance and material exchange: vector of the radical. Palgrave Macmillan</a:t>
            </a:r>
            <a:r>
              <a:rPr lang="en-GB" sz="1800" smtClean="0"/>
              <a:t>: Basingstoke. </a:t>
            </a:r>
            <a:endParaRPr lang="en-GB" sz="1800" dirty="0"/>
          </a:p>
        </p:txBody>
      </p:sp>
    </p:spTree>
    <p:extLst>
      <p:ext uri="{BB962C8B-B14F-4D97-AF65-F5344CB8AC3E}">
        <p14:creationId xmlns:p14="http://schemas.microsoft.com/office/powerpoint/2010/main" val="19855486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373</TotalTime>
  <Words>1846</Words>
  <Application>Microsoft Office PowerPoint</Application>
  <PresentationFormat>On-screen Show (4:3)</PresentationFormat>
  <Paragraphs>209</Paragraphs>
  <Slides>36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36</vt:i4>
      </vt:variant>
    </vt:vector>
  </HeadingPairs>
  <TitlesOfParts>
    <vt:vector size="39" baseType="lpstr">
      <vt:lpstr>Arial</vt:lpstr>
      <vt:lpstr>Calibri</vt:lpstr>
      <vt:lpstr>Office Theme</vt:lpstr>
      <vt:lpstr>PowerPoint Presentation</vt:lpstr>
      <vt:lpstr>Last week:</vt:lpstr>
      <vt:lpstr>Woyzeck</vt:lpstr>
      <vt:lpstr>Linking performance to people</vt:lpstr>
      <vt:lpstr>A nice analogy</vt:lpstr>
      <vt:lpstr>PowerPoint Presentation</vt:lpstr>
      <vt:lpstr>Cross-discipline description</vt:lpstr>
      <vt:lpstr>Looking in</vt:lpstr>
      <vt:lpstr>PowerPoint Presentation</vt:lpstr>
      <vt:lpstr>PowerPoint Presentation</vt:lpstr>
      <vt:lpstr>PowerPoint Presentation</vt:lpstr>
      <vt:lpstr>What words come to mind?</vt:lpstr>
      <vt:lpstr>PowerPoint Presentation</vt:lpstr>
      <vt:lpstr>Example</vt:lpstr>
      <vt:lpstr>Dissonance? </vt:lpstr>
      <vt:lpstr>So far, so…?</vt:lpstr>
      <vt:lpstr>Subculture </vt:lpstr>
      <vt:lpstr>PowerPoint Presentation</vt:lpstr>
      <vt:lpstr>Punk</vt:lpstr>
      <vt:lpstr>Punk</vt:lpstr>
      <vt:lpstr>Punk</vt:lpstr>
      <vt:lpstr>Punk reborn?</vt:lpstr>
      <vt:lpstr>Post Punk</vt:lpstr>
      <vt:lpstr>Mr and Mrs Clark</vt:lpstr>
      <vt:lpstr>Pretty Vacant</vt:lpstr>
      <vt:lpstr>PowerPoint Presentation</vt:lpstr>
      <vt:lpstr>Toby Mott book.</vt:lpstr>
      <vt:lpstr>PowerPoint Presentation</vt:lpstr>
      <vt:lpstr>Toby Mott</vt:lpstr>
      <vt:lpstr>Guardian article</vt:lpstr>
      <vt:lpstr>PowerPoint Presentation</vt:lpstr>
      <vt:lpstr>The end?</vt:lpstr>
      <vt:lpstr>The end?</vt:lpstr>
      <vt:lpstr>Task: by Wednesday 07/02/18</vt:lpstr>
      <vt:lpstr>Bibliography</vt:lpstr>
      <vt:lpstr>Bibliography</vt:lpstr>
    </vt:vector>
  </TitlesOfParts>
  <Company>UoW:Trinity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Coleg y Drindod</dc:creator>
  <cp:lastModifiedBy>Jonathan Pugh</cp:lastModifiedBy>
  <cp:revision>22</cp:revision>
  <dcterms:created xsi:type="dcterms:W3CDTF">2018-02-04T21:10:42Z</dcterms:created>
  <dcterms:modified xsi:type="dcterms:W3CDTF">2018-02-05T18:20:25Z</dcterms:modified>
</cp:coreProperties>
</file>