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sldIdLst>
    <p:sldId id="256" r:id="rId2"/>
    <p:sldId id="271" r:id="rId3"/>
    <p:sldId id="265" r:id="rId4"/>
    <p:sldId id="266" r:id="rId5"/>
    <p:sldId id="257" r:id="rId6"/>
    <p:sldId id="263" r:id="rId7"/>
    <p:sldId id="264" r:id="rId8"/>
    <p:sldId id="267" r:id="rId9"/>
    <p:sldId id="268" r:id="rId10"/>
    <p:sldId id="269" r:id="rId11"/>
    <p:sldId id="270"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3" d="100"/>
          <a:sy n="83" d="100"/>
        </p:scale>
        <p:origin x="-1098"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95804B4-2E44-4AD7-8217-50A29FCB989E}" type="datetimeFigureOut">
              <a:rPr lang="en-GB" smtClean="0"/>
              <a:t>26/03/2013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A8C86DD-A3CC-4638-99CD-3F5A1AA09EFE}" type="slidenum">
              <a:rPr lang="en-GB" smtClean="0"/>
              <a:t>‹#›</a:t>
            </a:fld>
            <a:endParaRPr lang="en-GB"/>
          </a:p>
        </p:txBody>
      </p:sp>
    </p:spTree>
    <p:extLst>
      <p:ext uri="{BB962C8B-B14F-4D97-AF65-F5344CB8AC3E}">
        <p14:creationId xmlns:p14="http://schemas.microsoft.com/office/powerpoint/2010/main" val="41972284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A8C86DD-A3CC-4638-99CD-3F5A1AA09EFE}" type="slidenum">
              <a:rPr lang="en-GB" smtClean="0"/>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A8C86DD-A3CC-4638-99CD-3F5A1AA09EFE}" type="slidenum">
              <a:rPr lang="en-GB" smtClean="0"/>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A8C86DD-A3CC-4638-99CD-3F5A1AA09EFE}" type="slidenum">
              <a:rPr lang="en-GB" smtClean="0"/>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A8C86DD-A3CC-4638-99CD-3F5A1AA09EFE}" type="slidenum">
              <a:rPr lang="en-GB" smtClean="0"/>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A8C86DD-A3CC-4638-99CD-3F5A1AA09EFE}" type="slidenum">
              <a:rPr lang="en-GB" smtClean="0"/>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A8C86DD-A3CC-4638-99CD-3F5A1AA09EFE}" type="slidenum">
              <a:rPr lang="en-GB" smtClean="0"/>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A8C86DD-A3CC-4638-99CD-3F5A1AA09EFE}" type="slidenum">
              <a:rPr lang="en-GB" smtClean="0"/>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A8C86DD-A3CC-4638-99CD-3F5A1AA09EFE}" type="slidenum">
              <a:rPr lang="en-GB" smtClean="0"/>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A8C86DD-A3CC-4638-99CD-3F5A1AA09EFE}" type="slidenum">
              <a:rPr lang="en-GB" smtClean="0"/>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A8C86DD-A3CC-4638-99CD-3F5A1AA09EFE}" type="slidenum">
              <a:rPr lang="en-GB" smtClean="0"/>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8A8C86DD-A3CC-4638-99CD-3F5A1AA09EFE}" type="slidenum">
              <a:rPr lang="en-GB" smtClean="0"/>
              <a:t>11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GB"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GB"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857B6F4D-FEB3-274B-869F-D5C64E2E6310}" type="datetimeFigureOut">
              <a:rPr lang="en-US" smtClean="0"/>
              <a:pPr/>
              <a:t>3/26/2013</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4497B3E8-0FB1-4647-AC16-C468753775E4}"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GB" smtClean="0"/>
              <a:t>Click to edit Master title style</a:t>
            </a:r>
            <a:endParaRPr kumimoji="0" lang="en-US"/>
          </a:p>
        </p:txBody>
      </p:sp>
      <p:sp>
        <p:nvSpPr>
          <p:cNvPr id="4" name="Date Placeholder 3"/>
          <p:cNvSpPr>
            <a:spLocks noGrp="1"/>
          </p:cNvSpPr>
          <p:nvPr>
            <p:ph type="dt" sz="half" idx="10"/>
          </p:nvPr>
        </p:nvSpPr>
        <p:spPr/>
        <p:txBody>
          <a:bodyPr/>
          <a:lstStyle/>
          <a:p>
            <a:fld id="{857B6F4D-FEB3-274B-869F-D5C64E2E6310}" type="datetimeFigureOut">
              <a:rPr lang="en-US" smtClean="0"/>
              <a:pPr/>
              <a:t>3/26/2013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497B3E8-0FB1-4647-AC16-C468753775E4}"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GB"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GB" smtClean="0"/>
              <a:t>Click to edit Master title style</a:t>
            </a:r>
            <a:endParaRPr kumimoji="0" lang="en-US"/>
          </a:p>
        </p:txBody>
      </p:sp>
      <p:sp>
        <p:nvSpPr>
          <p:cNvPr id="12" name="Date Placeholder 11"/>
          <p:cNvSpPr>
            <a:spLocks noGrp="1"/>
          </p:cNvSpPr>
          <p:nvPr>
            <p:ph type="dt" sz="half" idx="10"/>
          </p:nvPr>
        </p:nvSpPr>
        <p:spPr/>
        <p:txBody>
          <a:bodyPr/>
          <a:lstStyle/>
          <a:p>
            <a:fld id="{857B6F4D-FEB3-274B-869F-D5C64E2E6310}" type="datetimeFigureOut">
              <a:rPr lang="en-US" smtClean="0"/>
              <a:pPr/>
              <a:t>3/26/2013</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4497B3E8-0FB1-4647-AC16-C468753775E4}"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8" name="Date Placeholder 7"/>
          <p:cNvSpPr>
            <a:spLocks noGrp="1"/>
          </p:cNvSpPr>
          <p:nvPr>
            <p:ph type="dt" sz="half" idx="15"/>
          </p:nvPr>
        </p:nvSpPr>
        <p:spPr/>
        <p:txBody>
          <a:bodyPr rtlCol="0"/>
          <a:lstStyle/>
          <a:p>
            <a:fld id="{857B6F4D-FEB3-274B-869F-D5C64E2E6310}" type="datetimeFigureOut">
              <a:rPr lang="en-US" smtClean="0"/>
              <a:pPr/>
              <a:t>3/26/2013</a:t>
            </a:fld>
            <a:endParaRPr lang="en-GB"/>
          </a:p>
        </p:txBody>
      </p:sp>
      <p:sp>
        <p:nvSpPr>
          <p:cNvPr id="10" name="Slide Number Placeholder 9"/>
          <p:cNvSpPr>
            <a:spLocks noGrp="1"/>
          </p:cNvSpPr>
          <p:nvPr>
            <p:ph type="sldNum" sz="quarter" idx="16"/>
          </p:nvPr>
        </p:nvSpPr>
        <p:spPr/>
        <p:txBody>
          <a:bodyPr rtlCol="0"/>
          <a:lstStyle/>
          <a:p>
            <a:fld id="{4497B3E8-0FB1-4647-AC16-C468753775E4}"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GB"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10" name="Date Placeholder 9"/>
          <p:cNvSpPr>
            <a:spLocks noGrp="1"/>
          </p:cNvSpPr>
          <p:nvPr>
            <p:ph type="dt" sz="half" idx="15"/>
          </p:nvPr>
        </p:nvSpPr>
        <p:spPr/>
        <p:txBody>
          <a:bodyPr rtlCol="0"/>
          <a:lstStyle/>
          <a:p>
            <a:fld id="{857B6F4D-FEB3-274B-869F-D5C64E2E6310}" type="datetimeFigureOut">
              <a:rPr lang="en-US" smtClean="0"/>
              <a:pPr/>
              <a:t>3/26/2013</a:t>
            </a:fld>
            <a:endParaRPr lang="en-GB"/>
          </a:p>
        </p:txBody>
      </p:sp>
      <p:sp>
        <p:nvSpPr>
          <p:cNvPr id="12" name="Slide Number Placeholder 11"/>
          <p:cNvSpPr>
            <a:spLocks noGrp="1"/>
          </p:cNvSpPr>
          <p:nvPr>
            <p:ph type="sldNum" sz="quarter" idx="16"/>
          </p:nvPr>
        </p:nvSpPr>
        <p:spPr/>
        <p:txBody>
          <a:bodyPr rtlCol="0"/>
          <a:lstStyle/>
          <a:p>
            <a:fld id="{4497B3E8-0FB1-4647-AC16-C468753775E4}"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GB"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GB"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Date Placeholder 2"/>
          <p:cNvSpPr>
            <a:spLocks noGrp="1"/>
          </p:cNvSpPr>
          <p:nvPr>
            <p:ph type="dt" sz="half" idx="10"/>
          </p:nvPr>
        </p:nvSpPr>
        <p:spPr/>
        <p:txBody>
          <a:bodyPr/>
          <a:lstStyle/>
          <a:p>
            <a:fld id="{857B6F4D-FEB3-274B-869F-D5C64E2E6310}" type="datetimeFigureOut">
              <a:rPr lang="en-US" smtClean="0"/>
              <a:pPr/>
              <a:t>3/26/2013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4497B3E8-0FB1-4647-AC16-C468753775E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57B6F4D-FEB3-274B-869F-D5C64E2E6310}" type="datetimeFigureOut">
              <a:rPr lang="en-US" smtClean="0"/>
              <a:pPr/>
              <a:t>3/26/2013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4497B3E8-0FB1-4647-AC16-C468753775E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GB" smtClean="0"/>
              <a:t>Click to edit Master title style</a:t>
            </a:r>
            <a:endParaRPr kumimoji="0" lang="en-US"/>
          </a:p>
        </p:txBody>
      </p:sp>
      <p:sp>
        <p:nvSpPr>
          <p:cNvPr id="5" name="Date Placeholder 4"/>
          <p:cNvSpPr>
            <a:spLocks noGrp="1"/>
          </p:cNvSpPr>
          <p:nvPr>
            <p:ph type="dt" sz="half" idx="10"/>
          </p:nvPr>
        </p:nvSpPr>
        <p:spPr/>
        <p:txBody>
          <a:bodyPr/>
          <a:lstStyle/>
          <a:p>
            <a:fld id="{857B6F4D-FEB3-274B-869F-D5C64E2E6310}" type="datetimeFigureOut">
              <a:rPr lang="en-US" smtClean="0"/>
              <a:pPr/>
              <a:t>3/26/2013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4497B3E8-0FB1-4647-AC16-C468753775E4}"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GB"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GB"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GB"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857B6F4D-FEB3-274B-869F-D5C64E2E6310}" type="datetimeFigureOut">
              <a:rPr lang="en-US" smtClean="0"/>
              <a:pPr/>
              <a:t>3/26/2013</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4497B3E8-0FB1-4647-AC16-C468753775E4}"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GB"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p:txBody>
          <a:bodyPr/>
          <a:lstStyle/>
          <a:p>
            <a:fld id="{857B6F4D-FEB3-274B-869F-D5C64E2E6310}" type="datetimeFigureOut">
              <a:rPr lang="en-US" smtClean="0"/>
              <a:pPr/>
              <a:t>3/26/2013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97B3E8-0FB1-4647-AC16-C468753775E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GB"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GB" smtClean="0"/>
              <a:t>Click to edit Master text styles</a:t>
            </a:r>
          </a:p>
          <a:p>
            <a:pPr lvl="1" eaLnBrk="1" latinLnBrk="0" hangingPunct="1"/>
            <a:r>
              <a:rPr lang="en-GB" smtClean="0"/>
              <a:t>Second level</a:t>
            </a:r>
          </a:p>
          <a:p>
            <a:pPr lvl="2" eaLnBrk="1" latinLnBrk="0" hangingPunct="1"/>
            <a:r>
              <a:rPr lang="en-GB" smtClean="0"/>
              <a:t>Third level</a:t>
            </a:r>
          </a:p>
          <a:p>
            <a:pPr lvl="3" eaLnBrk="1" latinLnBrk="0" hangingPunct="1"/>
            <a:r>
              <a:rPr lang="en-GB" smtClean="0"/>
              <a:t>Fourth level</a:t>
            </a:r>
          </a:p>
          <a:p>
            <a:pPr lvl="4" eaLnBrk="1" latinLnBrk="0" hangingPunct="1"/>
            <a:r>
              <a:rPr lang="en-GB"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857B6F4D-FEB3-274B-869F-D5C64E2E6310}" type="datetimeFigureOut">
              <a:rPr lang="en-US" smtClean="0"/>
              <a:pPr/>
              <a:t>3/26/2013</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4497B3E8-0FB1-4647-AC16-C468753775E4}"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GB"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GB" smtClean="0"/>
              <a:t>Click to edit Master text styles</a:t>
            </a:r>
          </a:p>
          <a:p>
            <a:pPr lvl="1" eaLnBrk="1" latinLnBrk="0" hangingPunct="1"/>
            <a:r>
              <a:rPr kumimoji="0" lang="en-GB" smtClean="0"/>
              <a:t>Second level</a:t>
            </a:r>
          </a:p>
          <a:p>
            <a:pPr lvl="2" eaLnBrk="1" latinLnBrk="0" hangingPunct="1"/>
            <a:r>
              <a:rPr kumimoji="0" lang="en-GB" smtClean="0"/>
              <a:t>Third level</a:t>
            </a:r>
          </a:p>
          <a:p>
            <a:pPr lvl="3" eaLnBrk="1" latinLnBrk="0" hangingPunct="1"/>
            <a:r>
              <a:rPr kumimoji="0" lang="en-GB" smtClean="0"/>
              <a:t>Fourth level</a:t>
            </a:r>
          </a:p>
          <a:p>
            <a:pPr lvl="4" eaLnBrk="1" latinLnBrk="0" hangingPunct="1"/>
            <a:r>
              <a:rPr kumimoji="0" lang="en-GB"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857B6F4D-FEB3-274B-869F-D5C64E2E6310}" type="datetimeFigureOut">
              <a:rPr lang="en-US" smtClean="0"/>
              <a:pPr/>
              <a:t>3/26/2013</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4497B3E8-0FB1-4647-AC16-C468753775E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Augustan lovers</a:t>
            </a:r>
            <a:endParaRPr lang="en-GB" dirty="0"/>
          </a:p>
        </p:txBody>
      </p:sp>
      <p:sp>
        <p:nvSpPr>
          <p:cNvPr id="3" name="Subtitle 2"/>
          <p:cNvSpPr>
            <a:spLocks noGrp="1"/>
          </p:cNvSpPr>
          <p:nvPr>
            <p:ph type="subTitle" idx="1"/>
          </p:nvPr>
        </p:nvSpPr>
        <p:spPr/>
        <p:txBody>
          <a:bodyPr/>
          <a:lstStyle/>
          <a:p>
            <a:r>
              <a:rPr lang="en-GB" dirty="0" smtClean="0"/>
              <a:t>Devious </a:t>
            </a:r>
            <a:r>
              <a:rPr lang="en-GB" smtClean="0"/>
              <a:t>narrators </a:t>
            </a:r>
            <a:r>
              <a:rPr lang="en-GB" smtClean="0"/>
              <a:t>26.03.13</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Our experience</a:t>
            </a:r>
            <a:endParaRPr lang="en-GB" dirty="0"/>
          </a:p>
        </p:txBody>
      </p:sp>
      <p:sp>
        <p:nvSpPr>
          <p:cNvPr id="3" name="Content Placeholder 2"/>
          <p:cNvSpPr>
            <a:spLocks noGrp="1"/>
          </p:cNvSpPr>
          <p:nvPr>
            <p:ph sz="quarter" idx="1"/>
          </p:nvPr>
        </p:nvSpPr>
        <p:spPr/>
        <p:txBody>
          <a:bodyPr>
            <a:normAutofit fontScale="92500"/>
          </a:bodyPr>
          <a:lstStyle/>
          <a:p>
            <a:r>
              <a:rPr lang="en-GB" dirty="0" smtClean="0"/>
              <a:t>We have so far considered several examples where we’ve found the narrator to be less than honest with his readers (and his internal audience)</a:t>
            </a:r>
          </a:p>
          <a:p>
            <a:pPr lvl="1"/>
            <a:r>
              <a:rPr lang="en-GB" dirty="0" smtClean="0"/>
              <a:t>In poems to the </a:t>
            </a:r>
            <a:r>
              <a:rPr lang="en-GB" i="1" dirty="0" err="1" smtClean="0"/>
              <a:t>puella</a:t>
            </a:r>
            <a:r>
              <a:rPr lang="en-GB" dirty="0" smtClean="0"/>
              <a:t> claiming she is the only love interest – contrasting with poems in all three writers that suggest the opposite</a:t>
            </a:r>
          </a:p>
          <a:p>
            <a:pPr lvl="1"/>
            <a:r>
              <a:rPr lang="en-GB" dirty="0" smtClean="0"/>
              <a:t>In poems using mythological examples and establishing an analogy between the poet lover and philandering characters like Odysseus</a:t>
            </a:r>
          </a:p>
          <a:p>
            <a:pPr lvl="1"/>
            <a:r>
              <a:rPr lang="en-GB" dirty="0" smtClean="0"/>
              <a:t>Examples: Prop. 1.19 where the </a:t>
            </a:r>
            <a:r>
              <a:rPr lang="en-GB" dirty="0" err="1" smtClean="0"/>
              <a:t>Laodamia</a:t>
            </a:r>
            <a:r>
              <a:rPr lang="en-GB" dirty="0" smtClean="0"/>
              <a:t> simile undermines the narrator’s stated faith in love beyond death</a:t>
            </a:r>
            <a:endParaRPr lang="en-GB" dirty="0"/>
          </a:p>
        </p:txBody>
      </p:sp>
    </p:spTree>
    <p:extLst>
      <p:ext uri="{BB962C8B-B14F-4D97-AF65-F5344CB8AC3E}">
        <p14:creationId xmlns:p14="http://schemas.microsoft.com/office/powerpoint/2010/main" val="3137231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Ovidian</a:t>
            </a:r>
            <a:r>
              <a:rPr lang="en-GB" dirty="0" smtClean="0"/>
              <a:t> inconsistencies</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err="1" smtClean="0"/>
              <a:t>Ov</a:t>
            </a:r>
            <a:r>
              <a:rPr lang="en-GB" dirty="0" smtClean="0"/>
              <a:t>. </a:t>
            </a:r>
            <a:r>
              <a:rPr lang="en-GB" i="1" dirty="0" smtClean="0"/>
              <a:t>Am</a:t>
            </a:r>
            <a:r>
              <a:rPr lang="en-GB" dirty="0" smtClean="0"/>
              <a:t>. 1.9.11f states that the narrator (and any lover) will cross rivers (</a:t>
            </a:r>
            <a:r>
              <a:rPr lang="en-GB" i="1" dirty="0" err="1" smtClean="0"/>
              <a:t>flumina</a:t>
            </a:r>
            <a:r>
              <a:rPr lang="en-GB" dirty="0" smtClean="0"/>
              <a:t>) doubled in size due to rain in mountain areas</a:t>
            </a:r>
          </a:p>
          <a:p>
            <a:r>
              <a:rPr lang="en-GB" dirty="0" smtClean="0"/>
              <a:t>In </a:t>
            </a:r>
            <a:r>
              <a:rPr lang="en-GB" dirty="0" err="1" smtClean="0"/>
              <a:t>Ov</a:t>
            </a:r>
            <a:r>
              <a:rPr lang="en-GB" dirty="0" smtClean="0"/>
              <a:t>. </a:t>
            </a:r>
            <a:r>
              <a:rPr lang="en-GB" i="1" dirty="0" smtClean="0"/>
              <a:t>Am</a:t>
            </a:r>
            <a:r>
              <a:rPr lang="en-GB" dirty="0" smtClean="0"/>
              <a:t>. 3.6, however, the lover is stumped and fails to pass a stream (</a:t>
            </a:r>
            <a:r>
              <a:rPr lang="en-GB" i="1" dirty="0" err="1" smtClean="0"/>
              <a:t>amnis</a:t>
            </a:r>
            <a:r>
              <a:rPr lang="en-GB" dirty="0" smtClean="0"/>
              <a:t>), which he describes as having been tiny before the rains</a:t>
            </a:r>
          </a:p>
          <a:p>
            <a:r>
              <a:rPr lang="en-GB" dirty="0" smtClean="0"/>
              <a:t>The second poem prompts the comparison with the first river poem, after which we conclude that the narrator is prone to exaggerate or be unreliable</a:t>
            </a:r>
          </a:p>
          <a:p>
            <a:r>
              <a:rPr lang="en-GB" dirty="0" smtClean="0"/>
              <a:t>Linear readings (the whole story) enhances the effect of the narrator’s comical stance in </a:t>
            </a:r>
            <a:r>
              <a:rPr lang="en-GB" i="1" dirty="0" smtClean="0"/>
              <a:t>Am</a:t>
            </a:r>
            <a:r>
              <a:rPr lang="en-GB" dirty="0" smtClean="0"/>
              <a:t>. 3.4</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The stream in </a:t>
            </a:r>
            <a:r>
              <a:rPr lang="en-GB" dirty="0" err="1" smtClean="0"/>
              <a:t>Ov</a:t>
            </a:r>
            <a:r>
              <a:rPr lang="en-GB" dirty="0" smtClean="0"/>
              <a:t>. </a:t>
            </a:r>
            <a:r>
              <a:rPr lang="en-GB" i="1" dirty="0" smtClean="0"/>
              <a:t>Am</a:t>
            </a:r>
            <a:r>
              <a:rPr lang="en-GB" dirty="0" smtClean="0"/>
              <a:t>. </a:t>
            </a:r>
            <a:r>
              <a:rPr lang="en-GB" smtClean="0"/>
              <a:t>3.6</a:t>
            </a:r>
            <a:endParaRPr lang="en-GB" dirty="0"/>
          </a:p>
        </p:txBody>
      </p:sp>
      <p:sp>
        <p:nvSpPr>
          <p:cNvPr id="5" name="Content Placeholder 4"/>
          <p:cNvSpPr>
            <a:spLocks noGrp="1"/>
          </p:cNvSpPr>
          <p:nvPr>
            <p:ph sz="quarter" idx="1"/>
          </p:nvPr>
        </p:nvSpPr>
        <p:spPr>
          <a:xfrm>
            <a:off x="221494" y="1589567"/>
            <a:ext cx="4274306" cy="4952762"/>
          </a:xfrm>
        </p:spPr>
        <p:txBody>
          <a:bodyPr>
            <a:normAutofit fontScale="62500" lnSpcReduction="20000"/>
          </a:bodyPr>
          <a:lstStyle/>
          <a:p>
            <a:r>
              <a:rPr lang="en-GB" dirty="0" smtClean="0"/>
              <a:t>Direct address with emphatic speech – plenty of exclamation marks!</a:t>
            </a:r>
          </a:p>
          <a:p>
            <a:r>
              <a:rPr lang="en-GB" dirty="0" smtClean="0"/>
              <a:t>Comments meant to reinforce the narrator’s authority (believe me!) and good intent (if the river doesn’t follow his advice, things will go badly)</a:t>
            </a:r>
          </a:p>
          <a:p>
            <a:r>
              <a:rPr lang="en-GB" dirty="0" smtClean="0"/>
              <a:t>Pronounced use of rhetorical tricks</a:t>
            </a:r>
          </a:p>
          <a:p>
            <a:pPr lvl="1"/>
            <a:r>
              <a:rPr lang="en-GB" dirty="0" smtClean="0"/>
              <a:t>Rhetorical questions</a:t>
            </a:r>
          </a:p>
          <a:p>
            <a:pPr lvl="1"/>
            <a:r>
              <a:rPr lang="en-GB" dirty="0" smtClean="0"/>
              <a:t>Extensive list of mythological examples</a:t>
            </a:r>
          </a:p>
          <a:p>
            <a:r>
              <a:rPr lang="en-GB" dirty="0" smtClean="0"/>
              <a:t>Focus on self (perhaps that worries others: I’m worried by my own woes.)</a:t>
            </a:r>
          </a:p>
          <a:p>
            <a:endParaRPr lang="en-GB" dirty="0" smtClean="0"/>
          </a:p>
          <a:p>
            <a:r>
              <a:rPr lang="en-GB" dirty="0" smtClean="0"/>
              <a:t>But also note how analysis of the poem as a whole shows that there is something odd about the narrator’s stance here – the list of examples of rivers ‘swells’ the narrative much more than the river itself!</a:t>
            </a:r>
          </a:p>
        </p:txBody>
      </p:sp>
      <p:sp>
        <p:nvSpPr>
          <p:cNvPr id="6" name="Content Placeholder 5"/>
          <p:cNvSpPr>
            <a:spLocks noGrp="1"/>
          </p:cNvSpPr>
          <p:nvPr>
            <p:ph sz="quarter" idx="2"/>
          </p:nvPr>
        </p:nvSpPr>
        <p:spPr>
          <a:xfrm>
            <a:off x="4844901" y="1589567"/>
            <a:ext cx="3886200" cy="4952762"/>
          </a:xfrm>
        </p:spPr>
        <p:txBody>
          <a:bodyPr>
            <a:normAutofit fontScale="62500" lnSpcReduction="20000"/>
          </a:bodyPr>
          <a:lstStyle/>
          <a:p>
            <a:pPr marL="0" indent="0">
              <a:buNone/>
            </a:pPr>
            <a:r>
              <a:rPr lang="en-US" dirty="0" smtClean="0"/>
              <a:t>Stop, you reed-filled river with muddy shores, I’m hurrying to my girl – wait for a little, waters! You’ve neither a bridge, nor a roped ferryboat, to carry me across, without a stroke of the oar. I remember you as little, and didn’t fear to ford you, and the tops of your waves barely touched my ankles. Now you rush by, full of melted snow from the mountain, and your swollen waters roll on, in murky flood. […] Believe me you’ll not be able to endure the hatred, if it’s said, torrent, you by chance barred a lover’s way. […] Even as I speak your swelling waves spread wider, your deep bed can’t hold your surging waters. Why rage at me? Why delay shared delights? Why rudely interrupt the road I started on? Why? […] Perhaps that worries others: I’m worried by my own woes. Alas for me then! Madly telling the loves of rivers!</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Unreliable narration</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Unreliable narration a term used in literary theory since the 1960s and given increased attention from the 1990s onwards</a:t>
            </a:r>
          </a:p>
          <a:p>
            <a:r>
              <a:rPr lang="en-GB" dirty="0" smtClean="0"/>
              <a:t>It is used to describe narrators who reveal themselves to be less than accurate or forthright</a:t>
            </a:r>
          </a:p>
          <a:p>
            <a:r>
              <a:rPr lang="en-GB" dirty="0" smtClean="0"/>
              <a:t>We ‘catch them’ through inconsistencies in the text </a:t>
            </a:r>
          </a:p>
          <a:p>
            <a:pPr lvl="1"/>
            <a:r>
              <a:rPr lang="en-GB" dirty="0" smtClean="0"/>
              <a:t>Between what the narrator says and what the text as a whole allows us to understand</a:t>
            </a:r>
          </a:p>
          <a:p>
            <a:pPr lvl="1"/>
            <a:r>
              <a:rPr lang="en-GB" dirty="0" smtClean="0"/>
              <a:t>Between the narrator’s text and the facts the reader knows to be true (either because they are explained in the text or rely on reader pre-knowledge)</a:t>
            </a:r>
          </a:p>
          <a:p>
            <a:pPr lvl="1"/>
            <a:endParaRPr lang="en-GB" dirty="0" smtClean="0"/>
          </a:p>
          <a:p>
            <a:pPr lvl="1"/>
            <a:endParaRPr lang="en-GB" dirty="0" smtClean="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Recognising unreliable narration</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Unreliable narrators tend to</a:t>
            </a:r>
          </a:p>
          <a:p>
            <a:pPr lvl="1"/>
            <a:r>
              <a:rPr lang="en-GB" dirty="0" smtClean="0"/>
              <a:t>Make use of utterances ostensibly intended to reassure the reader (or addressee), like emphatic speech or addresses to the reader</a:t>
            </a:r>
          </a:p>
          <a:p>
            <a:pPr lvl="1"/>
            <a:r>
              <a:rPr lang="en-GB" dirty="0" smtClean="0"/>
              <a:t>Offer interpretive comments on narrated facts</a:t>
            </a:r>
          </a:p>
          <a:p>
            <a:pPr lvl="1"/>
            <a:r>
              <a:rPr lang="en-GB" dirty="0" smtClean="0"/>
              <a:t>Be preoccupied with their own self and therefore harangue the reader in long monologues</a:t>
            </a:r>
          </a:p>
          <a:p>
            <a:r>
              <a:rPr lang="en-GB" dirty="0" smtClean="0"/>
              <a:t>The reader needs to work harder on a text with unreliable narration; he/she needs to draw much more on </a:t>
            </a:r>
          </a:p>
          <a:p>
            <a:pPr lvl="1"/>
            <a:r>
              <a:rPr lang="en-GB" dirty="0" smtClean="0"/>
              <a:t>His/her own knowledge and world view</a:t>
            </a:r>
          </a:p>
          <a:p>
            <a:pPr lvl="1"/>
            <a:r>
              <a:rPr lang="en-GB" dirty="0" err="1" smtClean="0"/>
              <a:t>Intertexts</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Elegy and unreliable narration</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While Roman elegy is not a wholly narrative genre, </a:t>
            </a:r>
            <a:r>
              <a:rPr lang="en-GB" dirty="0" err="1" smtClean="0"/>
              <a:t>narratological</a:t>
            </a:r>
            <a:r>
              <a:rPr lang="en-GB" dirty="0" smtClean="0"/>
              <a:t> methods of interpretation can often be useful</a:t>
            </a:r>
          </a:p>
          <a:p>
            <a:r>
              <a:rPr lang="en-GB" dirty="0" smtClean="0"/>
              <a:t>Remember also how the first, trend-setting collection of elegies (Prop. 1) lends itself to being read as a narrative of a love story, in several instalments</a:t>
            </a:r>
          </a:p>
          <a:p>
            <a:r>
              <a:rPr lang="en-GB" dirty="0" smtClean="0"/>
              <a:t>We have already noted several contradictions and inconsistencies within that book, and more if willing to consider Books 2, 3, and 4 as well.</a:t>
            </a:r>
          </a:p>
          <a:p>
            <a:pPr lvl="1"/>
            <a:r>
              <a:rPr lang="en-GB" dirty="0" smtClean="0"/>
              <a:t>E.g.: One love interest or more? Military achievement to be rejected or emulated?</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Prop. 1.15</a:t>
            </a:r>
            <a:endParaRPr lang="en-GB" dirty="0"/>
          </a:p>
        </p:txBody>
      </p:sp>
      <p:sp>
        <p:nvSpPr>
          <p:cNvPr id="3" name="Content Placeholder 2"/>
          <p:cNvSpPr>
            <a:spLocks noGrp="1"/>
          </p:cNvSpPr>
          <p:nvPr>
            <p:ph sz="quarter" idx="1"/>
          </p:nvPr>
        </p:nvSpPr>
        <p:spPr/>
        <p:txBody>
          <a:bodyPr>
            <a:normAutofit fontScale="92500"/>
          </a:bodyPr>
          <a:lstStyle/>
          <a:p>
            <a:r>
              <a:rPr lang="en-GB" dirty="0" smtClean="0"/>
              <a:t>Prop. 1.15 and 1.2 contains the same type of inconsistency as we observed in </a:t>
            </a:r>
            <a:r>
              <a:rPr lang="en-GB" dirty="0" err="1" smtClean="0"/>
              <a:t>Ov</a:t>
            </a:r>
            <a:r>
              <a:rPr lang="en-GB" dirty="0" smtClean="0"/>
              <a:t>. </a:t>
            </a:r>
            <a:r>
              <a:rPr lang="en-GB" i="1" dirty="0" smtClean="0"/>
              <a:t>Am</a:t>
            </a:r>
            <a:r>
              <a:rPr lang="en-GB" dirty="0" smtClean="0"/>
              <a:t>. 1.9 and 3.6</a:t>
            </a:r>
          </a:p>
          <a:p>
            <a:r>
              <a:rPr lang="en-GB" dirty="0" smtClean="0"/>
              <a:t>Cynthia has failed to appear at the narrator’s bedside during a period of illness, and in the first few lines we may observe the same inconsistency as in 1.2 and 2.1: here, use of cosmetics etc is again reprehensible</a:t>
            </a:r>
          </a:p>
          <a:p>
            <a:r>
              <a:rPr lang="en-GB" dirty="0" smtClean="0"/>
              <a:t>The mythological examples, Calypso, </a:t>
            </a:r>
            <a:r>
              <a:rPr lang="en-GB" dirty="0" err="1" smtClean="0"/>
              <a:t>Hypsipyle</a:t>
            </a:r>
            <a:r>
              <a:rPr lang="en-GB" dirty="0" smtClean="0"/>
              <a:t>, </a:t>
            </a:r>
            <a:r>
              <a:rPr lang="en-GB" dirty="0" err="1" smtClean="0"/>
              <a:t>Euadne</a:t>
            </a:r>
            <a:r>
              <a:rPr lang="en-GB" dirty="0" smtClean="0"/>
              <a:t>, and </a:t>
            </a:r>
            <a:r>
              <a:rPr lang="en-GB" dirty="0" err="1" smtClean="0"/>
              <a:t>Alphesiboea</a:t>
            </a:r>
            <a:r>
              <a:rPr lang="en-GB" dirty="0" smtClean="0"/>
              <a:t> are ostensibly included to show Cynthia how women should behave in similar situations</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Prop. 1.15: Cynthia and Calypso</a:t>
            </a:r>
            <a:endParaRPr lang="en-GB" dirty="0"/>
          </a:p>
        </p:txBody>
      </p:sp>
      <p:sp>
        <p:nvSpPr>
          <p:cNvPr id="4" name="Content Placeholder 3"/>
          <p:cNvSpPr>
            <a:spLocks noGrp="1"/>
          </p:cNvSpPr>
          <p:nvPr>
            <p:ph sz="quarter" idx="1"/>
          </p:nvPr>
        </p:nvSpPr>
        <p:spPr/>
        <p:txBody>
          <a:bodyPr>
            <a:normAutofit fontScale="62500" lnSpcReduction="20000"/>
          </a:bodyPr>
          <a:lstStyle/>
          <a:p>
            <a:r>
              <a:rPr lang="en-GB" dirty="0" smtClean="0"/>
              <a:t>Hair: Cynthia: being tidied, Calypso: unkempt</a:t>
            </a:r>
          </a:p>
          <a:p>
            <a:r>
              <a:rPr lang="en-GB" dirty="0" smtClean="0"/>
              <a:t>Tears: Calypso: real and in plenty (cf. salt waves), Cynthia: feigned (</a:t>
            </a:r>
            <a:r>
              <a:rPr lang="en-GB" dirty="0" err="1" smtClean="0"/>
              <a:t>l</a:t>
            </a:r>
            <a:r>
              <a:rPr lang="en-GB" dirty="0" smtClean="0"/>
              <a:t>. 40)</a:t>
            </a:r>
          </a:p>
          <a:p>
            <a:r>
              <a:rPr lang="en-GB" dirty="0" smtClean="0"/>
              <a:t>Awareness: Calypso: of what she has lost (remembering…), Cynthia: of crimes committed (recall your perjury)</a:t>
            </a:r>
          </a:p>
          <a:p>
            <a:r>
              <a:rPr lang="en-GB" dirty="0" smtClean="0"/>
              <a:t>Further: note the shift in emphasis from Calypso’s lack of attention to her looks to her devotion for Odysseus…</a:t>
            </a:r>
          </a:p>
          <a:p>
            <a:r>
              <a:rPr lang="en-GB" dirty="0" smtClean="0"/>
              <a:t>…as keeping faith with the beloved becomes the main focus in the following examples</a:t>
            </a:r>
          </a:p>
          <a:p>
            <a:endParaRPr lang="en-GB" dirty="0" smtClean="0"/>
          </a:p>
          <a:p>
            <a:endParaRPr lang="en-GB" dirty="0"/>
          </a:p>
        </p:txBody>
      </p:sp>
      <p:sp>
        <p:nvSpPr>
          <p:cNvPr id="5" name="Content Placeholder 4"/>
          <p:cNvSpPr>
            <a:spLocks noGrp="1"/>
          </p:cNvSpPr>
          <p:nvPr>
            <p:ph sz="quarter" idx="2"/>
          </p:nvPr>
        </p:nvSpPr>
        <p:spPr/>
        <p:txBody>
          <a:bodyPr>
            <a:normAutofit fontScale="62500" lnSpcReduction="20000"/>
          </a:bodyPr>
          <a:lstStyle/>
          <a:p>
            <a:pPr marL="0" indent="0">
              <a:buNone/>
            </a:pPr>
            <a:r>
              <a:rPr lang="en-GB" sz="3429" dirty="0" smtClean="0"/>
              <a:t>But you’re not frightened, though you’ve come at last, and you can use your hands to re-do yesterday’s hairstyle, and spend an hour on your make-up, can even flash a string of Eastern pearls as if in honour of a new lover. Unlike Calypso, who on the Ithacan’s departure wept beside the lonely sea; for many days in mourning, hair unkempt, she sat complaining to the cruel salt waves, and though she’d never see him more, felt sorry for him, remembering their long happiness</a:t>
            </a:r>
            <a:r>
              <a:rPr lang="en-GB" dirty="0" smtClean="0"/>
              <a:t>:</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Mythological proof?</a:t>
            </a:r>
            <a:endParaRPr lang="en-GB" dirty="0"/>
          </a:p>
        </p:txBody>
      </p:sp>
      <p:sp>
        <p:nvSpPr>
          <p:cNvPr id="3" name="Content Placeholder 2"/>
          <p:cNvSpPr>
            <a:spLocks noGrp="1"/>
          </p:cNvSpPr>
          <p:nvPr>
            <p:ph sz="quarter" idx="1"/>
          </p:nvPr>
        </p:nvSpPr>
        <p:spPr/>
        <p:txBody>
          <a:bodyPr>
            <a:normAutofit fontScale="55000" lnSpcReduction="20000"/>
          </a:bodyPr>
          <a:lstStyle/>
          <a:p>
            <a:pPr marL="0" indent="0">
              <a:buNone/>
            </a:pPr>
            <a:r>
              <a:rPr lang="en-GB" sz="3636" dirty="0" smtClean="0"/>
              <a:t>Nor like </a:t>
            </a:r>
            <a:r>
              <a:rPr lang="en-GB" sz="3636" dirty="0" err="1" smtClean="0"/>
              <a:t>Hypsipyle</a:t>
            </a:r>
            <a:r>
              <a:rPr lang="en-GB" sz="3636" dirty="0" smtClean="0"/>
              <a:t> – when the winds swept Jason off, distraught, immobile in her empty bower, </a:t>
            </a:r>
            <a:r>
              <a:rPr lang="en-GB" sz="3636" dirty="0" err="1" smtClean="0"/>
              <a:t>Hypsipyle</a:t>
            </a:r>
            <a:r>
              <a:rPr lang="en-GB" sz="3636" dirty="0" smtClean="0"/>
              <a:t> thereafter felt no other love, pining only for her </a:t>
            </a:r>
            <a:r>
              <a:rPr lang="en-GB" sz="3636" dirty="0" err="1" smtClean="0"/>
              <a:t>Haemonian</a:t>
            </a:r>
            <a:r>
              <a:rPr lang="en-GB" sz="3636" dirty="0" smtClean="0"/>
              <a:t> guest. </a:t>
            </a:r>
            <a:r>
              <a:rPr lang="en-GB" sz="3636" dirty="0" err="1" smtClean="0"/>
              <a:t>Euadne</a:t>
            </a:r>
            <a:r>
              <a:rPr lang="en-GB" sz="3636" dirty="0" smtClean="0"/>
              <a:t> too, proud to burn on her poor husband’s pyre, died a paragon of </a:t>
            </a:r>
            <a:r>
              <a:rPr lang="en-GB" sz="3636" dirty="0" err="1" smtClean="0"/>
              <a:t>Argive</a:t>
            </a:r>
            <a:r>
              <a:rPr lang="en-GB" sz="3636" dirty="0" smtClean="0"/>
              <a:t> virtue. </a:t>
            </a:r>
            <a:r>
              <a:rPr lang="en-GB" sz="3636" dirty="0" err="1" smtClean="0"/>
              <a:t>Alphesiboea</a:t>
            </a:r>
            <a:r>
              <a:rPr lang="en-GB" sz="3636" dirty="0" smtClean="0"/>
              <a:t> to avenge a husband killed her brothers, breaking blood’s precious bond for love. Could none of these inspire you to amend your ways that you too might become a legend.</a:t>
            </a:r>
          </a:p>
          <a:p>
            <a:endParaRPr lang="en-GB" dirty="0"/>
          </a:p>
        </p:txBody>
      </p:sp>
      <p:sp>
        <p:nvSpPr>
          <p:cNvPr id="4" name="Content Placeholder 3"/>
          <p:cNvSpPr>
            <a:spLocks noGrp="1"/>
          </p:cNvSpPr>
          <p:nvPr>
            <p:ph sz="quarter" idx="2"/>
          </p:nvPr>
        </p:nvSpPr>
        <p:spPr>
          <a:xfrm>
            <a:off x="4844901" y="1589566"/>
            <a:ext cx="3886200" cy="5268433"/>
          </a:xfrm>
        </p:spPr>
        <p:txBody>
          <a:bodyPr>
            <a:normAutofit fontScale="55000" lnSpcReduction="20000"/>
          </a:bodyPr>
          <a:lstStyle/>
          <a:p>
            <a:r>
              <a:rPr lang="en-GB" dirty="0" smtClean="0"/>
              <a:t>‘Nor like’ reminds the reader of the aim of the catalogue</a:t>
            </a:r>
          </a:p>
          <a:p>
            <a:r>
              <a:rPr lang="en-GB" dirty="0" smtClean="0"/>
              <a:t>The setting, with </a:t>
            </a:r>
            <a:r>
              <a:rPr lang="en-GB" dirty="0" err="1" smtClean="0"/>
              <a:t>Hypsipyle</a:t>
            </a:r>
            <a:r>
              <a:rPr lang="en-GB" dirty="0" smtClean="0"/>
              <a:t> alone in her chamber, also has some correspondences to Cynthia’s situation, presumably alone as she prepares her hair</a:t>
            </a:r>
          </a:p>
          <a:p>
            <a:r>
              <a:rPr lang="en-GB" dirty="0" smtClean="0"/>
              <a:t>The focus shifts with the mention of the winds, linking </a:t>
            </a:r>
            <a:r>
              <a:rPr lang="en-GB" dirty="0" err="1" smtClean="0"/>
              <a:t>Hypsipyle</a:t>
            </a:r>
            <a:r>
              <a:rPr lang="en-GB" dirty="0" smtClean="0"/>
              <a:t> closer to Calypso’s grief</a:t>
            </a:r>
          </a:p>
          <a:p>
            <a:r>
              <a:rPr lang="en-GB" dirty="0" smtClean="0"/>
              <a:t>The </a:t>
            </a:r>
            <a:r>
              <a:rPr lang="en-GB" dirty="0" err="1" smtClean="0"/>
              <a:t>Euadne</a:t>
            </a:r>
            <a:r>
              <a:rPr lang="en-GB" dirty="0" smtClean="0"/>
              <a:t> and </a:t>
            </a:r>
            <a:r>
              <a:rPr lang="en-GB" dirty="0" err="1" smtClean="0"/>
              <a:t>Alphesiboea</a:t>
            </a:r>
            <a:r>
              <a:rPr lang="en-GB" dirty="0" smtClean="0"/>
              <a:t> examples focus entirely on fidelity, and there is an increase in pathos and drama (the later, the bloodier the myth!)</a:t>
            </a:r>
          </a:p>
          <a:p>
            <a:r>
              <a:rPr lang="en-GB" dirty="0" smtClean="0"/>
              <a:t>These examples seem to show that Cynthia falls short of the mythological role models</a:t>
            </a:r>
          </a:p>
          <a:p>
            <a:r>
              <a:rPr lang="en-GB" dirty="0" smtClean="0"/>
              <a:t>BUT: as Cynthia may be said to do, the mythological examples have also transgressed traditional boundaries for love. This similarity heightens the emphasis on her shortcomings</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61" y="228600"/>
            <a:ext cx="8571039" cy="990600"/>
          </a:xfrm>
        </p:spPr>
        <p:txBody>
          <a:bodyPr/>
          <a:lstStyle/>
          <a:p>
            <a:r>
              <a:rPr lang="en-GB" dirty="0" smtClean="0"/>
              <a:t>Implications: looking at men </a:t>
            </a:r>
            <a:endParaRPr lang="en-GB" dirty="0"/>
          </a:p>
        </p:txBody>
      </p:sp>
      <p:sp>
        <p:nvSpPr>
          <p:cNvPr id="3" name="Content Placeholder 2"/>
          <p:cNvSpPr>
            <a:spLocks noGrp="1"/>
          </p:cNvSpPr>
          <p:nvPr>
            <p:ph sz="quarter" idx="1"/>
          </p:nvPr>
        </p:nvSpPr>
        <p:spPr>
          <a:xfrm>
            <a:off x="191961" y="1589566"/>
            <a:ext cx="4303839" cy="5026603"/>
          </a:xfrm>
        </p:spPr>
        <p:txBody>
          <a:bodyPr>
            <a:normAutofit fontScale="62500" lnSpcReduction="20000"/>
          </a:bodyPr>
          <a:lstStyle/>
          <a:p>
            <a:pPr marL="0" indent="0">
              <a:buNone/>
            </a:pPr>
            <a:r>
              <a:rPr lang="en-GB" sz="3200" dirty="0" smtClean="0"/>
              <a:t>Unlike Calypso, who on the Ithacan’s departure wept beside the lonely sea; for many days in mourning, hair unkempt, she sat complaining to the cruel salt waves, and though she’d never see him more, felt sorry for him, remembering their long happiness: Nor like </a:t>
            </a:r>
            <a:r>
              <a:rPr lang="en-GB" sz="3200" dirty="0" err="1" smtClean="0"/>
              <a:t>Hypsipyle</a:t>
            </a:r>
            <a:r>
              <a:rPr lang="en-GB" sz="3200" dirty="0" smtClean="0"/>
              <a:t> – when the winds swept Jason off, distraught, immobile in her empty bower, </a:t>
            </a:r>
            <a:r>
              <a:rPr lang="en-GB" sz="3200" dirty="0" err="1" smtClean="0"/>
              <a:t>Hypsipyle</a:t>
            </a:r>
            <a:r>
              <a:rPr lang="en-GB" sz="3200" dirty="0" smtClean="0"/>
              <a:t> thereafter felt no other love, pining only for her </a:t>
            </a:r>
            <a:r>
              <a:rPr lang="en-GB" sz="3200" dirty="0" err="1" smtClean="0"/>
              <a:t>Haemonian</a:t>
            </a:r>
            <a:r>
              <a:rPr lang="en-GB" sz="3200" dirty="0" smtClean="0"/>
              <a:t> guest. </a:t>
            </a:r>
            <a:r>
              <a:rPr lang="en-GB" sz="3200" dirty="0" err="1" smtClean="0"/>
              <a:t>Euadne</a:t>
            </a:r>
            <a:r>
              <a:rPr lang="en-GB" sz="3200" dirty="0" smtClean="0"/>
              <a:t> too, proud to burn on her poor husband’s pyre, died a paragon of </a:t>
            </a:r>
            <a:r>
              <a:rPr lang="en-GB" sz="3200" dirty="0" err="1" smtClean="0"/>
              <a:t>Argive</a:t>
            </a:r>
            <a:r>
              <a:rPr lang="en-GB" sz="3200" dirty="0" smtClean="0"/>
              <a:t> virtue. </a:t>
            </a:r>
            <a:r>
              <a:rPr lang="en-GB" sz="3200" dirty="0" err="1" smtClean="0"/>
              <a:t>Alphesiboea</a:t>
            </a:r>
            <a:r>
              <a:rPr lang="en-GB" sz="3200" dirty="0" smtClean="0"/>
              <a:t> to avenge a husband killed her brothers, breaking blood’s precious bond for love. Could none of these inspire you to amend your ways that you too might become a legend.</a:t>
            </a:r>
          </a:p>
          <a:p>
            <a:pPr marL="0" indent="0">
              <a:buNone/>
            </a:pPr>
            <a:endParaRPr lang="en-GB" sz="2400" dirty="0"/>
          </a:p>
        </p:txBody>
      </p:sp>
      <p:sp>
        <p:nvSpPr>
          <p:cNvPr id="4" name="Content Placeholder 3"/>
          <p:cNvSpPr>
            <a:spLocks noGrp="1"/>
          </p:cNvSpPr>
          <p:nvPr>
            <p:ph sz="quarter" idx="2"/>
          </p:nvPr>
        </p:nvSpPr>
        <p:spPr>
          <a:xfrm>
            <a:off x="4844901" y="1589567"/>
            <a:ext cx="3886200" cy="5026602"/>
          </a:xfrm>
        </p:spPr>
        <p:txBody>
          <a:bodyPr>
            <a:normAutofit fontScale="62500" lnSpcReduction="20000"/>
          </a:bodyPr>
          <a:lstStyle/>
          <a:p>
            <a:r>
              <a:rPr lang="en-GB" dirty="0" smtClean="0"/>
              <a:t>Julia </a:t>
            </a:r>
            <a:r>
              <a:rPr lang="en-GB" dirty="0" err="1" smtClean="0"/>
              <a:t>Gaisser</a:t>
            </a:r>
            <a:r>
              <a:rPr lang="en-GB" dirty="0" smtClean="0"/>
              <a:t> has stressed that three out of the four exemplary women (Calypso, </a:t>
            </a:r>
            <a:r>
              <a:rPr lang="en-GB" dirty="0" err="1" smtClean="0"/>
              <a:t>Hypsipyle</a:t>
            </a:r>
            <a:r>
              <a:rPr lang="en-GB" dirty="0" smtClean="0"/>
              <a:t>, and </a:t>
            </a:r>
            <a:r>
              <a:rPr lang="en-GB" dirty="0" err="1" smtClean="0"/>
              <a:t>Alphesiboea</a:t>
            </a:r>
            <a:r>
              <a:rPr lang="en-GB" dirty="0" smtClean="0"/>
              <a:t>) were abandoned by their male lovers who moved on to other women</a:t>
            </a:r>
          </a:p>
          <a:p>
            <a:pPr lvl="1"/>
            <a:r>
              <a:rPr lang="en-GB" dirty="0" smtClean="0"/>
              <a:t>In </a:t>
            </a:r>
            <a:r>
              <a:rPr lang="en-GB" dirty="0" err="1" smtClean="0"/>
              <a:t>Hypsipyle’s</a:t>
            </a:r>
            <a:r>
              <a:rPr lang="en-GB" dirty="0" smtClean="0"/>
              <a:t> case, also later abandoning that woman (</a:t>
            </a:r>
            <a:r>
              <a:rPr lang="en-GB" dirty="0" err="1" smtClean="0"/>
              <a:t>Medea</a:t>
            </a:r>
            <a:r>
              <a:rPr lang="en-GB" dirty="0" smtClean="0"/>
              <a:t>)</a:t>
            </a:r>
          </a:p>
          <a:p>
            <a:r>
              <a:rPr lang="en-GB" dirty="0" smtClean="0"/>
              <a:t>Using their own, external knowledge of the myths, the reader may become suspicious about the narrator’s own fidelity</a:t>
            </a:r>
          </a:p>
          <a:p>
            <a:pPr lvl="1"/>
            <a:r>
              <a:rPr lang="en-GB" dirty="0" smtClean="0"/>
              <a:t>Sharp contrast to the narrator’s purported focus</a:t>
            </a:r>
          </a:p>
          <a:p>
            <a:r>
              <a:rPr lang="en-GB" dirty="0" smtClean="0"/>
              <a:t>Such suspicions may be seen as confirmed in Prop. 17 and 18, where the narrator has left Cynthia:</a:t>
            </a:r>
          </a:p>
          <a:p>
            <a:pPr lvl="1"/>
            <a:r>
              <a:rPr lang="en-GB" dirty="0" smtClean="0"/>
              <a:t>Prop. 1.18.9f: Where is my guilt? What slander changes you against me? That I’ve taken a new girl to make you jealous?</a:t>
            </a: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ＭＳ Ｐゴシック"/>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ＭＳ Ｐゴシック"/>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Median.thmx</Template>
  <TotalTime>231</TotalTime>
  <Words>1536</Words>
  <Application>Microsoft Office PowerPoint</Application>
  <PresentationFormat>On-screen Show (4:3)</PresentationFormat>
  <Paragraphs>79</Paragraphs>
  <Slides>11</Slides>
  <Notes>11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Median</vt:lpstr>
      <vt:lpstr>Augustan lovers</vt:lpstr>
      <vt:lpstr>Our experience</vt:lpstr>
      <vt:lpstr>Ovidian inconsistencies</vt:lpstr>
      <vt:lpstr>The stream in Ov. Am. 3.6</vt:lpstr>
      <vt:lpstr>Unreliable narration</vt:lpstr>
      <vt:lpstr>Recognising unreliable narration</vt:lpstr>
      <vt:lpstr>Elegy and unreliable narration</vt:lpstr>
      <vt:lpstr>Prop. 1.15</vt:lpstr>
      <vt:lpstr>Prop. 1.15: Cynthia and Calypso</vt:lpstr>
      <vt:lpstr>Mythological proof?</vt:lpstr>
      <vt:lpstr>Implications: looking at men </vt:lpstr>
    </vt:vector>
  </TitlesOfParts>
  <Company>UWL Lampeter</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Augustan lovers 14</dc:title>
  <dc:creator>Magdalena Ohrman</dc:creator>
  <cp:lastModifiedBy>Magdalena Ohrman</cp:lastModifiedBy>
  <cp:revision>22</cp:revision>
  <dcterms:created xsi:type="dcterms:W3CDTF">2010-03-10T15:42:18Z</dcterms:created>
  <dcterms:modified xsi:type="dcterms:W3CDTF">2013-03-26T13:48:17Z</dcterms:modified>
</cp:coreProperties>
</file>