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6"/>
  </p:notesMasterIdLst>
  <p:handoutMasterIdLst>
    <p:handoutMasterId r:id="rId27"/>
  </p:handoutMasterIdLst>
  <p:sldIdLst>
    <p:sldId id="256" r:id="rId4"/>
    <p:sldId id="258" r:id="rId5"/>
    <p:sldId id="257" r:id="rId6"/>
    <p:sldId id="260" r:id="rId7"/>
    <p:sldId id="259" r:id="rId8"/>
    <p:sldId id="262" r:id="rId9"/>
    <p:sldId id="263" r:id="rId10"/>
    <p:sldId id="286" r:id="rId11"/>
    <p:sldId id="264" r:id="rId12"/>
    <p:sldId id="265" r:id="rId13"/>
    <p:sldId id="266" r:id="rId14"/>
    <p:sldId id="267" r:id="rId15"/>
    <p:sldId id="268" r:id="rId16"/>
    <p:sldId id="269" r:id="rId17"/>
    <p:sldId id="272" r:id="rId18"/>
    <p:sldId id="274" r:id="rId19"/>
    <p:sldId id="273" r:id="rId20"/>
    <p:sldId id="275" r:id="rId21"/>
    <p:sldId id="277" r:id="rId22"/>
    <p:sldId id="278" r:id="rId23"/>
    <p:sldId id="284" r:id="rId24"/>
    <p:sldId id="285" r:id="rId2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114" y="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30/01/2017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1/30/2017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https://docs.unity3d.com/Manual/UsingTheEditor.html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1182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Image</a:t>
            </a:r>
            <a:r>
              <a:rPr lang="en-GB" sz="1200" baseline="0" dirty="0"/>
              <a:t> </a:t>
            </a:r>
            <a:r>
              <a:rPr lang="en-GB" sz="1200" dirty="0"/>
              <a:t>Source: Unity in Action, Manning (2015), By J. Hocking, pp. 24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146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Image Source: Unity in Action, Manning (2015), By J. Hocking, pp. 33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39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</a:t>
            </a:r>
            <a:r>
              <a:rPr lang="en-GB" baseline="0" dirty="0"/>
              <a:t> Source: </a:t>
            </a:r>
            <a:r>
              <a:rPr lang="en-GB" dirty="0"/>
              <a:t>Unity 5.x Game Development Essentials, 3rd Edition, </a:t>
            </a:r>
            <a:r>
              <a:rPr lang="en-GB" dirty="0" err="1"/>
              <a:t>Packt</a:t>
            </a:r>
            <a:r>
              <a:rPr lang="en-GB" dirty="0"/>
              <a:t> (2016), By </a:t>
            </a:r>
            <a:r>
              <a:rPr lang="en-GB" dirty="0" err="1"/>
              <a:t>Tommaso</a:t>
            </a:r>
            <a:r>
              <a:rPr lang="en-GB" dirty="0"/>
              <a:t> </a:t>
            </a:r>
            <a:r>
              <a:rPr lang="en-GB" dirty="0" err="1"/>
              <a:t>Lintrami</a:t>
            </a:r>
            <a:r>
              <a:rPr lang="en-GB" dirty="0"/>
              <a:t>,</a:t>
            </a:r>
            <a:r>
              <a:rPr lang="en-GB" baseline="0" dirty="0"/>
              <a:t> pp. 11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7882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</a:t>
            </a:r>
            <a:r>
              <a:rPr lang="en-GB" sz="1200" dirty="0"/>
              <a:t>Source: Unity in Action, Manning (2015), By J. Hocking, pp. 32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1592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https://docs.unity3d.com/Manual/Prefabs.html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7716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1/30/2017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1/30/2017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1/30/2017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1/30/2017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1/30/2017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1/30/2017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1/30/2017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moodle.swanseamet.uwtsd.ac.uk/course/view.php?id=3117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30-Jan-2017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 to Unity</a:t>
            </a:r>
          </a:p>
          <a:p>
            <a:pPr lvl="1"/>
            <a:r>
              <a:rPr lang="en-GB" dirty="0"/>
              <a:t>2D and 3D Space</a:t>
            </a:r>
          </a:p>
          <a:p>
            <a:pPr lvl="1"/>
            <a:r>
              <a:rPr lang="en-GB" dirty="0"/>
              <a:t>Game Objects and Components</a:t>
            </a:r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 to provide you with a requisite understanding of the key principles and techniques of game development for web and mobile devices using the Unity platform.</a:t>
            </a:r>
          </a:p>
        </p:txBody>
      </p:sp>
    </p:spTree>
    <p:extLst>
      <p:ext uri="{BB962C8B-B14F-4D97-AF65-F5344CB8AC3E}">
        <p14:creationId xmlns:p14="http://schemas.microsoft.com/office/powerpoint/2010/main" val="354052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100% Coursework</a:t>
            </a:r>
          </a:p>
          <a:p>
            <a:pPr lvl="1"/>
            <a:r>
              <a:rPr lang="en-GB" dirty="0"/>
              <a:t>Coursework 1</a:t>
            </a:r>
          </a:p>
          <a:p>
            <a:pPr lvl="2"/>
            <a:r>
              <a:rPr lang="en-GB" dirty="0"/>
              <a:t>Hand out:	Today</a:t>
            </a:r>
          </a:p>
          <a:p>
            <a:pPr lvl="2"/>
            <a:r>
              <a:rPr lang="en-GB" dirty="0"/>
              <a:t>Hand in:	March 2017</a:t>
            </a:r>
          </a:p>
          <a:p>
            <a:pPr lvl="1"/>
            <a:r>
              <a:rPr lang="en-GB" dirty="0"/>
              <a:t>Coursework 2</a:t>
            </a:r>
          </a:p>
          <a:p>
            <a:pPr lvl="2"/>
            <a:r>
              <a:rPr lang="en-GB" dirty="0"/>
              <a:t>Hand out:	Today</a:t>
            </a:r>
          </a:p>
          <a:p>
            <a:pPr lvl="2"/>
            <a:r>
              <a:rPr lang="en-GB" dirty="0"/>
              <a:t>Hand in:	May 2017</a:t>
            </a:r>
          </a:p>
        </p:txBody>
      </p:sp>
    </p:spTree>
    <p:extLst>
      <p:ext uri="{BB962C8B-B14F-4D97-AF65-F5344CB8AC3E}">
        <p14:creationId xmlns:p14="http://schemas.microsoft.com/office/powerpoint/2010/main" val="3653991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The Reading List is available on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214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Indie Game Development</a:t>
            </a:r>
          </a:p>
        </p:txBody>
      </p:sp>
    </p:spTree>
    <p:extLst>
      <p:ext uri="{BB962C8B-B14F-4D97-AF65-F5344CB8AC3E}">
        <p14:creationId xmlns:p14="http://schemas.microsoft.com/office/powerpoint/2010/main" val="1592787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 will be doing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This </a:t>
            </a:r>
            <a:r>
              <a:rPr lang="en-GB"/>
              <a:t>is </a:t>
            </a:r>
            <a:r>
              <a:rPr lang="en-GB" smtClean="0"/>
              <a:t>a </a:t>
            </a:r>
            <a:r>
              <a:rPr lang="en-GB" dirty="0"/>
              <a:t>“programming module” </a:t>
            </a:r>
            <a:r>
              <a:rPr lang="en-GB" dirty="0">
                <a:sym typeface="Wingdings" panose="05000000000000000000" pitchFamily="2" charset="2"/>
              </a:rPr>
              <a:t>, as such we will be f</a:t>
            </a:r>
            <a:r>
              <a:rPr lang="en-GB" dirty="0"/>
              <a:t>ocusing </a:t>
            </a:r>
            <a:r>
              <a:rPr lang="en-GB" dirty="0" smtClean="0"/>
              <a:t>on </a:t>
            </a:r>
            <a:r>
              <a:rPr lang="en-GB" b="1" dirty="0" smtClean="0"/>
              <a:t>coding</a:t>
            </a:r>
            <a:r>
              <a:rPr lang="en-GB" dirty="0" smtClean="0"/>
              <a:t> the:</a:t>
            </a:r>
          </a:p>
          <a:p>
            <a:pPr lvl="1"/>
            <a:r>
              <a:rPr lang="en-GB" dirty="0" smtClean="0"/>
              <a:t>Core </a:t>
            </a:r>
            <a:r>
              <a:rPr lang="en-GB" dirty="0"/>
              <a:t>Mechanics</a:t>
            </a:r>
            <a:endParaRPr lang="en-GB" dirty="0" smtClean="0"/>
          </a:p>
          <a:p>
            <a:pPr lvl="1"/>
            <a:r>
              <a:rPr lang="en-GB" dirty="0" smtClean="0"/>
              <a:t>User Interface and Interaction</a:t>
            </a:r>
            <a:endParaRPr lang="en-GB" dirty="0"/>
          </a:p>
          <a:p>
            <a:pPr lvl="1"/>
            <a:r>
              <a:rPr lang="en-GB" dirty="0"/>
              <a:t>Etc.</a:t>
            </a:r>
          </a:p>
          <a:p>
            <a:r>
              <a:rPr lang="en-GB" dirty="0"/>
              <a:t>Use the Unity Game Development Engine and </a:t>
            </a:r>
            <a:r>
              <a:rPr lang="en-GB" b="1" dirty="0"/>
              <a:t>C#</a:t>
            </a:r>
            <a:r>
              <a:rPr lang="en-GB" dirty="0"/>
              <a:t> as our scripting language.</a:t>
            </a:r>
          </a:p>
          <a:p>
            <a:r>
              <a:rPr lang="en-GB" dirty="0"/>
              <a:t>We will not totally ignore the skin of the game – how it looks and sounds</a:t>
            </a:r>
          </a:p>
          <a:p>
            <a:pPr lvl="1"/>
            <a:r>
              <a:rPr lang="en-GB" dirty="0"/>
              <a:t>But will mostly use the basic game objects in Unity and third party stuff as this is a game </a:t>
            </a:r>
            <a:r>
              <a:rPr lang="en-GB" b="1" dirty="0"/>
              <a:t>development</a:t>
            </a:r>
            <a:r>
              <a:rPr lang="en-GB" dirty="0"/>
              <a:t> course and not a design course.</a:t>
            </a:r>
          </a:p>
        </p:txBody>
      </p:sp>
    </p:spTree>
    <p:extLst>
      <p:ext uri="{BB962C8B-B14F-4D97-AF65-F5344CB8AC3E}">
        <p14:creationId xmlns:p14="http://schemas.microsoft.com/office/powerpoint/2010/main" val="1481429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 will be doing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For example, building a Role Playing Game (RPG), some key elements to consider:</a:t>
            </a:r>
          </a:p>
          <a:p>
            <a:r>
              <a:rPr lang="en-GB" dirty="0"/>
              <a:t>Story and Setting</a:t>
            </a:r>
          </a:p>
          <a:p>
            <a:r>
              <a:rPr lang="en-GB" dirty="0"/>
              <a:t>Exploration and Quests</a:t>
            </a:r>
          </a:p>
          <a:p>
            <a:r>
              <a:rPr lang="en-GB" dirty="0"/>
              <a:t>Items and Inventory</a:t>
            </a:r>
          </a:p>
          <a:p>
            <a:r>
              <a:rPr lang="en-GB" dirty="0"/>
              <a:t>Character Development</a:t>
            </a:r>
          </a:p>
          <a:p>
            <a:r>
              <a:rPr lang="en-GB" dirty="0"/>
              <a:t>Experience and Levels</a:t>
            </a:r>
          </a:p>
          <a:p>
            <a:r>
              <a:rPr lang="en-GB" dirty="0"/>
              <a:t>Combat</a:t>
            </a:r>
          </a:p>
          <a:p>
            <a:r>
              <a:rPr lang="en-GB" dirty="0"/>
              <a:t>User Interface and Graphics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0176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we will be doing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55576" y="1628800"/>
            <a:ext cx="763284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PLAYER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55576" y="3068960"/>
            <a:ext cx="7632848" cy="64807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USER INTERFACE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55576" y="4437112"/>
            <a:ext cx="3096344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STORYTELLING ENGINE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292080" y="4437112"/>
            <a:ext cx="3096344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CORE MECHANICS</a:t>
            </a:r>
          </a:p>
        </p:txBody>
      </p:sp>
      <p:cxnSp>
        <p:nvCxnSpPr>
          <p:cNvPr id="12" name="Straight Arrow Connector 11"/>
          <p:cNvCxnSpPr/>
          <p:nvPr/>
        </p:nvCxnSpPr>
        <p:spPr>
          <a:xfrm flipV="1">
            <a:off x="2267744" y="2276872"/>
            <a:ext cx="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6825863" y="2276872"/>
            <a:ext cx="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9" idx="3"/>
            <a:endCxn id="10" idx="1"/>
          </p:cNvCxnSpPr>
          <p:nvPr/>
        </p:nvCxnSpPr>
        <p:spPr>
          <a:xfrm>
            <a:off x="3851920" y="4761148"/>
            <a:ext cx="144016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9" idx="0"/>
          </p:cNvCxnSpPr>
          <p:nvPr/>
        </p:nvCxnSpPr>
        <p:spPr>
          <a:xfrm flipV="1">
            <a:off x="2303748" y="3717032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V="1">
            <a:off x="5940152" y="3717032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1763688" y="2564904"/>
            <a:ext cx="975095" cy="276999"/>
          </a:xfrm>
          <a:prstGeom prst="rect">
            <a:avLst/>
          </a:prstGeom>
          <a:solidFill>
            <a:schemeClr val="bg1"/>
          </a:solidFill>
        </p:spPr>
        <p:txBody>
          <a:bodyPr wrap="none" tIns="0" rIns="90000" bIns="0" rtlCol="0">
            <a:spAutoFit/>
          </a:bodyPr>
          <a:lstStyle/>
          <a:p>
            <a:r>
              <a:rPr lang="en-GB" dirty="0"/>
              <a:t>Outputs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444208" y="2575937"/>
            <a:ext cx="821207" cy="276999"/>
          </a:xfrm>
          <a:prstGeom prst="rect">
            <a:avLst/>
          </a:prstGeom>
          <a:solidFill>
            <a:schemeClr val="bg1"/>
          </a:solidFill>
        </p:spPr>
        <p:txBody>
          <a:bodyPr wrap="none" tIns="0" rIns="90000" bIns="0" rtlCol="0">
            <a:spAutoFit/>
          </a:bodyPr>
          <a:lstStyle/>
          <a:p>
            <a:r>
              <a:rPr lang="en-GB" dirty="0"/>
              <a:t>Inputs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100961" y="4437112"/>
            <a:ext cx="1007284" cy="276999"/>
          </a:xfrm>
          <a:prstGeom prst="rect">
            <a:avLst/>
          </a:prstGeom>
          <a:noFill/>
        </p:spPr>
        <p:txBody>
          <a:bodyPr wrap="none" tIns="0" rIns="90000" bIns="0" rtlCol="0">
            <a:spAutoFit/>
          </a:bodyPr>
          <a:lstStyle/>
          <a:p>
            <a:r>
              <a:rPr lang="en-GB" dirty="0"/>
              <a:t>Triggers</a:t>
            </a:r>
          </a:p>
        </p:txBody>
      </p:sp>
      <p:cxnSp>
        <p:nvCxnSpPr>
          <p:cNvPr id="25" name="Straight Arrow Connector 24"/>
          <p:cNvCxnSpPr/>
          <p:nvPr/>
        </p:nvCxnSpPr>
        <p:spPr>
          <a:xfrm>
            <a:off x="7740352" y="3717032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7020272" y="3938572"/>
            <a:ext cx="1516590" cy="276999"/>
          </a:xfrm>
          <a:prstGeom prst="rect">
            <a:avLst/>
          </a:prstGeom>
          <a:solidFill>
            <a:schemeClr val="bg1"/>
          </a:solidFill>
        </p:spPr>
        <p:txBody>
          <a:bodyPr wrap="none" tIns="0" rIns="90000" bIns="0" rtlCol="0">
            <a:spAutoFit/>
          </a:bodyPr>
          <a:lstStyle/>
          <a:p>
            <a:r>
              <a:rPr lang="en-GB" dirty="0"/>
              <a:t>Player Events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5076056" y="3933056"/>
            <a:ext cx="1732354" cy="276999"/>
          </a:xfrm>
          <a:prstGeom prst="rect">
            <a:avLst/>
          </a:prstGeom>
          <a:solidFill>
            <a:schemeClr val="bg1"/>
          </a:solidFill>
        </p:spPr>
        <p:txBody>
          <a:bodyPr wrap="none" tIns="0" rIns="90000" bIns="0" rtlCol="0">
            <a:spAutoFit/>
          </a:bodyPr>
          <a:lstStyle/>
          <a:p>
            <a:r>
              <a:rPr lang="en-GB" dirty="0"/>
              <a:t>In-Game Events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403648" y="3938572"/>
            <a:ext cx="1826675" cy="276999"/>
          </a:xfrm>
          <a:prstGeom prst="rect">
            <a:avLst/>
          </a:prstGeom>
          <a:solidFill>
            <a:schemeClr val="bg1"/>
          </a:solidFill>
        </p:spPr>
        <p:txBody>
          <a:bodyPr wrap="none" tIns="0" rIns="90000" bIns="0" rtlCol="0">
            <a:spAutoFit/>
          </a:bodyPr>
          <a:lstStyle/>
          <a:p>
            <a:r>
              <a:rPr lang="en-GB" dirty="0"/>
              <a:t>Narrative Events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39552" y="6433591"/>
            <a:ext cx="79231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Figure adapted from Fundamentals of Game Design, 3</a:t>
            </a:r>
            <a:r>
              <a:rPr lang="en-GB" sz="1400" baseline="30000" dirty="0"/>
              <a:t>rd</a:t>
            </a:r>
            <a:r>
              <a:rPr lang="en-GB" sz="1400" dirty="0"/>
              <a:t> Edition, New Riders (2013) By Ernest Adams </a:t>
            </a:r>
          </a:p>
        </p:txBody>
      </p:sp>
      <p:sp>
        <p:nvSpPr>
          <p:cNvPr id="30" name="Can 29"/>
          <p:cNvSpPr/>
          <p:nvPr/>
        </p:nvSpPr>
        <p:spPr>
          <a:xfrm>
            <a:off x="5652120" y="5633748"/>
            <a:ext cx="2304256" cy="620572"/>
          </a:xfrm>
          <a:prstGeom prst="can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LEVEL DESIGN DATA</a:t>
            </a:r>
          </a:p>
        </p:txBody>
      </p:sp>
      <p:cxnSp>
        <p:nvCxnSpPr>
          <p:cNvPr id="43" name="Straight Arrow Connector 42"/>
          <p:cNvCxnSpPr>
            <a:stCxn id="30" idx="1"/>
          </p:cNvCxnSpPr>
          <p:nvPr/>
        </p:nvCxnSpPr>
        <p:spPr>
          <a:xfrm flipV="1">
            <a:off x="6804248" y="5085184"/>
            <a:ext cx="0" cy="5485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30160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/>
          <a:lstStyle/>
          <a:p>
            <a:r>
              <a:rPr lang="en-GB" dirty="0"/>
              <a:t>A professional quality game engine used to create 2D and 3D games targeting different platforms.</a:t>
            </a:r>
          </a:p>
          <a:p>
            <a:r>
              <a:rPr lang="en-GB" dirty="0"/>
              <a:t>It is relatively easy to use and one of the most accessible tools for novice game developers.</a:t>
            </a:r>
          </a:p>
          <a:p>
            <a:r>
              <a:rPr lang="en-GB" dirty="0"/>
              <a:t>It has two main advantages:</a:t>
            </a:r>
          </a:p>
          <a:p>
            <a:pPr lvl="1"/>
            <a:r>
              <a:rPr lang="en-GB" dirty="0"/>
              <a:t>A high degree of cross-platform support</a:t>
            </a:r>
          </a:p>
          <a:p>
            <a:pPr lvl="1"/>
            <a:r>
              <a:rPr lang="en-GB" dirty="0"/>
              <a:t>An extremely productive visual workflow</a:t>
            </a:r>
          </a:p>
          <a:p>
            <a:r>
              <a:rPr lang="en-GB" dirty="0"/>
              <a:t>A third advantage is the modular component system used to construct game objects.</a:t>
            </a:r>
          </a:p>
        </p:txBody>
      </p:sp>
    </p:spTree>
    <p:extLst>
      <p:ext uri="{BB962C8B-B14F-4D97-AF65-F5344CB8AC3E}">
        <p14:creationId xmlns:p14="http://schemas.microsoft.com/office/powerpoint/2010/main" val="3110939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Cross Platform 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Build your content once and deploy at a click to:</a:t>
            </a:r>
          </a:p>
          <a:p>
            <a:r>
              <a:rPr lang="en-GB" dirty="0"/>
              <a:t>All major mobile platforms, VR, Desktop, Console and TV Platforms</a:t>
            </a:r>
          </a:p>
          <a:p>
            <a:r>
              <a:rPr lang="en-GB" dirty="0"/>
              <a:t>And the Web too.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62" y="3720003"/>
            <a:ext cx="8228571" cy="2733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893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Visual Workflow Interface </a:t>
            </a:r>
          </a:p>
        </p:txBody>
      </p:sp>
      <p:pic>
        <p:nvPicPr>
          <p:cNvPr id="1030" name="Picture 6" descr="C:\Users\sc-ka\AppData\Local\Temp\SNAGHTML151daf1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628800"/>
            <a:ext cx="8153400" cy="481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81109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 up 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 you all have Unity Accounts?</a:t>
            </a:r>
          </a:p>
          <a:p>
            <a:pPr lvl="1"/>
            <a:r>
              <a:rPr lang="en-GB" dirty="0"/>
              <a:t>If not, please create one.</a:t>
            </a:r>
          </a:p>
          <a:p>
            <a:r>
              <a:rPr lang="en-GB" dirty="0"/>
              <a:t>Launch Unity on your computers.</a:t>
            </a:r>
          </a:p>
          <a:p>
            <a:r>
              <a:rPr lang="en-GB" dirty="0"/>
              <a:t>You are likely to need the proxy server. It is:</a:t>
            </a:r>
          </a:p>
          <a:p>
            <a:pPr lvl="1"/>
            <a:r>
              <a:rPr lang="en-GB" b="1" dirty="0"/>
              <a:t>193.62.88.55</a:t>
            </a:r>
          </a:p>
          <a:p>
            <a:pPr lvl="1"/>
            <a:r>
              <a:rPr lang="en-GB" dirty="0"/>
              <a:t>Port: </a:t>
            </a:r>
            <a:r>
              <a:rPr lang="en-GB" b="1" dirty="0"/>
              <a:t>3128</a:t>
            </a:r>
          </a:p>
        </p:txBody>
      </p:sp>
    </p:spTree>
    <p:extLst>
      <p:ext uri="{BB962C8B-B14F-4D97-AF65-F5344CB8AC3E}">
        <p14:creationId xmlns:p14="http://schemas.microsoft.com/office/powerpoint/2010/main" val="2915682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Essential Unity Concepts</a:t>
            </a:r>
          </a:p>
        </p:txBody>
      </p:sp>
    </p:spTree>
    <p:extLst>
      <p:ext uri="{BB962C8B-B14F-4D97-AF65-F5344CB8AC3E}">
        <p14:creationId xmlns:p14="http://schemas.microsoft.com/office/powerpoint/2010/main" val="41761605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3D Coordinate System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Unity uses the left-hand 3D Coordinate Rule</a:t>
            </a:r>
          </a:p>
          <a:p>
            <a:r>
              <a:rPr lang="en-GB" dirty="0"/>
              <a:t>The z-axis goes into the page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3688" y="3212976"/>
            <a:ext cx="4714875" cy="2676525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 flipV="1">
            <a:off x="3203848" y="2780928"/>
            <a:ext cx="0" cy="2016224"/>
          </a:xfrm>
          <a:prstGeom prst="straightConnector1">
            <a:avLst/>
          </a:prstGeom>
          <a:ln w="28575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3203848" y="4797152"/>
            <a:ext cx="3202707" cy="0"/>
          </a:xfrm>
          <a:prstGeom prst="straightConnector1">
            <a:avLst/>
          </a:prstGeom>
          <a:ln w="28575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1979712" y="3068960"/>
            <a:ext cx="3168352" cy="2820541"/>
          </a:xfrm>
          <a:prstGeom prst="straightConnector1">
            <a:avLst/>
          </a:prstGeom>
          <a:ln w="28575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3238004" y="2687960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933101" y="3057292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+z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065715" y="4725144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+x</a:t>
            </a:r>
          </a:p>
        </p:txBody>
      </p:sp>
    </p:spTree>
    <p:extLst>
      <p:ext uri="{BB962C8B-B14F-4D97-AF65-F5344CB8AC3E}">
        <p14:creationId xmlns:p14="http://schemas.microsoft.com/office/powerpoint/2010/main" val="1324440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3D Coordinate System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6518" r="7119"/>
          <a:stretch/>
        </p:blipFill>
        <p:spPr>
          <a:xfrm>
            <a:off x="395536" y="2564904"/>
            <a:ext cx="3816424" cy="293333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8174" r="12812"/>
          <a:stretch/>
        </p:blipFill>
        <p:spPr>
          <a:xfrm>
            <a:off x="4584968" y="2564904"/>
            <a:ext cx="4176464" cy="2990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8734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vs. Global Coordinate Axis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7325" t="3373" r="1106" b="1174"/>
          <a:stretch/>
        </p:blipFill>
        <p:spPr>
          <a:xfrm>
            <a:off x="539552" y="1772815"/>
            <a:ext cx="7920924" cy="424847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419872" y="5085184"/>
            <a:ext cx="519372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Global</a:t>
            </a:r>
            <a:r>
              <a:rPr lang="en-GB" dirty="0"/>
              <a:t> is the entire world space.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Local Space </a:t>
            </a:r>
            <a:r>
              <a:rPr lang="en-GB" dirty="0"/>
              <a:t>(aka object space) is used to define object positions in relation to each other.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other words, parent-child relationships.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(0, 0, 0) in local space is usually the centre point of the object.</a:t>
            </a:r>
          </a:p>
        </p:txBody>
      </p:sp>
    </p:spTree>
    <p:extLst>
      <p:ext uri="{BB962C8B-B14F-4D97-AF65-F5344CB8AC3E}">
        <p14:creationId xmlns:p14="http://schemas.microsoft.com/office/powerpoint/2010/main" val="18017540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vs. Global Coordinate Axis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World Space Positions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Relative Local Space Position of Child Object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605" y="2852936"/>
            <a:ext cx="3676190" cy="316190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0072" y="2814841"/>
            <a:ext cx="3390476" cy="32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2284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Rotations Around Coordinate Axes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Pitch</a:t>
            </a:r>
            <a:r>
              <a:rPr lang="en-GB" dirty="0"/>
              <a:t>: rotation around the </a:t>
            </a:r>
            <a:r>
              <a:rPr lang="en-GB" b="1" dirty="0"/>
              <a:t>x-axis</a:t>
            </a:r>
          </a:p>
          <a:p>
            <a:r>
              <a:rPr lang="en-GB" b="1" dirty="0"/>
              <a:t>Yaw</a:t>
            </a:r>
            <a:r>
              <a:rPr lang="en-GB" dirty="0"/>
              <a:t>: rotation around the </a:t>
            </a:r>
            <a:r>
              <a:rPr lang="en-GB" b="1" dirty="0"/>
              <a:t>y-axis</a:t>
            </a:r>
          </a:p>
          <a:p>
            <a:r>
              <a:rPr lang="en-GB" b="1" dirty="0"/>
              <a:t>Roll</a:t>
            </a:r>
            <a:r>
              <a:rPr lang="en-GB" dirty="0"/>
              <a:t>: rotation around the </a:t>
            </a:r>
            <a:r>
              <a:rPr lang="en-GB" b="1" dirty="0"/>
              <a:t>z-axis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656" y="1772816"/>
            <a:ext cx="5010150" cy="239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1233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Game Objects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Unity’s modular component system is used to construct game objects.</a:t>
            </a:r>
          </a:p>
          <a:p>
            <a:r>
              <a:rPr lang="en-GB" dirty="0"/>
              <a:t>This component system means you can:</a:t>
            </a:r>
          </a:p>
          <a:p>
            <a:pPr lvl="1"/>
            <a:r>
              <a:rPr lang="en-GB" dirty="0"/>
              <a:t>mix and match packets of functionality and</a:t>
            </a:r>
          </a:p>
          <a:p>
            <a:pPr lvl="1"/>
            <a:r>
              <a:rPr lang="en-GB" dirty="0"/>
              <a:t>break down your game into more manageable objects.</a:t>
            </a:r>
          </a:p>
          <a:p>
            <a:r>
              <a:rPr lang="en-GB" dirty="0"/>
              <a:t>Game Objects are built up as a collection of components.</a:t>
            </a:r>
          </a:p>
          <a:p>
            <a:pPr lvl="1"/>
            <a:r>
              <a:rPr lang="en-GB" dirty="0"/>
              <a:t>You can manipulate object components in code and from the visual editor and inspector.</a:t>
            </a:r>
          </a:p>
          <a:p>
            <a:pPr lvl="1"/>
            <a:r>
              <a:rPr lang="en-GB" dirty="0"/>
              <a:t>Variables play an important role! They are properties of the game object components that you can set both in code and from the editor.</a:t>
            </a:r>
          </a:p>
        </p:txBody>
      </p:sp>
    </p:spTree>
    <p:extLst>
      <p:ext uri="{BB962C8B-B14F-4D97-AF65-F5344CB8AC3E}">
        <p14:creationId xmlns:p14="http://schemas.microsoft.com/office/powerpoint/2010/main" val="3166469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Prefabs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Provide a way for you to reuse a Game Object multiple times.</a:t>
            </a:r>
          </a:p>
          <a:p>
            <a:r>
              <a:rPr lang="en-GB" dirty="0"/>
              <a:t>The prefab acts as a template game object from which you can create new object instances in the scene.</a:t>
            </a:r>
          </a:p>
          <a:p>
            <a:r>
              <a:rPr lang="en-GB" dirty="0"/>
              <a:t>Changes made to a prefab asset are reflected in all instances, but you can also override default properties and settings.</a:t>
            </a:r>
          </a:p>
          <a:p>
            <a:r>
              <a:rPr lang="en-GB" dirty="0"/>
              <a:t>Simply drag the game object you want to make a prefab into the project – assets window.</a:t>
            </a:r>
          </a:p>
          <a:p>
            <a:pPr lvl="1"/>
            <a:r>
              <a:rPr lang="en-GB" dirty="0"/>
              <a:t>If you are spawning from code, you can then delete the instance(s) in the hierarchy window.</a:t>
            </a:r>
          </a:p>
          <a:p>
            <a:pPr lvl="1"/>
            <a:r>
              <a:rPr lang="en-GB" dirty="0"/>
              <a:t>We will learn how to spawn prefabs in code in </a:t>
            </a:r>
            <a:r>
              <a:rPr lang="en-GB"/>
              <a:t>a later lecture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172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9759</TotalTime>
  <Words>828</Words>
  <Application>Microsoft Office PowerPoint</Application>
  <PresentationFormat>On-screen Show (4:3)</PresentationFormat>
  <Paragraphs>127</Paragraphs>
  <Slides>22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Reading Materials</vt:lpstr>
      <vt:lpstr>Indie Game Development</vt:lpstr>
      <vt:lpstr>What we will be doing</vt:lpstr>
      <vt:lpstr>What we will be doing</vt:lpstr>
      <vt:lpstr>What we will be doing</vt:lpstr>
      <vt:lpstr>Unity</vt:lpstr>
      <vt:lpstr>Unity’s Cross Platform Support</vt:lpstr>
      <vt:lpstr>Unity’s Visual Workflow Interface </vt:lpstr>
      <vt:lpstr>Setting up Unity</vt:lpstr>
      <vt:lpstr>Essential Unity Concepts</vt:lpstr>
      <vt:lpstr>Unity’s 3D Coordinate System</vt:lpstr>
      <vt:lpstr>Unity’s 3D Coordinate System</vt:lpstr>
      <vt:lpstr>Local vs. Global Coordinate Axis </vt:lpstr>
      <vt:lpstr>Local vs. Global Coordinate Axis </vt:lpstr>
      <vt:lpstr>Rotations Around Coordinate Axes</vt:lpstr>
      <vt:lpstr>Game Objects</vt:lpstr>
      <vt:lpstr>Prefabs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1110</cp:revision>
  <cp:lastPrinted>2014-09-29T16:21:25Z</cp:lastPrinted>
  <dcterms:created xsi:type="dcterms:W3CDTF">2013-09-18T07:00:31Z</dcterms:created>
  <dcterms:modified xsi:type="dcterms:W3CDTF">2017-01-30T13:58:58Z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