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8"/>
  </p:notesMasterIdLst>
  <p:sldIdLst>
    <p:sldId id="256" r:id="rId2"/>
    <p:sldId id="264" r:id="rId3"/>
    <p:sldId id="257" r:id="rId4"/>
    <p:sldId id="258" r:id="rId5"/>
    <p:sldId id="259" r:id="rId6"/>
    <p:sldId id="260" r:id="rId7"/>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163" autoAdjust="0"/>
    <p:restoredTop sz="94061" autoAdjust="0"/>
  </p:normalViewPr>
  <p:slideViewPr>
    <p:cSldViewPr snapToGrid="0" snapToObjects="1">
      <p:cViewPr varScale="1">
        <p:scale>
          <a:sx n="87" d="100"/>
          <a:sy n="87" d="100"/>
        </p:scale>
        <p:origin x="924"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1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AE8348-0A54-4703-AE91-9BD5EA14E17C}" type="doc">
      <dgm:prSet loTypeId="urn:microsoft.com/office/officeart/2005/8/layout/vList2" loCatId="list" qsTypeId="urn:microsoft.com/office/officeart/2005/8/quickstyle/simple1#13" qsCatId="simple" csTypeId="urn:microsoft.com/office/officeart/2005/8/colors/accent1_2#13" csCatId="accent1"/>
      <dgm:spPr/>
      <dgm:t>
        <a:bodyPr/>
        <a:lstStyle/>
        <a:p>
          <a:endParaRPr lang="en-US"/>
        </a:p>
      </dgm:t>
    </dgm:pt>
    <dgm:pt modelId="{F2F43A09-7C2B-4A53-B55B-155BB11B6E9A}">
      <dgm:prSet/>
      <dgm:spPr/>
      <dgm:t>
        <a:bodyPr/>
        <a:lstStyle/>
        <a:p>
          <a:r>
            <a:rPr lang="en-GB" b="1"/>
            <a:t>Role:</a:t>
          </a:r>
          <a:r>
            <a:rPr lang="en-GB" b="0"/>
            <a:t> Support Worker </a:t>
          </a:r>
          <a:endParaRPr lang="en-US"/>
        </a:p>
      </dgm:t>
    </dgm:pt>
    <dgm:pt modelId="{C1B862F3-177F-4F72-A083-0997D7EA3683}" type="parTrans" cxnId="{0E831479-E0E0-4C85-864D-83DE6B0381C1}">
      <dgm:prSet/>
      <dgm:spPr/>
      <dgm:t>
        <a:bodyPr/>
        <a:lstStyle/>
        <a:p>
          <a:endParaRPr lang="en-US"/>
        </a:p>
      </dgm:t>
    </dgm:pt>
    <dgm:pt modelId="{F69E64BC-A265-46F6-B24D-E4ECFE4EA361}" type="sibTrans" cxnId="{0E831479-E0E0-4C85-864D-83DE6B0381C1}">
      <dgm:prSet/>
      <dgm:spPr/>
      <dgm:t>
        <a:bodyPr/>
        <a:lstStyle/>
        <a:p>
          <a:endParaRPr lang="en-US"/>
        </a:p>
      </dgm:t>
    </dgm:pt>
    <dgm:pt modelId="{0D11F683-A60B-4DC6-91B2-7772A3076A43}">
      <dgm:prSet/>
      <dgm:spPr/>
      <dgm:t>
        <a:bodyPr/>
        <a:lstStyle/>
        <a:p>
          <a:r>
            <a:rPr lang="en-GB" b="1"/>
            <a:t>Employer:</a:t>
          </a:r>
          <a:r>
            <a:rPr lang="en-GB" b="0"/>
            <a:t> Midlands Housing </a:t>
          </a:r>
          <a:endParaRPr lang="en-US"/>
        </a:p>
      </dgm:t>
    </dgm:pt>
    <dgm:pt modelId="{08163EE4-CC3F-4607-8290-611E96EC1E31}" type="parTrans" cxnId="{0F25132C-EFD4-47D2-9961-98CCBCFD0C18}">
      <dgm:prSet/>
      <dgm:spPr/>
      <dgm:t>
        <a:bodyPr/>
        <a:lstStyle/>
        <a:p>
          <a:endParaRPr lang="en-US"/>
        </a:p>
      </dgm:t>
    </dgm:pt>
    <dgm:pt modelId="{963CA261-5512-447F-A70F-632C572BB75F}" type="sibTrans" cxnId="{0F25132C-EFD4-47D2-9961-98CCBCFD0C18}">
      <dgm:prSet/>
      <dgm:spPr/>
      <dgm:t>
        <a:bodyPr/>
        <a:lstStyle/>
        <a:p>
          <a:endParaRPr lang="en-US"/>
        </a:p>
      </dgm:t>
    </dgm:pt>
    <dgm:pt modelId="{2D81F40F-4AFA-4A6E-818C-55B42F994BA0}">
      <dgm:prSet/>
      <dgm:spPr/>
      <dgm:t>
        <a:bodyPr/>
        <a:lstStyle/>
        <a:p>
          <a:r>
            <a:rPr lang="en-GB" b="1" dirty="0"/>
            <a:t>Source:</a:t>
          </a:r>
          <a:r>
            <a:rPr lang="en-GB" b="0" dirty="0"/>
            <a:t> https://uk.indeed.com/q-supported-housing-support-worker-l-birmingham-jobs.html?vjk=e6093d18eff7ac9d (October 2026) </a:t>
          </a:r>
          <a:endParaRPr lang="en-US" dirty="0"/>
        </a:p>
      </dgm:t>
    </dgm:pt>
    <dgm:pt modelId="{D3AB6AD1-BBC9-4137-B641-2B756C1D94CC}" type="parTrans" cxnId="{2A440B4C-5BC1-46FD-B2F9-EEE9EA61B268}">
      <dgm:prSet/>
      <dgm:spPr/>
      <dgm:t>
        <a:bodyPr/>
        <a:lstStyle/>
        <a:p>
          <a:endParaRPr lang="en-US"/>
        </a:p>
      </dgm:t>
    </dgm:pt>
    <dgm:pt modelId="{7AFBA9C2-01AA-4471-BA7D-23A4126B4C4F}" type="sibTrans" cxnId="{2A440B4C-5BC1-46FD-B2F9-EEE9EA61B268}">
      <dgm:prSet/>
      <dgm:spPr/>
      <dgm:t>
        <a:bodyPr/>
        <a:lstStyle/>
        <a:p>
          <a:endParaRPr lang="en-US"/>
        </a:p>
      </dgm:t>
    </dgm:pt>
    <dgm:pt modelId="{77BE8EC4-7C40-4A7B-8F84-C367DD2B47E4}">
      <dgm:prSet/>
      <dgm:spPr/>
      <dgm:t>
        <a:bodyPr/>
        <a:lstStyle/>
        <a:p>
          <a:r>
            <a:rPr lang="en-GB" b="1"/>
            <a:t>Summary of Duties:</a:t>
          </a:r>
          <a:r>
            <a:rPr lang="en-GB" b="0"/>
            <a:t> Focuses purely on independent living skills. Carry out risk assessments, complete support plans, budgeting, welfare benefit claims, safeguarding</a:t>
          </a:r>
          <a:r>
            <a:rPr lang="en-GB"/>
            <a:t>, room and property check etc. </a:t>
          </a:r>
          <a:endParaRPr lang="en-US"/>
        </a:p>
      </dgm:t>
    </dgm:pt>
    <dgm:pt modelId="{66429664-14D8-42EF-AC1A-9D46882D0400}" type="parTrans" cxnId="{5286E071-46B3-48B8-8465-0D494BD693D4}">
      <dgm:prSet/>
      <dgm:spPr/>
      <dgm:t>
        <a:bodyPr/>
        <a:lstStyle/>
        <a:p>
          <a:endParaRPr lang="en-US"/>
        </a:p>
      </dgm:t>
    </dgm:pt>
    <dgm:pt modelId="{A5FC72DC-DF11-42C1-83F7-D68F13C42BB4}" type="sibTrans" cxnId="{5286E071-46B3-48B8-8465-0D494BD693D4}">
      <dgm:prSet/>
      <dgm:spPr/>
      <dgm:t>
        <a:bodyPr/>
        <a:lstStyle/>
        <a:p>
          <a:endParaRPr lang="en-US"/>
        </a:p>
      </dgm:t>
    </dgm:pt>
    <dgm:pt modelId="{C1D5FA14-4971-462A-8540-49D90FE4FCB9}">
      <dgm:prSet/>
      <dgm:spPr/>
      <dgm:t>
        <a:bodyPr/>
        <a:lstStyle/>
        <a:p>
          <a:r>
            <a:rPr lang="en-GB" b="1"/>
            <a:t>Exclusion:</a:t>
          </a:r>
          <a:r>
            <a:rPr lang="en-GB" b="0"/>
            <a:t> Explicitly non-medical and </a:t>
          </a:r>
          <a:r>
            <a:rPr lang="en-GB"/>
            <a:t>excludes all personal care elements.</a:t>
          </a:r>
          <a:endParaRPr lang="en-US"/>
        </a:p>
      </dgm:t>
    </dgm:pt>
    <dgm:pt modelId="{37CB4426-13DE-4203-BEDF-7F4C05D1850A}" type="parTrans" cxnId="{70E4AB97-CDF2-454D-A577-630A91B42FC3}">
      <dgm:prSet/>
      <dgm:spPr/>
      <dgm:t>
        <a:bodyPr/>
        <a:lstStyle/>
        <a:p>
          <a:endParaRPr lang="en-US"/>
        </a:p>
      </dgm:t>
    </dgm:pt>
    <dgm:pt modelId="{B6F2E343-317E-470F-8337-E93D1E10F7F5}" type="sibTrans" cxnId="{70E4AB97-CDF2-454D-A577-630A91B42FC3}">
      <dgm:prSet/>
      <dgm:spPr/>
      <dgm:t>
        <a:bodyPr/>
        <a:lstStyle/>
        <a:p>
          <a:endParaRPr lang="en-US"/>
        </a:p>
      </dgm:t>
    </dgm:pt>
    <dgm:pt modelId="{4722040B-EF99-421E-8B1F-45FDD84841A8}" type="pres">
      <dgm:prSet presAssocID="{D1AE8348-0A54-4703-AE91-9BD5EA14E17C}" presName="linear" presStyleCnt="0">
        <dgm:presLayoutVars>
          <dgm:animLvl val="lvl"/>
          <dgm:resizeHandles val="exact"/>
        </dgm:presLayoutVars>
      </dgm:prSet>
      <dgm:spPr/>
    </dgm:pt>
    <dgm:pt modelId="{1D5B6CCC-7CFC-4525-96BA-938DAA0AC352}" type="pres">
      <dgm:prSet presAssocID="{F2F43A09-7C2B-4A53-B55B-155BB11B6E9A}" presName="parentText" presStyleLbl="node1" presStyleIdx="0" presStyleCnt="5" custLinFactNeighborX="2863" custLinFactNeighborY="-2920">
        <dgm:presLayoutVars>
          <dgm:chMax val="0"/>
          <dgm:bulletEnabled val="1"/>
        </dgm:presLayoutVars>
      </dgm:prSet>
      <dgm:spPr/>
    </dgm:pt>
    <dgm:pt modelId="{E108E523-8C31-4E2F-A3A5-6D41CCCCE99F}" type="pres">
      <dgm:prSet presAssocID="{F69E64BC-A265-46F6-B24D-E4ECFE4EA361}" presName="spacer" presStyleCnt="0"/>
      <dgm:spPr/>
    </dgm:pt>
    <dgm:pt modelId="{AD5B8551-A41A-426B-BBDB-8C7AC4FF6AC6}" type="pres">
      <dgm:prSet presAssocID="{0D11F683-A60B-4DC6-91B2-7772A3076A43}" presName="parentText" presStyleLbl="node1" presStyleIdx="1" presStyleCnt="5">
        <dgm:presLayoutVars>
          <dgm:chMax val="0"/>
          <dgm:bulletEnabled val="1"/>
        </dgm:presLayoutVars>
      </dgm:prSet>
      <dgm:spPr/>
    </dgm:pt>
    <dgm:pt modelId="{B356BBB6-DD10-4A1C-B5D6-4F26F45F2593}" type="pres">
      <dgm:prSet presAssocID="{963CA261-5512-447F-A70F-632C572BB75F}" presName="spacer" presStyleCnt="0"/>
      <dgm:spPr/>
    </dgm:pt>
    <dgm:pt modelId="{4CE5DC6D-6684-41C6-B7BB-001ED3FCC0EA}" type="pres">
      <dgm:prSet presAssocID="{2D81F40F-4AFA-4A6E-818C-55B42F994BA0}" presName="parentText" presStyleLbl="node1" presStyleIdx="2" presStyleCnt="5">
        <dgm:presLayoutVars>
          <dgm:chMax val="0"/>
          <dgm:bulletEnabled val="1"/>
        </dgm:presLayoutVars>
      </dgm:prSet>
      <dgm:spPr/>
    </dgm:pt>
    <dgm:pt modelId="{66D0A4F1-B0B2-41A3-81D0-496C167150DC}" type="pres">
      <dgm:prSet presAssocID="{7AFBA9C2-01AA-4471-BA7D-23A4126B4C4F}" presName="spacer" presStyleCnt="0"/>
      <dgm:spPr/>
    </dgm:pt>
    <dgm:pt modelId="{C783E69F-5BBE-48CC-9627-535C03DD04F3}" type="pres">
      <dgm:prSet presAssocID="{77BE8EC4-7C40-4A7B-8F84-C367DD2B47E4}" presName="parentText" presStyleLbl="node1" presStyleIdx="3" presStyleCnt="5">
        <dgm:presLayoutVars>
          <dgm:chMax val="0"/>
          <dgm:bulletEnabled val="1"/>
        </dgm:presLayoutVars>
      </dgm:prSet>
      <dgm:spPr/>
    </dgm:pt>
    <dgm:pt modelId="{57DCBB2D-3BC9-4368-A17C-875623D0607E}" type="pres">
      <dgm:prSet presAssocID="{A5FC72DC-DF11-42C1-83F7-D68F13C42BB4}" presName="spacer" presStyleCnt="0"/>
      <dgm:spPr/>
    </dgm:pt>
    <dgm:pt modelId="{1EFE0FC0-8DEA-44A3-AFB0-69DCFDE92723}" type="pres">
      <dgm:prSet presAssocID="{C1D5FA14-4971-462A-8540-49D90FE4FCB9}" presName="parentText" presStyleLbl="node1" presStyleIdx="4" presStyleCnt="5">
        <dgm:presLayoutVars>
          <dgm:chMax val="0"/>
          <dgm:bulletEnabled val="1"/>
        </dgm:presLayoutVars>
      </dgm:prSet>
      <dgm:spPr/>
    </dgm:pt>
  </dgm:ptLst>
  <dgm:cxnLst>
    <dgm:cxn modelId="{0F25132C-EFD4-47D2-9961-98CCBCFD0C18}" srcId="{D1AE8348-0A54-4703-AE91-9BD5EA14E17C}" destId="{0D11F683-A60B-4DC6-91B2-7772A3076A43}" srcOrd="1" destOrd="0" parTransId="{08163EE4-CC3F-4607-8290-611E96EC1E31}" sibTransId="{963CA261-5512-447F-A70F-632C572BB75F}"/>
    <dgm:cxn modelId="{4D4C3F41-A489-47DA-B635-6E1996B0479F}" type="presOf" srcId="{77BE8EC4-7C40-4A7B-8F84-C367DD2B47E4}" destId="{C783E69F-5BBE-48CC-9627-535C03DD04F3}" srcOrd="0" destOrd="0" presId="urn:microsoft.com/office/officeart/2005/8/layout/vList2"/>
    <dgm:cxn modelId="{F0FF2542-E125-46B6-81C3-A1E544417F69}" type="presOf" srcId="{D1AE8348-0A54-4703-AE91-9BD5EA14E17C}" destId="{4722040B-EF99-421E-8B1F-45FDD84841A8}" srcOrd="0" destOrd="0" presId="urn:microsoft.com/office/officeart/2005/8/layout/vList2"/>
    <dgm:cxn modelId="{38CAB54B-ACFB-4560-A270-3D6F55AFD0F6}" type="presOf" srcId="{2D81F40F-4AFA-4A6E-818C-55B42F994BA0}" destId="{4CE5DC6D-6684-41C6-B7BB-001ED3FCC0EA}" srcOrd="0" destOrd="0" presId="urn:microsoft.com/office/officeart/2005/8/layout/vList2"/>
    <dgm:cxn modelId="{2A440B4C-5BC1-46FD-B2F9-EEE9EA61B268}" srcId="{D1AE8348-0A54-4703-AE91-9BD5EA14E17C}" destId="{2D81F40F-4AFA-4A6E-818C-55B42F994BA0}" srcOrd="2" destOrd="0" parTransId="{D3AB6AD1-BBC9-4137-B641-2B756C1D94CC}" sibTransId="{7AFBA9C2-01AA-4471-BA7D-23A4126B4C4F}"/>
    <dgm:cxn modelId="{5286E071-46B3-48B8-8465-0D494BD693D4}" srcId="{D1AE8348-0A54-4703-AE91-9BD5EA14E17C}" destId="{77BE8EC4-7C40-4A7B-8F84-C367DD2B47E4}" srcOrd="3" destOrd="0" parTransId="{66429664-14D8-42EF-AC1A-9D46882D0400}" sibTransId="{A5FC72DC-DF11-42C1-83F7-D68F13C42BB4}"/>
    <dgm:cxn modelId="{746E9653-4F36-4BF1-B57B-FB5AED80F75E}" type="presOf" srcId="{F2F43A09-7C2B-4A53-B55B-155BB11B6E9A}" destId="{1D5B6CCC-7CFC-4525-96BA-938DAA0AC352}" srcOrd="0" destOrd="0" presId="urn:microsoft.com/office/officeart/2005/8/layout/vList2"/>
    <dgm:cxn modelId="{B15A7B76-A6CB-4B81-835F-583A44BDAC25}" type="presOf" srcId="{C1D5FA14-4971-462A-8540-49D90FE4FCB9}" destId="{1EFE0FC0-8DEA-44A3-AFB0-69DCFDE92723}" srcOrd="0" destOrd="0" presId="urn:microsoft.com/office/officeart/2005/8/layout/vList2"/>
    <dgm:cxn modelId="{0E831479-E0E0-4C85-864D-83DE6B0381C1}" srcId="{D1AE8348-0A54-4703-AE91-9BD5EA14E17C}" destId="{F2F43A09-7C2B-4A53-B55B-155BB11B6E9A}" srcOrd="0" destOrd="0" parTransId="{C1B862F3-177F-4F72-A083-0997D7EA3683}" sibTransId="{F69E64BC-A265-46F6-B24D-E4ECFE4EA361}"/>
    <dgm:cxn modelId="{70E4AB97-CDF2-454D-A577-630A91B42FC3}" srcId="{D1AE8348-0A54-4703-AE91-9BD5EA14E17C}" destId="{C1D5FA14-4971-462A-8540-49D90FE4FCB9}" srcOrd="4" destOrd="0" parTransId="{37CB4426-13DE-4203-BEDF-7F4C05D1850A}" sibTransId="{B6F2E343-317E-470F-8337-E93D1E10F7F5}"/>
    <dgm:cxn modelId="{4CF00DB2-AA62-473F-96C5-151CA1AAB71C}" type="presOf" srcId="{0D11F683-A60B-4DC6-91B2-7772A3076A43}" destId="{AD5B8551-A41A-426B-BBDB-8C7AC4FF6AC6}" srcOrd="0" destOrd="0" presId="urn:microsoft.com/office/officeart/2005/8/layout/vList2"/>
    <dgm:cxn modelId="{0A70A138-4889-48C7-B258-8FAAF8B3CBF6}" type="presParOf" srcId="{4722040B-EF99-421E-8B1F-45FDD84841A8}" destId="{1D5B6CCC-7CFC-4525-96BA-938DAA0AC352}" srcOrd="0" destOrd="0" presId="urn:microsoft.com/office/officeart/2005/8/layout/vList2"/>
    <dgm:cxn modelId="{A4DDED1C-B09E-4906-A675-5C409AC27ABD}" type="presParOf" srcId="{4722040B-EF99-421E-8B1F-45FDD84841A8}" destId="{E108E523-8C31-4E2F-A3A5-6D41CCCCE99F}" srcOrd="1" destOrd="0" presId="urn:microsoft.com/office/officeart/2005/8/layout/vList2"/>
    <dgm:cxn modelId="{B625B7BA-556C-40B6-8B65-92BAB5E6D949}" type="presParOf" srcId="{4722040B-EF99-421E-8B1F-45FDD84841A8}" destId="{AD5B8551-A41A-426B-BBDB-8C7AC4FF6AC6}" srcOrd="2" destOrd="0" presId="urn:microsoft.com/office/officeart/2005/8/layout/vList2"/>
    <dgm:cxn modelId="{E35CCF2B-6309-450A-8246-E40791B60D42}" type="presParOf" srcId="{4722040B-EF99-421E-8B1F-45FDD84841A8}" destId="{B356BBB6-DD10-4A1C-B5D6-4F26F45F2593}" srcOrd="3" destOrd="0" presId="urn:microsoft.com/office/officeart/2005/8/layout/vList2"/>
    <dgm:cxn modelId="{1E8E5E67-22C5-4329-ABCD-0962A67389B9}" type="presParOf" srcId="{4722040B-EF99-421E-8B1F-45FDD84841A8}" destId="{4CE5DC6D-6684-41C6-B7BB-001ED3FCC0EA}" srcOrd="4" destOrd="0" presId="urn:microsoft.com/office/officeart/2005/8/layout/vList2"/>
    <dgm:cxn modelId="{8DEB824F-A8C7-4A35-9558-D67C05566A38}" type="presParOf" srcId="{4722040B-EF99-421E-8B1F-45FDD84841A8}" destId="{66D0A4F1-B0B2-41A3-81D0-496C167150DC}" srcOrd="5" destOrd="0" presId="urn:microsoft.com/office/officeart/2005/8/layout/vList2"/>
    <dgm:cxn modelId="{5374ED51-4FD6-4420-AD07-169294753C0D}" type="presParOf" srcId="{4722040B-EF99-421E-8B1F-45FDD84841A8}" destId="{C783E69F-5BBE-48CC-9627-535C03DD04F3}" srcOrd="6" destOrd="0" presId="urn:microsoft.com/office/officeart/2005/8/layout/vList2"/>
    <dgm:cxn modelId="{83DF3F58-5B11-484D-9F5E-4B7CCE1451AB}" type="presParOf" srcId="{4722040B-EF99-421E-8B1F-45FDD84841A8}" destId="{57DCBB2D-3BC9-4368-A17C-875623D0607E}" srcOrd="7" destOrd="0" presId="urn:microsoft.com/office/officeart/2005/8/layout/vList2"/>
    <dgm:cxn modelId="{B4F59308-2F63-4F56-A986-126B8DD2E65E}" type="presParOf" srcId="{4722040B-EF99-421E-8B1F-45FDD84841A8}" destId="{1EFE0FC0-8DEA-44A3-AFB0-69DCFDE92723}"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5B6CCC-7CFC-4525-96BA-938DAA0AC352}">
      <dsp:nvSpPr>
        <dsp:cNvPr id="0" name=""/>
        <dsp:cNvSpPr/>
      </dsp:nvSpPr>
      <dsp:spPr>
        <a:xfrm>
          <a:off x="0" y="0"/>
          <a:ext cx="7502487" cy="47670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Role:</a:t>
          </a:r>
          <a:r>
            <a:rPr lang="en-GB" sz="1200" b="0" kern="1200"/>
            <a:t> Support Worker </a:t>
          </a:r>
          <a:endParaRPr lang="en-US" sz="1200" kern="1200"/>
        </a:p>
      </dsp:txBody>
      <dsp:txXfrm>
        <a:off x="23271" y="23271"/>
        <a:ext cx="7455945" cy="430159"/>
      </dsp:txXfrm>
    </dsp:sp>
    <dsp:sp modelId="{AD5B8551-A41A-426B-BBDB-8C7AC4FF6AC6}">
      <dsp:nvSpPr>
        <dsp:cNvPr id="0" name=""/>
        <dsp:cNvSpPr/>
      </dsp:nvSpPr>
      <dsp:spPr>
        <a:xfrm>
          <a:off x="0" y="512271"/>
          <a:ext cx="7502487" cy="47670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Employer:</a:t>
          </a:r>
          <a:r>
            <a:rPr lang="en-GB" sz="1200" b="0" kern="1200"/>
            <a:t> Midlands Housing </a:t>
          </a:r>
          <a:endParaRPr lang="en-US" sz="1200" kern="1200"/>
        </a:p>
      </dsp:txBody>
      <dsp:txXfrm>
        <a:off x="23271" y="535542"/>
        <a:ext cx="7455945" cy="430159"/>
      </dsp:txXfrm>
    </dsp:sp>
    <dsp:sp modelId="{4CE5DC6D-6684-41C6-B7BB-001ED3FCC0EA}">
      <dsp:nvSpPr>
        <dsp:cNvPr id="0" name=""/>
        <dsp:cNvSpPr/>
      </dsp:nvSpPr>
      <dsp:spPr>
        <a:xfrm>
          <a:off x="0" y="1023533"/>
          <a:ext cx="7502487" cy="47670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t>Source:</a:t>
          </a:r>
          <a:r>
            <a:rPr lang="en-GB" sz="1200" b="0" kern="1200" dirty="0"/>
            <a:t> https://uk.indeed.com/q-supported-housing-support-worker-l-birmingham-jobs.html?vjk=e6093d18eff7ac9d (October 2026) </a:t>
          </a:r>
          <a:endParaRPr lang="en-US" sz="1200" kern="1200" dirty="0"/>
        </a:p>
      </dsp:txBody>
      <dsp:txXfrm>
        <a:off x="23271" y="1046804"/>
        <a:ext cx="7455945" cy="430159"/>
      </dsp:txXfrm>
    </dsp:sp>
    <dsp:sp modelId="{C783E69F-5BBE-48CC-9627-535C03DD04F3}">
      <dsp:nvSpPr>
        <dsp:cNvPr id="0" name=""/>
        <dsp:cNvSpPr/>
      </dsp:nvSpPr>
      <dsp:spPr>
        <a:xfrm>
          <a:off x="0" y="1534794"/>
          <a:ext cx="7502487" cy="47670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Summary of Duties:</a:t>
          </a:r>
          <a:r>
            <a:rPr lang="en-GB" sz="1200" b="0" kern="1200"/>
            <a:t> Focuses purely on independent living skills. Carry out risk assessments, complete support plans, budgeting, welfare benefit claims, safeguarding</a:t>
          </a:r>
          <a:r>
            <a:rPr lang="en-GB" sz="1200" kern="1200"/>
            <a:t>, room and property check etc. </a:t>
          </a:r>
          <a:endParaRPr lang="en-US" sz="1200" kern="1200"/>
        </a:p>
      </dsp:txBody>
      <dsp:txXfrm>
        <a:off x="23271" y="1558065"/>
        <a:ext cx="7455945" cy="430159"/>
      </dsp:txXfrm>
    </dsp:sp>
    <dsp:sp modelId="{1EFE0FC0-8DEA-44A3-AFB0-69DCFDE92723}">
      <dsp:nvSpPr>
        <dsp:cNvPr id="0" name=""/>
        <dsp:cNvSpPr/>
      </dsp:nvSpPr>
      <dsp:spPr>
        <a:xfrm>
          <a:off x="0" y="2046056"/>
          <a:ext cx="7502487" cy="47670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Exclusion:</a:t>
          </a:r>
          <a:r>
            <a:rPr lang="en-GB" sz="1200" b="0" kern="1200"/>
            <a:t> Explicitly non-medical and </a:t>
          </a:r>
          <a:r>
            <a:rPr lang="en-GB" sz="1200" kern="1200"/>
            <a:t>excludes all personal care elements.</a:t>
          </a:r>
          <a:endParaRPr lang="en-US" sz="1200" kern="1200"/>
        </a:p>
      </dsp:txBody>
      <dsp:txXfrm>
        <a:off x="23271" y="2069327"/>
        <a:ext cx="7455945" cy="43015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322531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10/19/2026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4682C581-49E8-EEAB-D4E7-2B58879E6F32}"/>
              </a:ext>
            </a:extLst>
          </p:cNvPr>
          <p:cNvSpPr>
            <a:spLocks noChangeArrowheads="1"/>
          </p:cNvSpPr>
          <p:nvPr/>
        </p:nvSpPr>
        <p:spPr bwMode="auto">
          <a:xfrm>
            <a:off x="683045" y="1671122"/>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5" name="Picture 1">
            <a:extLst>
              <a:ext uri="{FF2B5EF4-FFF2-40B4-BE49-F238E27FC236}">
                <a16:creationId xmlns:a16="http://schemas.microsoft.com/office/drawing/2014/main" id="{93BC6607-43E2-71B9-48A0-819F23C155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3724" y="253043"/>
            <a:ext cx="2619375" cy="116205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7DE11B90-002E-3839-6F57-FBBE668F4F52}"/>
              </a:ext>
            </a:extLst>
          </p:cNvPr>
          <p:cNvSpPr txBox="1"/>
          <p:nvPr/>
        </p:nvSpPr>
        <p:spPr>
          <a:xfrm>
            <a:off x="605926" y="1899722"/>
            <a:ext cx="7722826" cy="2862322"/>
          </a:xfrm>
          <a:prstGeom prst="rect">
            <a:avLst/>
          </a:prstGeom>
          <a:noFill/>
        </p:spPr>
        <p:txBody>
          <a:bodyPr wrap="square" rtlCol="0">
            <a:spAutoFit/>
          </a:bodyPr>
          <a:lstStyle/>
          <a:p>
            <a:pPr lvl="0" defTabSz="914400" eaLnBrk="0" fontAlgn="base" hangingPunct="0">
              <a:lnSpc>
                <a:spcPct val="150000"/>
              </a:lnSpc>
              <a:spcBef>
                <a:spcPct val="0"/>
              </a:spcBef>
              <a:spcAft>
                <a:spcPct val="0"/>
              </a:spcAft>
            </a:pPr>
            <a:r>
              <a:rPr lang="en-GB" altLang="zh-CN" dirty="0">
                <a:latin typeface="Arial" panose="020B0604020202020204" pitchFamily="34" charset="0"/>
                <a:ea typeface="DengXian" panose="02010600030101010101" pitchFamily="2" charset="-122"/>
                <a:cs typeface="Arial" panose="020B0604020202020204" pitchFamily="34" charset="0"/>
              </a:rPr>
              <a:t>Name: Soner Yarasikli</a:t>
            </a:r>
            <a:endParaRPr lang="en-GB" altLang="zh-CN" dirty="0">
              <a:latin typeface="Arial" panose="020B0604020202020204" pitchFamily="34" charset="0"/>
              <a:cs typeface="Arial" panose="020B0604020202020204" pitchFamily="34" charset="0"/>
            </a:endParaRPr>
          </a:p>
          <a:p>
            <a:pPr lvl="0" defTabSz="914400" eaLnBrk="0" fontAlgn="base" hangingPunct="0">
              <a:lnSpc>
                <a:spcPct val="150000"/>
              </a:lnSpc>
              <a:spcBef>
                <a:spcPct val="0"/>
              </a:spcBef>
              <a:spcAft>
                <a:spcPct val="0"/>
              </a:spcAft>
            </a:pPr>
            <a:r>
              <a:rPr lang="en-GB" altLang="zh-CN" dirty="0">
                <a:latin typeface="Arial" panose="020B0604020202020204" pitchFamily="34" charset="0"/>
                <a:ea typeface="DengXian" panose="02010600030101010101" pitchFamily="2" charset="-122"/>
                <a:cs typeface="Arial" panose="020B0604020202020204" pitchFamily="34" charset="0"/>
              </a:rPr>
              <a:t>Student ID: 2519545</a:t>
            </a:r>
            <a:endParaRPr lang="en-GB" altLang="zh-CN" dirty="0">
              <a:latin typeface="Arial" panose="020B0604020202020204" pitchFamily="34" charset="0"/>
              <a:cs typeface="Arial" panose="020B0604020202020204" pitchFamily="34" charset="0"/>
            </a:endParaRPr>
          </a:p>
          <a:p>
            <a:pPr lvl="0" defTabSz="914400" eaLnBrk="0" fontAlgn="base" hangingPunct="0">
              <a:lnSpc>
                <a:spcPct val="150000"/>
              </a:lnSpc>
              <a:spcBef>
                <a:spcPct val="0"/>
              </a:spcBef>
              <a:spcAft>
                <a:spcPct val="0"/>
              </a:spcAft>
            </a:pPr>
            <a:r>
              <a:rPr lang="en-GB" altLang="zh-CN" dirty="0">
                <a:latin typeface="Arial" panose="020B0604020202020204" pitchFamily="34" charset="0"/>
                <a:ea typeface="DengXian" panose="02010600030101010101" pitchFamily="2" charset="-122"/>
                <a:cs typeface="Arial" panose="020B0604020202020204" pitchFamily="34" charset="0"/>
              </a:rPr>
              <a:t>Module Code: </a:t>
            </a:r>
            <a:r>
              <a:rPr lang="en-US">
                <a:latin typeface="Arial" panose="020B0604020202020204" pitchFamily="34" charset="0"/>
                <a:cs typeface="Arial" panose="020B0604020202020204" pitchFamily="34" charset="0"/>
              </a:rPr>
              <a:t>LCHS4009</a:t>
            </a:r>
            <a:endParaRPr lang="en-GB" altLang="zh-CN" dirty="0">
              <a:latin typeface="Arial" panose="020B0604020202020204" pitchFamily="34" charset="0"/>
              <a:ea typeface="DengXian" panose="02010600030101010101" pitchFamily="2" charset="-122"/>
              <a:cs typeface="Arial" panose="020B0604020202020204" pitchFamily="34" charset="0"/>
            </a:endParaRPr>
          </a:p>
          <a:p>
            <a:pPr lvl="0" defTabSz="914400" eaLnBrk="0" fontAlgn="base" hangingPunct="0">
              <a:lnSpc>
                <a:spcPct val="150000"/>
              </a:lnSpc>
              <a:spcBef>
                <a:spcPct val="0"/>
              </a:spcBef>
              <a:spcAft>
                <a:spcPct val="0"/>
              </a:spcAft>
            </a:pPr>
            <a:r>
              <a:rPr lang="en-GB" altLang="zh-CN" dirty="0">
                <a:latin typeface="Arial" panose="020B0604020202020204" pitchFamily="34" charset="0"/>
                <a:ea typeface="DengXian" panose="02010600030101010101" pitchFamily="2" charset="-122"/>
                <a:cs typeface="Arial" panose="020B0604020202020204" pitchFamily="34" charset="0"/>
              </a:rPr>
              <a:t>Module: Professional Development within Health and Social Care</a:t>
            </a:r>
            <a:endParaRPr lang="en-US" altLang="zh-CN" dirty="0">
              <a:latin typeface="Arial" panose="020B0604020202020204" pitchFamily="34" charset="0"/>
              <a:cs typeface="Arial" panose="020B0604020202020204" pitchFamily="34" charset="0"/>
            </a:endParaRPr>
          </a:p>
          <a:p>
            <a:pPr lvl="0" defTabSz="914400" eaLnBrk="0" fontAlgn="base" hangingPunct="0">
              <a:lnSpc>
                <a:spcPct val="150000"/>
              </a:lnSpc>
              <a:spcBef>
                <a:spcPct val="0"/>
              </a:spcBef>
              <a:spcAft>
                <a:spcPct val="0"/>
              </a:spcAft>
            </a:pPr>
            <a:r>
              <a:rPr lang="en-GB" altLang="zh-CN" dirty="0">
                <a:latin typeface="Arial" panose="020B0604020202020204" pitchFamily="34" charset="0"/>
                <a:ea typeface="DengXian" panose="02010600030101010101" pitchFamily="2" charset="-122"/>
                <a:cs typeface="Arial" panose="020B0604020202020204" pitchFamily="34" charset="0"/>
              </a:rPr>
              <a:t>Lecturer: Hajra </a:t>
            </a:r>
            <a:r>
              <a:rPr lang="en-GB" altLang="zh-CN" dirty="0" err="1">
                <a:latin typeface="Arial" panose="020B0604020202020204" pitchFamily="34" charset="0"/>
                <a:ea typeface="DengXian" panose="02010600030101010101" pitchFamily="2" charset="-122"/>
                <a:cs typeface="Arial" panose="020B0604020202020204" pitchFamily="34" charset="0"/>
              </a:rPr>
              <a:t>Mustasim</a:t>
            </a:r>
            <a:endParaRPr lang="en-GB" altLang="zh-CN" dirty="0">
              <a:latin typeface="Arial" panose="020B0604020202020204" pitchFamily="34" charset="0"/>
              <a:cs typeface="Arial" panose="020B0604020202020204" pitchFamily="34" charset="0"/>
            </a:endParaRPr>
          </a:p>
          <a:p>
            <a:pPr lvl="0" defTabSz="914400" eaLnBrk="0" fontAlgn="base" hangingPunct="0">
              <a:lnSpc>
                <a:spcPct val="150000"/>
              </a:lnSpc>
              <a:spcBef>
                <a:spcPct val="0"/>
              </a:spcBef>
              <a:spcAft>
                <a:spcPct val="0"/>
              </a:spcAft>
            </a:pPr>
            <a:r>
              <a:rPr lang="en-GB" altLang="zh-CN" dirty="0">
                <a:latin typeface="Arial" panose="020B0604020202020204" pitchFamily="34" charset="0"/>
                <a:ea typeface="DengXian" panose="02010600030101010101" pitchFamily="2" charset="-122"/>
                <a:cs typeface="Arial" panose="020B0604020202020204" pitchFamily="34" charset="0"/>
              </a:rPr>
              <a:t>Submitted on: 19/10/2026</a:t>
            </a:r>
            <a:endParaRPr lang="en-GB" altLang="zh-CN" dirty="0">
              <a:latin typeface="Arial" panose="020B0604020202020204" pitchFamily="34" charset="0"/>
              <a:cs typeface="Arial" panose="020B0604020202020204" pitchFamily="34" charset="0"/>
            </a:endParaRPr>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0C8ADB9-2FFE-1520-16CF-B7BE849B4946}"/>
              </a:ext>
            </a:extLst>
          </p:cNvPr>
          <p:cNvSpPr txBox="1"/>
          <p:nvPr/>
        </p:nvSpPr>
        <p:spPr>
          <a:xfrm>
            <a:off x="459208" y="942257"/>
            <a:ext cx="4008632" cy="3788628"/>
          </a:xfrm>
          <a:prstGeom prst="rect">
            <a:avLst/>
          </a:prstGeom>
        </p:spPr>
        <p:txBody>
          <a:bodyPr vert="horz" lIns="91440" tIns="45720" rIns="91440" bIns="45720" rtlCol="0" anchor="t">
            <a:normAutofit/>
          </a:bodyPr>
          <a:lstStyle/>
          <a:p>
            <a:pPr defTabSz="914400">
              <a:lnSpc>
                <a:spcPct val="90000"/>
              </a:lnSpc>
              <a:spcAft>
                <a:spcPts val="600"/>
              </a:spcAft>
            </a:pPr>
            <a:r>
              <a:rPr lang="en-US" sz="1600" dirty="0">
                <a:latin typeface="Arial" panose="020B0604020202020204" pitchFamily="34" charset="0"/>
                <a:cs typeface="Arial" panose="020B0604020202020204" pitchFamily="34" charset="0"/>
              </a:rPr>
              <a:t>Good afternoon. Today, I want to deliver a five-minute strategic evaluation of the Supported Housing Support Worker. First of all, I want to explain ‘’What supported housing support worker does’’.  Supported housing support worker role focuses entirely on tenancy sustainment, budgeting, empowerment, helping tenants or service user to build independent life skills. There are no personal care duties or medical roles involve to this job role.  Using a SWOT framework, I have mapped my own strengths and skills against a live vacancy in the sector to show exactly how I fit the demands of frontline housing support.</a:t>
            </a:r>
          </a:p>
          <a:p>
            <a:pPr indent="-228600" defTabSz="914400">
              <a:lnSpc>
                <a:spcPct val="90000"/>
              </a:lnSpc>
              <a:spcAft>
                <a:spcPts val="600"/>
              </a:spcAft>
              <a:buFont typeface="Arial" panose="020B0604020202020204" pitchFamily="34" charset="0"/>
              <a:buChar char="•"/>
            </a:pPr>
            <a:endParaRPr lang="en-US" sz="1300" dirty="0">
              <a:solidFill>
                <a:schemeClr val="tx2"/>
              </a:solidFill>
            </a:endParaRPr>
          </a:p>
        </p:txBody>
      </p:sp>
      <p:grpSp>
        <p:nvGrpSpPr>
          <p:cNvPr id="13" name="Group 1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63680" y="-12535"/>
            <a:ext cx="4780320" cy="5156035"/>
            <a:chOff x="5818240" y="-1"/>
            <a:chExt cx="6373761" cy="6874714"/>
          </a:xfrm>
        </p:grpSpPr>
        <p:sp>
          <p:nvSpPr>
            <p:cNvPr id="14" name="Freeform: Shape 1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AFD7E015-B3AD-58FA-7423-FCF6AEF7B7A2}"/>
              </a:ext>
            </a:extLst>
          </p:cNvPr>
          <p:cNvPicPr>
            <a:picLocks noChangeAspect="1"/>
          </p:cNvPicPr>
          <p:nvPr/>
        </p:nvPicPr>
        <p:blipFill>
          <a:blip r:embed="rId2"/>
          <a:stretch>
            <a:fillRect/>
          </a:stretch>
        </p:blipFill>
        <p:spPr>
          <a:xfrm>
            <a:off x="5449586" y="1975556"/>
            <a:ext cx="3438382" cy="1719191"/>
          </a:xfrm>
          <a:prstGeom prst="rect">
            <a:avLst/>
          </a:prstGeom>
        </p:spPr>
      </p:pic>
      <p:sp>
        <p:nvSpPr>
          <p:cNvPr id="6" name="TextBox 5">
            <a:extLst>
              <a:ext uri="{FF2B5EF4-FFF2-40B4-BE49-F238E27FC236}">
                <a16:creationId xmlns:a16="http://schemas.microsoft.com/office/drawing/2014/main" id="{B84B15DA-FB7C-89FC-B179-A9B6482BB115}"/>
              </a:ext>
            </a:extLst>
          </p:cNvPr>
          <p:cNvSpPr txBox="1"/>
          <p:nvPr/>
        </p:nvSpPr>
        <p:spPr>
          <a:xfrm>
            <a:off x="459208" y="412615"/>
            <a:ext cx="4216952"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Supported Housing Support Worker </a:t>
            </a:r>
          </a:p>
        </p:txBody>
      </p:sp>
    </p:spTree>
    <p:extLst>
      <p:ext uri="{BB962C8B-B14F-4D97-AF65-F5344CB8AC3E}">
        <p14:creationId xmlns:p14="http://schemas.microsoft.com/office/powerpoint/2010/main" val="20739579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6C5BE94-E3A2-A1E9-186B-74C35D654ED3}"/>
              </a:ext>
            </a:extLst>
          </p:cNvPr>
          <p:cNvSpPr txBox="1"/>
          <p:nvPr/>
        </p:nvSpPr>
        <p:spPr>
          <a:xfrm>
            <a:off x="716095" y="3155030"/>
            <a:ext cx="4450816" cy="1815882"/>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To ground this analysis, I chose a current vacancy with Midlands Housing. The role centres on completing risk assessments, implementing support plans, and guiding service users through welfare benefits to ensure strong tenancy sustainment. Crucially, this is strictly a housing support role with no personal care, medical, or domestic duties, making it a perfect fit for my professional boundaries.</a:t>
            </a:r>
          </a:p>
        </p:txBody>
      </p:sp>
      <p:pic>
        <p:nvPicPr>
          <p:cNvPr id="4" name="Picture 3">
            <a:extLst>
              <a:ext uri="{FF2B5EF4-FFF2-40B4-BE49-F238E27FC236}">
                <a16:creationId xmlns:a16="http://schemas.microsoft.com/office/drawing/2014/main" id="{D3F15EE3-A1F0-80A9-CD82-40C43C003A54}"/>
              </a:ext>
            </a:extLst>
          </p:cNvPr>
          <p:cNvPicPr>
            <a:picLocks noChangeAspect="1"/>
          </p:cNvPicPr>
          <p:nvPr/>
        </p:nvPicPr>
        <p:blipFill>
          <a:blip r:embed="rId3"/>
          <a:stretch>
            <a:fillRect/>
          </a:stretch>
        </p:blipFill>
        <p:spPr>
          <a:xfrm>
            <a:off x="5498219" y="2904258"/>
            <a:ext cx="2720363" cy="2062104"/>
          </a:xfrm>
          <a:prstGeom prst="rect">
            <a:avLst/>
          </a:prstGeom>
        </p:spPr>
      </p:pic>
      <p:graphicFrame>
        <p:nvGraphicFramePr>
          <p:cNvPr id="9" name="TextBox 2">
            <a:extLst>
              <a:ext uri="{FF2B5EF4-FFF2-40B4-BE49-F238E27FC236}">
                <a16:creationId xmlns:a16="http://schemas.microsoft.com/office/drawing/2014/main" id="{1E5D0137-A186-3747-2588-8A47FA1948D2}"/>
              </a:ext>
            </a:extLst>
          </p:cNvPr>
          <p:cNvGraphicFramePr/>
          <p:nvPr>
            <p:extLst>
              <p:ext uri="{D42A27DB-BD31-4B8C-83A1-F6EECF244321}">
                <p14:modId xmlns:p14="http://schemas.microsoft.com/office/powerpoint/2010/main" val="1315094208"/>
              </p:ext>
            </p:extLst>
          </p:nvPr>
        </p:nvGraphicFramePr>
        <p:xfrm>
          <a:off x="716095" y="380490"/>
          <a:ext cx="7502487" cy="25237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3FC1AD8A-CED6-53FC-4DB6-EC034E1DFACD}"/>
              </a:ext>
            </a:extLst>
          </p:cNvPr>
          <p:cNvSpPr txBox="1"/>
          <p:nvPr/>
        </p:nvSpPr>
        <p:spPr>
          <a:xfrm>
            <a:off x="716095" y="26051"/>
            <a:ext cx="7414353"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JOB ROLE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518DC6B-FD19-F0E9-0E00-2E8F77A67098}"/>
              </a:ext>
            </a:extLst>
          </p:cNvPr>
          <p:cNvSpPr txBox="1"/>
          <p:nvPr/>
        </p:nvSpPr>
        <p:spPr>
          <a:xfrm>
            <a:off x="154236" y="10582"/>
            <a:ext cx="4417764" cy="5024126"/>
          </a:xfrm>
          <a:prstGeom prst="rect">
            <a:avLst/>
          </a:prstGeom>
        </p:spPr>
        <p:txBody>
          <a:bodyPr vert="horz" lIns="91440" tIns="45720" rIns="91440" bIns="45720" rtlCol="0" anchor="t">
            <a:noAutofit/>
          </a:bodyPr>
          <a:lstStyle/>
          <a:p>
            <a:pPr defTabSz="914400">
              <a:lnSpc>
                <a:spcPct val="90000"/>
              </a:lnSpc>
              <a:spcAft>
                <a:spcPts val="600"/>
              </a:spcAft>
            </a:pPr>
            <a:r>
              <a:rPr lang="en-US" b="1" dirty="0">
                <a:latin typeface="Arial" panose="020B0604020202020204" pitchFamily="34" charset="0"/>
                <a:cs typeface="Arial" panose="020B0604020202020204" pitchFamily="34" charset="0"/>
              </a:rPr>
              <a:t>SWOT ANALYSIS</a:t>
            </a:r>
          </a:p>
          <a:p>
            <a:pPr defTabSz="914400">
              <a:lnSpc>
                <a:spcPct val="90000"/>
              </a:lnSpc>
              <a:spcAft>
                <a:spcPts val="600"/>
              </a:spcAft>
            </a:pPr>
            <a:r>
              <a:rPr lang="en-US" sz="1200" b="1" dirty="0">
                <a:latin typeface="Arial" panose="020B0604020202020204" pitchFamily="34" charset="0"/>
                <a:cs typeface="Arial" panose="020B0604020202020204" pitchFamily="34" charset="0"/>
              </a:rPr>
              <a:t>Strengths</a:t>
            </a:r>
          </a:p>
          <a:p>
            <a:pPr indent="-228600" defTabSz="9144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Core skills: Strong at risk assessments and building support plans.</a:t>
            </a:r>
          </a:p>
          <a:p>
            <a:pPr indent="-228600" defTabSz="9144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Benefits expert: Good at helping tenants navigate Universal Credit and housing benefits to prevent eviction (Bridges, 2018).</a:t>
            </a:r>
          </a:p>
          <a:p>
            <a:pPr defTabSz="914400">
              <a:lnSpc>
                <a:spcPct val="90000"/>
              </a:lnSpc>
              <a:spcAft>
                <a:spcPts val="600"/>
              </a:spcAft>
            </a:pPr>
            <a:r>
              <a:rPr lang="en-US" sz="1200" b="1" dirty="0">
                <a:latin typeface="Arial" panose="020B0604020202020204" pitchFamily="34" charset="0"/>
                <a:cs typeface="Arial" panose="020B0604020202020204" pitchFamily="34" charset="0"/>
              </a:rPr>
              <a:t>Weaknesses</a:t>
            </a:r>
          </a:p>
          <a:p>
            <a:pPr indent="-228600" defTabSz="9144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New systems: Needs a bit of time to learn new specific database </a:t>
            </a:r>
            <a:r>
              <a:rPr lang="en-US" sz="1200" dirty="0" err="1">
                <a:latin typeface="Arial" panose="020B0604020202020204" pitchFamily="34" charset="0"/>
                <a:cs typeface="Arial" panose="020B0604020202020204" pitchFamily="34" charset="0"/>
              </a:rPr>
              <a:t>softwares</a:t>
            </a:r>
            <a:endParaRPr lang="en-US" sz="1200" dirty="0">
              <a:latin typeface="Arial" panose="020B0604020202020204" pitchFamily="34" charset="0"/>
              <a:cs typeface="Arial" panose="020B0604020202020204" pitchFamily="34" charset="0"/>
            </a:endParaRPr>
          </a:p>
          <a:p>
            <a:pPr indent="-228600" defTabSz="9144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Local network: Needs to map out local charities and community groups in this specific area (Bridges, 2018).</a:t>
            </a:r>
          </a:p>
          <a:p>
            <a:pPr defTabSz="914400">
              <a:lnSpc>
                <a:spcPct val="90000"/>
              </a:lnSpc>
              <a:spcAft>
                <a:spcPts val="600"/>
              </a:spcAft>
            </a:pPr>
            <a:r>
              <a:rPr lang="en-US" sz="1200" b="1" dirty="0">
                <a:latin typeface="Arial" panose="020B0604020202020204" pitchFamily="34" charset="0"/>
                <a:cs typeface="Arial" panose="020B0604020202020204" pitchFamily="34" charset="0"/>
              </a:rPr>
              <a:t>Opportunities</a:t>
            </a:r>
          </a:p>
          <a:p>
            <a:pPr indent="-228600" defTabSz="9144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Teamwork: Partnering with local councils and mental health teams can push tenancy success rates past 90% (</a:t>
            </a:r>
            <a:r>
              <a:rPr lang="en-US" sz="1200" dirty="0" err="1">
                <a:latin typeface="Arial" panose="020B0604020202020204" pitchFamily="34" charset="0"/>
                <a:cs typeface="Arial" panose="020B0604020202020204" pitchFamily="34" charset="0"/>
              </a:rPr>
              <a:t>Pleace</a:t>
            </a:r>
            <a:r>
              <a:rPr lang="en-US" sz="1200" dirty="0">
                <a:latin typeface="Arial" panose="020B0604020202020204" pitchFamily="34" charset="0"/>
                <a:cs typeface="Arial" panose="020B0604020202020204" pitchFamily="34" charset="0"/>
              </a:rPr>
              <a:t> and Bretherton, 2019).</a:t>
            </a:r>
          </a:p>
          <a:p>
            <a:pPr indent="-228600" defTabSz="9144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Trauma-informed care: Using a supportive, non-judgmental approach to build stronger trust with vulnerable tenants.</a:t>
            </a:r>
          </a:p>
          <a:p>
            <a:pPr defTabSz="914400">
              <a:lnSpc>
                <a:spcPct val="90000"/>
              </a:lnSpc>
              <a:spcAft>
                <a:spcPts val="600"/>
              </a:spcAft>
            </a:pPr>
            <a:r>
              <a:rPr lang="en-US" sz="1200" b="1" dirty="0">
                <a:latin typeface="Arial" panose="020B0604020202020204" pitchFamily="34" charset="0"/>
                <a:cs typeface="Arial" panose="020B0604020202020204" pitchFamily="34" charset="0"/>
              </a:rPr>
              <a:t>Threats</a:t>
            </a:r>
          </a:p>
          <a:p>
            <a:pPr indent="-228600" defTabSz="9144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System delays: Welfare and benefit delays can cause tenants to fall behind on rent.</a:t>
            </a:r>
          </a:p>
          <a:p>
            <a:pPr indent="-228600" defTabSz="9144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Complex needs: More tenants are facing a mix of mental health issues and isolation, making the frontline role tougher (Larkin, 2018).</a:t>
            </a:r>
          </a:p>
        </p:txBody>
      </p:sp>
      <p:grpSp>
        <p:nvGrpSpPr>
          <p:cNvPr id="15" name="Group 14">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63680" y="-12535"/>
            <a:ext cx="4780320" cy="5156035"/>
            <a:chOff x="5818240" y="-1"/>
            <a:chExt cx="6373761" cy="6874714"/>
          </a:xfrm>
        </p:grpSpPr>
        <p:sp>
          <p:nvSpPr>
            <p:cNvPr id="16" name="Freeform: Shape 15">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Graphic 7" descr="Suburban scene">
            <a:extLst>
              <a:ext uri="{FF2B5EF4-FFF2-40B4-BE49-F238E27FC236}">
                <a16:creationId xmlns:a16="http://schemas.microsoft.com/office/drawing/2014/main" id="{DDF9113F-B17F-B997-9803-A781EE72708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81294" y="1364742"/>
            <a:ext cx="3106674" cy="3106674"/>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2A3B6F7-826F-87AD-EAFA-84057D6B2E1A}"/>
              </a:ext>
            </a:extLst>
          </p:cNvPr>
          <p:cNvSpPr txBox="1"/>
          <p:nvPr/>
        </p:nvSpPr>
        <p:spPr>
          <a:xfrm>
            <a:off x="683197" y="1010498"/>
            <a:ext cx="3461070" cy="3122503"/>
          </a:xfrm>
          <a:prstGeom prst="rect">
            <a:avLst/>
          </a:prstGeom>
        </p:spPr>
        <p:txBody>
          <a:bodyPr vert="horz" lIns="91440" tIns="45720" rIns="91440" bIns="45720" rtlCol="0">
            <a:normAutofit/>
          </a:bodyPr>
          <a:lstStyle/>
          <a:p>
            <a:pPr defTabSz="914400">
              <a:lnSpc>
                <a:spcPct val="90000"/>
              </a:lnSpc>
              <a:spcAft>
                <a:spcPts val="600"/>
              </a:spcAft>
            </a:pPr>
            <a:r>
              <a:rPr lang="en-US" sz="1600" dirty="0">
                <a:latin typeface="Arial" panose="020B0604020202020204" pitchFamily="34" charset="0"/>
                <a:cs typeface="Arial" panose="020B0604020202020204" pitchFamily="34" charset="0"/>
              </a:rPr>
              <a:t>Summary supported housing support worker role is a perfect match for my skills and professional boundaries. Because there are no clinical or personal care duties involved, I can focus entirely on what I do best: helping tenants sort out their benefits, manage their budgets, and build independent lives.</a:t>
            </a:r>
          </a:p>
          <a:p>
            <a:pPr defTabSz="914400">
              <a:lnSpc>
                <a:spcPct val="90000"/>
              </a:lnSpc>
              <a:spcAft>
                <a:spcPts val="600"/>
              </a:spcAft>
            </a:pPr>
            <a:r>
              <a:rPr lang="en-US" sz="1600" dirty="0">
                <a:latin typeface="Arial" panose="020B0604020202020204" pitchFamily="34" charset="0"/>
                <a:cs typeface="Arial" panose="020B0604020202020204" pitchFamily="34" charset="0"/>
              </a:rPr>
              <a:t>Thank you for listening.</a:t>
            </a:r>
          </a:p>
          <a:p>
            <a:pPr indent="-228600" defTabSz="914400">
              <a:lnSpc>
                <a:spcPct val="90000"/>
              </a:lnSpc>
              <a:spcAft>
                <a:spcPts val="600"/>
              </a:spcAft>
              <a:buFont typeface="Arial" panose="020B0604020202020204" pitchFamily="34" charset="0"/>
              <a:buChar char="•"/>
            </a:pPr>
            <a:endParaRPr lang="en-US" sz="1500" dirty="0"/>
          </a:p>
        </p:txBody>
      </p:sp>
      <p:pic>
        <p:nvPicPr>
          <p:cNvPr id="7" name="Picture 6">
            <a:extLst>
              <a:ext uri="{FF2B5EF4-FFF2-40B4-BE49-F238E27FC236}">
                <a16:creationId xmlns:a16="http://schemas.microsoft.com/office/drawing/2014/main" id="{4F102B85-BF60-108A-F764-93EFCDD897F7}"/>
              </a:ext>
            </a:extLst>
          </p:cNvPr>
          <p:cNvPicPr>
            <a:picLocks noChangeAspect="1"/>
          </p:cNvPicPr>
          <p:nvPr/>
        </p:nvPicPr>
        <p:blipFill>
          <a:blip r:embed="rId3"/>
          <a:srcRect l="20460" r="16792" b="-1"/>
          <a:stretch>
            <a:fillRect/>
          </a:stretch>
        </p:blipFill>
        <p:spPr>
          <a:xfrm>
            <a:off x="4827463" y="779856"/>
            <a:ext cx="3962900" cy="3157831"/>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C57C244-3976-4AB4-57BA-7766AA536A26}"/>
              </a:ext>
            </a:extLst>
          </p:cNvPr>
          <p:cNvSpPr txBox="1"/>
          <p:nvPr/>
        </p:nvSpPr>
        <p:spPr>
          <a:xfrm>
            <a:off x="154236" y="946661"/>
            <a:ext cx="7601639" cy="3077766"/>
          </a:xfrm>
          <a:prstGeom prst="rect">
            <a:avLst/>
          </a:prstGeom>
          <a:noFill/>
        </p:spPr>
        <p:txBody>
          <a:bodyPr wrap="square">
            <a:spAutoFit/>
          </a:bodyPr>
          <a:lstStyle/>
          <a:p>
            <a:pPr lvl="0"/>
            <a:r>
              <a:rPr lang="en-GB" sz="1600" b="1" dirty="0">
                <a:latin typeface="Arial" panose="020B0604020202020204" pitchFamily="34" charset="0"/>
                <a:cs typeface="Arial" panose="020B0604020202020204" pitchFamily="34" charset="0"/>
              </a:rPr>
              <a:t>Bridges, L. </a:t>
            </a:r>
            <a:r>
              <a:rPr lang="en-GB" sz="1600" dirty="0">
                <a:latin typeface="Arial" panose="020B0604020202020204" pitchFamily="34" charset="0"/>
                <a:cs typeface="Arial" panose="020B0604020202020204" pitchFamily="34" charset="0"/>
              </a:rPr>
              <a:t>(2018) ‘Determinants of tenancy sustainment following homelessness’, </a:t>
            </a:r>
            <a:r>
              <a:rPr lang="en-GB" sz="1600" i="1" dirty="0">
                <a:latin typeface="Arial" panose="020B0604020202020204" pitchFamily="34" charset="0"/>
                <a:cs typeface="Arial" panose="020B0604020202020204" pitchFamily="34" charset="0"/>
              </a:rPr>
              <a:t>Housing Studies</a:t>
            </a:r>
            <a:r>
              <a:rPr lang="en-GB" sz="1600" dirty="0">
                <a:latin typeface="Arial" panose="020B0604020202020204" pitchFamily="34" charset="0"/>
                <a:cs typeface="Arial" panose="020B0604020202020204" pitchFamily="34" charset="0"/>
              </a:rPr>
              <a:t>, 33(7), pp. 1112–1132.</a:t>
            </a:r>
          </a:p>
          <a:p>
            <a:pPr lvl="0"/>
            <a:endParaRPr lang="en-GB" sz="1600" dirty="0">
              <a:latin typeface="Arial" panose="020B0604020202020204" pitchFamily="34" charset="0"/>
              <a:cs typeface="Arial" panose="020B0604020202020204" pitchFamily="34" charset="0"/>
            </a:endParaRPr>
          </a:p>
          <a:p>
            <a:pPr lvl="0"/>
            <a:r>
              <a:rPr lang="en-GB" sz="1600" b="1" dirty="0">
                <a:latin typeface="Arial" panose="020B0604020202020204" pitchFamily="34" charset="0"/>
                <a:cs typeface="Arial" panose="020B0604020202020204" pitchFamily="34" charset="0"/>
              </a:rPr>
              <a:t>Larkin, M. </a:t>
            </a:r>
            <a:r>
              <a:rPr lang="en-GB" sz="1600" dirty="0">
                <a:latin typeface="Arial" panose="020B0604020202020204" pitchFamily="34" charset="0"/>
                <a:cs typeface="Arial" panose="020B0604020202020204" pitchFamily="34" charset="0"/>
              </a:rPr>
              <a:t>(2018) ‘Interventions for persons with lived experience of homelessness’, </a:t>
            </a:r>
            <a:r>
              <a:rPr lang="en-GB" sz="1600" i="1" dirty="0">
                <a:latin typeface="Arial" panose="020B0604020202020204" pitchFamily="34" charset="0"/>
                <a:cs typeface="Arial" panose="020B0604020202020204" pitchFamily="34" charset="0"/>
              </a:rPr>
              <a:t>Health &amp; Social Care in the Community</a:t>
            </a:r>
            <a:r>
              <a:rPr lang="en-GB" sz="1600" dirty="0">
                <a:latin typeface="Arial" panose="020B0604020202020204" pitchFamily="34" charset="0"/>
                <a:cs typeface="Arial" panose="020B0604020202020204" pitchFamily="34" charset="0"/>
              </a:rPr>
              <a:t>, 26(3), pp. e310–e322.</a:t>
            </a:r>
          </a:p>
          <a:p>
            <a:pPr lvl="0"/>
            <a:endParaRPr lang="en-GB" sz="1600" dirty="0">
              <a:latin typeface="Arial" panose="020B0604020202020204" pitchFamily="34" charset="0"/>
              <a:cs typeface="Arial" panose="020B0604020202020204" pitchFamily="34" charset="0"/>
            </a:endParaRPr>
          </a:p>
          <a:p>
            <a:pPr lvl="0"/>
            <a:r>
              <a:rPr lang="en-GB" sz="1600" b="1" dirty="0" err="1">
                <a:latin typeface="Arial" panose="020B0604020202020204" pitchFamily="34" charset="0"/>
                <a:cs typeface="Arial" panose="020B0604020202020204" pitchFamily="34" charset="0"/>
              </a:rPr>
              <a:t>Pleace</a:t>
            </a:r>
            <a:r>
              <a:rPr lang="en-GB" sz="1600" b="1" dirty="0">
                <a:latin typeface="Arial" panose="020B0604020202020204" pitchFamily="34" charset="0"/>
                <a:cs typeface="Arial" panose="020B0604020202020204" pitchFamily="34" charset="0"/>
              </a:rPr>
              <a:t>, N. and Bretherton, J. </a:t>
            </a:r>
            <a:r>
              <a:rPr lang="en-GB" sz="1600" dirty="0">
                <a:latin typeface="Arial" panose="020B0604020202020204" pitchFamily="34" charset="0"/>
                <a:cs typeface="Arial" panose="020B0604020202020204" pitchFamily="34" charset="0"/>
              </a:rPr>
              <a:t>(2019) </a:t>
            </a:r>
            <a:r>
              <a:rPr lang="en-GB" sz="1600" i="1" dirty="0">
                <a:latin typeface="Arial" panose="020B0604020202020204" pitchFamily="34" charset="0"/>
                <a:cs typeface="Arial" panose="020B0604020202020204" pitchFamily="34" charset="0"/>
              </a:rPr>
              <a:t>Tenancy sustainment and complex needs</a:t>
            </a:r>
            <a:r>
              <a:rPr lang="en-GB" sz="1600" dirty="0">
                <a:latin typeface="Arial" panose="020B0604020202020204" pitchFamily="34" charset="0"/>
                <a:cs typeface="Arial" panose="020B0604020202020204" pitchFamily="34" charset="0"/>
              </a:rPr>
              <a:t>. London: Ministry of Housing, Communities and Local Government.</a:t>
            </a:r>
          </a:p>
          <a:p>
            <a:pPr lvl="0"/>
            <a:endParaRPr lang="en-GB" sz="1600" dirty="0">
              <a:latin typeface="Arial" panose="020B0604020202020204" pitchFamily="34" charset="0"/>
              <a:cs typeface="Arial" panose="020B0604020202020204" pitchFamily="34" charset="0"/>
            </a:endParaRPr>
          </a:p>
          <a:p>
            <a:pPr lvl="0"/>
            <a:r>
              <a:rPr lang="en-GB" sz="1600" b="1" dirty="0">
                <a:latin typeface="Arial" panose="020B0604020202020204" pitchFamily="34" charset="0"/>
                <a:cs typeface="Arial" panose="020B0604020202020204" pitchFamily="34" charset="0"/>
              </a:rPr>
              <a:t>Indeed (2026) </a:t>
            </a:r>
            <a:r>
              <a:rPr lang="en-GB" sz="1600" i="1" dirty="0">
                <a:latin typeface="Arial" panose="020B0604020202020204" pitchFamily="34" charset="0"/>
                <a:cs typeface="Arial" panose="020B0604020202020204" pitchFamily="34" charset="0"/>
              </a:rPr>
              <a:t>Supported Housing Support Worker Jobs in Birmingham</a:t>
            </a:r>
            <a:r>
              <a:rPr lang="en-GB" sz="1600" dirty="0">
                <a:latin typeface="Arial" panose="020B0604020202020204" pitchFamily="34" charset="0"/>
                <a:cs typeface="Arial" panose="020B0604020202020204" pitchFamily="34" charset="0"/>
              </a:rPr>
              <a:t>. Available at: indeed.com (Accessed: 17 October 2026).</a:t>
            </a:r>
          </a:p>
          <a:p>
            <a:endParaRPr lang="en-GB" dirty="0"/>
          </a:p>
        </p:txBody>
      </p:sp>
      <p:sp>
        <p:nvSpPr>
          <p:cNvPr id="5" name="TextBox 4">
            <a:extLst>
              <a:ext uri="{FF2B5EF4-FFF2-40B4-BE49-F238E27FC236}">
                <a16:creationId xmlns:a16="http://schemas.microsoft.com/office/drawing/2014/main" id="{D11694E7-5C4F-3193-48B2-3472BB96E6B4}"/>
              </a:ext>
            </a:extLst>
          </p:cNvPr>
          <p:cNvSpPr txBox="1"/>
          <p:nvPr/>
        </p:nvSpPr>
        <p:spPr>
          <a:xfrm>
            <a:off x="154236" y="577329"/>
            <a:ext cx="4572000" cy="369332"/>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References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565</TotalTime>
  <Words>617</Words>
  <Application>Microsoft Office PowerPoint</Application>
  <PresentationFormat>On-screen Show (16:9)</PresentationFormat>
  <Paragraphs>38</Paragraphs>
  <Slides>6</Slides>
  <Notes>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me</dc:creator>
  <cp:keywords/>
  <dc:description>generated using python-pptx</dc:description>
  <cp:lastModifiedBy>Soner Yarasikli (2519545)</cp:lastModifiedBy>
  <cp:revision>28</cp:revision>
  <dcterms:created xsi:type="dcterms:W3CDTF">2013-01-27T09:14:16Z</dcterms:created>
  <dcterms:modified xsi:type="dcterms:W3CDTF">2026-10-18T23:30:22Z</dcterms:modified>
  <cp:category/>
</cp:coreProperties>
</file>