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15"/>
  </p:notesMasterIdLst>
  <p:sldIdLst>
    <p:sldId id="256" r:id="rId2"/>
    <p:sldId id="272" r:id="rId3"/>
    <p:sldId id="259" r:id="rId4"/>
    <p:sldId id="260" r:id="rId5"/>
    <p:sldId id="262"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varScale="1">
        <p:scale>
          <a:sx n="70" d="100"/>
          <a:sy n="70" d="100"/>
        </p:scale>
        <p:origin x="3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43701-63A8-4DB5-9348-6455BA9140D5}" type="datetimeFigureOut">
              <a:rPr lang="en-IN" smtClean="0"/>
              <a:t>29-04-2026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F422DA-795B-40E7-9A51-DCF0AE374DFA}" type="slidenum">
              <a:rPr lang="en-IN" smtClean="0"/>
              <a:t>‹#›</a:t>
            </a:fld>
            <a:endParaRPr lang="en-IN"/>
          </a:p>
        </p:txBody>
      </p:sp>
    </p:spTree>
    <p:extLst>
      <p:ext uri="{BB962C8B-B14F-4D97-AF65-F5344CB8AC3E}">
        <p14:creationId xmlns:p14="http://schemas.microsoft.com/office/powerpoint/2010/main" val="3693246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Quantum Tech had an AI chip design that was compromised. Investigators noticed unauthorized access to that file. Emma, who worked on the project, became a suspect. She appears to have been in contact with Joe (an intermediary) and Norman (alleged buyer). Our task was to see if the data leak was real and intentional. We approached this by analyzing Emma’s device for any communication or data transfer related to this incident.</a:t>
            </a:r>
            <a:endParaRPr lang="en-IN" dirty="0"/>
          </a:p>
        </p:txBody>
      </p:sp>
      <p:sp>
        <p:nvSpPr>
          <p:cNvPr id="4" name="Slide Number Placeholder 3"/>
          <p:cNvSpPr>
            <a:spLocks noGrp="1"/>
          </p:cNvSpPr>
          <p:nvPr>
            <p:ph type="sldNum" sz="quarter" idx="5"/>
          </p:nvPr>
        </p:nvSpPr>
        <p:spPr/>
        <p:txBody>
          <a:bodyPr/>
          <a:lstStyle/>
          <a:p>
            <a:fld id="{12F422DA-795B-40E7-9A51-DCF0AE374DFA}" type="slidenum">
              <a:rPr lang="en-IN" smtClean="0"/>
              <a:t>3</a:t>
            </a:fld>
            <a:endParaRPr lang="en-IN"/>
          </a:p>
        </p:txBody>
      </p:sp>
    </p:spTree>
    <p:extLst>
      <p:ext uri="{BB962C8B-B14F-4D97-AF65-F5344CB8AC3E}">
        <p14:creationId xmlns:p14="http://schemas.microsoft.com/office/powerpoint/2010/main" val="1929271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Here we see the evidence acquisition process. Device EX-01 (Emma’s smartphone) was collected. We connected it through a write-blocker and created a forensic image with FTK Imager. The tool gave us hash values (e.g. SHA-256) to ensure the image matches the phone bit-for-bit. This step is critical: it means any analysis we do is on a copy, preserving the original. We then moved that image into the analysis environment, ready to parse data.</a:t>
            </a:r>
            <a:endParaRPr lang="en-IN" dirty="0"/>
          </a:p>
        </p:txBody>
      </p:sp>
      <p:sp>
        <p:nvSpPr>
          <p:cNvPr id="4" name="Slide Number Placeholder 3"/>
          <p:cNvSpPr>
            <a:spLocks noGrp="1"/>
          </p:cNvSpPr>
          <p:nvPr>
            <p:ph type="sldNum" sz="quarter" idx="5"/>
          </p:nvPr>
        </p:nvSpPr>
        <p:spPr/>
        <p:txBody>
          <a:bodyPr/>
          <a:lstStyle/>
          <a:p>
            <a:fld id="{12F422DA-795B-40E7-9A51-DCF0AE374DFA}" type="slidenum">
              <a:rPr lang="en-IN" smtClean="0"/>
              <a:t>6</a:t>
            </a:fld>
            <a:endParaRPr lang="en-IN"/>
          </a:p>
        </p:txBody>
      </p:sp>
    </p:spTree>
    <p:extLst>
      <p:ext uri="{BB962C8B-B14F-4D97-AF65-F5344CB8AC3E}">
        <p14:creationId xmlns:p14="http://schemas.microsoft.com/office/powerpoint/2010/main" val="3110025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WhatsApp analysis yielded compelling evidence. For example, in one chat we see Emma texting, </a:t>
            </a:r>
            <a:r>
              <a:rPr lang="en-US" sz="1200" b="0" i="1" kern="1200" dirty="0">
                <a:solidFill>
                  <a:schemeClr val="tx1"/>
                </a:solidFill>
                <a:effectLst/>
                <a:latin typeface="+mn-lt"/>
                <a:ea typeface="+mn-ea"/>
                <a:cs typeface="+mn-cs"/>
              </a:rPr>
              <a:t>“ready to proceed”</a:t>
            </a:r>
            <a:r>
              <a:rPr lang="en-US" sz="1200" b="0" i="0" kern="1200" dirty="0">
                <a:solidFill>
                  <a:schemeClr val="tx1"/>
                </a:solidFill>
                <a:effectLst/>
                <a:latin typeface="+mn-lt"/>
                <a:ea typeface="+mn-ea"/>
                <a:cs typeface="+mn-cs"/>
              </a:rPr>
              <a:t> and </a:t>
            </a:r>
            <a:r>
              <a:rPr lang="en-US" sz="1200" b="0" i="1" kern="1200" dirty="0">
                <a:solidFill>
                  <a:schemeClr val="tx1"/>
                </a:solidFill>
                <a:effectLst/>
                <a:latin typeface="+mn-lt"/>
                <a:ea typeface="+mn-ea"/>
                <a:cs typeface="+mn-cs"/>
              </a:rPr>
              <a:t>“deal confirmed”</a:t>
            </a:r>
            <a:r>
              <a:rPr lang="en-US" sz="1200" b="0" i="0" kern="1200" dirty="0">
                <a:solidFill>
                  <a:schemeClr val="tx1"/>
                </a:solidFill>
                <a:effectLst/>
                <a:latin typeface="+mn-lt"/>
                <a:ea typeface="+mn-ea"/>
                <a:cs typeface="+mn-cs"/>
              </a:rPr>
              <a:t>, clearly not casual talk but deal-making language. Another message says </a:t>
            </a:r>
            <a:r>
              <a:rPr lang="en-US" sz="1200" b="0" i="1" kern="1200" dirty="0">
                <a:solidFill>
                  <a:schemeClr val="tx1"/>
                </a:solidFill>
                <a:effectLst/>
                <a:latin typeface="+mn-lt"/>
                <a:ea typeface="+mn-ea"/>
                <a:cs typeface="+mn-cs"/>
              </a:rPr>
              <a:t>“too risky in one go”</a:t>
            </a:r>
            <a:r>
              <a:rPr lang="en-US" sz="1200" b="0" i="0" kern="1200" dirty="0">
                <a:solidFill>
                  <a:schemeClr val="tx1"/>
                </a:solidFill>
                <a:effectLst/>
                <a:latin typeface="+mn-lt"/>
                <a:ea typeface="+mn-ea"/>
                <a:cs typeface="+mn-cs"/>
              </a:rPr>
              <a:t> and </a:t>
            </a:r>
            <a:r>
              <a:rPr lang="en-US" sz="1200" b="0" i="1" kern="1200" dirty="0">
                <a:solidFill>
                  <a:schemeClr val="tx1"/>
                </a:solidFill>
                <a:effectLst/>
                <a:latin typeface="+mn-lt"/>
                <a:ea typeface="+mn-ea"/>
                <a:cs typeface="+mn-cs"/>
              </a:rPr>
              <a:t>“blueprint in chunks”</a:t>
            </a:r>
            <a:r>
              <a:rPr lang="en-US" sz="1200" b="0" i="0" kern="1200" dirty="0">
                <a:solidFill>
                  <a:schemeClr val="tx1"/>
                </a:solidFill>
                <a:effectLst/>
                <a:latin typeface="+mn-lt"/>
                <a:ea typeface="+mn-ea"/>
                <a:cs typeface="+mn-cs"/>
              </a:rPr>
              <a:t>, indicating they planned how to smuggle data covertly. </a:t>
            </a:r>
          </a:p>
          <a:p>
            <a:r>
              <a:rPr lang="en-US" sz="1200" b="0" i="0" kern="1200" dirty="0">
                <a:solidFill>
                  <a:schemeClr val="tx1"/>
                </a:solidFill>
                <a:effectLst/>
                <a:latin typeface="+mn-lt"/>
                <a:ea typeface="+mn-ea"/>
                <a:cs typeface="+mn-cs"/>
              </a:rPr>
              <a:t>this wasn’t random chat – it’s a coordinated plan being discussed.</a:t>
            </a:r>
            <a:endParaRPr lang="en-IN" dirty="0"/>
          </a:p>
        </p:txBody>
      </p:sp>
      <p:sp>
        <p:nvSpPr>
          <p:cNvPr id="4" name="Slide Number Placeholder 3"/>
          <p:cNvSpPr>
            <a:spLocks noGrp="1"/>
          </p:cNvSpPr>
          <p:nvPr>
            <p:ph type="sldNum" sz="quarter" idx="5"/>
          </p:nvPr>
        </p:nvSpPr>
        <p:spPr/>
        <p:txBody>
          <a:bodyPr/>
          <a:lstStyle/>
          <a:p>
            <a:fld id="{12F422DA-795B-40E7-9A51-DCF0AE374DFA}" type="slidenum">
              <a:rPr lang="en-IN" smtClean="0"/>
              <a:t>7</a:t>
            </a:fld>
            <a:endParaRPr lang="en-IN"/>
          </a:p>
        </p:txBody>
      </p:sp>
    </p:spTree>
    <p:extLst>
      <p:ext uri="{BB962C8B-B14F-4D97-AF65-F5344CB8AC3E}">
        <p14:creationId xmlns:p14="http://schemas.microsoft.com/office/powerpoint/2010/main" val="3727140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ontinuing</a:t>
            </a:r>
            <a:r>
              <a:rPr lang="en-US" sz="1200" b="0" i="0" kern="1200" dirty="0">
                <a:solidFill>
                  <a:schemeClr val="tx1"/>
                </a:solidFill>
                <a:effectLst/>
                <a:latin typeface="+mn-lt"/>
                <a:ea typeface="+mn-ea"/>
                <a:cs typeface="+mn-cs"/>
              </a:rPr>
              <a:t>, we see direct evidence of negotiation. For example, Emma or Joe writes “no backtracking” indicating the deal is on, and mentions “5M offshore”, meaning five million dollars presumably. These messages prove that Emma and Joe weren’t just chatting – they had locked in a deal to sell Quantum’s data to Norman for cash. Figure 11 (from our report) captures one such chat snippet. In sum, the language and context make it clear there was intent and agreement to exfiltrate data.</a:t>
            </a:r>
            <a:endParaRPr lang="en-IN" dirty="0"/>
          </a:p>
        </p:txBody>
      </p:sp>
      <p:sp>
        <p:nvSpPr>
          <p:cNvPr id="4" name="Slide Number Placeholder 3"/>
          <p:cNvSpPr>
            <a:spLocks noGrp="1"/>
          </p:cNvSpPr>
          <p:nvPr>
            <p:ph type="sldNum" sz="quarter" idx="5"/>
          </p:nvPr>
        </p:nvSpPr>
        <p:spPr/>
        <p:txBody>
          <a:bodyPr/>
          <a:lstStyle/>
          <a:p>
            <a:fld id="{12F422DA-795B-40E7-9A51-DCF0AE374DFA}" type="slidenum">
              <a:rPr lang="en-IN" smtClean="0"/>
              <a:t>8</a:t>
            </a:fld>
            <a:endParaRPr lang="en-IN"/>
          </a:p>
        </p:txBody>
      </p:sp>
    </p:spTree>
    <p:extLst>
      <p:ext uri="{BB962C8B-B14F-4D97-AF65-F5344CB8AC3E}">
        <p14:creationId xmlns:p14="http://schemas.microsoft.com/office/powerpoint/2010/main" val="1405432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call logs complement the message evidence. We see many calls between Emma and Joe during the period of interest, and then between Joe and Norman. This pattern fits the WhatsApp timeline. For example, Emma calls Joe soon after her meeting at work, and Joe calls Norman shortly after. The call frequency chart (Figure 15) highlights these clusters. Essentially, the phone logs back up the chat evidence: Emma was coordinating via Joe with Norman for this transaction.</a:t>
            </a:r>
            <a:endParaRPr lang="en-IN" dirty="0"/>
          </a:p>
        </p:txBody>
      </p:sp>
      <p:sp>
        <p:nvSpPr>
          <p:cNvPr id="4" name="Slide Number Placeholder 3"/>
          <p:cNvSpPr>
            <a:spLocks noGrp="1"/>
          </p:cNvSpPr>
          <p:nvPr>
            <p:ph type="sldNum" sz="quarter" idx="5"/>
          </p:nvPr>
        </p:nvSpPr>
        <p:spPr/>
        <p:txBody>
          <a:bodyPr/>
          <a:lstStyle/>
          <a:p>
            <a:fld id="{12F422DA-795B-40E7-9A51-DCF0AE374DFA}" type="slidenum">
              <a:rPr lang="en-IN" smtClean="0"/>
              <a:t>9</a:t>
            </a:fld>
            <a:endParaRPr lang="en-IN"/>
          </a:p>
        </p:txBody>
      </p:sp>
    </p:spTree>
    <p:extLst>
      <p:ext uri="{BB962C8B-B14F-4D97-AF65-F5344CB8AC3E}">
        <p14:creationId xmlns:p14="http://schemas.microsoft.com/office/powerpoint/2010/main" val="3866539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1402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150760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76737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35601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65876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2050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06585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858147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0313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33651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4/29/2026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627736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4/29/2026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66363699"/>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0" r:id="rId6"/>
    <p:sldLayoutId id="2147483816" r:id="rId7"/>
    <p:sldLayoutId id="2147483817" r:id="rId8"/>
    <p:sldLayoutId id="2147483818" r:id="rId9"/>
    <p:sldLayoutId id="2147483819" r:id="rId10"/>
    <p:sldLayoutId id="2147483821"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5D0CCFC-1540-DF10-AF6D-B90E106B9952}"/>
              </a:ext>
            </a:extLst>
          </p:cNvPr>
          <p:cNvSpPr>
            <a:spLocks noGrp="1"/>
          </p:cNvSpPr>
          <p:nvPr>
            <p:ph type="subTitle" idx="1"/>
          </p:nvPr>
        </p:nvSpPr>
        <p:spPr>
          <a:xfrm>
            <a:off x="3022900" y="4134848"/>
            <a:ext cx="6260949" cy="2006220"/>
          </a:xfrm>
        </p:spPr>
        <p:txBody>
          <a:bodyPr anchor="ctr">
            <a:normAutofit/>
          </a:bodyPr>
          <a:lstStyle/>
          <a:p>
            <a:pPr>
              <a:lnSpc>
                <a:spcPct val="90000"/>
              </a:lnSpc>
            </a:pPr>
            <a:r>
              <a:rPr lang="en-US" dirty="0">
                <a:solidFill>
                  <a:schemeClr val="tx2"/>
                </a:solidFill>
              </a:rPr>
              <a:t>NAME: Mitesh Harshadkumar Dhankecha</a:t>
            </a:r>
          </a:p>
          <a:p>
            <a:pPr>
              <a:lnSpc>
                <a:spcPct val="90000"/>
              </a:lnSpc>
            </a:pPr>
            <a:r>
              <a:rPr lang="en-US" dirty="0">
                <a:solidFill>
                  <a:schemeClr val="tx2"/>
                </a:solidFill>
              </a:rPr>
              <a:t>STUDENT ID: 2511047</a:t>
            </a:r>
          </a:p>
          <a:p>
            <a:pPr>
              <a:lnSpc>
                <a:spcPct val="90000"/>
              </a:lnSpc>
            </a:pPr>
            <a:r>
              <a:rPr lang="en-US" dirty="0">
                <a:solidFill>
                  <a:schemeClr val="tx2"/>
                </a:solidFill>
              </a:rPr>
              <a:t>MODULE</a:t>
            </a:r>
            <a:r>
              <a:rPr lang="en-US">
                <a:solidFill>
                  <a:schemeClr val="tx2"/>
                </a:solidFill>
              </a:rPr>
              <a:t>: DIGITAL </a:t>
            </a:r>
            <a:r>
              <a:rPr lang="en-US" dirty="0">
                <a:solidFill>
                  <a:schemeClr val="tx2"/>
                </a:solidFill>
              </a:rPr>
              <a:t>FORENSICS ANALYSIS</a:t>
            </a:r>
            <a:endParaRPr lang="en-IN" dirty="0">
              <a:solidFill>
                <a:schemeClr val="tx2"/>
              </a:solidFill>
            </a:endParaRPr>
          </a:p>
        </p:txBody>
      </p:sp>
      <p:cxnSp>
        <p:nvCxnSpPr>
          <p:cNvPr id="21" name="Straight Connector 20">
            <a:extLst>
              <a:ext uri="{FF2B5EF4-FFF2-40B4-BE49-F238E27FC236}">
                <a16:creationId xmlns:a16="http://schemas.microsoft.com/office/drawing/2014/main" id="{16CA8F77-1A4B-4783-B29C-83745CB031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Picture 4">
            <a:extLst>
              <a:ext uri="{FF2B5EF4-FFF2-40B4-BE49-F238E27FC236}">
                <a16:creationId xmlns:a16="http://schemas.microsoft.com/office/drawing/2014/main" id="{6848C796-8E7A-E66F-A010-82DEC214D362}"/>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2355393" y="661136"/>
            <a:ext cx="7401485" cy="3090120"/>
          </a:xfrm>
          <a:prstGeom prst="rect">
            <a:avLst/>
          </a:prstGeom>
        </p:spPr>
      </p:pic>
      <p:cxnSp>
        <p:nvCxnSpPr>
          <p:cNvPr id="23" name="Straight Connector 22">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2253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70B62E29-1248-414C-B89F-98F01A2EA7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01886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92C68-1B7F-99E2-ABA3-98276F99FE5A}"/>
              </a:ext>
            </a:extLst>
          </p:cNvPr>
          <p:cNvSpPr>
            <a:spLocks noGrp="1"/>
          </p:cNvSpPr>
          <p:nvPr>
            <p:ph type="title"/>
          </p:nvPr>
        </p:nvSpPr>
        <p:spPr/>
        <p:txBody>
          <a:bodyPr/>
          <a:lstStyle/>
          <a:p>
            <a:r>
              <a:rPr lang="en-US" sz="4800" b="1" dirty="0"/>
              <a:t>TITLE: </a:t>
            </a:r>
            <a:r>
              <a:rPr lang="en-US" sz="4800" dirty="0"/>
              <a:t>Digital Forensic Examination of Quantum Tech Cybersecurity Event</a:t>
            </a:r>
            <a:endParaRPr lang="en-GB" sz="4800" dirty="0"/>
          </a:p>
        </p:txBody>
      </p:sp>
    </p:spTree>
    <p:extLst>
      <p:ext uri="{BB962C8B-B14F-4D97-AF65-F5344CB8AC3E}">
        <p14:creationId xmlns:p14="http://schemas.microsoft.com/office/powerpoint/2010/main" val="338571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DC52B-5735-3B3D-99C6-5DFE537744EE}"/>
              </a:ext>
            </a:extLst>
          </p:cNvPr>
          <p:cNvSpPr>
            <a:spLocks noGrp="1"/>
          </p:cNvSpPr>
          <p:nvPr>
            <p:ph type="ctrTitle"/>
          </p:nvPr>
        </p:nvSpPr>
        <p:spPr>
          <a:xfrm>
            <a:off x="482600" y="758280"/>
            <a:ext cx="11523133" cy="1096198"/>
          </a:xfrm>
        </p:spPr>
        <p:txBody>
          <a:bodyPr/>
          <a:lstStyle/>
          <a:p>
            <a:r>
              <a:rPr lang="en-IN" sz="5400" b="1" dirty="0"/>
              <a:t>Background of the Case</a:t>
            </a:r>
          </a:p>
        </p:txBody>
      </p:sp>
      <p:sp>
        <p:nvSpPr>
          <p:cNvPr id="3" name="Subtitle 2">
            <a:extLst>
              <a:ext uri="{FF2B5EF4-FFF2-40B4-BE49-F238E27FC236}">
                <a16:creationId xmlns:a16="http://schemas.microsoft.com/office/drawing/2014/main" id="{7AD48FE3-D4BD-CC58-1A43-3C71B8B53C32}"/>
              </a:ext>
            </a:extLst>
          </p:cNvPr>
          <p:cNvSpPr>
            <a:spLocks noGrp="1"/>
          </p:cNvSpPr>
          <p:nvPr>
            <p:ph type="subTitle" idx="1"/>
          </p:nvPr>
        </p:nvSpPr>
        <p:spPr>
          <a:xfrm>
            <a:off x="482600" y="2379406"/>
            <a:ext cx="10506991" cy="3500186"/>
          </a:xfrm>
        </p:spPr>
        <p:txBody>
          <a:bodyPr/>
          <a:lstStyle/>
          <a:p>
            <a:pPr marL="342900" indent="-342900">
              <a:buFont typeface="Arial" panose="020B0604020202020204" pitchFamily="34" charset="0"/>
              <a:buChar char="•"/>
            </a:pPr>
            <a:r>
              <a:rPr lang="en-US" dirty="0"/>
              <a:t>A startup called Quantum Tech is creating a state-of-the-art AI processor.</a:t>
            </a:r>
          </a:p>
          <a:p>
            <a:pPr marL="342900" indent="-342900">
              <a:buFont typeface="Arial" panose="020B0604020202020204" pitchFamily="34" charset="0"/>
              <a:buChar char="•"/>
            </a:pPr>
            <a:r>
              <a:rPr lang="en-US" dirty="0"/>
              <a:t>Incident: A patent paper (AI chip design) showed suspicious activities.</a:t>
            </a:r>
          </a:p>
          <a:p>
            <a:pPr marL="342900" indent="-342900">
              <a:buFont typeface="Arial" panose="020B0604020202020204" pitchFamily="34" charset="0"/>
              <a:buChar char="•"/>
            </a:pPr>
            <a:r>
              <a:rPr lang="en-US" dirty="0"/>
              <a:t>Suspects: Emma: The design is accessible to a quantum engineer.</a:t>
            </a:r>
          </a:p>
          <a:p>
            <a:pPr marL="342900" indent="-342900">
              <a:buFont typeface="Arial" panose="020B0604020202020204" pitchFamily="34" charset="0"/>
              <a:buChar char="•"/>
            </a:pPr>
            <a:r>
              <a:rPr lang="en-US" dirty="0"/>
              <a:t>Joe: Speak with a suspected broker outside of Quantum.</a:t>
            </a:r>
          </a:p>
          <a:p>
            <a:pPr marL="342900" indent="-342900">
              <a:buFont typeface="Arial" panose="020B0604020202020204" pitchFamily="34" charset="0"/>
              <a:buChar char="•"/>
            </a:pPr>
            <a:r>
              <a:rPr lang="en-US" dirty="0"/>
              <a:t>Norman: A potential overseas purchaser.</a:t>
            </a:r>
          </a:p>
          <a:p>
            <a:pPr marL="342900" indent="-342900">
              <a:buFont typeface="Arial" panose="020B0604020202020204" pitchFamily="34" charset="0"/>
              <a:buChar char="•"/>
            </a:pPr>
            <a:r>
              <a:rPr lang="en-US" dirty="0"/>
              <a:t>Objective: Use digital evidence to reconstruct the events.</a:t>
            </a:r>
            <a:endParaRPr lang="en-IN" dirty="0"/>
          </a:p>
        </p:txBody>
      </p:sp>
    </p:spTree>
    <p:extLst>
      <p:ext uri="{BB962C8B-B14F-4D97-AF65-F5344CB8AC3E}">
        <p14:creationId xmlns:p14="http://schemas.microsoft.com/office/powerpoint/2010/main" val="3180272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E78F4-95FF-E18C-EBA5-78D420AB554B}"/>
              </a:ext>
            </a:extLst>
          </p:cNvPr>
          <p:cNvSpPr>
            <a:spLocks noGrp="1"/>
          </p:cNvSpPr>
          <p:nvPr>
            <p:ph type="title"/>
          </p:nvPr>
        </p:nvSpPr>
        <p:spPr>
          <a:xfrm>
            <a:off x="482600" y="639741"/>
            <a:ext cx="10634472" cy="951992"/>
          </a:xfrm>
        </p:spPr>
        <p:txBody>
          <a:bodyPr/>
          <a:lstStyle/>
          <a:p>
            <a:r>
              <a:rPr lang="en-IN" b="1" dirty="0"/>
              <a:t>Objectives</a:t>
            </a:r>
            <a:endParaRPr lang="en-IN" dirty="0"/>
          </a:p>
        </p:txBody>
      </p:sp>
      <p:sp>
        <p:nvSpPr>
          <p:cNvPr id="3" name="Content Placeholder 2">
            <a:extLst>
              <a:ext uri="{FF2B5EF4-FFF2-40B4-BE49-F238E27FC236}">
                <a16:creationId xmlns:a16="http://schemas.microsoft.com/office/drawing/2014/main" id="{D655380B-BC9B-C067-3A4B-6B758552B30F}"/>
              </a:ext>
            </a:extLst>
          </p:cNvPr>
          <p:cNvSpPr>
            <a:spLocks noGrp="1"/>
          </p:cNvSpPr>
          <p:nvPr>
            <p:ph idx="1"/>
          </p:nvPr>
        </p:nvSpPr>
        <p:spPr>
          <a:xfrm>
            <a:off x="482600" y="1862668"/>
            <a:ext cx="10506991" cy="4016924"/>
          </a:xfrm>
        </p:spPr>
        <p:txBody>
          <a:bodyPr/>
          <a:lstStyle/>
          <a:p>
            <a:r>
              <a:rPr lang="en-US" dirty="0"/>
              <a:t>Acquire evidence: Collect and image relevant devices (Emma’s phone).</a:t>
            </a:r>
          </a:p>
          <a:p>
            <a:r>
              <a:rPr lang="en-US" dirty="0"/>
              <a:t>Analyze communications: Examine WhatsApp chats and call logs for relevant messages.</a:t>
            </a:r>
          </a:p>
          <a:p>
            <a:r>
              <a:rPr lang="en-US" dirty="0"/>
              <a:t>Verify integrity: Ensure all data is preserved without alteration (hash verification).</a:t>
            </a:r>
          </a:p>
          <a:p>
            <a:r>
              <a:rPr lang="en-US" dirty="0"/>
              <a:t>Identify timeline: Piece together events and suspect interactions.</a:t>
            </a:r>
          </a:p>
          <a:p>
            <a:r>
              <a:rPr lang="en-US" dirty="0"/>
              <a:t>Support conclusions: Provide clear findings for legal action.</a:t>
            </a:r>
            <a:endParaRPr lang="en-IN" dirty="0"/>
          </a:p>
        </p:txBody>
      </p:sp>
    </p:spTree>
    <p:extLst>
      <p:ext uri="{BB962C8B-B14F-4D97-AF65-F5344CB8AC3E}">
        <p14:creationId xmlns:p14="http://schemas.microsoft.com/office/powerpoint/2010/main" val="2710741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1F33D-EAF7-C265-D0DD-381D04A87FC5}"/>
              </a:ext>
            </a:extLst>
          </p:cNvPr>
          <p:cNvSpPr>
            <a:spLocks noGrp="1"/>
          </p:cNvSpPr>
          <p:nvPr>
            <p:ph type="title"/>
          </p:nvPr>
        </p:nvSpPr>
        <p:spPr>
          <a:xfrm>
            <a:off x="482600" y="397091"/>
            <a:ext cx="10634472" cy="1290659"/>
          </a:xfrm>
        </p:spPr>
        <p:txBody>
          <a:bodyPr/>
          <a:lstStyle/>
          <a:p>
            <a:r>
              <a:rPr lang="en-US" sz="5400" b="1" dirty="0"/>
              <a:t>Extraction of Your Own Phone</a:t>
            </a:r>
            <a:endParaRPr lang="en-IN" sz="5400" b="1" dirty="0"/>
          </a:p>
        </p:txBody>
      </p:sp>
      <p:sp>
        <p:nvSpPr>
          <p:cNvPr id="3" name="Content Placeholder 2">
            <a:extLst>
              <a:ext uri="{FF2B5EF4-FFF2-40B4-BE49-F238E27FC236}">
                <a16:creationId xmlns:a16="http://schemas.microsoft.com/office/drawing/2014/main" id="{ABEF5DB8-99FE-A1AC-5E1F-6A237CA96658}"/>
              </a:ext>
            </a:extLst>
          </p:cNvPr>
          <p:cNvSpPr>
            <a:spLocks noGrp="1"/>
          </p:cNvSpPr>
          <p:nvPr>
            <p:ph idx="1"/>
          </p:nvPr>
        </p:nvSpPr>
        <p:spPr>
          <a:xfrm>
            <a:off x="482601" y="2031998"/>
            <a:ext cx="6537632" cy="2510505"/>
          </a:xfrm>
        </p:spPr>
        <p:txBody>
          <a:bodyPr>
            <a:normAutofit lnSpcReduction="10000"/>
          </a:bodyPr>
          <a:lstStyle/>
          <a:p>
            <a:pPr marL="342900" indent="-342900">
              <a:buFont typeface="Arial" panose="020B0604020202020204" pitchFamily="34" charset="0"/>
              <a:buChar char="•"/>
            </a:pPr>
            <a:r>
              <a:rPr lang="en-US" dirty="0"/>
              <a:t>Extraction of personal devices </a:t>
            </a:r>
          </a:p>
          <a:p>
            <a:pPr marL="342900" indent="-342900">
              <a:buFont typeface="Arial" panose="020B0604020202020204" pitchFamily="34" charset="0"/>
              <a:buChar char="•"/>
            </a:pPr>
            <a:r>
              <a:rPr lang="en-US" dirty="0"/>
              <a:t>Used Cellebrite, the same forensic instrument. </a:t>
            </a:r>
          </a:p>
          <a:p>
            <a:pPr marL="342900" indent="-342900">
              <a:buFont typeface="Arial" panose="020B0604020202020204" pitchFamily="34" charset="0"/>
              <a:buChar char="•"/>
            </a:pPr>
            <a:r>
              <a:rPr lang="en-US" dirty="0"/>
              <a:t>Data </a:t>
            </a:r>
            <a:r>
              <a:rPr lang="en-US" dirty="0" err="1"/>
              <a:t>analysed</a:t>
            </a:r>
            <a:r>
              <a:rPr lang="en-US" dirty="0"/>
              <a:t>: media, device information, and WhatsApp used for comparison and education</a:t>
            </a:r>
            <a:endParaRPr lang="en-IN" dirty="0"/>
          </a:p>
        </p:txBody>
      </p:sp>
      <p:pic>
        <p:nvPicPr>
          <p:cNvPr id="6" name="Picture 5">
            <a:extLst>
              <a:ext uri="{FF2B5EF4-FFF2-40B4-BE49-F238E27FC236}">
                <a16:creationId xmlns:a16="http://schemas.microsoft.com/office/drawing/2014/main" id="{ECD1A075-8141-B0DB-B10A-939E874FD4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6297" y="1901952"/>
            <a:ext cx="4221508" cy="2231136"/>
          </a:xfrm>
          <a:prstGeom prst="rect">
            <a:avLst/>
          </a:prstGeom>
        </p:spPr>
      </p:pic>
      <p:pic>
        <p:nvPicPr>
          <p:cNvPr id="9" name="Picture 8">
            <a:extLst>
              <a:ext uri="{FF2B5EF4-FFF2-40B4-BE49-F238E27FC236}">
                <a16:creationId xmlns:a16="http://schemas.microsoft.com/office/drawing/2014/main" id="{4B126E09-5D5C-D71F-0014-3DE57B1E88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6296" y="4224528"/>
            <a:ext cx="4221509" cy="2157984"/>
          </a:xfrm>
          <a:prstGeom prst="rect">
            <a:avLst/>
          </a:prstGeom>
        </p:spPr>
      </p:pic>
    </p:spTree>
    <p:extLst>
      <p:ext uri="{BB962C8B-B14F-4D97-AF65-F5344CB8AC3E}">
        <p14:creationId xmlns:p14="http://schemas.microsoft.com/office/powerpoint/2010/main" val="228448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2FF30-E43A-F146-ED65-DA3A46543AB4}"/>
              </a:ext>
            </a:extLst>
          </p:cNvPr>
          <p:cNvSpPr>
            <a:spLocks noGrp="1"/>
          </p:cNvSpPr>
          <p:nvPr>
            <p:ph type="ctrTitle"/>
          </p:nvPr>
        </p:nvSpPr>
        <p:spPr>
          <a:xfrm>
            <a:off x="482600" y="494314"/>
            <a:ext cx="10506991" cy="914938"/>
          </a:xfrm>
        </p:spPr>
        <p:txBody>
          <a:bodyPr/>
          <a:lstStyle/>
          <a:p>
            <a:r>
              <a:rPr lang="en-IN" sz="6000" b="1" dirty="0"/>
              <a:t>Acquisition of Evidence</a:t>
            </a:r>
          </a:p>
        </p:txBody>
      </p:sp>
      <p:sp>
        <p:nvSpPr>
          <p:cNvPr id="3" name="Subtitle 2">
            <a:extLst>
              <a:ext uri="{FF2B5EF4-FFF2-40B4-BE49-F238E27FC236}">
                <a16:creationId xmlns:a16="http://schemas.microsoft.com/office/drawing/2014/main" id="{3A255D43-4B10-7CD9-5361-2C3933D52929}"/>
              </a:ext>
            </a:extLst>
          </p:cNvPr>
          <p:cNvSpPr>
            <a:spLocks noGrp="1"/>
          </p:cNvSpPr>
          <p:nvPr>
            <p:ph type="subTitle" idx="1"/>
          </p:nvPr>
        </p:nvSpPr>
        <p:spPr>
          <a:xfrm>
            <a:off x="482601" y="1581374"/>
            <a:ext cx="6057096" cy="3974474"/>
          </a:xfrm>
        </p:spPr>
        <p:txBody>
          <a:bodyPr>
            <a:normAutofit lnSpcReduction="10000"/>
          </a:bodyPr>
          <a:lstStyle/>
          <a:p>
            <a:pPr marL="342900" indent="-342900">
              <a:buFont typeface="Arial" panose="020B0604020202020204" pitchFamily="34" charset="0"/>
              <a:buChar char="•"/>
            </a:pPr>
            <a:r>
              <a:rPr lang="en-US" dirty="0"/>
              <a:t>Emma's Huawei phone was confiscated and photographed there.</a:t>
            </a:r>
          </a:p>
          <a:p>
            <a:pPr marL="342900" indent="-342900">
              <a:buFont typeface="Arial" panose="020B0604020202020204" pitchFamily="34" charset="0"/>
              <a:buChar char="•"/>
            </a:pPr>
            <a:r>
              <a:rPr lang="en-US" dirty="0"/>
              <a:t>To stop any modifications, a hardware write-blocker was used.</a:t>
            </a:r>
          </a:p>
          <a:p>
            <a:pPr marL="342900" indent="-342900">
              <a:buFont typeface="Arial" panose="020B0604020202020204" pitchFamily="34" charset="0"/>
              <a:buChar char="•"/>
            </a:pPr>
            <a:r>
              <a:rPr lang="en-US" dirty="0"/>
              <a:t>To demonstrate integrity, cryptographic hash values (SHA-256 and MD5) were generated.</a:t>
            </a:r>
          </a:p>
          <a:p>
            <a:pPr marL="342900" indent="-342900">
              <a:buFont typeface="Arial" panose="020B0604020202020204" pitchFamily="34" charset="0"/>
              <a:buChar char="•"/>
            </a:pPr>
            <a:r>
              <a:rPr lang="en-US" dirty="0"/>
              <a:t>Originals are kept unaltered after imaging, and all evidence is safely archived.</a:t>
            </a:r>
            <a:endParaRPr lang="en-IN" dirty="0"/>
          </a:p>
        </p:txBody>
      </p:sp>
      <p:pic>
        <p:nvPicPr>
          <p:cNvPr id="6" name="Picture 5">
            <a:extLst>
              <a:ext uri="{FF2B5EF4-FFF2-40B4-BE49-F238E27FC236}">
                <a16:creationId xmlns:a16="http://schemas.microsoft.com/office/drawing/2014/main" id="{B4567212-680B-7CBE-B2E3-7AA447428C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9696" y="1409252"/>
            <a:ext cx="5169703" cy="3867374"/>
          </a:xfrm>
          <a:prstGeom prst="rect">
            <a:avLst/>
          </a:prstGeom>
        </p:spPr>
      </p:pic>
    </p:spTree>
    <p:extLst>
      <p:ext uri="{BB962C8B-B14F-4D97-AF65-F5344CB8AC3E}">
        <p14:creationId xmlns:p14="http://schemas.microsoft.com/office/powerpoint/2010/main" val="2171858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24AF3B-17D0-A91D-24C7-A4789A3A0B87}"/>
              </a:ext>
            </a:extLst>
          </p:cNvPr>
          <p:cNvSpPr>
            <a:spLocks noGrp="1"/>
          </p:cNvSpPr>
          <p:nvPr>
            <p:ph type="title"/>
          </p:nvPr>
        </p:nvSpPr>
        <p:spPr>
          <a:xfrm>
            <a:off x="482600" y="976160"/>
            <a:ext cx="5503375" cy="2237925"/>
          </a:xfrm>
        </p:spPr>
        <p:txBody>
          <a:bodyPr>
            <a:normAutofit/>
          </a:bodyPr>
          <a:lstStyle/>
          <a:p>
            <a:pPr>
              <a:lnSpc>
                <a:spcPct val="90000"/>
              </a:lnSpc>
            </a:pPr>
            <a:r>
              <a:rPr lang="en-IN" sz="6000" b="1" dirty="0"/>
              <a:t>WhatsApp Conversation</a:t>
            </a:r>
          </a:p>
        </p:txBody>
      </p:sp>
      <p:cxnSp>
        <p:nvCxnSpPr>
          <p:cNvPr id="18" name="Straight Connector 17">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03F31CC0-C8DE-FA02-9C38-C8B41499FC4E}"/>
              </a:ext>
            </a:extLst>
          </p:cNvPr>
          <p:cNvSpPr>
            <a:spLocks noGrp="1"/>
          </p:cNvSpPr>
          <p:nvPr>
            <p:ph idx="1"/>
          </p:nvPr>
        </p:nvSpPr>
        <p:spPr>
          <a:xfrm>
            <a:off x="482600" y="3408254"/>
            <a:ext cx="5503374" cy="2470031"/>
          </a:xfrm>
        </p:spPr>
        <p:txBody>
          <a:bodyPr>
            <a:normAutofit lnSpcReduction="10000"/>
          </a:bodyPr>
          <a:lstStyle/>
          <a:p>
            <a:pPr marL="342900" indent="-342900">
              <a:buFont typeface="Arial" panose="020B0604020202020204" pitchFamily="34" charset="0"/>
              <a:buChar char="•"/>
            </a:pPr>
            <a:r>
              <a:rPr lang="en-US" sz="1900" dirty="0"/>
              <a:t>Negotiation jargon is revealed in key conversation fragments, such as "ready to proceed" and "deal confirmed."</a:t>
            </a:r>
          </a:p>
          <a:p>
            <a:pPr marL="342900" indent="-342900">
              <a:buFont typeface="Arial" panose="020B0604020202020204" pitchFamily="34" charset="0"/>
              <a:buChar char="•"/>
            </a:pPr>
            <a:r>
              <a:rPr lang="en-US" sz="1900" dirty="0"/>
              <a:t>Messages discuss avoiding detection and dividing data into sections (such as "blueprint in chunks").</a:t>
            </a:r>
          </a:p>
          <a:p>
            <a:pPr marL="342900" indent="-342900">
              <a:buFont typeface="Arial" panose="020B0604020202020204" pitchFamily="34" charset="0"/>
              <a:buChar char="•"/>
            </a:pPr>
            <a:r>
              <a:rPr lang="en-US" sz="1900" dirty="0"/>
              <a:t>These well-</a:t>
            </a:r>
            <a:r>
              <a:rPr lang="en-US" sz="1900" dirty="0" err="1"/>
              <a:t>organised</a:t>
            </a:r>
            <a:r>
              <a:rPr lang="en-US" sz="1900" dirty="0"/>
              <a:t> communications strongly imply a prearranged, formal conversation.</a:t>
            </a:r>
          </a:p>
        </p:txBody>
      </p:sp>
      <p:cxnSp>
        <p:nvCxnSpPr>
          <p:cNvPr id="20" name="Straight Connector 19">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8" name="Picture 7">
            <a:extLst>
              <a:ext uri="{FF2B5EF4-FFF2-40B4-BE49-F238E27FC236}">
                <a16:creationId xmlns:a16="http://schemas.microsoft.com/office/drawing/2014/main" id="{B5D7461E-6A93-28B3-09B3-857BF312BC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6024" y="976160"/>
            <a:ext cx="5503376" cy="4902112"/>
          </a:xfrm>
          <a:prstGeom prst="rect">
            <a:avLst/>
          </a:prstGeom>
        </p:spPr>
      </p:pic>
    </p:spTree>
    <p:extLst>
      <p:ext uri="{BB962C8B-B14F-4D97-AF65-F5344CB8AC3E}">
        <p14:creationId xmlns:p14="http://schemas.microsoft.com/office/powerpoint/2010/main" val="495767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163FF8-D3B1-AC8C-2250-C5C157B7BE75}"/>
              </a:ext>
            </a:extLst>
          </p:cNvPr>
          <p:cNvSpPr>
            <a:spLocks noGrp="1"/>
          </p:cNvSpPr>
          <p:nvPr>
            <p:ph type="title"/>
          </p:nvPr>
        </p:nvSpPr>
        <p:spPr>
          <a:xfrm>
            <a:off x="482600" y="976160"/>
            <a:ext cx="5503375" cy="2237925"/>
          </a:xfrm>
        </p:spPr>
        <p:txBody>
          <a:bodyPr>
            <a:normAutofit/>
          </a:bodyPr>
          <a:lstStyle/>
          <a:p>
            <a:r>
              <a:rPr lang="en-IN" b="1" dirty="0"/>
              <a:t>Deal and Negotiation</a:t>
            </a:r>
          </a:p>
        </p:txBody>
      </p:sp>
      <p:cxnSp>
        <p:nvCxnSpPr>
          <p:cNvPr id="14" name="Straight Connector 13">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2FA95EB0-254B-1306-23FA-D6FF1A4B2ED4}"/>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6636890" y="664659"/>
            <a:ext cx="4795598" cy="2697524"/>
          </a:xfrm>
          <a:prstGeom prst="rect">
            <a:avLst/>
          </a:prstGeom>
        </p:spPr>
      </p:pic>
      <p:sp>
        <p:nvSpPr>
          <p:cNvPr id="3" name="Content Placeholder 2">
            <a:extLst>
              <a:ext uri="{FF2B5EF4-FFF2-40B4-BE49-F238E27FC236}">
                <a16:creationId xmlns:a16="http://schemas.microsoft.com/office/drawing/2014/main" id="{09A38E59-64B2-ACC9-6B34-293988A45E72}"/>
              </a:ext>
            </a:extLst>
          </p:cNvPr>
          <p:cNvSpPr>
            <a:spLocks noGrp="1"/>
          </p:cNvSpPr>
          <p:nvPr>
            <p:ph idx="1"/>
          </p:nvPr>
        </p:nvSpPr>
        <p:spPr>
          <a:xfrm>
            <a:off x="482600" y="3408254"/>
            <a:ext cx="5503374" cy="2470031"/>
          </a:xfrm>
        </p:spPr>
        <p:txBody>
          <a:bodyPr>
            <a:normAutofit lnSpcReduction="10000"/>
          </a:bodyPr>
          <a:lstStyle/>
          <a:p>
            <a:pPr marL="342900" indent="-342900">
              <a:lnSpc>
                <a:spcPct val="90000"/>
              </a:lnSpc>
              <a:buFont typeface="Arial" panose="020B0604020202020204" pitchFamily="34" charset="0"/>
              <a:buChar char="•"/>
            </a:pPr>
            <a:r>
              <a:rPr lang="en-US" sz="2000" dirty="0"/>
              <a:t>Additional communications validate the parameters of the agreement: "no backtracking," "5M offshore."</a:t>
            </a:r>
          </a:p>
          <a:p>
            <a:pPr marL="342900" indent="-342900">
              <a:lnSpc>
                <a:spcPct val="90000"/>
              </a:lnSpc>
              <a:buFont typeface="Arial" panose="020B0604020202020204" pitchFamily="34" charset="0"/>
              <a:buChar char="•"/>
            </a:pPr>
            <a:r>
              <a:rPr lang="en-US" sz="2000" dirty="0"/>
              <a:t>These confirm that the data sale (5 million in an offshore account) has been </a:t>
            </a:r>
            <a:r>
              <a:rPr lang="en-US" sz="2000" dirty="0" err="1"/>
              <a:t>finalised</a:t>
            </a:r>
            <a:r>
              <a:rPr lang="en-US" sz="2000" dirty="0"/>
              <a:t>.</a:t>
            </a:r>
          </a:p>
          <a:p>
            <a:pPr marL="342900" indent="-342900">
              <a:lnSpc>
                <a:spcPct val="90000"/>
              </a:lnSpc>
              <a:buFont typeface="Arial" panose="020B0604020202020204" pitchFamily="34" charset="0"/>
              <a:buChar char="•"/>
            </a:pPr>
            <a:r>
              <a:rPr lang="en-US" sz="2000" dirty="0"/>
              <a:t>Behind the scenes, Joe (the middleman) verifies arrangements with Norman (the buyer) and Emma (the seller of data).</a:t>
            </a:r>
          </a:p>
          <a:p>
            <a:pPr>
              <a:lnSpc>
                <a:spcPct val="90000"/>
              </a:lnSpc>
            </a:pPr>
            <a:endParaRPr lang="en-US" sz="2000" dirty="0"/>
          </a:p>
          <a:p>
            <a:pPr>
              <a:lnSpc>
                <a:spcPct val="90000"/>
              </a:lnSpc>
            </a:pPr>
            <a:endParaRPr lang="en-IN" sz="2000" dirty="0"/>
          </a:p>
        </p:txBody>
      </p:sp>
      <p:pic>
        <p:nvPicPr>
          <p:cNvPr id="5" name="Picture 4">
            <a:extLst>
              <a:ext uri="{FF2B5EF4-FFF2-40B4-BE49-F238E27FC236}">
                <a16:creationId xmlns:a16="http://schemas.microsoft.com/office/drawing/2014/main" id="{6FB8D8BD-A12C-738A-2802-92102AC1A53E}"/>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a:off x="6636890" y="3495816"/>
            <a:ext cx="4795598" cy="2697524"/>
          </a:xfrm>
          <a:prstGeom prst="rect">
            <a:avLst/>
          </a:prstGeom>
        </p:spPr>
      </p:pic>
      <p:cxnSp>
        <p:nvCxnSpPr>
          <p:cNvPr id="16" name="Straight Connector 15">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86245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51964-DD55-E55E-32C0-842EE505CA97}"/>
              </a:ext>
            </a:extLst>
          </p:cNvPr>
          <p:cNvSpPr>
            <a:spLocks noGrp="1"/>
          </p:cNvSpPr>
          <p:nvPr>
            <p:ph type="title"/>
          </p:nvPr>
        </p:nvSpPr>
        <p:spPr>
          <a:xfrm>
            <a:off x="482600" y="496625"/>
            <a:ext cx="10634472" cy="820894"/>
          </a:xfrm>
        </p:spPr>
        <p:txBody>
          <a:bodyPr/>
          <a:lstStyle/>
          <a:p>
            <a:r>
              <a:rPr lang="en-IN" sz="6000" b="1" dirty="0"/>
              <a:t>Evidence from Call Logs</a:t>
            </a:r>
          </a:p>
        </p:txBody>
      </p:sp>
      <p:sp>
        <p:nvSpPr>
          <p:cNvPr id="3" name="Content Placeholder 2">
            <a:extLst>
              <a:ext uri="{FF2B5EF4-FFF2-40B4-BE49-F238E27FC236}">
                <a16:creationId xmlns:a16="http://schemas.microsoft.com/office/drawing/2014/main" id="{CD8A1D64-FEC3-9584-3DEC-65C04DAB1158}"/>
              </a:ext>
            </a:extLst>
          </p:cNvPr>
          <p:cNvSpPr>
            <a:spLocks noGrp="1"/>
          </p:cNvSpPr>
          <p:nvPr>
            <p:ph idx="1"/>
          </p:nvPr>
        </p:nvSpPr>
        <p:spPr>
          <a:xfrm>
            <a:off x="482601" y="1465006"/>
            <a:ext cx="5613400" cy="4414585"/>
          </a:xfrm>
        </p:spPr>
        <p:txBody>
          <a:bodyPr/>
          <a:lstStyle/>
          <a:p>
            <a:pPr marL="342900" indent="-342900">
              <a:buFont typeface="Arial" panose="020B0604020202020204" pitchFamily="34" charset="0"/>
              <a:buChar char="•"/>
            </a:pPr>
            <a:r>
              <a:rPr lang="en-US" dirty="0"/>
              <a:t>Records of phone conversations reveal that Emma and Joe, as well as Joe and Norman, communicate often.</a:t>
            </a:r>
          </a:p>
          <a:p>
            <a:pPr marL="342900" indent="-342900">
              <a:buFont typeface="Arial" panose="020B0604020202020204" pitchFamily="34" charset="0"/>
              <a:buChar char="•"/>
            </a:pPr>
            <a:r>
              <a:rPr lang="en-US" dirty="0"/>
              <a:t>Call activity spikes correspond with WhatsApp conversations (coordination of meeting schedules).</a:t>
            </a:r>
          </a:p>
          <a:p>
            <a:pPr marL="342900" indent="-342900">
              <a:buFont typeface="Arial" panose="020B0604020202020204" pitchFamily="34" charset="0"/>
              <a:buChar char="•"/>
            </a:pPr>
            <a:r>
              <a:rPr lang="en-US" dirty="0"/>
              <a:t>These people were actively chatting around important occasions, according to the records.</a:t>
            </a:r>
            <a:endParaRPr lang="en-IN" dirty="0"/>
          </a:p>
        </p:txBody>
      </p:sp>
      <p:pic>
        <p:nvPicPr>
          <p:cNvPr id="7" name="Picture 6">
            <a:extLst>
              <a:ext uri="{FF2B5EF4-FFF2-40B4-BE49-F238E27FC236}">
                <a16:creationId xmlns:a16="http://schemas.microsoft.com/office/drawing/2014/main" id="{9F198296-EB47-2819-3CBA-8E193E6740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805578"/>
            <a:ext cx="5772165" cy="3246843"/>
          </a:xfrm>
          <a:prstGeom prst="rect">
            <a:avLst/>
          </a:prstGeom>
        </p:spPr>
      </p:pic>
    </p:spTree>
    <p:extLst>
      <p:ext uri="{BB962C8B-B14F-4D97-AF65-F5344CB8AC3E}">
        <p14:creationId xmlns:p14="http://schemas.microsoft.com/office/powerpoint/2010/main" val="695939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642F7-5709-D7E4-F3D4-3D7051994881}"/>
              </a:ext>
            </a:extLst>
          </p:cNvPr>
          <p:cNvSpPr>
            <a:spLocks noGrp="1"/>
          </p:cNvSpPr>
          <p:nvPr>
            <p:ph type="title"/>
          </p:nvPr>
        </p:nvSpPr>
        <p:spPr>
          <a:xfrm>
            <a:off x="482599" y="535954"/>
            <a:ext cx="11581581" cy="919218"/>
          </a:xfrm>
        </p:spPr>
        <p:txBody>
          <a:bodyPr/>
          <a:lstStyle/>
          <a:p>
            <a:r>
              <a:rPr lang="en-IN" sz="6000" b="1" dirty="0"/>
              <a:t>Email Proof</a:t>
            </a:r>
          </a:p>
        </p:txBody>
      </p:sp>
      <p:sp>
        <p:nvSpPr>
          <p:cNvPr id="3" name="Content Placeholder 2">
            <a:extLst>
              <a:ext uri="{FF2B5EF4-FFF2-40B4-BE49-F238E27FC236}">
                <a16:creationId xmlns:a16="http://schemas.microsoft.com/office/drawing/2014/main" id="{78BCC868-2B8B-D025-8729-4EAC461722DD}"/>
              </a:ext>
            </a:extLst>
          </p:cNvPr>
          <p:cNvSpPr>
            <a:spLocks noGrp="1"/>
          </p:cNvSpPr>
          <p:nvPr>
            <p:ph idx="1"/>
          </p:nvPr>
        </p:nvSpPr>
        <p:spPr>
          <a:xfrm>
            <a:off x="482600" y="1612491"/>
            <a:ext cx="4951605" cy="4110578"/>
          </a:xfrm>
        </p:spPr>
        <p:txBody>
          <a:bodyPr/>
          <a:lstStyle/>
          <a:p>
            <a:pPr marL="342900" indent="-342900">
              <a:buFont typeface="Arial" panose="020B0604020202020204" pitchFamily="34" charset="0"/>
              <a:buChar char="•"/>
            </a:pPr>
            <a:r>
              <a:rPr lang="en-US" dirty="0"/>
              <a:t>Identification of email correspondence. </a:t>
            </a:r>
          </a:p>
          <a:p>
            <a:pPr marL="342900" indent="-342900">
              <a:buFont typeface="Arial" panose="020B0604020202020204" pitchFamily="34" charset="0"/>
              <a:buChar char="•"/>
            </a:pPr>
            <a:r>
              <a:rPr lang="en-US" dirty="0"/>
              <a:t>suspicious information sharing </a:t>
            </a:r>
          </a:p>
          <a:p>
            <a:pPr marL="342900" indent="-342900">
              <a:buFont typeface="Arial" panose="020B0604020202020204" pitchFamily="34" charset="0"/>
              <a:buChar char="•"/>
            </a:pPr>
            <a:r>
              <a:rPr lang="en-US" dirty="0"/>
              <a:t>Potential disclosure of private information. </a:t>
            </a:r>
          </a:p>
          <a:p>
            <a:pPr marL="342900" indent="-342900">
              <a:buFont typeface="Arial" panose="020B0604020202020204" pitchFamily="34" charset="0"/>
              <a:buChar char="•"/>
            </a:pPr>
            <a:r>
              <a:rPr lang="en-US" dirty="0"/>
              <a:t>Confirmed connections between suspects. </a:t>
            </a:r>
          </a:p>
          <a:p>
            <a:pPr marL="342900" indent="-342900">
              <a:buFont typeface="Arial" panose="020B0604020202020204" pitchFamily="34" charset="0"/>
              <a:buChar char="•"/>
            </a:pPr>
            <a:r>
              <a:rPr lang="en-US" dirty="0"/>
              <a:t>Call evidence and WhatsApp support.</a:t>
            </a:r>
            <a:endParaRPr lang="en-IN" dirty="0"/>
          </a:p>
        </p:txBody>
      </p:sp>
      <p:pic>
        <p:nvPicPr>
          <p:cNvPr id="5" name="Picture 4">
            <a:extLst>
              <a:ext uri="{FF2B5EF4-FFF2-40B4-BE49-F238E27FC236}">
                <a16:creationId xmlns:a16="http://schemas.microsoft.com/office/drawing/2014/main" id="{F70F779D-8A5B-2BEF-7117-34124BD712FA}"/>
              </a:ext>
            </a:extLst>
          </p:cNvPr>
          <p:cNvPicPr>
            <a:picLocks noChangeAspect="1"/>
          </p:cNvPicPr>
          <p:nvPr/>
        </p:nvPicPr>
        <p:blipFill>
          <a:blip r:embed="rId2"/>
          <a:stretch>
            <a:fillRect/>
          </a:stretch>
        </p:blipFill>
        <p:spPr>
          <a:xfrm>
            <a:off x="5358901" y="1950842"/>
            <a:ext cx="6629975" cy="3772227"/>
          </a:xfrm>
          <a:prstGeom prst="rect">
            <a:avLst/>
          </a:prstGeom>
        </p:spPr>
      </p:pic>
    </p:spTree>
    <p:extLst>
      <p:ext uri="{BB962C8B-B14F-4D97-AF65-F5344CB8AC3E}">
        <p14:creationId xmlns:p14="http://schemas.microsoft.com/office/powerpoint/2010/main" val="53016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40B4C-ABFD-FF0F-6D20-8CF3726A1881}"/>
              </a:ext>
            </a:extLst>
          </p:cNvPr>
          <p:cNvSpPr>
            <a:spLocks noGrp="1"/>
          </p:cNvSpPr>
          <p:nvPr>
            <p:ph type="title"/>
          </p:nvPr>
        </p:nvSpPr>
        <p:spPr>
          <a:xfrm>
            <a:off x="482600" y="709467"/>
            <a:ext cx="10634472" cy="979484"/>
          </a:xfrm>
        </p:spPr>
        <p:txBody>
          <a:bodyPr/>
          <a:lstStyle/>
          <a:p>
            <a:r>
              <a:rPr lang="en-IN" b="1" dirty="0"/>
              <a:t>Important Findings</a:t>
            </a:r>
          </a:p>
        </p:txBody>
      </p:sp>
      <p:sp>
        <p:nvSpPr>
          <p:cNvPr id="3" name="Content Placeholder 2">
            <a:extLst>
              <a:ext uri="{FF2B5EF4-FFF2-40B4-BE49-F238E27FC236}">
                <a16:creationId xmlns:a16="http://schemas.microsoft.com/office/drawing/2014/main" id="{777FFA14-4536-B1CE-D2FB-DD2D5D095D44}"/>
              </a:ext>
            </a:extLst>
          </p:cNvPr>
          <p:cNvSpPr>
            <a:spLocks noGrp="1"/>
          </p:cNvSpPr>
          <p:nvPr>
            <p:ph idx="1"/>
          </p:nvPr>
        </p:nvSpPr>
        <p:spPr>
          <a:xfrm>
            <a:off x="482600" y="1957892"/>
            <a:ext cx="10506991" cy="3921699"/>
          </a:xfrm>
        </p:spPr>
        <p:txBody>
          <a:bodyPr/>
          <a:lstStyle/>
          <a:p>
            <a:pPr marL="342900" indent="-342900">
              <a:buFont typeface="Arial" panose="020B0604020202020204" pitchFamily="34" charset="0"/>
              <a:buChar char="•"/>
            </a:pPr>
            <a:r>
              <a:rPr lang="en-US" dirty="0"/>
              <a:t>The evidence demonstrates that everyone was collaborating in an organized manner. The discussions were </a:t>
            </a:r>
            <a:r>
              <a:rPr lang="en-US" dirty="0" err="1"/>
              <a:t>organised</a:t>
            </a:r>
            <a:r>
              <a:rPr lang="en-US" dirty="0"/>
              <a:t> and showed distinct responsibilities for each participant.</a:t>
            </a:r>
          </a:p>
          <a:p>
            <a:pPr marL="342900" indent="-342900">
              <a:buFont typeface="Arial" panose="020B0604020202020204" pitchFamily="34" charset="0"/>
              <a:buChar char="•"/>
            </a:pPr>
            <a:r>
              <a:rPr lang="en-US" dirty="0"/>
              <a:t>Discussions of money and payments in the messages imply that the conduct was carried out for financial benefit.</a:t>
            </a:r>
          </a:p>
          <a:p>
            <a:pPr marL="342900" indent="-342900">
              <a:buFont typeface="Arial" panose="020B0604020202020204" pitchFamily="34" charset="0"/>
              <a:buChar char="•"/>
            </a:pPr>
            <a:r>
              <a:rPr lang="en-US" dirty="0"/>
              <a:t>The call and message chain demonstrates a clear progression from first contact to planning and subsequent action.</a:t>
            </a:r>
          </a:p>
          <a:p>
            <a:pPr marL="342900" indent="-342900">
              <a:buFont typeface="Arial" panose="020B0604020202020204" pitchFamily="34" charset="0"/>
              <a:buChar char="•"/>
            </a:pPr>
            <a:r>
              <a:rPr lang="en-US" dirty="0"/>
              <a:t>The evidence is trustworthy since the same conclusions are supported by data from WhatsApp, call records, and device analysis.</a:t>
            </a:r>
            <a:endParaRPr lang="en-IN" dirty="0"/>
          </a:p>
        </p:txBody>
      </p:sp>
    </p:spTree>
    <p:extLst>
      <p:ext uri="{BB962C8B-B14F-4D97-AF65-F5344CB8AC3E}">
        <p14:creationId xmlns:p14="http://schemas.microsoft.com/office/powerpoint/2010/main" val="323632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FCBE-5126-E883-9274-241F24DB140B}"/>
              </a:ext>
            </a:extLst>
          </p:cNvPr>
          <p:cNvSpPr>
            <a:spLocks noGrp="1"/>
          </p:cNvSpPr>
          <p:nvPr>
            <p:ph type="ctrTitle"/>
          </p:nvPr>
        </p:nvSpPr>
        <p:spPr>
          <a:xfrm>
            <a:off x="482600" y="570272"/>
            <a:ext cx="10506991" cy="953728"/>
          </a:xfrm>
        </p:spPr>
        <p:txBody>
          <a:bodyPr/>
          <a:lstStyle/>
          <a:p>
            <a:r>
              <a:rPr lang="en-IN" b="1" dirty="0"/>
              <a:t>Conclusion</a:t>
            </a:r>
            <a:endParaRPr lang="en-IN" dirty="0"/>
          </a:p>
        </p:txBody>
      </p:sp>
      <p:sp>
        <p:nvSpPr>
          <p:cNvPr id="3" name="Subtitle 2">
            <a:extLst>
              <a:ext uri="{FF2B5EF4-FFF2-40B4-BE49-F238E27FC236}">
                <a16:creationId xmlns:a16="http://schemas.microsoft.com/office/drawing/2014/main" id="{357D799F-4CA6-C9C0-355C-CE32D6221EED}"/>
              </a:ext>
            </a:extLst>
          </p:cNvPr>
          <p:cNvSpPr>
            <a:spLocks noGrp="1"/>
          </p:cNvSpPr>
          <p:nvPr>
            <p:ph type="subTitle" idx="1"/>
          </p:nvPr>
        </p:nvSpPr>
        <p:spPr>
          <a:xfrm>
            <a:off x="482600" y="1710813"/>
            <a:ext cx="10506991" cy="4168779"/>
          </a:xfrm>
        </p:spPr>
        <p:txBody>
          <a:bodyPr/>
          <a:lstStyle/>
          <a:p>
            <a:pPr marL="342900" indent="-342900">
              <a:buFont typeface="Arial" panose="020B0604020202020204" pitchFamily="34" charset="0"/>
              <a:buChar char="•"/>
            </a:pPr>
            <a:r>
              <a:rPr lang="en-US" dirty="0"/>
              <a:t>Confirmed Intent: All of the evidence points to Emma's deliberate plot to steal and market the AI concept. It wasn't an accident; it was a premeditated operation.</a:t>
            </a:r>
          </a:p>
          <a:p>
            <a:pPr marL="342900" indent="-342900">
              <a:buFont typeface="Arial" panose="020B0604020202020204" pitchFamily="34" charset="0"/>
              <a:buChar char="•"/>
            </a:pPr>
            <a:r>
              <a:rPr lang="en-US" dirty="0"/>
              <a:t>Coordinated Plan: Emma, Joe, and Norman may be shown cooperating in both call logs and WhatsApp chats. The mails include self-incriminating information.</a:t>
            </a:r>
          </a:p>
          <a:p>
            <a:pPr marL="342900" indent="-342900">
              <a:buFont typeface="Arial" panose="020B0604020202020204" pitchFamily="34" charset="0"/>
              <a:buChar char="•"/>
            </a:pPr>
            <a:r>
              <a:rPr lang="en-US" dirty="0"/>
              <a:t>Financial purpose: The criminal case is strengthened by the reference to "5M offshore," which indicates that there was a financial purpose.</a:t>
            </a:r>
          </a:p>
          <a:p>
            <a:pPr marL="342900" indent="-342900">
              <a:buFont typeface="Arial" panose="020B0604020202020204" pitchFamily="34" charset="0"/>
              <a:buChar char="•"/>
            </a:pPr>
            <a:r>
              <a:rPr lang="en-US" dirty="0"/>
              <a:t>Forensic </a:t>
            </a:r>
            <a:r>
              <a:rPr lang="en-US" dirty="0" err="1"/>
              <a:t>Rigour</a:t>
            </a:r>
            <a:r>
              <a:rPr lang="en-US" dirty="0"/>
              <a:t>: These results are solid since we adhered to established methods (tools, hashing, documentation).</a:t>
            </a:r>
          </a:p>
        </p:txBody>
      </p:sp>
    </p:spTree>
    <p:extLst>
      <p:ext uri="{BB962C8B-B14F-4D97-AF65-F5344CB8AC3E}">
        <p14:creationId xmlns:p14="http://schemas.microsoft.com/office/powerpoint/2010/main" val="1882388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hank you presentation images">
            <a:extLst>
              <a:ext uri="{FF2B5EF4-FFF2-40B4-BE49-F238E27FC236}">
                <a16:creationId xmlns:a16="http://schemas.microsoft.com/office/drawing/2014/main" id="{7B769041-034E-F4B4-260F-A5E2AA1841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5623733"/>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TotalTime>
  <Words>1055</Words>
  <Application>Microsoft Office PowerPoint</Application>
  <PresentationFormat>Widescreen</PresentationFormat>
  <Paragraphs>65</Paragraphs>
  <Slides>13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Seaford</vt:lpstr>
      <vt:lpstr>LevelVTI</vt:lpstr>
      <vt:lpstr>PowerPoint Presentation</vt:lpstr>
      <vt:lpstr>TITLE: Digital Forensic Examination of Quantum Tech Cybersecurity Event</vt:lpstr>
      <vt:lpstr>Background of the Case</vt:lpstr>
      <vt:lpstr>Objectives</vt:lpstr>
      <vt:lpstr>Extraction of Your Own Phone</vt:lpstr>
      <vt:lpstr>Acquisition of Evidence</vt:lpstr>
      <vt:lpstr>WhatsApp Conversation</vt:lpstr>
      <vt:lpstr>Deal and Negotiation</vt:lpstr>
      <vt:lpstr>Evidence from Call Logs</vt:lpstr>
      <vt:lpstr>Email Proof</vt:lpstr>
      <vt:lpstr>Important Findings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SHAH NEEL</dc:creator>
  <cp:lastModifiedBy>MITESH DHANKECHA</cp:lastModifiedBy>
  <cp:revision>17</cp:revision>
  <dcterms:created xsi:type="dcterms:W3CDTF">2026-04-29T01:15:37Z</dcterms:created>
  <dcterms:modified xsi:type="dcterms:W3CDTF">2026-04-29T09:11:45Z</dcterms:modified>
</cp:coreProperties>
</file>