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handoutMasterIdLst>
    <p:handoutMasterId r:id="rId39"/>
  </p:handoutMasterIdLst>
  <p:sldIdLst>
    <p:sldId id="256" r:id="rId5"/>
    <p:sldId id="446" r:id="rId6"/>
    <p:sldId id="537" r:id="rId7"/>
    <p:sldId id="261" r:id="rId8"/>
    <p:sldId id="1390" r:id="rId9"/>
    <p:sldId id="566" r:id="rId10"/>
    <p:sldId id="1448" r:id="rId11"/>
    <p:sldId id="1449" r:id="rId12"/>
    <p:sldId id="1447" r:id="rId13"/>
    <p:sldId id="268" r:id="rId14"/>
    <p:sldId id="269" r:id="rId15"/>
    <p:sldId id="1403" r:id="rId16"/>
    <p:sldId id="1408" r:id="rId17"/>
    <p:sldId id="1409" r:id="rId18"/>
    <p:sldId id="1397" r:id="rId19"/>
    <p:sldId id="1424" r:id="rId20"/>
    <p:sldId id="274" r:id="rId21"/>
    <p:sldId id="1391" r:id="rId22"/>
    <p:sldId id="572" r:id="rId23"/>
    <p:sldId id="1404" r:id="rId24"/>
    <p:sldId id="293" r:id="rId25"/>
    <p:sldId id="1410" r:id="rId26"/>
    <p:sldId id="359" r:id="rId27"/>
    <p:sldId id="1401" r:id="rId28"/>
    <p:sldId id="1395" r:id="rId29"/>
    <p:sldId id="1399" r:id="rId30"/>
    <p:sldId id="1405" r:id="rId31"/>
    <p:sldId id="1406" r:id="rId32"/>
    <p:sldId id="1428" r:id="rId33"/>
    <p:sldId id="573" r:id="rId34"/>
    <p:sldId id="1402" r:id="rId35"/>
    <p:sldId id="1393" r:id="rId36"/>
    <p:sldId id="270"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52" autoAdjust="0"/>
    <p:restoredTop sz="95597" autoAdjust="0"/>
  </p:normalViewPr>
  <p:slideViewPr>
    <p:cSldViewPr>
      <p:cViewPr varScale="1">
        <p:scale>
          <a:sx n="91" d="100"/>
          <a:sy n="91" d="100"/>
        </p:scale>
        <p:origin x="1848"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mdi Hussain" userId="13caa6ac-9b40-4889-b031-a06d1854f9c6" providerId="ADAL" clId="{237778FF-BA7F-4DDE-A1CB-80EBD1D7595B}"/>
    <pc:docChg chg="modSld">
      <pc:chgData name="Hamdi Hussain" userId="13caa6ac-9b40-4889-b031-a06d1854f9c6" providerId="ADAL" clId="{237778FF-BA7F-4DDE-A1CB-80EBD1D7595B}" dt="2026-03-08T14:37:59.239" v="29" actId="20577"/>
      <pc:docMkLst>
        <pc:docMk/>
      </pc:docMkLst>
      <pc:sldChg chg="modSp mod">
        <pc:chgData name="Hamdi Hussain" userId="13caa6ac-9b40-4889-b031-a06d1854f9c6" providerId="ADAL" clId="{237778FF-BA7F-4DDE-A1CB-80EBD1D7595B}" dt="2026-03-08T14:37:59.239" v="29" actId="20577"/>
        <pc:sldMkLst>
          <pc:docMk/>
          <pc:sldMk cId="3409564620" sldId="1395"/>
        </pc:sldMkLst>
        <pc:spChg chg="mod">
          <ac:chgData name="Hamdi Hussain" userId="13caa6ac-9b40-4889-b031-a06d1854f9c6" providerId="ADAL" clId="{237778FF-BA7F-4DDE-A1CB-80EBD1D7595B}" dt="2026-03-08T14:37:59.239" v="29" actId="20577"/>
          <ac:spMkLst>
            <pc:docMk/>
            <pc:sldMk cId="3409564620" sldId="1395"/>
            <ac:spMk id="3" creationId="{06ED94E5-1FB2-07CC-7184-7C6AEE19BCF3}"/>
          </ac:spMkLst>
        </pc:spChg>
      </pc:sldChg>
      <pc:sldChg chg="modSp mod">
        <pc:chgData name="Hamdi Hussain" userId="13caa6ac-9b40-4889-b031-a06d1854f9c6" providerId="ADAL" clId="{237778FF-BA7F-4DDE-A1CB-80EBD1D7595B}" dt="2026-03-08T14:31:13.027" v="12" actId="20577"/>
        <pc:sldMkLst>
          <pc:docMk/>
          <pc:sldMk cId="3563248175" sldId="1403"/>
        </pc:sldMkLst>
        <pc:spChg chg="mod">
          <ac:chgData name="Hamdi Hussain" userId="13caa6ac-9b40-4889-b031-a06d1854f9c6" providerId="ADAL" clId="{237778FF-BA7F-4DDE-A1CB-80EBD1D7595B}" dt="2026-03-08T14:31:13.027" v="12" actId="20577"/>
          <ac:spMkLst>
            <pc:docMk/>
            <pc:sldMk cId="3563248175" sldId="1403"/>
            <ac:spMk id="3" creationId="{40DF742E-68EB-B51D-5C40-FF9C6719943D}"/>
          </ac:spMkLst>
        </pc:spChg>
      </pc:sldChg>
      <pc:sldChg chg="modSp mod">
        <pc:chgData name="Hamdi Hussain" userId="13caa6ac-9b40-4889-b031-a06d1854f9c6" providerId="ADAL" clId="{237778FF-BA7F-4DDE-A1CB-80EBD1D7595B}" dt="2026-03-08T14:35:44.072" v="28" actId="20577"/>
        <pc:sldMkLst>
          <pc:docMk/>
          <pc:sldMk cId="2551784881" sldId="1424"/>
        </pc:sldMkLst>
        <pc:spChg chg="mod">
          <ac:chgData name="Hamdi Hussain" userId="13caa6ac-9b40-4889-b031-a06d1854f9c6" providerId="ADAL" clId="{237778FF-BA7F-4DDE-A1CB-80EBD1D7595B}" dt="2026-03-08T14:35:44.072" v="28" actId="20577"/>
          <ac:spMkLst>
            <pc:docMk/>
            <pc:sldMk cId="2551784881" sldId="1424"/>
            <ac:spMk id="3" creationId="{061A0246-E181-D689-69F6-335AC77C95D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08/03/2026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08/03/2026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youtube.com/watch?v=8PH4JYfF4Ns"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8xqJ7l7Kn5A"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3</a:t>
            </a:fld>
            <a:endParaRPr lang="en-US" altLang="en-US"/>
          </a:p>
        </p:txBody>
      </p:sp>
    </p:spTree>
    <p:extLst>
      <p:ext uri="{BB962C8B-B14F-4D97-AF65-F5344CB8AC3E}">
        <p14:creationId xmlns:p14="http://schemas.microsoft.com/office/powerpoint/2010/main" val="4225628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a:t>
            </a:fld>
            <a:endParaRPr lang="en-US" altLang="en-US"/>
          </a:p>
        </p:txBody>
      </p:sp>
    </p:spTree>
    <p:extLst>
      <p:ext uri="{BB962C8B-B14F-4D97-AF65-F5344CB8AC3E}">
        <p14:creationId xmlns:p14="http://schemas.microsoft.com/office/powerpoint/2010/main" val="1263931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Hyperthermia is </a:t>
            </a:r>
            <a:r>
              <a:rPr lang="en-GB" b="1" i="0" dirty="0">
                <a:solidFill>
                  <a:srgbClr val="202124"/>
                </a:solidFill>
                <a:effectLst/>
                <a:latin typeface="arial" panose="020B0604020202020204" pitchFamily="34" charset="0"/>
              </a:rPr>
              <a:t>an abnormally high body temperature</a:t>
            </a:r>
            <a:r>
              <a:rPr lang="en-GB" b="0" i="0" dirty="0">
                <a:solidFill>
                  <a:srgbClr val="202124"/>
                </a:solidFill>
                <a:effectLst/>
                <a:latin typeface="arial" panose="020B0604020202020204" pitchFamily="34" charset="0"/>
              </a:rPr>
              <a:t>. Also called heat illnesses, there are several forms of hyperthermia. Heat cramps are fairly mild, whereas heat exhaustion is more severe. Heatstroke is the most serious form of hyperthermia and can be life-threatening.</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578243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Factors   Exposures to contaminants in air, water, food and soil, are associated with many chronic diseases and with emerging communicable diseases. </a:t>
            </a:r>
          </a:p>
          <a:p>
            <a:r>
              <a:rPr lang="en-GB" dirty="0"/>
              <a:t>Climate change and the associated weather extremes will also affect health: hyperthermia from extreme heat, injury from extreme wind and rain. </a:t>
            </a:r>
          </a:p>
          <a:p>
            <a:r>
              <a:rPr lang="en-GB" dirty="0"/>
              <a:t>Changing distribution of vectors and infectious agents- introducing disease to previously unaffected regions.</a:t>
            </a:r>
          </a:p>
        </p:txBody>
      </p:sp>
      <p:sp>
        <p:nvSpPr>
          <p:cNvPr id="4" name="Slide Number Placeholder 3"/>
          <p:cNvSpPr>
            <a:spLocks noGrp="1"/>
          </p:cNvSpPr>
          <p:nvPr>
            <p:ph type="sldNum" sz="quarter" idx="10"/>
          </p:nvPr>
        </p:nvSpPr>
        <p:spPr/>
        <p:txBody>
          <a:bodyPr/>
          <a:lstStyle/>
          <a:p>
            <a:fld id="{F03BB0BC-541F-465C-A7E3-D1413EC2CEBE}" type="slidenum">
              <a:rPr lang="en-GB" smtClean="0"/>
              <a:t>10</a:t>
            </a:fld>
            <a:endParaRPr lang="en-GB"/>
          </a:p>
        </p:txBody>
      </p:sp>
    </p:spTree>
    <p:extLst>
      <p:ext uri="{BB962C8B-B14F-4D97-AF65-F5344CB8AC3E}">
        <p14:creationId xmlns:p14="http://schemas.microsoft.com/office/powerpoint/2010/main" val="16463554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3BB0BC-541F-465C-A7E3-D1413EC2CEBE}" type="slidenum">
              <a:rPr lang="en-GB" smtClean="0"/>
              <a:t>11</a:t>
            </a:fld>
            <a:endParaRPr lang="en-GB"/>
          </a:p>
        </p:txBody>
      </p:sp>
    </p:spTree>
    <p:extLst>
      <p:ext uri="{BB962C8B-B14F-4D97-AF65-F5344CB8AC3E}">
        <p14:creationId xmlns:p14="http://schemas.microsoft.com/office/powerpoint/2010/main" val="969895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 level blood cholesterol, high blood pressure obesity, cigarette smoking, and low levels of physical activity</a:t>
            </a:r>
          </a:p>
          <a:p>
            <a:endParaRPr lang="en-GB" dirty="0"/>
          </a:p>
          <a:p>
            <a:r>
              <a:rPr lang="en-GB" dirty="0"/>
              <a:t>Other research shows there may be links between CHD and psychosocial factors such as stress and lack of social support, depression and anger (Stansfield and marmot, 2001).</a:t>
            </a:r>
          </a:p>
          <a:p>
            <a:endParaRPr lang="en-GB" dirty="0"/>
          </a:p>
          <a:p>
            <a:r>
              <a:rPr lang="en-GB" dirty="0"/>
              <a:t>While physical inactivity, smoking and raised blood cholesterol are the major risk factors for CHD according to Britton and MacPherson (2000), it is important to look upstream and understand the causes of the causes and the roots in the social context of people’s lives.</a:t>
            </a:r>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13315624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3BB0BC-541F-465C-A7E3-D1413EC2CEBE}" type="slidenum">
              <a:rPr lang="en-GB" smtClean="0"/>
              <a:t>17</a:t>
            </a:fld>
            <a:endParaRPr lang="en-GB"/>
          </a:p>
        </p:txBody>
      </p:sp>
    </p:spTree>
    <p:extLst>
      <p:ext uri="{BB962C8B-B14F-4D97-AF65-F5344CB8AC3E}">
        <p14:creationId xmlns:p14="http://schemas.microsoft.com/office/powerpoint/2010/main" val="38575806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18</a:t>
            </a:fld>
            <a:endParaRPr lang="en-US" altLang="en-US"/>
          </a:p>
        </p:txBody>
      </p:sp>
    </p:spTree>
    <p:extLst>
      <p:ext uri="{BB962C8B-B14F-4D97-AF65-F5344CB8AC3E}">
        <p14:creationId xmlns:p14="http://schemas.microsoft.com/office/powerpoint/2010/main" val="30368196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Less </a:t>
            </a:r>
            <a:r>
              <a:rPr lang="en-GB" dirty="0" err="1"/>
              <a:t>priviledged</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a:p>
        </p:txBody>
      </p:sp>
    </p:spTree>
    <p:extLst>
      <p:ext uri="{BB962C8B-B14F-4D97-AF65-F5344CB8AC3E}">
        <p14:creationId xmlns:p14="http://schemas.microsoft.com/office/powerpoint/2010/main" val="4920559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McLean et al. (2005), the unemployed report higher rates of mental ill health including depression, anxiety and sleep disturbance</a:t>
            </a:r>
          </a:p>
          <a:p>
            <a:r>
              <a:rPr lang="en-GB" dirty="0"/>
              <a:t>Suicide and parasuicide rates are twice as high among the unemployed as among the employed</a:t>
            </a:r>
          </a:p>
          <a:p>
            <a:r>
              <a:rPr lang="en-GB" dirty="0"/>
              <a:t>The unemployed have higher rates of bronchitis and ischaemic heart disease than the employed.</a:t>
            </a:r>
          </a:p>
          <a:p>
            <a:r>
              <a:rPr lang="en-GB" dirty="0"/>
              <a:t>The death rate among the unemployed are at least 20% higher than expected after adjustment for social class and age.</a:t>
            </a:r>
          </a:p>
        </p:txBody>
      </p:sp>
      <p:sp>
        <p:nvSpPr>
          <p:cNvPr id="4" name="Slide Number Placeholder 3"/>
          <p:cNvSpPr>
            <a:spLocks noGrp="1"/>
          </p:cNvSpPr>
          <p:nvPr>
            <p:ph type="sldNum" sz="quarter" idx="5"/>
          </p:nvPr>
        </p:nvSpPr>
        <p:spPr/>
        <p:txBody>
          <a:bodyPr/>
          <a:lstStyle/>
          <a:p>
            <a:fld id="{17EA8173-6EA7-483C-A1E0-CFB4950086E9}" type="slidenum">
              <a:rPr lang="en-GB" smtClean="0"/>
              <a:t>29</a:t>
            </a:fld>
            <a:endParaRPr lang="en-GB"/>
          </a:p>
        </p:txBody>
      </p:sp>
    </p:spTree>
    <p:extLst>
      <p:ext uri="{BB962C8B-B14F-4D97-AF65-F5344CB8AC3E}">
        <p14:creationId xmlns:p14="http://schemas.microsoft.com/office/powerpoint/2010/main" val="39343731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Social Determinants of Health - an introduction – YouTube</a:t>
            </a:r>
            <a:endParaRPr lang="en-GB" dirty="0"/>
          </a:p>
          <a:p>
            <a:r>
              <a:rPr lang="en-GB" dirty="0">
                <a:hlinkClick r:id="rId3"/>
              </a:rPr>
              <a:t>What Makes Us Healthy? Understanding the Social Determinants of Health - YouTube</a:t>
            </a:r>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30</a:t>
            </a:fld>
            <a:endParaRPr lang="en-GB"/>
          </a:p>
        </p:txBody>
      </p:sp>
    </p:spTree>
    <p:extLst>
      <p:ext uri="{BB962C8B-B14F-4D97-AF65-F5344CB8AC3E}">
        <p14:creationId xmlns:p14="http://schemas.microsoft.com/office/powerpoint/2010/main" val="17322409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NHS </a:t>
            </a:r>
            <a:r>
              <a:rPr lang="en-GB" dirty="0" err="1">
                <a:hlinkClick r:id="rId3"/>
              </a:rPr>
              <a:t>RightCare</a:t>
            </a:r>
            <a:r>
              <a:rPr lang="en-GB" dirty="0">
                <a:hlinkClick r:id="rId3"/>
              </a:rPr>
              <a:t> Long Term Condition Scenarios: Betty’s story, wound care - YouTube</a:t>
            </a:r>
            <a:endParaRPr lang="en-GB" dirty="0"/>
          </a:p>
        </p:txBody>
      </p:sp>
      <p:sp>
        <p:nvSpPr>
          <p:cNvPr id="4" name="Slide Number Placeholder 3"/>
          <p:cNvSpPr>
            <a:spLocks noGrp="1"/>
          </p:cNvSpPr>
          <p:nvPr>
            <p:ph type="sldNum" sz="quarter" idx="10"/>
          </p:nvPr>
        </p:nvSpPr>
        <p:spPr/>
        <p:txBody>
          <a:bodyPr/>
          <a:lstStyle/>
          <a:p>
            <a:fld id="{F03BB0BC-541F-465C-A7E3-D1413EC2CEBE}" type="slidenum">
              <a:rPr lang="en-GB" smtClean="0"/>
              <a:t>33</a:t>
            </a:fld>
            <a:endParaRPr lang="en-GB"/>
          </a:p>
        </p:txBody>
      </p:sp>
    </p:spTree>
    <p:extLst>
      <p:ext uri="{BB962C8B-B14F-4D97-AF65-F5344CB8AC3E}">
        <p14:creationId xmlns:p14="http://schemas.microsoft.com/office/powerpoint/2010/main" val="30151266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08/03/2026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08/03/2026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08/03/2026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8PH4JYfF4Ns"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hyperlink" Target="https://www.youtube.com/watch?v=17jeXGbKlTQ"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who.int/news-room/questions-and-answers/item/determinants-of-health#:~:text=The%20determinants%20of%20health%20include,person%27s%20individual%20characteristics%20and%20behaviours" TargetMode="External"/><Relationship Id="rId2" Type="http://schemas.openxmlformats.org/officeDocument/2006/relationships/hyperlink" Target="https://www.sciencedirect.com/topics/medicine-and-dentistry/determinants-of-health"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who.int/health-topics/social-determinants-of-health#tab=tab_1" TargetMode="External"/><Relationship Id="rId2" Type="http://schemas.openxmlformats.org/officeDocument/2006/relationships/hyperlink" Target="http://www.healthscotland.scot/health-inequalities/what-are-health-inequalities" TargetMode="External"/><Relationship Id="rId1" Type="http://schemas.openxmlformats.org/officeDocument/2006/relationships/slideLayout" Target="../slideLayouts/slideLayout2.xml"/><Relationship Id="rId5" Type="http://schemas.openxmlformats.org/officeDocument/2006/relationships/hyperlink" Target="http://www.instituteofhealthequity.org/projects/fair-society-healthy-lives-the-marmot-review" TargetMode="External"/><Relationship Id="rId4" Type="http://schemas.openxmlformats.org/officeDocument/2006/relationships/hyperlink" Target="https://www.un.org/sustainabledevelopment/sustainable-development-goals/"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www.healthypeople.gov/2020/about/default.aspx"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615225"/>
            <a:ext cx="7992888" cy="1584176"/>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r>
              <a:rPr lang="en-GB" sz="3600" b="1" i="1" dirty="0">
                <a:solidFill>
                  <a:schemeClr val="bg1"/>
                </a:solidFill>
              </a:rPr>
              <a:t>Foundations of Social Epidemiology </a:t>
            </a:r>
            <a:br>
              <a:rPr lang="en-GB" sz="3600" b="1" i="1" dirty="0">
                <a:solidFill>
                  <a:schemeClr val="bg1"/>
                </a:solidFill>
              </a:rPr>
            </a:br>
            <a:br>
              <a:rPr lang="en-GB" sz="3600" b="1" i="1" dirty="0">
                <a:solidFill>
                  <a:schemeClr val="bg1"/>
                </a:solidFill>
              </a:rPr>
            </a:br>
            <a:br>
              <a:rPr lang="en-GB" sz="3600" b="1" dirty="0">
                <a:solidFill>
                  <a:schemeClr val="bg1"/>
                </a:solidFill>
              </a:rPr>
            </a:br>
            <a:endParaRPr lang="en-GB" sz="36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7" name="TextBox 6">
            <a:extLst>
              <a:ext uri="{FF2B5EF4-FFF2-40B4-BE49-F238E27FC236}">
                <a16:creationId xmlns:a16="http://schemas.microsoft.com/office/drawing/2014/main" id="{9FC553C2-14F2-9472-F752-45BF60B6AFE9}"/>
              </a:ext>
            </a:extLst>
          </p:cNvPr>
          <p:cNvSpPr txBox="1"/>
          <p:nvPr/>
        </p:nvSpPr>
        <p:spPr>
          <a:xfrm>
            <a:off x="1907704" y="3383419"/>
            <a:ext cx="6012160" cy="584775"/>
          </a:xfrm>
          <a:prstGeom prst="rect">
            <a:avLst/>
          </a:prstGeom>
          <a:noFill/>
        </p:spPr>
        <p:txBody>
          <a:bodyPr wrap="square">
            <a:spAutoFit/>
          </a:bodyPr>
          <a:lstStyle/>
          <a:p>
            <a:pPr algn="ctr"/>
            <a:r>
              <a:rPr lang="en-GB" sz="3200" b="1" i="1" dirty="0">
                <a:solidFill>
                  <a:schemeClr val="bg1"/>
                </a:solidFill>
              </a:rPr>
              <a:t>Determinants of Health</a:t>
            </a:r>
            <a:endParaRPr lang="en-GB" sz="3200" i="1"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71FD-6EF8-4F2C-9F4E-5E8D3BF01FE0}"/>
              </a:ext>
            </a:extLst>
          </p:cNvPr>
          <p:cNvSpPr>
            <a:spLocks noGrp="1"/>
          </p:cNvSpPr>
          <p:nvPr>
            <p:ph type="title"/>
          </p:nvPr>
        </p:nvSpPr>
        <p:spPr/>
        <p:txBody>
          <a:bodyPr/>
          <a:lstStyle/>
          <a:p>
            <a:r>
              <a:rPr lang="en-GB" b="1" dirty="0"/>
              <a:t>Aims of the Session</a:t>
            </a:r>
            <a:endParaRPr lang="en-GB" dirty="0"/>
          </a:p>
        </p:txBody>
      </p:sp>
      <p:sp>
        <p:nvSpPr>
          <p:cNvPr id="3" name="Content Placeholder 2">
            <a:extLst>
              <a:ext uri="{FF2B5EF4-FFF2-40B4-BE49-F238E27FC236}">
                <a16:creationId xmlns:a16="http://schemas.microsoft.com/office/drawing/2014/main" id="{DF99822D-0470-4551-AB24-B693EF2E6662}"/>
              </a:ext>
            </a:extLst>
          </p:cNvPr>
          <p:cNvSpPr>
            <a:spLocks noGrp="1"/>
          </p:cNvSpPr>
          <p:nvPr>
            <p:ph idx="1"/>
          </p:nvPr>
        </p:nvSpPr>
        <p:spPr/>
        <p:txBody>
          <a:bodyPr/>
          <a:lstStyle/>
          <a:p>
            <a:pPr marL="0" lvl="0" indent="0">
              <a:buSzPct val="100000"/>
              <a:buNone/>
            </a:pPr>
            <a:r>
              <a:rPr lang="en-GB" sz="2600" dirty="0"/>
              <a:t>To understand : </a:t>
            </a:r>
          </a:p>
          <a:p>
            <a:pPr lvl="0">
              <a:buSzPct val="100000"/>
              <a:buFont typeface="Wingdings" panose="05000000000000000000" pitchFamily="2" charset="2"/>
              <a:buChar char="§"/>
            </a:pPr>
            <a:r>
              <a:rPr lang="en-GB" sz="2800" dirty="0"/>
              <a:t>The term determinants of Health</a:t>
            </a:r>
          </a:p>
          <a:p>
            <a:pPr lvl="0">
              <a:buSzPct val="100000"/>
              <a:buFont typeface="Wingdings" panose="05000000000000000000" pitchFamily="2" charset="2"/>
              <a:buChar char="§"/>
            </a:pPr>
            <a:r>
              <a:rPr lang="en-GB" sz="2800" dirty="0"/>
              <a:t>All the factors that affect health</a:t>
            </a:r>
          </a:p>
          <a:p>
            <a:pPr lvl="0">
              <a:buSzPct val="100000"/>
              <a:buFont typeface="Wingdings" panose="05000000000000000000" pitchFamily="2" charset="2"/>
              <a:buChar char="§"/>
            </a:pPr>
            <a:r>
              <a:rPr lang="en-GB" sz="2800" dirty="0"/>
              <a:t>The term Social determinants of health</a:t>
            </a:r>
          </a:p>
        </p:txBody>
      </p:sp>
    </p:spTree>
    <p:extLst>
      <p:ext uri="{BB962C8B-B14F-4D97-AF65-F5344CB8AC3E}">
        <p14:creationId xmlns:p14="http://schemas.microsoft.com/office/powerpoint/2010/main" val="99674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323528" y="1916832"/>
            <a:ext cx="8568952" cy="2387600"/>
          </a:xfrm>
        </p:spPr>
        <p:txBody>
          <a:bodyPr/>
          <a:lstStyle/>
          <a:p>
            <a:r>
              <a:rPr lang="en-GB" sz="4000" b="1" i="1" dirty="0">
                <a:solidFill>
                  <a:schemeClr val="bg1"/>
                </a:solidFill>
              </a:rPr>
              <a:t>What are health determinants?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1708436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AD23B1C-C4CB-449E-B193-89AF156EAB78}"/>
              </a:ext>
            </a:extLst>
          </p:cNvPr>
          <p:cNvSpPr/>
          <p:nvPr/>
        </p:nvSpPr>
        <p:spPr>
          <a:xfrm>
            <a:off x="899592" y="1772816"/>
            <a:ext cx="7848872" cy="2216569"/>
          </a:xfrm>
          <a:prstGeom prst="rect">
            <a:avLst/>
          </a:prstGeom>
        </p:spPr>
        <p:txBody>
          <a:bodyPr wrap="square">
            <a:spAutoFit/>
          </a:bodyPr>
          <a:lstStyle/>
          <a:p>
            <a:pPr marR="142875">
              <a:lnSpc>
                <a:spcPct val="150000"/>
              </a:lnSpc>
              <a:spcAft>
                <a:spcPts val="0"/>
              </a:spcAft>
            </a:pPr>
            <a:r>
              <a:rPr lang="en-GB" sz="3200" dirty="0">
                <a:solidFill>
                  <a:srgbClr val="000000"/>
                </a:solidFill>
                <a:ea typeface="Calibri" panose="020F0502020204030204" pitchFamily="34" charset="0"/>
                <a:cs typeface="Times New Roman" panose="02020603050405020304" pitchFamily="18" charset="0"/>
              </a:rPr>
              <a:t>Health determinants are factors that can influence the health of an individual. </a:t>
            </a:r>
            <a:r>
              <a:rPr lang="en-GB" sz="3200" dirty="0">
                <a:solidFill>
                  <a:srgbClr val="333333"/>
                </a:solidFill>
                <a:cs typeface="Helvetica" panose="020B0604020202020204" pitchFamily="34" charset="0"/>
              </a:rPr>
              <a:t> </a:t>
            </a:r>
          </a:p>
          <a:p>
            <a:pPr marR="142875">
              <a:lnSpc>
                <a:spcPct val="150000"/>
              </a:lnSpc>
              <a:spcAft>
                <a:spcPts val="0"/>
              </a:spcAft>
            </a:pPr>
            <a:r>
              <a:rPr lang="en-GB" sz="3200" dirty="0">
                <a:solidFill>
                  <a:srgbClr val="333333"/>
                </a:solidFill>
                <a:cs typeface="Helvetica" panose="020B0604020202020204" pitchFamily="34" charset="0"/>
              </a:rPr>
              <a:t>                                           </a:t>
            </a:r>
            <a:r>
              <a:rPr lang="en-GB" sz="2800" dirty="0"/>
              <a:t>(Who.int, 2019)</a:t>
            </a:r>
            <a:r>
              <a:rPr lang="en-GB" sz="3200" dirty="0">
                <a:solidFill>
                  <a:srgbClr val="333333"/>
                </a:solidFill>
                <a:cs typeface="Helvetica" panose="020B0604020202020204" pitchFamily="34" charset="0"/>
              </a:rPr>
              <a:t> </a:t>
            </a:r>
            <a:r>
              <a:rPr lang="en-GB" sz="2800" dirty="0">
                <a:solidFill>
                  <a:srgbClr val="333333"/>
                </a:solidFill>
                <a:cs typeface="Helvetica" panose="020B0604020202020204" pitchFamily="34" charset="0"/>
              </a:rPr>
              <a:t>                                                                            </a:t>
            </a:r>
            <a:endParaRPr lang="en-GB" sz="2800" dirty="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5CA620C1-0EF3-499F-9E82-B0705BF3C55B}"/>
              </a:ext>
            </a:extLst>
          </p:cNvPr>
          <p:cNvSpPr txBox="1"/>
          <p:nvPr/>
        </p:nvSpPr>
        <p:spPr>
          <a:xfrm>
            <a:off x="1619672" y="476672"/>
            <a:ext cx="6048672" cy="707886"/>
          </a:xfrm>
          <a:prstGeom prst="rect">
            <a:avLst/>
          </a:prstGeom>
          <a:noFill/>
        </p:spPr>
        <p:txBody>
          <a:bodyPr wrap="square">
            <a:spAutoFit/>
          </a:bodyPr>
          <a:lstStyle/>
          <a:p>
            <a:pPr algn="ctr"/>
            <a:r>
              <a:rPr lang="en-GB" sz="4000" b="1" dirty="0"/>
              <a:t>Health Determinants</a:t>
            </a:r>
          </a:p>
        </p:txBody>
      </p:sp>
    </p:spTree>
    <p:extLst>
      <p:ext uri="{BB962C8B-B14F-4D97-AF65-F5344CB8AC3E}">
        <p14:creationId xmlns:p14="http://schemas.microsoft.com/office/powerpoint/2010/main" val="3393381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575048" y="1659136"/>
            <a:ext cx="8568952" cy="2387600"/>
          </a:xfrm>
        </p:spPr>
        <p:txBody>
          <a:bodyPr>
            <a:normAutofit/>
          </a:bodyPr>
          <a:lstStyle/>
          <a:p>
            <a:r>
              <a:rPr lang="en-GB" sz="3600" b="1" i="1" dirty="0">
                <a:solidFill>
                  <a:schemeClr val="bg1"/>
                </a:solidFill>
              </a:rPr>
              <a:t>What factors can influence health?</a:t>
            </a:r>
          </a:p>
        </p:txBody>
      </p:sp>
      <p:pic>
        <p:nvPicPr>
          <p:cNvPr id="6" name="Picture 5" descr="A picture containing vector graphics&#10;&#10;Description automatically generated">
            <a:extLst>
              <a:ext uri="{FF2B5EF4-FFF2-40B4-BE49-F238E27FC236}">
                <a16:creationId xmlns:a16="http://schemas.microsoft.com/office/drawing/2014/main" id="{E38D574D-FD1A-B896-350B-392C8EB279B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3346813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t>Determinants of health </a:t>
            </a:r>
          </a:p>
        </p:txBody>
      </p:sp>
      <p:sp>
        <p:nvSpPr>
          <p:cNvPr id="4" name="TextBox 3">
            <a:extLst>
              <a:ext uri="{FF2B5EF4-FFF2-40B4-BE49-F238E27FC236}">
                <a16:creationId xmlns:a16="http://schemas.microsoft.com/office/drawing/2014/main" id="{25A2FE0C-8188-428C-9DBD-A814733232F6}"/>
              </a:ext>
            </a:extLst>
          </p:cNvPr>
          <p:cNvSpPr txBox="1"/>
          <p:nvPr/>
        </p:nvSpPr>
        <p:spPr>
          <a:xfrm>
            <a:off x="967136" y="1232267"/>
            <a:ext cx="7704856" cy="5355312"/>
          </a:xfrm>
          <a:prstGeom prst="rect">
            <a:avLst/>
          </a:prstGeom>
          <a:noFill/>
        </p:spPr>
        <p:txBody>
          <a:bodyPr wrap="square">
            <a:spAutoFit/>
          </a:bodyPr>
          <a:lstStyle/>
          <a:p>
            <a:r>
              <a:rPr lang="en-GB" sz="2100" dirty="0">
                <a:cs typeface="Arial" panose="020B0604020202020204" pitchFamily="34" charset="0"/>
              </a:rPr>
              <a:t>The  five determinants of health of a population include aspects of</a:t>
            </a:r>
          </a:p>
          <a:p>
            <a:endParaRPr lang="en-GB" sz="2100" dirty="0">
              <a:cs typeface="Arial" panose="020B0604020202020204" pitchFamily="34" charset="0"/>
            </a:endParaRPr>
          </a:p>
          <a:p>
            <a:pPr marL="257175" indent="-257175">
              <a:buFont typeface="Wingdings" panose="05000000000000000000" pitchFamily="2" charset="2"/>
              <a:buChar char="§"/>
            </a:pPr>
            <a:r>
              <a:rPr lang="en-GB" b="1" dirty="0">
                <a:cs typeface="Arial" panose="020B0604020202020204" pitchFamily="34" charset="0"/>
              </a:rPr>
              <a:t>Biology and genetics </a:t>
            </a:r>
            <a:r>
              <a:rPr lang="en-GB" dirty="0">
                <a:cs typeface="Arial" panose="020B0604020202020204" pitchFamily="34" charset="0"/>
              </a:rPr>
              <a:t>factors which determines an individual predisposition to disease.</a:t>
            </a:r>
          </a:p>
          <a:p>
            <a:pPr marL="257175" indent="-257175">
              <a:buFont typeface="Wingdings" panose="05000000000000000000" pitchFamily="2" charset="2"/>
              <a:buChar char="§"/>
            </a:pPr>
            <a:r>
              <a:rPr lang="en-GB" b="1" dirty="0">
                <a:cs typeface="Arial" panose="020B0604020202020204" pitchFamily="34" charset="0"/>
              </a:rPr>
              <a:t>Lifestyles and health behavioural factors </a:t>
            </a:r>
            <a:r>
              <a:rPr lang="en-GB" dirty="0">
                <a:cs typeface="Arial" panose="020B0604020202020204" pitchFamily="34" charset="0"/>
              </a:rPr>
              <a:t>health behaviours such as smoking contributing to developing a disease.</a:t>
            </a:r>
          </a:p>
          <a:p>
            <a:pPr marL="257175" indent="-257175">
              <a:buFont typeface="Wingdings" panose="05000000000000000000" pitchFamily="2" charset="2"/>
              <a:buChar char="§"/>
            </a:pPr>
            <a:r>
              <a:rPr lang="en-GB" dirty="0">
                <a:cs typeface="Arial" panose="020B0604020202020204" pitchFamily="34" charset="0"/>
              </a:rPr>
              <a:t>The </a:t>
            </a:r>
            <a:r>
              <a:rPr lang="en-GB" b="1" dirty="0">
                <a:cs typeface="Arial" panose="020B0604020202020204" pitchFamily="34" charset="0"/>
              </a:rPr>
              <a:t>social environment </a:t>
            </a:r>
            <a:r>
              <a:rPr lang="en-GB" dirty="0">
                <a:cs typeface="Arial" panose="020B0604020202020204" pitchFamily="34" charset="0"/>
              </a:rPr>
              <a:t>(e.g., discrimination, income, education level, marital status), </a:t>
            </a:r>
          </a:p>
          <a:p>
            <a:pPr marL="257175" indent="-257175">
              <a:buFont typeface="Wingdings" panose="05000000000000000000" pitchFamily="2" charset="2"/>
              <a:buChar char="§"/>
            </a:pPr>
            <a:r>
              <a:rPr lang="en-GB" dirty="0">
                <a:cs typeface="Arial" panose="020B0604020202020204" pitchFamily="34" charset="0"/>
              </a:rPr>
              <a:t>The </a:t>
            </a:r>
            <a:r>
              <a:rPr lang="en-GB" b="1" dirty="0">
                <a:cs typeface="Arial" panose="020B0604020202020204" pitchFamily="34" charset="0"/>
              </a:rPr>
              <a:t>physical environment </a:t>
            </a:r>
            <a:r>
              <a:rPr lang="en-GB" dirty="0">
                <a:cs typeface="Arial" panose="020B0604020202020204" pitchFamily="34" charset="0"/>
              </a:rPr>
              <a:t>(e.g., place of residence, crowding conditions, built environment [i.e., buildings, spaces, transportation systems, pollution and products that are created or modified by people</a:t>
            </a:r>
          </a:p>
          <a:p>
            <a:pPr marL="257175" indent="-257175">
              <a:buFont typeface="Wingdings" panose="05000000000000000000" pitchFamily="2" charset="2"/>
              <a:buChar char="§"/>
            </a:pPr>
            <a:r>
              <a:rPr lang="en-GB" dirty="0">
                <a:cs typeface="Arial" panose="020B0604020202020204" pitchFamily="34" charset="0"/>
              </a:rPr>
              <a:t>Nature and extent of </a:t>
            </a:r>
            <a:r>
              <a:rPr lang="en-GB" b="1" dirty="0">
                <a:cs typeface="Arial" panose="020B0604020202020204" pitchFamily="34" charset="0"/>
              </a:rPr>
              <a:t>health services </a:t>
            </a:r>
            <a:r>
              <a:rPr lang="en-GB" dirty="0">
                <a:cs typeface="Arial" panose="020B0604020202020204" pitchFamily="34" charset="0"/>
              </a:rPr>
              <a:t>(e.g., access to and quality of care, insurance status).</a:t>
            </a:r>
          </a:p>
          <a:p>
            <a:r>
              <a:rPr lang="en-GB" dirty="0">
                <a:cs typeface="Arial" panose="020B0604020202020204" pitchFamily="34" charset="0"/>
              </a:rPr>
              <a:t>                                                         (Naidoo and Wills, 2009; Cdc.gov, 2019</a:t>
            </a:r>
            <a:r>
              <a:rPr lang="en-GB" dirty="0">
                <a:latin typeface="Arial" panose="020B0604020202020204" pitchFamily="34" charset="0"/>
                <a:cs typeface="Arial" panose="020B0604020202020204" pitchFamily="34" charset="0"/>
              </a:rPr>
              <a:t>)</a:t>
            </a:r>
          </a:p>
          <a:p>
            <a:endParaRPr lang="en-GB" sz="2100" dirty="0">
              <a:solidFill>
                <a:schemeClr val="accent3"/>
              </a:solidFill>
            </a:endParaRPr>
          </a:p>
          <a:p>
            <a:endParaRPr lang="en-GB" sz="2100" dirty="0">
              <a:solidFill>
                <a:schemeClr val="accent3"/>
              </a:solidFill>
            </a:endParaRPr>
          </a:p>
          <a:p>
            <a:endParaRPr lang="en-GB" sz="2100" dirty="0">
              <a:solidFill>
                <a:schemeClr val="accent3"/>
              </a:solidFill>
            </a:endParaRPr>
          </a:p>
        </p:txBody>
      </p:sp>
    </p:spTree>
    <p:extLst>
      <p:ext uri="{BB962C8B-B14F-4D97-AF65-F5344CB8AC3E}">
        <p14:creationId xmlns:p14="http://schemas.microsoft.com/office/powerpoint/2010/main" val="2444671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55F35-9D6E-4DFB-D088-F4EA93E6F600}"/>
              </a:ext>
            </a:extLst>
          </p:cNvPr>
          <p:cNvSpPr>
            <a:spLocks noGrp="1"/>
          </p:cNvSpPr>
          <p:nvPr>
            <p:ph type="title"/>
          </p:nvPr>
        </p:nvSpPr>
        <p:spPr/>
        <p:txBody>
          <a:bodyPr/>
          <a:lstStyle/>
          <a:p>
            <a:r>
              <a:rPr kumimoji="0" lang="en-US" sz="3200" b="1" i="0" u="none" strike="noStrike" kern="1200" cap="none" spc="0" normalizeH="0" baseline="0" noProof="0" dirty="0">
                <a:ln>
                  <a:noFill/>
                </a:ln>
                <a:solidFill>
                  <a:prstClr val="black"/>
                </a:solidFill>
                <a:effectLst/>
                <a:uLnTx/>
                <a:uFillTx/>
                <a:latin typeface="Myriad Pro"/>
                <a:ea typeface="+mj-ea"/>
                <a:cs typeface="+mj-cs"/>
              </a:rPr>
              <a:t>Determinants of health</a:t>
            </a:r>
            <a:endParaRPr lang="en-GB" dirty="0"/>
          </a:p>
        </p:txBody>
      </p:sp>
      <p:sp>
        <p:nvSpPr>
          <p:cNvPr id="3" name="Content Placeholder 2">
            <a:extLst>
              <a:ext uri="{FF2B5EF4-FFF2-40B4-BE49-F238E27FC236}">
                <a16:creationId xmlns:a16="http://schemas.microsoft.com/office/drawing/2014/main" id="{A2694CDA-A3A0-87E4-FEC8-AC063E78AD1C}"/>
              </a:ext>
            </a:extLst>
          </p:cNvPr>
          <p:cNvSpPr>
            <a:spLocks noGrp="1"/>
          </p:cNvSpPr>
          <p:nvPr>
            <p:ph idx="1"/>
          </p:nvPr>
        </p:nvSpPr>
        <p:spPr/>
        <p:txBody>
          <a:bodyPr>
            <a:normAutofit fontScale="77500" lnSpcReduction="20000"/>
          </a:bodyPr>
          <a:lstStyle/>
          <a:p>
            <a:pPr marL="0" indent="0">
              <a:buNone/>
            </a:pPr>
            <a:r>
              <a:rPr lang="en-GB" b="1" dirty="0"/>
              <a:t>Individual Characteristics – Biological and Genetic Makeup</a:t>
            </a:r>
          </a:p>
          <a:p>
            <a:r>
              <a:rPr lang="en-GB" dirty="0"/>
              <a:t>Inheritance plays a part in determining lifespan, healthiness and the likelihood of developing certain illnesses, personal behaviour and coping skills. </a:t>
            </a:r>
          </a:p>
          <a:p>
            <a:r>
              <a:rPr lang="en-GB" dirty="0"/>
              <a:t>Some biological and genetic factors affect specific populations more than others. </a:t>
            </a:r>
          </a:p>
          <a:p>
            <a:r>
              <a:rPr lang="en-GB" dirty="0"/>
              <a:t>E.g., older adults are biologically prone to poorer health than adolescents due to effects of aging. </a:t>
            </a:r>
          </a:p>
          <a:p>
            <a:r>
              <a:rPr lang="en-GB" dirty="0"/>
              <a:t>Sickle cell disease is a common example of a genetic determinant of health.</a:t>
            </a:r>
          </a:p>
        </p:txBody>
      </p:sp>
    </p:spTree>
    <p:extLst>
      <p:ext uri="{BB962C8B-B14F-4D97-AF65-F5344CB8AC3E}">
        <p14:creationId xmlns:p14="http://schemas.microsoft.com/office/powerpoint/2010/main" val="2029979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CA52-CD76-EF1C-1902-A90ACD4F2438}"/>
              </a:ext>
            </a:extLst>
          </p:cNvPr>
          <p:cNvSpPr>
            <a:spLocks noGrp="1"/>
          </p:cNvSpPr>
          <p:nvPr>
            <p:ph type="title"/>
          </p:nvPr>
        </p:nvSpPr>
        <p:spPr/>
        <p:txBody>
          <a:bodyPr>
            <a:normAutofit/>
          </a:bodyPr>
          <a:lstStyle/>
          <a:p>
            <a:r>
              <a:rPr kumimoji="0" lang="en-US" sz="4400" b="1" i="0" u="none" strike="noStrike" kern="1200" cap="none" spc="0" normalizeH="0" baseline="0" noProof="0" dirty="0">
                <a:ln>
                  <a:noFill/>
                </a:ln>
                <a:solidFill>
                  <a:prstClr val="black"/>
                </a:solidFill>
                <a:effectLst/>
                <a:uLnTx/>
                <a:uFillTx/>
                <a:latin typeface="Myriad Pro"/>
                <a:ea typeface="+mj-ea"/>
                <a:cs typeface="+mj-cs"/>
              </a:rPr>
              <a:t>Determinants of health</a:t>
            </a:r>
            <a:endParaRPr lang="en-GB" dirty="0"/>
          </a:p>
        </p:txBody>
      </p:sp>
      <p:sp>
        <p:nvSpPr>
          <p:cNvPr id="3" name="Content Placeholder 2">
            <a:extLst>
              <a:ext uri="{FF2B5EF4-FFF2-40B4-BE49-F238E27FC236}">
                <a16:creationId xmlns:a16="http://schemas.microsoft.com/office/drawing/2014/main" id="{2E78527C-2F46-B26A-569F-306D567FB071}"/>
              </a:ext>
            </a:extLst>
          </p:cNvPr>
          <p:cNvSpPr>
            <a:spLocks noGrp="1"/>
          </p:cNvSpPr>
          <p:nvPr>
            <p:ph idx="1"/>
          </p:nvPr>
        </p:nvSpPr>
        <p:spPr/>
        <p:txBody>
          <a:bodyPr>
            <a:normAutofit fontScale="77500" lnSpcReduction="20000"/>
          </a:bodyPr>
          <a:lstStyle/>
          <a:p>
            <a:pPr marL="0" indent="0">
              <a:buNone/>
            </a:pPr>
            <a:r>
              <a:rPr lang="en-GB" b="1" dirty="0"/>
              <a:t>Individual Characteristics – Gender </a:t>
            </a:r>
          </a:p>
          <a:p>
            <a:r>
              <a:rPr lang="en-GB" dirty="0"/>
              <a:t>Gender refers to "the array of socially constructed roles and relationships, personality traits, attitudes, behaviours, values, relative power and influence that society ascribes to the two sexes on a differential basis.“ </a:t>
            </a:r>
          </a:p>
          <a:p>
            <a:r>
              <a:rPr lang="en-GB" dirty="0"/>
              <a:t>Men and women suffer from different types of diseases at different ages. </a:t>
            </a:r>
          </a:p>
          <a:p>
            <a:r>
              <a:rPr lang="en-GB" dirty="0"/>
              <a:t>For example, single parents are almost always women, the lower income of women also affects their children.</a:t>
            </a:r>
          </a:p>
        </p:txBody>
      </p:sp>
    </p:spTree>
    <p:extLst>
      <p:ext uri="{BB962C8B-B14F-4D97-AF65-F5344CB8AC3E}">
        <p14:creationId xmlns:p14="http://schemas.microsoft.com/office/powerpoint/2010/main" val="3093254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69A35-3C6C-54C1-A720-65584D64CD70}"/>
              </a:ext>
            </a:extLst>
          </p:cNvPr>
          <p:cNvSpPr>
            <a:spLocks noGrp="1"/>
          </p:cNvSpPr>
          <p:nvPr>
            <p:ph type="title"/>
          </p:nvPr>
        </p:nvSpPr>
        <p:spPr/>
        <p:txBody>
          <a:bodyPr/>
          <a:lstStyle/>
          <a:p>
            <a:r>
              <a:rPr kumimoji="0" lang="en-US" sz="3600" b="1" i="0" u="none" strike="noStrike" kern="1200" cap="none" spc="0" normalizeH="0" baseline="0" noProof="0" dirty="0">
                <a:ln>
                  <a:noFill/>
                </a:ln>
                <a:solidFill>
                  <a:prstClr val="black"/>
                </a:solidFill>
                <a:effectLst/>
                <a:uLnTx/>
                <a:uFillTx/>
                <a:latin typeface="Myriad Pro"/>
                <a:ea typeface="+mj-ea"/>
                <a:cs typeface="+mj-cs"/>
              </a:rPr>
              <a:t>Determinants of health in the UK</a:t>
            </a:r>
            <a:endParaRPr lang="en-GB" dirty="0"/>
          </a:p>
        </p:txBody>
      </p:sp>
      <p:sp>
        <p:nvSpPr>
          <p:cNvPr id="3" name="Content Placeholder 2">
            <a:extLst>
              <a:ext uri="{FF2B5EF4-FFF2-40B4-BE49-F238E27FC236}">
                <a16:creationId xmlns:a16="http://schemas.microsoft.com/office/drawing/2014/main" id="{177317EF-FDA6-4EA9-4F33-D5534ED20A7C}"/>
              </a:ext>
            </a:extLst>
          </p:cNvPr>
          <p:cNvSpPr>
            <a:spLocks noGrp="1"/>
          </p:cNvSpPr>
          <p:nvPr>
            <p:ph idx="1"/>
          </p:nvPr>
        </p:nvSpPr>
        <p:spPr/>
        <p:txBody>
          <a:bodyPr>
            <a:normAutofit fontScale="85000" lnSpcReduction="20000"/>
          </a:bodyPr>
          <a:lstStyle/>
          <a:p>
            <a:pPr marL="0" indent="0">
              <a:buNone/>
            </a:pPr>
            <a:r>
              <a:rPr lang="en-GB" b="1" dirty="0"/>
              <a:t>Physical/environmental Factors  </a:t>
            </a:r>
          </a:p>
          <a:p>
            <a:r>
              <a:rPr lang="en-GB" dirty="0"/>
              <a:t>Exposures to contaminants in air, water, food and soil, are associated with many chronic diseases and with emerging communicable diseases. </a:t>
            </a:r>
          </a:p>
          <a:p>
            <a:r>
              <a:rPr lang="en-GB" dirty="0"/>
              <a:t>Climate change and the associated extremes weather will also affect health: hyperthermia from extreme heat, injury from extreme wind and rain. </a:t>
            </a:r>
          </a:p>
          <a:p>
            <a:r>
              <a:rPr lang="en-GB" dirty="0"/>
              <a:t>Changing distribution of vectors and infectious agents- introducing disease to previously unaffected regions.</a:t>
            </a:r>
          </a:p>
        </p:txBody>
      </p:sp>
    </p:spTree>
    <p:extLst>
      <p:ext uri="{BB962C8B-B14F-4D97-AF65-F5344CB8AC3E}">
        <p14:creationId xmlns:p14="http://schemas.microsoft.com/office/powerpoint/2010/main" val="40009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588" y="260648"/>
            <a:ext cx="7568590" cy="555625"/>
          </a:xfrm>
        </p:spPr>
        <p:txBody>
          <a:bodyPr>
            <a:noAutofit/>
          </a:bodyPr>
          <a:lstStyle/>
          <a:p>
            <a:r>
              <a:rPr lang="en-US" sz="3600" b="1" dirty="0"/>
              <a:t>Determinants of health</a:t>
            </a:r>
            <a:endParaRPr lang="en-GB" sz="3600" b="1" dirty="0"/>
          </a:p>
        </p:txBody>
      </p:sp>
      <p:sp>
        <p:nvSpPr>
          <p:cNvPr id="3" name="Content Placeholder 2"/>
          <p:cNvSpPr>
            <a:spLocks noGrp="1"/>
          </p:cNvSpPr>
          <p:nvPr>
            <p:ph idx="1"/>
          </p:nvPr>
        </p:nvSpPr>
        <p:spPr>
          <a:xfrm>
            <a:off x="1070739" y="1196752"/>
            <a:ext cx="7126287" cy="3886200"/>
          </a:xfrm>
        </p:spPr>
        <p:txBody>
          <a:bodyPr>
            <a:normAutofit/>
          </a:bodyPr>
          <a:lstStyle/>
          <a:p>
            <a:r>
              <a:rPr lang="en-US" sz="2800" b="1" dirty="0"/>
              <a:t>Physical / environmental factors</a:t>
            </a:r>
          </a:p>
          <a:p>
            <a:pPr lvl="1"/>
            <a:r>
              <a:rPr lang="en-US" sz="2400" dirty="0"/>
              <a:t>Natural environment e.g., weather/climate</a:t>
            </a:r>
          </a:p>
          <a:p>
            <a:pPr lvl="1"/>
            <a:r>
              <a:rPr lang="en-US" sz="2400" dirty="0"/>
              <a:t>Worksites / places, schools, and recreational settings and  spaces</a:t>
            </a:r>
          </a:p>
          <a:p>
            <a:pPr lvl="1"/>
            <a:r>
              <a:rPr lang="en-US" sz="2400" dirty="0"/>
              <a:t>Housing, homes, neighbourhoods</a:t>
            </a:r>
          </a:p>
          <a:p>
            <a:pPr lvl="1"/>
            <a:r>
              <a:rPr lang="en-US" sz="2400" dirty="0"/>
              <a:t>Toxic substance &amp; hazard exposure</a:t>
            </a:r>
          </a:p>
          <a:p>
            <a:pPr lvl="1"/>
            <a:r>
              <a:rPr lang="en-US" sz="2400" dirty="0"/>
              <a:t>Physical barriers – for people with disabilities</a:t>
            </a:r>
          </a:p>
          <a:p>
            <a:pPr lvl="1"/>
            <a:r>
              <a:rPr lang="en-US" sz="2400" dirty="0"/>
              <a:t>Aesthetic elements e.g., lighting, green spaces</a:t>
            </a:r>
            <a:endParaRPr lang="en-GB" sz="1800" dirty="0"/>
          </a:p>
        </p:txBody>
      </p:sp>
    </p:spTree>
    <p:extLst>
      <p:ext uri="{BB962C8B-B14F-4D97-AF65-F5344CB8AC3E}">
        <p14:creationId xmlns:p14="http://schemas.microsoft.com/office/powerpoint/2010/main" val="13687693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84438"/>
            <a:ext cx="8172908" cy="555625"/>
          </a:xfrm>
        </p:spPr>
        <p:txBody>
          <a:bodyPr>
            <a:noAutofit/>
          </a:bodyPr>
          <a:lstStyle/>
          <a:p>
            <a:r>
              <a:rPr lang="en-US" sz="3600" b="1" dirty="0"/>
              <a:t>Determinants of health</a:t>
            </a:r>
            <a:endParaRPr lang="en-GB" sz="3600" b="1" dirty="0"/>
          </a:p>
        </p:txBody>
      </p:sp>
      <p:sp>
        <p:nvSpPr>
          <p:cNvPr id="3" name="Content Placeholder 2"/>
          <p:cNvSpPr>
            <a:spLocks noGrp="1"/>
          </p:cNvSpPr>
          <p:nvPr>
            <p:ph idx="1"/>
          </p:nvPr>
        </p:nvSpPr>
        <p:spPr>
          <a:xfrm>
            <a:off x="1187624" y="1340768"/>
            <a:ext cx="7126287" cy="4648200"/>
          </a:xfrm>
        </p:spPr>
        <p:txBody>
          <a:bodyPr>
            <a:normAutofit/>
          </a:bodyPr>
          <a:lstStyle/>
          <a:p>
            <a:r>
              <a:rPr lang="en-US" sz="2800" b="1" dirty="0"/>
              <a:t>Lifestyle choices and factors</a:t>
            </a:r>
          </a:p>
          <a:p>
            <a:pPr lvl="1"/>
            <a:r>
              <a:rPr lang="en-US" sz="2000" dirty="0"/>
              <a:t>Smoking behaviour</a:t>
            </a:r>
          </a:p>
          <a:p>
            <a:pPr lvl="1"/>
            <a:r>
              <a:rPr lang="en-US" sz="2000" dirty="0"/>
              <a:t>Alcohol and drug use and misuse</a:t>
            </a:r>
          </a:p>
          <a:p>
            <a:pPr lvl="1"/>
            <a:r>
              <a:rPr lang="en-US" sz="2000" dirty="0"/>
              <a:t>Diet/eating patterns</a:t>
            </a:r>
          </a:p>
          <a:p>
            <a:pPr lvl="1"/>
            <a:r>
              <a:rPr lang="en-US" sz="2000" dirty="0"/>
              <a:t>Exercise &amp; physical activity habits</a:t>
            </a:r>
          </a:p>
          <a:p>
            <a:endParaRPr lang="en-US" sz="1800" i="1" dirty="0"/>
          </a:p>
        </p:txBody>
      </p:sp>
    </p:spTree>
    <p:extLst>
      <p:ext uri="{BB962C8B-B14F-4D97-AF65-F5344CB8AC3E}">
        <p14:creationId xmlns:p14="http://schemas.microsoft.com/office/powerpoint/2010/main" val="1516017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39F02-BBC7-01B6-AF55-DB2491B7A8CB}"/>
              </a:ext>
            </a:extLst>
          </p:cNvPr>
          <p:cNvSpPr>
            <a:spLocks noGrp="1"/>
          </p:cNvSpPr>
          <p:nvPr>
            <p:ph type="title"/>
          </p:nvPr>
        </p:nvSpPr>
        <p:spPr/>
        <p:txBody>
          <a:bodyPr/>
          <a:lstStyle/>
          <a:p>
            <a:r>
              <a:rPr lang="en-GB" sz="4400" b="1" dirty="0"/>
              <a:t>Determinants of Health</a:t>
            </a:r>
            <a:endParaRPr lang="en-GB" dirty="0"/>
          </a:p>
        </p:txBody>
      </p:sp>
      <p:sp>
        <p:nvSpPr>
          <p:cNvPr id="3" name="Content Placeholder 2">
            <a:extLst>
              <a:ext uri="{FF2B5EF4-FFF2-40B4-BE49-F238E27FC236}">
                <a16:creationId xmlns:a16="http://schemas.microsoft.com/office/drawing/2014/main" id="{40DF742E-68EB-B51D-5C40-FF9C6719943D}"/>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t>Determinants of health may be biological, behavioural, sociocultural, economic etc.</a:t>
            </a:r>
          </a:p>
          <a:p>
            <a:pPr>
              <a:buFont typeface="Wingdings" panose="05000000000000000000" pitchFamily="2" charset="2"/>
              <a:buChar char="§"/>
            </a:pPr>
            <a:r>
              <a:rPr lang="en-GB" dirty="0"/>
              <a:t>Broadly, the determinants of health can be divided into four, core categories: </a:t>
            </a:r>
            <a:r>
              <a:rPr lang="en-GB" b="1" dirty="0"/>
              <a:t>nutrition, lifestyle, environment</a:t>
            </a:r>
            <a:r>
              <a:rPr lang="en-GB" dirty="0"/>
              <a:t>, and </a:t>
            </a:r>
            <a:r>
              <a:rPr lang="en-GB" b="1" dirty="0"/>
              <a:t>genetics</a:t>
            </a:r>
            <a:r>
              <a:rPr lang="en-GB" dirty="0"/>
              <a:t>, which are like four pillars of the foundation. </a:t>
            </a:r>
          </a:p>
          <a:p>
            <a:pPr>
              <a:buFont typeface="Wingdings" panose="05000000000000000000" pitchFamily="2" charset="2"/>
              <a:buChar char="§"/>
            </a:pPr>
            <a:r>
              <a:rPr lang="en-GB" dirty="0"/>
              <a:t>When any one of the pillars of health determinants becomes weak, a support system is needed. </a:t>
            </a:r>
          </a:p>
          <a:p>
            <a:pPr>
              <a:buFont typeface="Wingdings" panose="05000000000000000000" pitchFamily="2" charset="2"/>
              <a:buChar char="§"/>
            </a:pPr>
            <a:r>
              <a:rPr lang="en-GB" dirty="0"/>
              <a:t>This is considered the fifth determinant of health and involves </a:t>
            </a:r>
            <a:r>
              <a:rPr lang="en-GB" b="1" dirty="0"/>
              <a:t>medical care </a:t>
            </a:r>
          </a:p>
          <a:p>
            <a:pPr marL="0" indent="0">
              <a:buNone/>
            </a:pPr>
            <a:r>
              <a:rPr kumimoji="0" lang="en-GB" sz="3200" b="0" i="0" u="none" strike="noStrike" kern="1200" cap="none" spc="0" normalizeH="0" baseline="0" noProof="0" dirty="0">
                <a:ln>
                  <a:noFill/>
                </a:ln>
                <a:solidFill>
                  <a:prstClr val="black"/>
                </a:solidFill>
                <a:effectLst/>
                <a:uLnTx/>
                <a:uFillTx/>
                <a:latin typeface="Myriad Pro"/>
                <a:ea typeface="+mn-ea"/>
                <a:cs typeface="+mn-cs"/>
              </a:rPr>
              <a:t>                                       (Patwardhan, </a:t>
            </a:r>
            <a:r>
              <a:rPr kumimoji="0" lang="en-GB" sz="3200" b="0" i="0" u="none" strike="noStrike" kern="1200" cap="none" spc="0" normalizeH="0" baseline="0" noProof="0" dirty="0" err="1">
                <a:ln>
                  <a:noFill/>
                </a:ln>
                <a:solidFill>
                  <a:prstClr val="black"/>
                </a:solidFill>
                <a:effectLst/>
                <a:uLnTx/>
                <a:uFillTx/>
                <a:latin typeface="Myriad Pro"/>
                <a:ea typeface="+mn-ea"/>
                <a:cs typeface="+mn-cs"/>
              </a:rPr>
              <a:t>Mutalik</a:t>
            </a:r>
            <a:r>
              <a:rPr kumimoji="0" lang="en-GB" sz="3200" b="0" i="0" u="none" strike="noStrike" kern="1200" cap="none" spc="0" normalizeH="0" baseline="0" noProof="0" dirty="0">
                <a:ln>
                  <a:noFill/>
                </a:ln>
                <a:solidFill>
                  <a:prstClr val="black"/>
                </a:solidFill>
                <a:effectLst/>
                <a:uLnTx/>
                <a:uFillTx/>
                <a:latin typeface="Myriad Pro"/>
                <a:ea typeface="+mn-ea"/>
                <a:cs typeface="+mn-cs"/>
              </a:rPr>
              <a:t>, </a:t>
            </a:r>
            <a:r>
              <a:rPr kumimoji="0" lang="en-GB" sz="3200" b="0" i="0" u="none" strike="noStrike" kern="1200" cap="none" spc="0" normalizeH="0" baseline="0" noProof="0" dirty="0" err="1">
                <a:ln>
                  <a:noFill/>
                </a:ln>
                <a:solidFill>
                  <a:prstClr val="black"/>
                </a:solidFill>
                <a:effectLst/>
                <a:uLnTx/>
                <a:uFillTx/>
                <a:latin typeface="Myriad Pro"/>
                <a:ea typeface="+mn-ea"/>
                <a:cs typeface="+mn-cs"/>
              </a:rPr>
              <a:t>Tillu</a:t>
            </a:r>
            <a:r>
              <a:rPr kumimoji="0" lang="en-GB" sz="3200" b="0" i="0" u="none" strike="noStrike" kern="1200" cap="none" spc="0" normalizeH="0" baseline="0" noProof="0" dirty="0">
                <a:ln>
                  <a:noFill/>
                </a:ln>
                <a:solidFill>
                  <a:prstClr val="black"/>
                </a:solidFill>
                <a:effectLst/>
                <a:uLnTx/>
                <a:uFillTx/>
                <a:latin typeface="Myriad Pro"/>
                <a:ea typeface="+mn-ea"/>
                <a:cs typeface="+mn-cs"/>
              </a:rPr>
              <a:t>, 2015)</a:t>
            </a:r>
            <a:endParaRPr lang="en-GB" dirty="0"/>
          </a:p>
        </p:txBody>
      </p:sp>
    </p:spTree>
    <p:extLst>
      <p:ext uri="{BB962C8B-B14F-4D97-AF65-F5344CB8AC3E}">
        <p14:creationId xmlns:p14="http://schemas.microsoft.com/office/powerpoint/2010/main" val="3563248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40526-647E-1159-1BD1-20FD48992F71}"/>
              </a:ext>
            </a:extLst>
          </p:cNvPr>
          <p:cNvSpPr>
            <a:spLocks noGrp="1"/>
          </p:cNvSpPr>
          <p:nvPr>
            <p:ph type="title"/>
          </p:nvPr>
        </p:nvSpPr>
        <p:spPr/>
        <p:txBody>
          <a:bodyPr/>
          <a:lstStyle/>
          <a:p>
            <a:r>
              <a:rPr lang="en-GB" sz="4400" b="1" dirty="0"/>
              <a:t>Determinants of Health</a:t>
            </a:r>
            <a:endParaRPr lang="en-GB" dirty="0"/>
          </a:p>
        </p:txBody>
      </p:sp>
      <p:pic>
        <p:nvPicPr>
          <p:cNvPr id="4" name="Content Placeholder 3">
            <a:extLst>
              <a:ext uri="{FF2B5EF4-FFF2-40B4-BE49-F238E27FC236}">
                <a16:creationId xmlns:a16="http://schemas.microsoft.com/office/drawing/2014/main" id="{7DE6EC8A-7422-8F40-1DF4-E7C1EA87EF14}"/>
              </a:ext>
            </a:extLst>
          </p:cNvPr>
          <p:cNvPicPr>
            <a:picLocks noGrp="1" noChangeAspect="1"/>
          </p:cNvPicPr>
          <p:nvPr>
            <p:ph idx="1"/>
          </p:nvPr>
        </p:nvPicPr>
        <p:blipFill>
          <a:blip r:embed="rId2"/>
          <a:stretch>
            <a:fillRect/>
          </a:stretch>
        </p:blipFill>
        <p:spPr>
          <a:xfrm>
            <a:off x="1835696" y="1484784"/>
            <a:ext cx="5616624" cy="4104456"/>
          </a:xfrm>
          <a:prstGeom prst="rect">
            <a:avLst/>
          </a:prstGeom>
        </p:spPr>
      </p:pic>
      <p:sp>
        <p:nvSpPr>
          <p:cNvPr id="6" name="TextBox 5">
            <a:extLst>
              <a:ext uri="{FF2B5EF4-FFF2-40B4-BE49-F238E27FC236}">
                <a16:creationId xmlns:a16="http://schemas.microsoft.com/office/drawing/2014/main" id="{4E59FE98-4DBE-0E39-8258-B88A716A7696}"/>
              </a:ext>
            </a:extLst>
          </p:cNvPr>
          <p:cNvSpPr txBox="1"/>
          <p:nvPr/>
        </p:nvSpPr>
        <p:spPr>
          <a:xfrm>
            <a:off x="6084168" y="5502497"/>
            <a:ext cx="4572000" cy="307777"/>
          </a:xfrm>
          <a:prstGeom prst="rect">
            <a:avLst/>
          </a:prstGeom>
          <a:noFill/>
        </p:spPr>
        <p:txBody>
          <a:bodyPr wrap="square">
            <a:spAutoFit/>
          </a:bodyPr>
          <a:lstStyle/>
          <a:p>
            <a:r>
              <a:rPr kumimoji="0" lang="en-GB" sz="1400" b="0" i="0" u="none" strike="noStrike" kern="1200" cap="none" spc="0" normalizeH="0" baseline="0" noProof="0" dirty="0">
                <a:ln>
                  <a:noFill/>
                </a:ln>
                <a:solidFill>
                  <a:prstClr val="black"/>
                </a:solidFill>
                <a:effectLst/>
                <a:uLnTx/>
                <a:uFillTx/>
                <a:latin typeface="Myriad Pro"/>
                <a:ea typeface="+mn-ea"/>
                <a:cs typeface="+mn-cs"/>
              </a:rPr>
              <a:t>(Patwardhan, </a:t>
            </a:r>
            <a:r>
              <a:rPr kumimoji="0" lang="en-GB" sz="1400" b="0" i="0" u="none" strike="noStrike" kern="1200" cap="none" spc="0" normalizeH="0" baseline="0" noProof="0" dirty="0" err="1">
                <a:ln>
                  <a:noFill/>
                </a:ln>
                <a:solidFill>
                  <a:prstClr val="black"/>
                </a:solidFill>
                <a:effectLst/>
                <a:uLnTx/>
                <a:uFillTx/>
                <a:latin typeface="Myriad Pro"/>
                <a:ea typeface="+mn-ea"/>
                <a:cs typeface="+mn-cs"/>
              </a:rPr>
              <a:t>Mutalik</a:t>
            </a:r>
            <a:r>
              <a:rPr kumimoji="0" lang="en-GB" sz="1400" b="0" i="0" u="none" strike="noStrike" kern="1200" cap="none" spc="0" normalizeH="0" baseline="0" noProof="0" dirty="0">
                <a:ln>
                  <a:noFill/>
                </a:ln>
                <a:solidFill>
                  <a:prstClr val="black"/>
                </a:solidFill>
                <a:effectLst/>
                <a:uLnTx/>
                <a:uFillTx/>
                <a:latin typeface="Myriad Pro"/>
                <a:ea typeface="+mn-ea"/>
                <a:cs typeface="+mn-cs"/>
              </a:rPr>
              <a:t>, </a:t>
            </a:r>
            <a:r>
              <a:rPr kumimoji="0" lang="en-GB" sz="1400" b="0" i="0" u="none" strike="noStrike" kern="1200" cap="none" spc="0" normalizeH="0" baseline="0" noProof="0" dirty="0" err="1">
                <a:ln>
                  <a:noFill/>
                </a:ln>
                <a:solidFill>
                  <a:prstClr val="black"/>
                </a:solidFill>
                <a:effectLst/>
                <a:uLnTx/>
                <a:uFillTx/>
                <a:latin typeface="Myriad Pro"/>
                <a:ea typeface="+mn-ea"/>
                <a:cs typeface="+mn-cs"/>
              </a:rPr>
              <a:t>Tillu</a:t>
            </a:r>
            <a:r>
              <a:rPr kumimoji="0" lang="en-GB" sz="1400" b="0" i="0" u="none" strike="noStrike" kern="1200" cap="none" spc="0" normalizeH="0" baseline="0" noProof="0" dirty="0">
                <a:ln>
                  <a:noFill/>
                </a:ln>
                <a:solidFill>
                  <a:prstClr val="black"/>
                </a:solidFill>
                <a:effectLst/>
                <a:uLnTx/>
                <a:uFillTx/>
                <a:latin typeface="Myriad Pro"/>
                <a:ea typeface="+mn-ea"/>
                <a:cs typeface="+mn-cs"/>
              </a:rPr>
              <a:t>, 2015)</a:t>
            </a:r>
            <a:endParaRPr lang="en-GB" sz="1400" dirty="0"/>
          </a:p>
        </p:txBody>
      </p:sp>
    </p:spTree>
    <p:extLst>
      <p:ext uri="{BB962C8B-B14F-4D97-AF65-F5344CB8AC3E}">
        <p14:creationId xmlns:p14="http://schemas.microsoft.com/office/powerpoint/2010/main" val="1739975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640EB-44C4-C5DD-0C80-71E0BAE690E7}"/>
              </a:ext>
            </a:extLst>
          </p:cNvPr>
          <p:cNvSpPr>
            <a:spLocks noGrp="1"/>
          </p:cNvSpPr>
          <p:nvPr>
            <p:ph type="title"/>
          </p:nvPr>
        </p:nvSpPr>
        <p:spPr/>
        <p:txBody>
          <a:bodyPr/>
          <a:lstStyle/>
          <a:p>
            <a:r>
              <a:rPr lang="en-GB" sz="4400" b="1" dirty="0"/>
              <a:t>Determinants of Health</a:t>
            </a:r>
            <a:endParaRPr lang="en-GB" dirty="0"/>
          </a:p>
        </p:txBody>
      </p:sp>
      <p:sp>
        <p:nvSpPr>
          <p:cNvPr id="3" name="Content Placeholder 2">
            <a:extLst>
              <a:ext uri="{FF2B5EF4-FFF2-40B4-BE49-F238E27FC236}">
                <a16:creationId xmlns:a16="http://schemas.microsoft.com/office/drawing/2014/main" id="{ABA3BA80-B109-AB96-CE93-167B3D0F2686}"/>
              </a:ext>
            </a:extLst>
          </p:cNvPr>
          <p:cNvSpPr>
            <a:spLocks noGrp="1"/>
          </p:cNvSpPr>
          <p:nvPr>
            <p:ph idx="1"/>
          </p:nvPr>
        </p:nvSpPr>
        <p:spPr/>
        <p:txBody>
          <a:bodyPr>
            <a:normAutofit lnSpcReduction="10000"/>
          </a:bodyPr>
          <a:lstStyle/>
          <a:p>
            <a:r>
              <a:rPr lang="en-GB" dirty="0"/>
              <a:t>Many diseases are caused by bad practices of nutrition and lifestyle. </a:t>
            </a:r>
          </a:p>
          <a:p>
            <a:r>
              <a:rPr lang="en-GB" dirty="0"/>
              <a:t>The degraded ecosystem/environment, and environmental pollution are the causes of several disorders and diseases.</a:t>
            </a:r>
          </a:p>
          <a:p>
            <a:r>
              <a:rPr lang="en-GB" dirty="0"/>
              <a:t>With the help of powerful technology and screening methods, many disorders of genetic origin can be prevented.</a:t>
            </a:r>
          </a:p>
        </p:txBody>
      </p:sp>
    </p:spTree>
    <p:extLst>
      <p:ext uri="{BB962C8B-B14F-4D97-AF65-F5344CB8AC3E}">
        <p14:creationId xmlns:p14="http://schemas.microsoft.com/office/powerpoint/2010/main" val="1089651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4170372"/>
          </a:xfrm>
          <a:prstGeom prst="rect">
            <a:avLst/>
          </a:prstGeom>
          <a:noFill/>
        </p:spPr>
        <p:txBody>
          <a:bodyPr wrap="square">
            <a:spAutoFit/>
          </a:bodyPr>
          <a:lstStyle/>
          <a:p>
            <a:r>
              <a:rPr lang="en-GB" sz="2800" dirty="0"/>
              <a:t>Working in groups, discuss the different factors that you think can influence the development of </a:t>
            </a:r>
            <a:r>
              <a:rPr lang="en-GB" sz="2800" b="1" i="1" dirty="0"/>
              <a:t>coronary heart disease and obesity </a:t>
            </a:r>
            <a:r>
              <a:rPr lang="en-GB" sz="2800" dirty="0"/>
              <a:t>among people. </a:t>
            </a:r>
          </a:p>
          <a:p>
            <a:endParaRPr lang="en-GB" sz="2800" dirty="0"/>
          </a:p>
          <a:p>
            <a:endParaRPr lang="en-GB" sz="2800" dirty="0"/>
          </a:p>
          <a:p>
            <a:endParaRPr lang="en-GB" sz="2800" dirty="0"/>
          </a:p>
          <a:p>
            <a:pPr algn="ctr"/>
            <a:r>
              <a:rPr lang="en-GB" sz="2400" b="1" dirty="0"/>
              <a:t>Feedback your findings to the whole class</a:t>
            </a:r>
          </a:p>
          <a:p>
            <a:pPr algn="ctr"/>
            <a:r>
              <a:rPr lang="en-GB" sz="2400" b="1" dirty="0"/>
              <a:t>15mins</a:t>
            </a:r>
          </a:p>
          <a:p>
            <a:endParaRPr lang="en-GB" sz="2100" dirty="0">
              <a:solidFill>
                <a:schemeClr val="accent3"/>
              </a:solidFill>
            </a:endParaRPr>
          </a:p>
        </p:txBody>
      </p:sp>
    </p:spTree>
    <p:extLst>
      <p:ext uri="{BB962C8B-B14F-4D97-AF65-F5344CB8AC3E}">
        <p14:creationId xmlns:p14="http://schemas.microsoft.com/office/powerpoint/2010/main" val="1616847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D6668-53F1-0BBD-7DE4-D5853BFA4997}"/>
              </a:ext>
            </a:extLst>
          </p:cNvPr>
          <p:cNvSpPr>
            <a:spLocks noGrp="1"/>
          </p:cNvSpPr>
          <p:nvPr>
            <p:ph type="title"/>
          </p:nvPr>
        </p:nvSpPr>
        <p:spPr/>
        <p:txBody>
          <a:bodyPr/>
          <a:lstStyle/>
          <a:p>
            <a:r>
              <a:rPr lang="en-GB" b="1" dirty="0"/>
              <a:t>Activity Answer</a:t>
            </a:r>
          </a:p>
        </p:txBody>
      </p:sp>
      <p:sp>
        <p:nvSpPr>
          <p:cNvPr id="3" name="Content Placeholder 2">
            <a:extLst>
              <a:ext uri="{FF2B5EF4-FFF2-40B4-BE49-F238E27FC236}">
                <a16:creationId xmlns:a16="http://schemas.microsoft.com/office/drawing/2014/main" id="{061A0246-E181-D689-69F6-335AC77C95D9}"/>
              </a:ext>
            </a:extLst>
          </p:cNvPr>
          <p:cNvSpPr>
            <a:spLocks noGrp="1"/>
          </p:cNvSpPr>
          <p:nvPr>
            <p:ph idx="1"/>
          </p:nvPr>
        </p:nvSpPr>
        <p:spPr/>
        <p:txBody>
          <a:bodyPr>
            <a:normAutofit fontScale="70000" lnSpcReduction="20000"/>
          </a:bodyPr>
          <a:lstStyle/>
          <a:p>
            <a:r>
              <a:rPr lang="en-GB" dirty="0"/>
              <a:t>Research into CHD has associated a large number of factors with the incidence of the disease. These include</a:t>
            </a:r>
          </a:p>
          <a:p>
            <a:r>
              <a:rPr lang="en-GB" b="1" i="1" dirty="0"/>
              <a:t>High levels of blood cholesterol, high blood pressure, obesity, cigarette smoking, and physical inactivity</a:t>
            </a:r>
          </a:p>
          <a:p>
            <a:endParaRPr lang="en-GB" b="1" i="1" dirty="0"/>
          </a:p>
          <a:p>
            <a:r>
              <a:rPr lang="en-GB" dirty="0"/>
              <a:t>Research also shows that there may be links between CHD and psychosocial factors such as </a:t>
            </a:r>
            <a:r>
              <a:rPr lang="en-GB" b="1" i="1" dirty="0"/>
              <a:t>stress and lack of social support, depression and anger </a:t>
            </a:r>
            <a:r>
              <a:rPr lang="en-GB" dirty="0"/>
              <a:t>(Stansfield and marmot, 2001).</a:t>
            </a:r>
          </a:p>
          <a:p>
            <a:endParaRPr lang="en-GB" dirty="0"/>
          </a:p>
          <a:p>
            <a:r>
              <a:rPr lang="en-GB" dirty="0"/>
              <a:t>Physical inactivity, smoking and raised blood cholesterol are the major risk factors for CHD according to Britton and MacPherson (2000)</a:t>
            </a:r>
          </a:p>
        </p:txBody>
      </p:sp>
    </p:spTree>
    <p:extLst>
      <p:ext uri="{BB962C8B-B14F-4D97-AF65-F5344CB8AC3E}">
        <p14:creationId xmlns:p14="http://schemas.microsoft.com/office/powerpoint/2010/main" val="25517848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51701" y="0"/>
            <a:ext cx="7560840" cy="914400"/>
          </a:xfrm>
        </p:spPr>
        <p:txBody>
          <a:bodyPr>
            <a:normAutofit fontScale="90000"/>
          </a:bodyPr>
          <a:lstStyle/>
          <a:p>
            <a:pPr algn="l"/>
            <a:r>
              <a:rPr lang="en-US" sz="3200" b="1" dirty="0"/>
              <a:t>Interrelationships between Determinants</a:t>
            </a:r>
            <a:endParaRPr lang="en-GB" sz="3200" b="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3472" y="764704"/>
            <a:ext cx="7088994" cy="4899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531955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2175173"/>
            <a:ext cx="8568952" cy="2387600"/>
          </a:xfrm>
        </p:spPr>
        <p:txBody>
          <a:bodyPr/>
          <a:lstStyle/>
          <a:p>
            <a:r>
              <a:rPr lang="en-GB" sz="4000" b="1" i="1" dirty="0">
                <a:solidFill>
                  <a:schemeClr val="bg1"/>
                </a:solidFill>
              </a:rPr>
              <a:t>What are social determinants of health?</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spTree>
    <p:extLst>
      <p:ext uri="{BB962C8B-B14F-4D97-AF65-F5344CB8AC3E}">
        <p14:creationId xmlns:p14="http://schemas.microsoft.com/office/powerpoint/2010/main" val="5676081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4000" b="1" dirty="0"/>
              <a:t>Social determinants of health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916832"/>
            <a:ext cx="7074786" cy="4078039"/>
          </a:xfrm>
          <a:prstGeom prst="rect">
            <a:avLst/>
          </a:prstGeom>
          <a:noFill/>
        </p:spPr>
        <p:txBody>
          <a:bodyPr wrap="square">
            <a:spAutoFit/>
          </a:bodyPr>
          <a:lstStyle/>
          <a:p>
            <a:pPr marL="342900" indent="-342900">
              <a:buFont typeface="Wingdings" panose="05000000000000000000" pitchFamily="2" charset="2"/>
              <a:buChar char="§"/>
            </a:pPr>
            <a:r>
              <a:rPr lang="en-GB" sz="2800" dirty="0">
                <a:cs typeface="Arial" panose="020B0604020202020204" pitchFamily="34" charset="0"/>
              </a:rPr>
              <a:t>The social determinants of health are the conditions in “</a:t>
            </a:r>
            <a:r>
              <a:rPr lang="en-GB" sz="2800" i="1" dirty="0">
                <a:cs typeface="Arial" panose="020B0604020202020204" pitchFamily="34" charset="0"/>
              </a:rPr>
              <a:t>which people are born, grow, live, work and age as well as the complex, interrelated social structures and economic systems that shape these conditions</a:t>
            </a:r>
            <a:r>
              <a:rPr lang="en-GB" sz="2800" dirty="0">
                <a:cs typeface="Arial" panose="020B0604020202020204" pitchFamily="34" charset="0"/>
              </a:rPr>
              <a:t>”.</a:t>
            </a:r>
          </a:p>
          <a:p>
            <a:r>
              <a:rPr lang="en-GB" sz="2800" dirty="0">
                <a:cs typeface="Arial" panose="020B0604020202020204" pitchFamily="34" charset="0"/>
              </a:rPr>
              <a:t>                                            (WHO, 2022)</a:t>
            </a:r>
          </a:p>
          <a:p>
            <a:endParaRPr lang="en-GB" sz="2100" dirty="0">
              <a:solidFill>
                <a:schemeClr val="accent3"/>
              </a:solidFill>
            </a:endParaRPr>
          </a:p>
          <a:p>
            <a:endParaRPr lang="en-GB" sz="2100" dirty="0">
              <a:solidFill>
                <a:schemeClr val="accent3"/>
              </a:solidFill>
            </a:endParaRPr>
          </a:p>
          <a:p>
            <a:endParaRPr lang="en-GB" sz="2100" dirty="0">
              <a:solidFill>
                <a:schemeClr val="accent3"/>
              </a:solidFill>
            </a:endParaRPr>
          </a:p>
        </p:txBody>
      </p:sp>
    </p:spTree>
    <p:extLst>
      <p:ext uri="{BB962C8B-B14F-4D97-AF65-F5344CB8AC3E}">
        <p14:creationId xmlns:p14="http://schemas.microsoft.com/office/powerpoint/2010/main" val="3046513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BB617-8FFE-F2BC-904F-6AE1F93A46E9}"/>
              </a:ext>
            </a:extLst>
          </p:cNvPr>
          <p:cNvSpPr>
            <a:spLocks noGrp="1"/>
          </p:cNvSpPr>
          <p:nvPr>
            <p:ph type="title"/>
          </p:nvPr>
        </p:nvSpPr>
        <p:spPr/>
        <p:txBody>
          <a:bodyPr/>
          <a:lstStyle/>
          <a:p>
            <a:r>
              <a:rPr lang="en-GB" sz="4400" b="1" dirty="0"/>
              <a:t>Social determinants of health </a:t>
            </a:r>
            <a:endParaRPr lang="en-GB" dirty="0"/>
          </a:p>
        </p:txBody>
      </p:sp>
      <p:sp>
        <p:nvSpPr>
          <p:cNvPr id="3" name="Content Placeholder 2">
            <a:extLst>
              <a:ext uri="{FF2B5EF4-FFF2-40B4-BE49-F238E27FC236}">
                <a16:creationId xmlns:a16="http://schemas.microsoft.com/office/drawing/2014/main" id="{CCB8DE95-20E3-384E-0575-E4766E31FD44}"/>
              </a:ext>
            </a:extLst>
          </p:cNvPr>
          <p:cNvSpPr>
            <a:spLocks noGrp="1"/>
          </p:cNvSpPr>
          <p:nvPr>
            <p:ph idx="1"/>
          </p:nvPr>
        </p:nvSpPr>
        <p:spPr/>
        <p:txBody>
          <a:bodyPr>
            <a:normAutofit/>
          </a:bodyPr>
          <a:lstStyle/>
          <a:p>
            <a:pPr>
              <a:buFont typeface="Wingdings" panose="05000000000000000000" pitchFamily="2" charset="2"/>
              <a:buChar char="§"/>
            </a:pPr>
            <a:r>
              <a:rPr lang="en-GB" dirty="0"/>
              <a:t>According to Naidoo and Wills (2009), social determinants of health are “the specific features and pathways by which societal conditions affect health”.</a:t>
            </a:r>
          </a:p>
        </p:txBody>
      </p:sp>
    </p:spTree>
    <p:extLst>
      <p:ext uri="{BB962C8B-B14F-4D97-AF65-F5344CB8AC3E}">
        <p14:creationId xmlns:p14="http://schemas.microsoft.com/office/powerpoint/2010/main" val="27879014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BF502-EF02-419F-B65C-A461622AE92D}"/>
              </a:ext>
            </a:extLst>
          </p:cNvPr>
          <p:cNvSpPr>
            <a:spLocks noGrp="1"/>
          </p:cNvSpPr>
          <p:nvPr>
            <p:ph type="title"/>
          </p:nvPr>
        </p:nvSpPr>
        <p:spPr/>
        <p:txBody>
          <a:bodyPr/>
          <a:lstStyle/>
          <a:p>
            <a:pPr algn="ctr"/>
            <a:r>
              <a:rPr lang="en-GB" sz="4000" b="1" dirty="0"/>
              <a:t>Social determinants of health </a:t>
            </a:r>
          </a:p>
        </p:txBody>
      </p:sp>
      <p:sp>
        <p:nvSpPr>
          <p:cNvPr id="3" name="Content Placeholder 2">
            <a:extLst>
              <a:ext uri="{FF2B5EF4-FFF2-40B4-BE49-F238E27FC236}">
                <a16:creationId xmlns:a16="http://schemas.microsoft.com/office/drawing/2014/main" id="{78A64B19-9208-4838-BF75-5587FC3DFD43}"/>
              </a:ext>
            </a:extLst>
          </p:cNvPr>
          <p:cNvSpPr>
            <a:spLocks noGrp="1"/>
          </p:cNvSpPr>
          <p:nvPr>
            <p:ph idx="1"/>
          </p:nvPr>
        </p:nvSpPr>
        <p:spPr>
          <a:xfrm>
            <a:off x="800100" y="1340768"/>
            <a:ext cx="7886700" cy="3674269"/>
          </a:xfrm>
        </p:spPr>
        <p:txBody>
          <a:bodyPr>
            <a:noAutofit/>
          </a:bodyPr>
          <a:lstStyle/>
          <a:p>
            <a:pPr marL="0" indent="0">
              <a:buNone/>
            </a:pPr>
            <a:r>
              <a:rPr lang="en-GB" sz="2400" b="1" dirty="0"/>
              <a:t>Social determinants of health </a:t>
            </a:r>
            <a:r>
              <a:rPr lang="en-GB" sz="2400" dirty="0"/>
              <a:t>include aspects of </a:t>
            </a:r>
          </a:p>
          <a:p>
            <a:r>
              <a:rPr lang="en-GB" sz="2400" dirty="0"/>
              <a:t>The </a:t>
            </a:r>
            <a:r>
              <a:rPr lang="en-GB" sz="2400" b="1" dirty="0"/>
              <a:t>social environment </a:t>
            </a:r>
            <a:r>
              <a:rPr lang="en-GB" sz="2400" dirty="0"/>
              <a:t>(e.g., discrimination, income, education level, marital status), </a:t>
            </a:r>
          </a:p>
          <a:p>
            <a:r>
              <a:rPr lang="en-GB" sz="2400" dirty="0"/>
              <a:t>The </a:t>
            </a:r>
            <a:r>
              <a:rPr lang="en-GB" sz="2400" b="1" dirty="0"/>
              <a:t>physical environment </a:t>
            </a:r>
            <a:r>
              <a:rPr lang="en-GB" sz="2400" dirty="0"/>
              <a:t>(e.g., place of residence, crowding conditions, </a:t>
            </a:r>
          </a:p>
          <a:p>
            <a:r>
              <a:rPr lang="en-GB" sz="2400" b="1" dirty="0"/>
              <a:t>Built environment </a:t>
            </a:r>
            <a:r>
              <a:rPr lang="en-GB" sz="2400" dirty="0"/>
              <a:t>(i.e., buildings, spaces, transportation systems, and products that are created or modified by people), and </a:t>
            </a:r>
          </a:p>
          <a:p>
            <a:r>
              <a:rPr lang="en-GB" sz="2400" b="1" dirty="0"/>
              <a:t>Health services </a:t>
            </a:r>
            <a:r>
              <a:rPr lang="en-GB" sz="2400" dirty="0"/>
              <a:t>(e.g., access to and quality of care, insurance status).</a:t>
            </a:r>
          </a:p>
          <a:p>
            <a:endParaRPr lang="en-GB" sz="2400" dirty="0"/>
          </a:p>
        </p:txBody>
      </p:sp>
    </p:spTree>
    <p:extLst>
      <p:ext uri="{BB962C8B-B14F-4D97-AF65-F5344CB8AC3E}">
        <p14:creationId xmlns:p14="http://schemas.microsoft.com/office/powerpoint/2010/main" val="12899567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87FFA-95AF-8303-DB66-42CC52AD6A2A}"/>
              </a:ext>
            </a:extLst>
          </p:cNvPr>
          <p:cNvSpPr>
            <a:spLocks noGrp="1"/>
          </p:cNvSpPr>
          <p:nvPr>
            <p:ph type="title"/>
          </p:nvPr>
        </p:nvSpPr>
        <p:spPr/>
        <p:txBody>
          <a:bodyPr/>
          <a:lstStyle/>
          <a:p>
            <a:r>
              <a:rPr lang="en-GB" b="1" dirty="0"/>
              <a:t>Wider determinants of health</a:t>
            </a:r>
          </a:p>
        </p:txBody>
      </p:sp>
      <p:sp>
        <p:nvSpPr>
          <p:cNvPr id="3" name="Content Placeholder 2">
            <a:extLst>
              <a:ext uri="{FF2B5EF4-FFF2-40B4-BE49-F238E27FC236}">
                <a16:creationId xmlns:a16="http://schemas.microsoft.com/office/drawing/2014/main" id="{BC58AF24-F96F-F90E-7F84-48B912FE2367}"/>
              </a:ext>
            </a:extLst>
          </p:cNvPr>
          <p:cNvSpPr>
            <a:spLocks noGrp="1"/>
          </p:cNvSpPr>
          <p:nvPr>
            <p:ph idx="1"/>
          </p:nvPr>
        </p:nvSpPr>
        <p:spPr/>
        <p:txBody>
          <a:bodyPr/>
          <a:lstStyle/>
          <a:p>
            <a:r>
              <a:rPr lang="en-GB" dirty="0"/>
              <a:t>Wider determinants of health (WDHs) are the “broader social, economic, political and environmental circumstances that influence health outcomes throughout life”.</a:t>
            </a:r>
          </a:p>
        </p:txBody>
      </p:sp>
    </p:spTree>
    <p:extLst>
      <p:ext uri="{BB962C8B-B14F-4D97-AF65-F5344CB8AC3E}">
        <p14:creationId xmlns:p14="http://schemas.microsoft.com/office/powerpoint/2010/main" val="836027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47822BAE-B6AA-01DB-B247-F76FFD361239}"/>
              </a:ext>
            </a:extLst>
          </p:cNvPr>
          <p:cNvSpPr>
            <a:spLocks noGrp="1" noChangeArrowheads="1"/>
          </p:cNvSpPr>
          <p:nvPr>
            <p:ph type="title"/>
          </p:nvPr>
        </p:nvSpPr>
        <p:spPr>
          <a:xfrm>
            <a:off x="683568" y="116632"/>
            <a:ext cx="7886700" cy="1325563"/>
          </a:xfrm>
        </p:spPr>
        <p:txBody>
          <a:bodyPr>
            <a:normAutofit/>
          </a:bodyPr>
          <a:lstStyle/>
          <a:p>
            <a:pPr eaLnBrk="1" hangingPunct="1"/>
            <a:r>
              <a:rPr lang="en-US" sz="3200" b="1" dirty="0"/>
              <a:t>Main Determinants of Health Model</a:t>
            </a:r>
            <a:endParaRPr lang="en-GB" altLang="en-US" sz="3200" dirty="0">
              <a:latin typeface="Palatino Linotype" panose="02040502050505030304" pitchFamily="18" charset="0"/>
            </a:endParaRPr>
          </a:p>
        </p:txBody>
      </p:sp>
      <p:pic>
        <p:nvPicPr>
          <p:cNvPr id="21507" name="Picture 5" descr="DahlgrenandWhitehead">
            <a:extLst>
              <a:ext uri="{FF2B5EF4-FFF2-40B4-BE49-F238E27FC236}">
                <a16:creationId xmlns:a16="http://schemas.microsoft.com/office/drawing/2014/main" id="{9EE6DE2D-D8BE-1570-D051-F2DA64C0E6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1442195"/>
            <a:ext cx="6840537" cy="3925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4BA12DB5-118D-66B4-3A22-AA793512C19F}"/>
              </a:ext>
            </a:extLst>
          </p:cNvPr>
          <p:cNvSpPr txBox="1"/>
          <p:nvPr/>
        </p:nvSpPr>
        <p:spPr>
          <a:xfrm>
            <a:off x="5580112" y="5367735"/>
            <a:ext cx="3456384" cy="369332"/>
          </a:xfrm>
          <a:prstGeom prst="rect">
            <a:avLst/>
          </a:prstGeom>
          <a:noFill/>
        </p:spPr>
        <p:txBody>
          <a:bodyPr wrap="square">
            <a:spAutoFit/>
          </a:bodyPr>
          <a:lstStyle/>
          <a:p>
            <a:r>
              <a:rPr lang="en-GB" dirty="0"/>
              <a:t>Dahlgren and Whitehead (1991)</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461C8-C63C-9C2B-D6B1-77D09ED78C68}"/>
              </a:ext>
            </a:extLst>
          </p:cNvPr>
          <p:cNvSpPr>
            <a:spLocks noGrp="1"/>
          </p:cNvSpPr>
          <p:nvPr>
            <p:ph type="title"/>
          </p:nvPr>
        </p:nvSpPr>
        <p:spPr/>
        <p:txBody>
          <a:bodyPr/>
          <a:lstStyle/>
          <a:p>
            <a:r>
              <a:rPr lang="en-US" b="1" dirty="0"/>
              <a:t>Main Determinants of Health</a:t>
            </a:r>
            <a:endParaRPr lang="en-GB" dirty="0"/>
          </a:p>
        </p:txBody>
      </p:sp>
      <p:sp>
        <p:nvSpPr>
          <p:cNvPr id="3" name="Content Placeholder 2">
            <a:extLst>
              <a:ext uri="{FF2B5EF4-FFF2-40B4-BE49-F238E27FC236}">
                <a16:creationId xmlns:a16="http://schemas.microsoft.com/office/drawing/2014/main" id="{109A5429-7C35-2C7D-DD79-B1471B80FCC1}"/>
              </a:ext>
            </a:extLst>
          </p:cNvPr>
          <p:cNvSpPr>
            <a:spLocks noGrp="1"/>
          </p:cNvSpPr>
          <p:nvPr>
            <p:ph idx="1"/>
          </p:nvPr>
        </p:nvSpPr>
        <p:spPr/>
        <p:txBody>
          <a:bodyPr>
            <a:normAutofit fontScale="92500" lnSpcReduction="20000"/>
          </a:bodyPr>
          <a:lstStyle/>
          <a:p>
            <a:pPr marL="0" indent="0">
              <a:buNone/>
            </a:pPr>
            <a:r>
              <a:rPr lang="en-GB" sz="2400" dirty="0"/>
              <a:t>Dahlgren and Whitehead (1991) highlighted some layers of main determinants of health that can be </a:t>
            </a:r>
            <a:r>
              <a:rPr lang="en-GB" sz="2400" b="1" dirty="0"/>
              <a:t>modified</a:t>
            </a:r>
            <a:r>
              <a:rPr lang="en-GB" sz="2400" dirty="0"/>
              <a:t> in an influential model and this include</a:t>
            </a:r>
          </a:p>
          <a:p>
            <a:pPr>
              <a:buFont typeface="Wingdings" panose="05000000000000000000" pitchFamily="2" charset="2"/>
              <a:buChar char="§"/>
            </a:pPr>
            <a:r>
              <a:rPr lang="en-GB" sz="2400" dirty="0"/>
              <a:t>Personal behaviour  and lifestyles and the knowledge awareness and skills that can enable changes in relation to diet or physical activity</a:t>
            </a:r>
          </a:p>
          <a:p>
            <a:pPr>
              <a:buFont typeface="Wingdings" panose="05000000000000000000" pitchFamily="2" charset="2"/>
              <a:buChar char="§"/>
            </a:pPr>
            <a:r>
              <a:rPr lang="en-GB" sz="2400" dirty="0"/>
              <a:t>Support and communities influence which can either sustain or destroy peoples health.</a:t>
            </a:r>
          </a:p>
          <a:p>
            <a:pPr>
              <a:buFont typeface="Wingdings" panose="05000000000000000000" pitchFamily="2" charset="2"/>
              <a:buChar char="§"/>
            </a:pPr>
            <a:r>
              <a:rPr lang="en-GB" sz="2400" dirty="0"/>
              <a:t>Living and working conditions and access to facilities and services.</a:t>
            </a:r>
          </a:p>
          <a:p>
            <a:pPr>
              <a:buFont typeface="Wingdings" panose="05000000000000000000" pitchFamily="2" charset="2"/>
              <a:buChar char="§"/>
            </a:pPr>
            <a:r>
              <a:rPr lang="en-GB" sz="2400" dirty="0"/>
              <a:t>Economic, cultural and environmental conditions such as standards of living or the labour market</a:t>
            </a:r>
          </a:p>
          <a:p>
            <a:endParaRPr lang="en-GB" dirty="0"/>
          </a:p>
        </p:txBody>
      </p:sp>
    </p:spTree>
    <p:extLst>
      <p:ext uri="{BB962C8B-B14F-4D97-AF65-F5344CB8AC3E}">
        <p14:creationId xmlns:p14="http://schemas.microsoft.com/office/powerpoint/2010/main" val="36797174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9A6E-7736-1803-A01E-B61240D9BE4E}"/>
              </a:ext>
            </a:extLst>
          </p:cNvPr>
          <p:cNvSpPr>
            <a:spLocks noGrp="1"/>
          </p:cNvSpPr>
          <p:nvPr>
            <p:ph type="title"/>
          </p:nvPr>
        </p:nvSpPr>
        <p:spPr/>
        <p:txBody>
          <a:bodyPr/>
          <a:lstStyle/>
          <a:p>
            <a:r>
              <a:rPr lang="en-GB" sz="4400" b="1" dirty="0"/>
              <a:t>Social determinants of health </a:t>
            </a:r>
            <a:endParaRPr lang="en-GB" dirty="0"/>
          </a:p>
        </p:txBody>
      </p:sp>
      <p:sp>
        <p:nvSpPr>
          <p:cNvPr id="3" name="Content Placeholder 2">
            <a:extLst>
              <a:ext uri="{FF2B5EF4-FFF2-40B4-BE49-F238E27FC236}">
                <a16:creationId xmlns:a16="http://schemas.microsoft.com/office/drawing/2014/main" id="{06ED94E5-1FB2-07CC-7184-7C6AEE19BCF3}"/>
              </a:ext>
            </a:extLst>
          </p:cNvPr>
          <p:cNvSpPr>
            <a:spLocks noGrp="1"/>
          </p:cNvSpPr>
          <p:nvPr>
            <p:ph idx="1"/>
          </p:nvPr>
        </p:nvSpPr>
        <p:spPr/>
        <p:txBody>
          <a:bodyPr>
            <a:normAutofit/>
          </a:bodyPr>
          <a:lstStyle/>
          <a:p>
            <a:pPr>
              <a:buFont typeface="Wingdings" panose="05000000000000000000" pitchFamily="2" charset="2"/>
              <a:buChar char="§"/>
            </a:pPr>
            <a:r>
              <a:rPr lang="en-GB" sz="2800" dirty="0"/>
              <a:t>Social determinants of health are linked to a lack of opportunity and lack of resources to protect, improve, and maintain health</a:t>
            </a:r>
          </a:p>
          <a:p>
            <a:pPr>
              <a:buFont typeface="Wingdings" panose="05000000000000000000" pitchFamily="2" charset="2"/>
              <a:buChar char="§"/>
            </a:pPr>
            <a:r>
              <a:rPr lang="en-GB" sz="2800" dirty="0"/>
              <a:t>Altogether, these factors are mostly responsible for health inequities—the unfair and avoidable differences in health status seen within and between populations.</a:t>
            </a:r>
          </a:p>
          <a:p>
            <a:endParaRPr lang="en-GB" dirty="0"/>
          </a:p>
        </p:txBody>
      </p:sp>
    </p:spTree>
    <p:extLst>
      <p:ext uri="{BB962C8B-B14F-4D97-AF65-F5344CB8AC3E}">
        <p14:creationId xmlns:p14="http://schemas.microsoft.com/office/powerpoint/2010/main" val="34095646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ocial determinants of health – workstream update | Neurology Academy">
            <a:extLst>
              <a:ext uri="{FF2B5EF4-FFF2-40B4-BE49-F238E27FC236}">
                <a16:creationId xmlns:a16="http://schemas.microsoft.com/office/drawing/2014/main" id="{E6586931-5D05-25D9-2562-66D55D15D7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5661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68028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DA30A-83FB-19A7-3823-00581B09638B}"/>
              </a:ext>
            </a:extLst>
          </p:cNvPr>
          <p:cNvSpPr>
            <a:spLocks noGrp="1"/>
          </p:cNvSpPr>
          <p:nvPr>
            <p:ph type="title"/>
          </p:nvPr>
        </p:nvSpPr>
        <p:spPr/>
        <p:txBody>
          <a:bodyPr/>
          <a:lstStyle/>
          <a:p>
            <a:r>
              <a:rPr lang="en-GB" b="1" dirty="0"/>
              <a:t>Social class and health</a:t>
            </a:r>
          </a:p>
        </p:txBody>
      </p:sp>
      <p:sp>
        <p:nvSpPr>
          <p:cNvPr id="3" name="Content Placeholder 2">
            <a:extLst>
              <a:ext uri="{FF2B5EF4-FFF2-40B4-BE49-F238E27FC236}">
                <a16:creationId xmlns:a16="http://schemas.microsoft.com/office/drawing/2014/main" id="{706EA9F7-C304-6704-2AF9-DE96CAB4AB5E}"/>
              </a:ext>
            </a:extLst>
          </p:cNvPr>
          <p:cNvSpPr>
            <a:spLocks noGrp="1"/>
          </p:cNvSpPr>
          <p:nvPr>
            <p:ph idx="1"/>
          </p:nvPr>
        </p:nvSpPr>
        <p:spPr>
          <a:xfrm>
            <a:off x="457200" y="1484784"/>
            <a:ext cx="8229600" cy="4176464"/>
          </a:xfrm>
        </p:spPr>
        <p:txBody>
          <a:bodyPr>
            <a:normAutofit fontScale="55000" lnSpcReduction="20000"/>
          </a:bodyPr>
          <a:lstStyle/>
          <a:p>
            <a:pPr>
              <a:buFont typeface="Wingdings" panose="05000000000000000000" pitchFamily="2" charset="2"/>
              <a:buChar char="§"/>
            </a:pPr>
            <a:r>
              <a:rPr lang="en-GB" sz="4400" dirty="0"/>
              <a:t>Some research has focused on the link between social class and health to identify the major determinants of health and illness.</a:t>
            </a:r>
          </a:p>
          <a:p>
            <a:pPr>
              <a:buFont typeface="Wingdings" panose="05000000000000000000" pitchFamily="2" charset="2"/>
              <a:buChar char="§"/>
            </a:pPr>
            <a:r>
              <a:rPr lang="en-GB" sz="4400" dirty="0"/>
              <a:t>Social class is also interchangeably used with </a:t>
            </a:r>
            <a:r>
              <a:rPr lang="en-GB" sz="4400" b="1" i="1" dirty="0"/>
              <a:t>social disadvantage, socio economic status (SES) and occupation</a:t>
            </a:r>
            <a:r>
              <a:rPr lang="en-GB" sz="4400" dirty="0"/>
              <a:t>.</a:t>
            </a:r>
          </a:p>
          <a:p>
            <a:pPr>
              <a:buFont typeface="Wingdings" panose="05000000000000000000" pitchFamily="2" charset="2"/>
              <a:buChar char="§"/>
            </a:pPr>
            <a:r>
              <a:rPr lang="en-GB" sz="4400" dirty="0"/>
              <a:t>The social class classification serves as an indicator of the way of life and living standards different groups in the society experience. </a:t>
            </a:r>
          </a:p>
          <a:p>
            <a:pPr>
              <a:buFont typeface="Wingdings" panose="05000000000000000000" pitchFamily="2" charset="2"/>
              <a:buChar char="§"/>
            </a:pPr>
            <a:r>
              <a:rPr lang="en-GB" sz="4400" dirty="0"/>
              <a:t>It is related to people social position that include income, housing, education as well as their working and living environment.</a:t>
            </a:r>
          </a:p>
          <a:p>
            <a:pPr marL="0" indent="0">
              <a:buNone/>
            </a:pPr>
            <a:r>
              <a:rPr lang="en-GB" sz="3800" dirty="0"/>
              <a:t>                              </a:t>
            </a:r>
            <a:r>
              <a:rPr lang="en-GB" dirty="0"/>
              <a:t>                                                   (Naidoo and Wills, 2009)</a:t>
            </a:r>
          </a:p>
        </p:txBody>
      </p:sp>
    </p:spTree>
    <p:extLst>
      <p:ext uri="{BB962C8B-B14F-4D97-AF65-F5344CB8AC3E}">
        <p14:creationId xmlns:p14="http://schemas.microsoft.com/office/powerpoint/2010/main" val="35949172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45C9F-D183-A44D-4AFF-8366312144E0}"/>
              </a:ext>
            </a:extLst>
          </p:cNvPr>
          <p:cNvSpPr>
            <a:spLocks noGrp="1"/>
          </p:cNvSpPr>
          <p:nvPr>
            <p:ph type="title"/>
          </p:nvPr>
        </p:nvSpPr>
        <p:spPr/>
        <p:txBody>
          <a:bodyPr/>
          <a:lstStyle/>
          <a:p>
            <a:r>
              <a:rPr lang="en-GB" b="1" dirty="0"/>
              <a:t>Social class and health</a:t>
            </a:r>
            <a:endParaRPr lang="en-GB" dirty="0"/>
          </a:p>
        </p:txBody>
      </p:sp>
      <p:sp>
        <p:nvSpPr>
          <p:cNvPr id="3" name="Content Placeholder 2">
            <a:extLst>
              <a:ext uri="{FF2B5EF4-FFF2-40B4-BE49-F238E27FC236}">
                <a16:creationId xmlns:a16="http://schemas.microsoft.com/office/drawing/2014/main" id="{A331FF39-98AC-C675-D2B2-19C2335A5125}"/>
              </a:ext>
            </a:extLst>
          </p:cNvPr>
          <p:cNvSpPr>
            <a:spLocks noGrp="1"/>
          </p:cNvSpPr>
          <p:nvPr>
            <p:ph idx="1"/>
          </p:nvPr>
        </p:nvSpPr>
        <p:spPr/>
        <p:txBody>
          <a:bodyPr>
            <a:normAutofit fontScale="92500" lnSpcReduction="10000"/>
          </a:bodyPr>
          <a:lstStyle/>
          <a:p>
            <a:r>
              <a:rPr lang="en-GB" dirty="0"/>
              <a:t>According to Acheson (1998), health and disease are socially patterned with the more affluent people in the society living longer and enjoying better health than the disadvantaged social groups.</a:t>
            </a:r>
          </a:p>
          <a:p>
            <a:r>
              <a:rPr lang="en-GB" dirty="0"/>
              <a:t>Even though the population health have improved drastically, there is a strong association between socioeconomic group and health status (Naidoo and Wills, 2009).</a:t>
            </a:r>
          </a:p>
        </p:txBody>
      </p:sp>
    </p:spTree>
    <p:extLst>
      <p:ext uri="{BB962C8B-B14F-4D97-AF65-F5344CB8AC3E}">
        <p14:creationId xmlns:p14="http://schemas.microsoft.com/office/powerpoint/2010/main" val="29849049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F452B-610A-FEA6-A89B-0C5F4D23C4C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1A12DCE-79C3-DD6E-5335-ABE6F55366B4}"/>
              </a:ext>
            </a:extLst>
          </p:cNvPr>
          <p:cNvSpPr>
            <a:spLocks noGrp="1"/>
          </p:cNvSpPr>
          <p:nvPr>
            <p:ph idx="1"/>
          </p:nvPr>
        </p:nvSpPr>
        <p:spPr/>
        <p:txBody>
          <a:bodyPr>
            <a:normAutofit fontScale="92500" lnSpcReduction="10000"/>
          </a:bodyPr>
          <a:lstStyle/>
          <a:p>
            <a:pPr marL="0" indent="0">
              <a:buNone/>
            </a:pPr>
            <a:r>
              <a:rPr lang="en-GB" dirty="0"/>
              <a:t>Working in groups discuss</a:t>
            </a:r>
          </a:p>
          <a:p>
            <a:r>
              <a:rPr lang="en-GB" dirty="0"/>
              <a:t>Can unemployment lead to deterioration of health or </a:t>
            </a:r>
          </a:p>
          <a:p>
            <a:r>
              <a:rPr lang="en-GB" dirty="0"/>
              <a:t>Is it poverty associated with unemployment that contributes to the poor health of the unemployed</a:t>
            </a:r>
          </a:p>
          <a:p>
            <a:pPr marL="0" indent="0">
              <a:buNone/>
            </a:pPr>
            <a:endParaRPr lang="en-GB" dirty="0"/>
          </a:p>
          <a:p>
            <a:pPr marL="0" indent="0" algn="ctr">
              <a:buNone/>
            </a:pPr>
            <a:r>
              <a:rPr lang="en-GB" sz="2800" b="1" dirty="0"/>
              <a:t>Feedback your findings to the whole class</a:t>
            </a:r>
          </a:p>
        </p:txBody>
      </p:sp>
    </p:spTree>
    <p:extLst>
      <p:ext uri="{BB962C8B-B14F-4D97-AF65-F5344CB8AC3E}">
        <p14:creationId xmlns:p14="http://schemas.microsoft.com/office/powerpoint/2010/main" val="1027411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331640" y="1605424"/>
            <a:ext cx="7074786" cy="4047262"/>
          </a:xfrm>
          <a:prstGeom prst="rect">
            <a:avLst/>
          </a:prstGeom>
          <a:noFill/>
        </p:spPr>
        <p:txBody>
          <a:bodyPr wrap="square">
            <a:spAutoFit/>
          </a:bodyPr>
          <a:lstStyle/>
          <a:p>
            <a:r>
              <a:rPr lang="en-GB" sz="2400" dirty="0"/>
              <a:t>Watch the video below then discuss in group </a:t>
            </a:r>
          </a:p>
          <a:p>
            <a:endParaRPr lang="en-GB" sz="2400" dirty="0"/>
          </a:p>
          <a:p>
            <a:endParaRPr lang="en-GB" sz="2400" dirty="0"/>
          </a:p>
          <a:p>
            <a:r>
              <a:rPr lang="en-GB" sz="2400" dirty="0">
                <a:hlinkClick r:id="rId3">
                  <a:extLst>
                    <a:ext uri="{A12FA001-AC4F-418D-AE19-62706E023703}">
                      <ahyp:hlinkClr xmlns:ahyp="http://schemas.microsoft.com/office/drawing/2018/hyperlinkcolor" val="tx"/>
                    </a:ext>
                  </a:extLst>
                </a:hlinkClick>
              </a:rPr>
              <a:t>https://www.youtube.com/watch?v=8PH4JYfF4Ns</a:t>
            </a:r>
          </a:p>
          <a:p>
            <a:endParaRPr lang="en-GB" sz="2400" dirty="0">
              <a:hlinkClick r:id="rId4"/>
            </a:endParaRPr>
          </a:p>
          <a:p>
            <a:r>
              <a:rPr lang="en-GB" sz="2400" dirty="0">
                <a:hlinkClick r:id="rId4"/>
              </a:rPr>
              <a:t>https://www.youtube.com/watch?v=17jeXGbKlTQ</a:t>
            </a:r>
            <a:endParaRPr lang="en-GB" sz="2400" dirty="0"/>
          </a:p>
          <a:p>
            <a:endParaRPr lang="en-GB" sz="2400" dirty="0"/>
          </a:p>
          <a:p>
            <a:endParaRPr lang="en-GB" sz="2400" dirty="0"/>
          </a:p>
          <a:p>
            <a:pPr algn="ctr"/>
            <a:r>
              <a:rPr lang="en-GB" sz="2000" b="1" dirty="0"/>
              <a:t>Feedback what you have learnt to the whole class</a:t>
            </a:r>
          </a:p>
          <a:p>
            <a:pPr algn="ctr"/>
            <a:r>
              <a:rPr lang="en-GB" sz="2400" b="1" dirty="0"/>
              <a:t>15mins</a:t>
            </a:r>
          </a:p>
          <a:p>
            <a:endParaRPr lang="en-GB" sz="2100" dirty="0">
              <a:solidFill>
                <a:schemeClr val="accent3"/>
              </a:solidFill>
            </a:endParaRPr>
          </a:p>
        </p:txBody>
      </p:sp>
    </p:spTree>
    <p:extLst>
      <p:ext uri="{BB962C8B-B14F-4D97-AF65-F5344CB8AC3E}">
        <p14:creationId xmlns:p14="http://schemas.microsoft.com/office/powerpoint/2010/main" val="2452473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E7710-4679-930D-A819-150A20C68449}"/>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027AFF00-9708-F315-D851-6E209F1424B2}"/>
              </a:ext>
            </a:extLst>
          </p:cNvPr>
          <p:cNvSpPr>
            <a:spLocks noGrp="1"/>
          </p:cNvSpPr>
          <p:nvPr>
            <p:ph idx="1"/>
          </p:nvPr>
        </p:nvSpPr>
        <p:spPr/>
        <p:txBody>
          <a:bodyPr>
            <a:normAutofit fontScale="92500" lnSpcReduction="10000"/>
          </a:bodyPr>
          <a:lstStyle/>
          <a:p>
            <a:pPr>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Feather (2021) Public Health: Determinant of Health-an overview in Kumar and Clark's Clinical Medicine, Available at:</a:t>
            </a:r>
            <a:r>
              <a:rPr lang="en-GB" sz="2000" dirty="0">
                <a:hlinkClick r:id="rId2"/>
              </a:rPr>
              <a:t>https://www.sciencedirect.com/topics/medicine-and-dentistry/determinants-of-health</a:t>
            </a:r>
            <a:r>
              <a:rPr lang="en-GB" sz="2000" dirty="0"/>
              <a:t> (Accessed date 22</a:t>
            </a:r>
            <a:r>
              <a:rPr lang="en-GB" sz="2000" baseline="30000" dirty="0"/>
              <a:t>nd</a:t>
            </a:r>
            <a:r>
              <a:rPr lang="en-GB" sz="2000" dirty="0"/>
              <a:t> August 2022)</a:t>
            </a:r>
            <a:endParaRPr lang="en-GB" sz="2000" dirty="0">
              <a:solidFill>
                <a:prstClr val="black"/>
              </a:solidFill>
              <a:latin typeface="Myriad Pro"/>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Patwardhan, </a:t>
            </a:r>
            <a:r>
              <a:rPr kumimoji="0" lang="en-GB" sz="2000" b="0" i="0" u="none" strike="noStrike" kern="1200" cap="none" spc="0" normalizeH="0" baseline="0" noProof="0" dirty="0" err="1">
                <a:ln>
                  <a:noFill/>
                </a:ln>
                <a:solidFill>
                  <a:prstClr val="black"/>
                </a:solidFill>
                <a:effectLst/>
                <a:uLnTx/>
                <a:uFillTx/>
                <a:latin typeface="Myriad Pro"/>
                <a:ea typeface="+mn-ea"/>
                <a:cs typeface="+mn-cs"/>
              </a:rPr>
              <a:t>Mutalik</a:t>
            </a:r>
            <a:r>
              <a:rPr kumimoji="0" lang="en-GB" sz="2000" b="0" i="0" u="none" strike="noStrike" kern="1200" cap="none" spc="0" normalizeH="0" baseline="0" noProof="0" dirty="0">
                <a:ln>
                  <a:noFill/>
                </a:ln>
                <a:solidFill>
                  <a:prstClr val="black"/>
                </a:solidFill>
                <a:effectLst/>
                <a:uLnTx/>
                <a:uFillTx/>
                <a:latin typeface="Myriad Pro"/>
                <a:ea typeface="+mn-ea"/>
                <a:cs typeface="+mn-cs"/>
              </a:rPr>
              <a:t>, </a:t>
            </a:r>
            <a:r>
              <a:rPr kumimoji="0" lang="en-GB" sz="2000" b="0" i="0" u="none" strike="noStrike" kern="1200" cap="none" spc="0" normalizeH="0" baseline="0" noProof="0" dirty="0" err="1">
                <a:ln>
                  <a:noFill/>
                </a:ln>
                <a:solidFill>
                  <a:prstClr val="black"/>
                </a:solidFill>
                <a:effectLst/>
                <a:uLnTx/>
                <a:uFillTx/>
                <a:latin typeface="Myriad Pro"/>
                <a:ea typeface="+mn-ea"/>
                <a:cs typeface="+mn-cs"/>
              </a:rPr>
              <a:t>Tillu</a:t>
            </a:r>
            <a:r>
              <a:rPr kumimoji="0" lang="en-GB" sz="2000" b="0" i="0" u="none" strike="noStrike" kern="1200" cap="none" spc="0" normalizeH="0" baseline="0" noProof="0" dirty="0">
                <a:ln>
                  <a:noFill/>
                </a:ln>
                <a:solidFill>
                  <a:prstClr val="black"/>
                </a:solidFill>
                <a:effectLst/>
                <a:uLnTx/>
                <a:uFillTx/>
                <a:latin typeface="Myriad Pro"/>
                <a:ea typeface="+mn-ea"/>
                <a:cs typeface="+mn-cs"/>
              </a:rPr>
              <a:t>, (2015) Concepts of Health and Disease, Integrative Approaches for Health, Academic Press, Available at: </a:t>
            </a:r>
            <a:r>
              <a:rPr lang="en-GB" sz="2000" dirty="0">
                <a:hlinkClick r:id="rId2"/>
              </a:rPr>
              <a:t>https://www.sciencedirect.com/topics/medicine-and-dentistry/determinants-of-health</a:t>
            </a:r>
            <a:r>
              <a:rPr lang="en-GB" sz="2000" dirty="0"/>
              <a:t> (Accessed date 10th October 2022)</a:t>
            </a:r>
          </a:p>
          <a:p>
            <a:r>
              <a:rPr lang="en-GB" sz="2000" dirty="0"/>
              <a:t>World Health Organisation (2017) Determinants of Health Available at: </a:t>
            </a:r>
            <a:r>
              <a:rPr lang="en-GB" sz="2000" dirty="0">
                <a:hlinkClick r:id="rId3"/>
              </a:rPr>
              <a:t>https://www.who.int/news-room/questions-and-answers/item/determinants-of-health#:~:text=The%20determinants%20of%20health%20include,person%27s%20individual%20characteristics%20and%20behaviours</a:t>
            </a:r>
            <a:r>
              <a:rPr lang="en-GB" sz="2000" dirty="0"/>
              <a:t>. (Accessed date 22</a:t>
            </a:r>
            <a:r>
              <a:rPr lang="en-GB" sz="2000" baseline="30000" dirty="0"/>
              <a:t>nd</a:t>
            </a:r>
            <a:r>
              <a:rPr lang="en-GB" sz="2000" dirty="0"/>
              <a:t> August 2022).</a:t>
            </a:r>
          </a:p>
        </p:txBody>
      </p:sp>
    </p:spTree>
    <p:extLst>
      <p:ext uri="{BB962C8B-B14F-4D97-AF65-F5344CB8AC3E}">
        <p14:creationId xmlns:p14="http://schemas.microsoft.com/office/powerpoint/2010/main" val="12530827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8E3A6-7703-E88E-14B8-5F698653BD5B}"/>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AD9D34B9-BD4F-B3BB-5E6B-C01227742D50}"/>
              </a:ext>
            </a:extLst>
          </p:cNvPr>
          <p:cNvSpPr>
            <a:spLocks noGrp="1"/>
          </p:cNvSpPr>
          <p:nvPr>
            <p:ph idx="1"/>
          </p:nvPr>
        </p:nvSpPr>
        <p:spPr/>
        <p:txBody>
          <a:bodyPr>
            <a:normAutofit fontScale="85000" lnSpcReduction="20000"/>
          </a:bodyPr>
          <a:lstStyle/>
          <a:p>
            <a:r>
              <a:rPr lang="en-US" sz="2000" dirty="0"/>
              <a:t>Scotland, N. (2020). What are health inequalities?. [online] </a:t>
            </a:r>
            <a:r>
              <a:rPr lang="en-US" sz="2000" dirty="0" err="1"/>
              <a:t>Healthscotland.scot</a:t>
            </a:r>
            <a:r>
              <a:rPr lang="en-US" sz="2000" dirty="0"/>
              <a:t>. Available at: </a:t>
            </a:r>
            <a:r>
              <a:rPr lang="en-US" sz="2000" dirty="0">
                <a:hlinkClick r:id="rId2"/>
              </a:rPr>
              <a:t>http://www.healthscotland.scot/health-inequalities/what-are-health-inequalities</a:t>
            </a:r>
            <a:r>
              <a:rPr lang="en-US" sz="2000" dirty="0"/>
              <a:t> (Accessed 7 Jan. 2020).</a:t>
            </a:r>
          </a:p>
          <a:p>
            <a:r>
              <a:rPr lang="en-GB" sz="2000" dirty="0"/>
              <a:t>World Health Organisation (2022)  Social determinants of health Available at: </a:t>
            </a:r>
            <a:r>
              <a:rPr lang="en-GB" sz="2000" dirty="0">
                <a:hlinkClick r:id="rId3"/>
              </a:rPr>
              <a:t>https://www.who.int/health-topics/social-determinants-of-health#tab=tab_1</a:t>
            </a:r>
            <a:r>
              <a:rPr lang="en-GB" sz="2000" dirty="0"/>
              <a:t>. Accessed date 07</a:t>
            </a:r>
            <a:r>
              <a:rPr lang="en-GB" sz="2000" baseline="30000" dirty="0"/>
              <a:t>th</a:t>
            </a:r>
            <a:r>
              <a:rPr lang="en-GB" sz="2000" dirty="0"/>
              <a:t>  August 2022 </a:t>
            </a:r>
          </a:p>
          <a:p>
            <a:r>
              <a:rPr lang="en-GB" sz="2000" dirty="0"/>
              <a:t>United Nation (2022) </a:t>
            </a:r>
            <a:r>
              <a:rPr lang="en-GB" sz="2000" dirty="0">
                <a:hlinkClick r:id="rId4">
                  <a:extLst>
                    <a:ext uri="{A12FA001-AC4F-418D-AE19-62706E023703}">
                      <ahyp:hlinkClr xmlns:ahyp="http://schemas.microsoft.com/office/drawing/2018/hyperlinkcolor" val="tx"/>
                    </a:ext>
                  </a:extLst>
                </a:hlinkClick>
              </a:rPr>
              <a:t>Take Action for the Sustainable Development Goals - United Nations Sustainable Development</a:t>
            </a:r>
            <a:r>
              <a:rPr lang="en-GB" sz="2000" dirty="0"/>
              <a:t>  Available at: </a:t>
            </a:r>
            <a:r>
              <a:rPr lang="en-GB" sz="2000" dirty="0">
                <a:hlinkClick r:id="rId4"/>
              </a:rPr>
              <a:t>https://www.un.org/sustainabledevelopment/sustainable-development-goals/</a:t>
            </a:r>
            <a:r>
              <a:rPr lang="en-GB" sz="2000" dirty="0"/>
              <a:t> (Accessed date 07</a:t>
            </a:r>
            <a:r>
              <a:rPr lang="en-GB" sz="2000" baseline="30000" dirty="0"/>
              <a:t>th</a:t>
            </a:r>
            <a:r>
              <a:rPr lang="en-GB" sz="2000" dirty="0"/>
              <a:t> October 2022)</a:t>
            </a:r>
          </a:p>
          <a:p>
            <a:pPr lvl="0"/>
            <a:r>
              <a:rPr lang="en-US" sz="2000" dirty="0">
                <a:solidFill>
                  <a:srgbClr val="000000"/>
                </a:solidFill>
              </a:rPr>
              <a:t>Jones L and Douglas J. (eds) (2012), </a:t>
            </a:r>
            <a:r>
              <a:rPr lang="en-US" sz="2000" i="1" dirty="0">
                <a:solidFill>
                  <a:srgbClr val="000000"/>
                </a:solidFill>
              </a:rPr>
              <a:t>Public Health: Building innovative practice,</a:t>
            </a:r>
            <a:r>
              <a:rPr lang="en-US" sz="2000" dirty="0">
                <a:solidFill>
                  <a:srgbClr val="000000"/>
                </a:solidFill>
              </a:rPr>
              <a:t> Buckingham, Open University Press</a:t>
            </a:r>
          </a:p>
          <a:p>
            <a:pPr lvl="0"/>
            <a:r>
              <a:rPr lang="en-US" sz="2000" dirty="0">
                <a:solidFill>
                  <a:srgbClr val="000000"/>
                </a:solidFill>
              </a:rPr>
              <a:t>Marmot M. (2010), Fair Society, Healthy Lives: </a:t>
            </a:r>
            <a:r>
              <a:rPr lang="en-US" sz="2000" i="1" dirty="0">
                <a:solidFill>
                  <a:srgbClr val="000000"/>
                </a:solidFill>
              </a:rPr>
              <a:t>The Marmot Review – Strategic Review of Health Inequalities in England Post 2010. </a:t>
            </a:r>
            <a:r>
              <a:rPr lang="en-US" sz="2000" dirty="0">
                <a:solidFill>
                  <a:srgbClr val="000000"/>
                </a:solidFill>
              </a:rPr>
              <a:t>Available at: </a:t>
            </a:r>
            <a:r>
              <a:rPr lang="en-GB" sz="2000" dirty="0">
                <a:solidFill>
                  <a:srgbClr val="000000"/>
                </a:solidFill>
                <a:hlinkClick r:id="rId5"/>
              </a:rPr>
              <a:t>http://www.instituteofhealthequity.org/projects/fair-society-healthy-lives-the-marmot-review</a:t>
            </a:r>
            <a:r>
              <a:rPr lang="en-GB" sz="2000" dirty="0">
                <a:solidFill>
                  <a:srgbClr val="000000"/>
                </a:solidFill>
              </a:rPr>
              <a:t> (Accessed date 21st October 2022)</a:t>
            </a:r>
          </a:p>
          <a:p>
            <a:endParaRPr lang="en-GB" sz="2000" dirty="0"/>
          </a:p>
          <a:p>
            <a:endParaRPr lang="en-GB" sz="2000" dirty="0"/>
          </a:p>
          <a:p>
            <a:endParaRPr lang="en-GB" dirty="0"/>
          </a:p>
        </p:txBody>
      </p:sp>
    </p:spTree>
    <p:extLst>
      <p:ext uri="{BB962C8B-B14F-4D97-AF65-F5344CB8AC3E}">
        <p14:creationId xmlns:p14="http://schemas.microsoft.com/office/powerpoint/2010/main" val="4633165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3479" y="260648"/>
            <a:ext cx="7123113" cy="762000"/>
          </a:xfrm>
        </p:spPr>
        <p:txBody>
          <a:bodyPr/>
          <a:lstStyle/>
          <a:p>
            <a:r>
              <a:rPr lang="en-US" b="1" dirty="0"/>
              <a:t>References</a:t>
            </a:r>
            <a:endParaRPr lang="en-GB" b="1" dirty="0"/>
          </a:p>
        </p:txBody>
      </p:sp>
      <p:sp>
        <p:nvSpPr>
          <p:cNvPr id="3" name="Content Placeholder 2"/>
          <p:cNvSpPr>
            <a:spLocks noGrp="1"/>
          </p:cNvSpPr>
          <p:nvPr>
            <p:ph idx="1"/>
          </p:nvPr>
        </p:nvSpPr>
        <p:spPr>
          <a:xfrm>
            <a:off x="755577" y="1268760"/>
            <a:ext cx="7674190" cy="4724401"/>
          </a:xfrm>
        </p:spPr>
        <p:txBody>
          <a:bodyPr/>
          <a:lstStyle/>
          <a:p>
            <a:r>
              <a:rPr lang="en-US" sz="1800" dirty="0"/>
              <a:t>Dahlgren G and Whitehead M. (2007), </a:t>
            </a:r>
            <a:r>
              <a:rPr lang="en-US" sz="1800" i="1" dirty="0"/>
              <a:t>European Strategies for Tackling Social Inequality in Health: </a:t>
            </a:r>
            <a:r>
              <a:rPr lang="en-US" sz="1800" i="1" dirty="0" err="1"/>
              <a:t>Levelling</a:t>
            </a:r>
            <a:r>
              <a:rPr lang="en-US" sz="1800" i="1" dirty="0"/>
              <a:t> Up Part 2, </a:t>
            </a:r>
            <a:r>
              <a:rPr lang="en-US" sz="1800" dirty="0"/>
              <a:t>Copenhagen, World Health Organization</a:t>
            </a:r>
          </a:p>
          <a:p>
            <a:r>
              <a:rPr lang="en-US" sz="1800" dirty="0"/>
              <a:t>Foresight. (2007). </a:t>
            </a:r>
            <a:r>
              <a:rPr lang="en-US" sz="1800" i="1" dirty="0"/>
              <a:t>Tackling Obesities: Future Choices Project Report, 2</a:t>
            </a:r>
            <a:r>
              <a:rPr lang="en-US" sz="1800" i="1" baseline="30000" dirty="0"/>
              <a:t>nd</a:t>
            </a:r>
            <a:r>
              <a:rPr lang="en-US" sz="1800" i="1" dirty="0"/>
              <a:t> Ed, </a:t>
            </a:r>
            <a:r>
              <a:rPr lang="en-US" sz="1800" dirty="0"/>
              <a:t>Government Office for Science</a:t>
            </a:r>
          </a:p>
          <a:p>
            <a:r>
              <a:rPr lang="en-US" sz="1800" dirty="0"/>
              <a:t>Green J and Tones K. (2010). </a:t>
            </a:r>
            <a:r>
              <a:rPr lang="en-US" sz="1800" i="1" dirty="0"/>
              <a:t>Health Promotion, Planning &amp; Strategies, 2</a:t>
            </a:r>
            <a:r>
              <a:rPr lang="en-US" sz="1800" i="1" baseline="30000" dirty="0"/>
              <a:t>nd</a:t>
            </a:r>
            <a:r>
              <a:rPr lang="en-US" sz="1800" i="1" dirty="0"/>
              <a:t> Ed, </a:t>
            </a:r>
            <a:r>
              <a:rPr lang="en-US" sz="1800" dirty="0"/>
              <a:t>London, Sage</a:t>
            </a:r>
          </a:p>
          <a:p>
            <a:r>
              <a:rPr lang="en-US" sz="1800" dirty="0"/>
              <a:t>Green LW and </a:t>
            </a:r>
            <a:r>
              <a:rPr lang="en-US" sz="1800" dirty="0" err="1"/>
              <a:t>Kreuter</a:t>
            </a:r>
            <a:r>
              <a:rPr lang="en-US" sz="1800" dirty="0"/>
              <a:t> MW. (1991). </a:t>
            </a:r>
            <a:r>
              <a:rPr lang="en-US" sz="1800" i="1" dirty="0"/>
              <a:t>Health Promotion Planning: An Educational and Environmental Approach, </a:t>
            </a:r>
            <a:r>
              <a:rPr lang="en-US" sz="1800" dirty="0"/>
              <a:t>Mountain View, CA: Mayfield </a:t>
            </a:r>
          </a:p>
          <a:p>
            <a:r>
              <a:rPr lang="en-US" sz="1800" dirty="0"/>
              <a:t>Healthy People, (2010), </a:t>
            </a:r>
            <a:r>
              <a:rPr lang="en-US" sz="1800" i="1" dirty="0"/>
              <a:t>US 10 year objectives for population health</a:t>
            </a:r>
            <a:r>
              <a:rPr lang="en-US" sz="1800" dirty="0"/>
              <a:t>, Available at: </a:t>
            </a:r>
            <a:r>
              <a:rPr lang="en-GB" sz="1800" dirty="0">
                <a:hlinkClick r:id="rId3"/>
              </a:rPr>
              <a:t>http://www.healthypeople.gov/2020/about/default.aspx</a:t>
            </a:r>
            <a:r>
              <a:rPr lang="en-GB" sz="1800" dirty="0"/>
              <a:t> (Accessed date 31st October 2022)</a:t>
            </a:r>
          </a:p>
          <a:p>
            <a:endParaRPr lang="en-GB" sz="1800" dirty="0"/>
          </a:p>
          <a:p>
            <a:endParaRPr lang="en-GB" sz="2000" dirty="0"/>
          </a:p>
        </p:txBody>
      </p:sp>
    </p:spTree>
    <p:extLst>
      <p:ext uri="{BB962C8B-B14F-4D97-AF65-F5344CB8AC3E}">
        <p14:creationId xmlns:p14="http://schemas.microsoft.com/office/powerpoint/2010/main" val="275695159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5" ma:contentTypeDescription="Create a new document." ma:contentTypeScope="" ma:versionID="a58411759823b45a87f0d7115a7c9522">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7b23c0637ddf4a8bd5c7e8e656337f92" ns3:_="" ns4:_="">
    <xsd:import namespace="d8e79d84-78fb-44a9-92e9-d04bdd8f0359"/>
    <xsd:import namespace="04c7059f-bde8-4ce9-bb0f-e52888740953"/>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d8e79d84-78fb-44a9-92e9-d04bdd8f0359"/>
    <ds:schemaRef ds:uri="http://schemas.microsoft.com/office/2006/metadata/properties"/>
    <ds:schemaRef ds:uri="http://purl.org/dc/dcmitype/"/>
    <ds:schemaRef ds:uri="http://schemas.microsoft.com/office/infopath/2007/PartnerControls"/>
    <ds:schemaRef ds:uri="http://schemas.microsoft.com/office/2006/documentManagement/types"/>
    <ds:schemaRef ds:uri="http://purl.org/dc/terms/"/>
    <ds:schemaRef ds:uri="http://purl.org/dc/elements/1.1/"/>
    <ds:schemaRef ds:uri="http://schemas.openxmlformats.org/package/2006/metadata/core-properties"/>
    <ds:schemaRef ds:uri="04c7059f-bde8-4ce9-bb0f-e52888740953"/>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A2CBD71-B718-4902-8F72-5F2475DE6A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132</TotalTime>
  <Words>2260</Words>
  <Application>Microsoft Office PowerPoint</Application>
  <PresentationFormat>On-screen Show (4:3)</PresentationFormat>
  <Paragraphs>180</Paragraphs>
  <Slides>33</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Arial</vt:lpstr>
      <vt:lpstr>Arial</vt:lpstr>
      <vt:lpstr>Calibri</vt:lpstr>
      <vt:lpstr>Helvetica</vt:lpstr>
      <vt:lpstr>Myriad Pro</vt:lpstr>
      <vt:lpstr>Palatino Linotype</vt:lpstr>
      <vt:lpstr>Wingdings</vt:lpstr>
      <vt:lpstr>20140311PresentationUWTSDTemplate</vt:lpstr>
      <vt:lpstr>  Social Epidemiology and Public Health Development  Foundations of Social Epidemiology    </vt:lpstr>
      <vt:lpstr>Aims of the Session</vt:lpstr>
      <vt:lpstr>What are health determinants?</vt:lpstr>
      <vt:lpstr>PowerPoint Presentation</vt:lpstr>
      <vt:lpstr>What factors can influence health?</vt:lpstr>
      <vt:lpstr>Determinants of health </vt:lpstr>
      <vt:lpstr>Determinants of health</vt:lpstr>
      <vt:lpstr>Determinants of health</vt:lpstr>
      <vt:lpstr>Determinants of health in the UK</vt:lpstr>
      <vt:lpstr>Determinants of health</vt:lpstr>
      <vt:lpstr>Determinants of health</vt:lpstr>
      <vt:lpstr>Determinants of Health</vt:lpstr>
      <vt:lpstr>Determinants of Health</vt:lpstr>
      <vt:lpstr>Determinants of Health</vt:lpstr>
      <vt:lpstr>Activity </vt:lpstr>
      <vt:lpstr>Activity Answer</vt:lpstr>
      <vt:lpstr>Interrelationships between Determinants</vt:lpstr>
      <vt:lpstr>What are social determinants of health?</vt:lpstr>
      <vt:lpstr>Social determinants of health </vt:lpstr>
      <vt:lpstr>Social determinants of health </vt:lpstr>
      <vt:lpstr>Social determinants of health </vt:lpstr>
      <vt:lpstr>Wider determinants of health</vt:lpstr>
      <vt:lpstr>Main Determinants of Health Model</vt:lpstr>
      <vt:lpstr>Main Determinants of Health</vt:lpstr>
      <vt:lpstr>Social determinants of health </vt:lpstr>
      <vt:lpstr>PowerPoint Presentation</vt:lpstr>
      <vt:lpstr>Social class and health</vt:lpstr>
      <vt:lpstr>Social class and health</vt:lpstr>
      <vt:lpstr>Activity</vt:lpstr>
      <vt:lpstr>Activity </vt:lpstr>
      <vt:lpstr>References</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Hamdi Hussain</cp:lastModifiedBy>
  <cp:revision>48</cp:revision>
  <dcterms:created xsi:type="dcterms:W3CDTF">2015-04-14T15:21:28Z</dcterms:created>
  <dcterms:modified xsi:type="dcterms:W3CDTF">2026-03-08T14:38:10Z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