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90" r:id="rId2"/>
    <p:sldId id="281" r:id="rId3"/>
    <p:sldId id="282" r:id="rId4"/>
    <p:sldId id="283" r:id="rId5"/>
    <p:sldId id="284" r:id="rId6"/>
    <p:sldId id="285" r:id="rId7"/>
    <p:sldId id="287" r:id="rId8"/>
    <p:sldId id="286" r:id="rId9"/>
    <p:sldId id="288" r:id="rId10"/>
    <p:sldId id="259" r:id="rId11"/>
    <p:sldId id="262" r:id="rId12"/>
    <p:sldId id="263" r:id="rId13"/>
    <p:sldId id="266" r:id="rId14"/>
    <p:sldId id="267" r:id="rId15"/>
    <p:sldId id="268" r:id="rId16"/>
    <p:sldId id="269" r:id="rId17"/>
    <p:sldId id="270" r:id="rId18"/>
    <p:sldId id="271" r:id="rId19"/>
    <p:sldId id="272" r:id="rId20"/>
    <p:sldId id="273" r:id="rId21"/>
    <p:sldId id="274" r:id="rId22"/>
    <p:sldId id="291" r:id="rId23"/>
    <p:sldId id="264" r:id="rId24"/>
    <p:sldId id="28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7266" autoAdjust="0"/>
  </p:normalViewPr>
  <p:slideViewPr>
    <p:cSldViewPr snapToGrid="0">
      <p:cViewPr varScale="1">
        <p:scale>
          <a:sx n="75" d="100"/>
          <a:sy n="75" d="100"/>
        </p:scale>
        <p:origin x="1950" y="66"/>
      </p:cViewPr>
      <p:guideLst/>
    </p:cSldViewPr>
  </p:slideViewPr>
  <p:notesTextViewPr>
    <p:cViewPr>
      <p:scale>
        <a:sx n="1" d="1"/>
        <a:sy n="1" d="1"/>
      </p:scale>
      <p:origin x="0" y="-31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7B4E55-A50A-49A0-81EE-86300AFED84A}"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58F3FBED-36B2-43E1-804E-565F8AE7720A}">
      <dgm:prSet phldrT="[Text]"/>
      <dgm:spPr/>
      <dgm:t>
        <a:bodyPr/>
        <a:lstStyle/>
        <a:p>
          <a:r>
            <a:rPr lang="en-GB" dirty="0"/>
            <a:t>All dissertation projects need to be clear on data collection</a:t>
          </a:r>
        </a:p>
      </dgm:t>
    </dgm:pt>
    <dgm:pt modelId="{280968D8-3303-45AA-B7C4-5F2CBD5DBF3D}" type="parTrans" cxnId="{43C19ADD-9F7C-4ABC-9E3C-C2E3AD568906}">
      <dgm:prSet/>
      <dgm:spPr/>
      <dgm:t>
        <a:bodyPr/>
        <a:lstStyle/>
        <a:p>
          <a:endParaRPr lang="en-GB"/>
        </a:p>
      </dgm:t>
    </dgm:pt>
    <dgm:pt modelId="{2990178F-B5F7-42A0-A873-9939DA9ACC1A}" type="sibTrans" cxnId="{43C19ADD-9F7C-4ABC-9E3C-C2E3AD568906}">
      <dgm:prSet/>
      <dgm:spPr/>
      <dgm:t>
        <a:bodyPr/>
        <a:lstStyle/>
        <a:p>
          <a:endParaRPr lang="en-GB"/>
        </a:p>
      </dgm:t>
    </dgm:pt>
    <dgm:pt modelId="{7D81A0CC-7535-4A94-A345-E49AD594CFFF}">
      <dgm:prSet phldrT="[Text]"/>
      <dgm:spPr/>
      <dgm:t>
        <a:bodyPr/>
        <a:lstStyle/>
        <a:p>
          <a:r>
            <a:rPr lang="en-GB" dirty="0"/>
            <a:t>Include this chapter if undertaking – Primary/secondary/case study</a:t>
          </a:r>
        </a:p>
      </dgm:t>
    </dgm:pt>
    <dgm:pt modelId="{6A452F02-9FBD-4788-8E1D-06BDC2A4F417}" type="parTrans" cxnId="{1E98FFE2-DAB7-45E1-ACB8-F47DA4A24E07}">
      <dgm:prSet/>
      <dgm:spPr/>
      <dgm:t>
        <a:bodyPr/>
        <a:lstStyle/>
        <a:p>
          <a:endParaRPr lang="en-GB"/>
        </a:p>
      </dgm:t>
    </dgm:pt>
    <dgm:pt modelId="{FADE671D-3297-497F-AD8F-BCC1D08356D5}" type="sibTrans" cxnId="{1E98FFE2-DAB7-45E1-ACB8-F47DA4A24E07}">
      <dgm:prSet/>
      <dgm:spPr/>
      <dgm:t>
        <a:bodyPr/>
        <a:lstStyle/>
        <a:p>
          <a:endParaRPr lang="en-GB"/>
        </a:p>
      </dgm:t>
    </dgm:pt>
    <dgm:pt modelId="{B8862D53-30E3-4F48-BAA6-EF878A598BEB}">
      <dgm:prSet phldrT="[Text]"/>
      <dgm:spPr/>
      <dgm:t>
        <a:bodyPr/>
        <a:lstStyle/>
        <a:p>
          <a:r>
            <a:rPr lang="en-GB" dirty="0"/>
            <a:t>It is the ….</a:t>
          </a:r>
          <a:r>
            <a:rPr lang="en-GB" i="1" dirty="0"/>
            <a:t>who, when, where, why</a:t>
          </a:r>
          <a:r>
            <a:rPr lang="en-GB" dirty="0"/>
            <a:t>…. of your research</a:t>
          </a:r>
        </a:p>
      </dgm:t>
    </dgm:pt>
    <dgm:pt modelId="{48605FFB-A2C7-4EFA-AC07-B4AEA289AB4F}" type="parTrans" cxnId="{60D5985D-5C60-439E-B822-4838547E5A75}">
      <dgm:prSet/>
      <dgm:spPr/>
      <dgm:t>
        <a:bodyPr/>
        <a:lstStyle/>
        <a:p>
          <a:endParaRPr lang="en-GB"/>
        </a:p>
      </dgm:t>
    </dgm:pt>
    <dgm:pt modelId="{64B24B62-C7ED-4BAF-BD97-D7AE3D8C987A}" type="sibTrans" cxnId="{60D5985D-5C60-439E-B822-4838547E5A75}">
      <dgm:prSet/>
      <dgm:spPr/>
      <dgm:t>
        <a:bodyPr/>
        <a:lstStyle/>
        <a:p>
          <a:endParaRPr lang="en-GB"/>
        </a:p>
      </dgm:t>
    </dgm:pt>
    <dgm:pt modelId="{2CDF0091-6767-4E6E-8E1B-4289B97CA7B3}" type="pres">
      <dgm:prSet presAssocID="{777B4E55-A50A-49A0-81EE-86300AFED84A}" presName="Name0" presStyleCnt="0">
        <dgm:presLayoutVars>
          <dgm:chMax val="7"/>
          <dgm:chPref val="7"/>
          <dgm:dir/>
        </dgm:presLayoutVars>
      </dgm:prSet>
      <dgm:spPr/>
    </dgm:pt>
    <dgm:pt modelId="{5CA39B8E-45EC-48C2-84D5-B19342806A5B}" type="pres">
      <dgm:prSet presAssocID="{777B4E55-A50A-49A0-81EE-86300AFED84A}" presName="Name1" presStyleCnt="0"/>
      <dgm:spPr/>
    </dgm:pt>
    <dgm:pt modelId="{ED833E75-20DA-431A-A909-1B98B38CABB8}" type="pres">
      <dgm:prSet presAssocID="{777B4E55-A50A-49A0-81EE-86300AFED84A}" presName="cycle" presStyleCnt="0"/>
      <dgm:spPr/>
    </dgm:pt>
    <dgm:pt modelId="{20E300B8-9E70-4BF5-9331-34707298C402}" type="pres">
      <dgm:prSet presAssocID="{777B4E55-A50A-49A0-81EE-86300AFED84A}" presName="srcNode" presStyleLbl="node1" presStyleIdx="0" presStyleCnt="3"/>
      <dgm:spPr/>
    </dgm:pt>
    <dgm:pt modelId="{207E8CFC-E63B-44E0-AF24-C816198466A2}" type="pres">
      <dgm:prSet presAssocID="{777B4E55-A50A-49A0-81EE-86300AFED84A}" presName="conn" presStyleLbl="parChTrans1D2" presStyleIdx="0" presStyleCnt="1"/>
      <dgm:spPr/>
    </dgm:pt>
    <dgm:pt modelId="{9CC4946F-FD60-4DEF-9E6C-499272EE09A9}" type="pres">
      <dgm:prSet presAssocID="{777B4E55-A50A-49A0-81EE-86300AFED84A}" presName="extraNode" presStyleLbl="node1" presStyleIdx="0" presStyleCnt="3"/>
      <dgm:spPr/>
    </dgm:pt>
    <dgm:pt modelId="{C4D6E04C-5592-4C4E-8FBA-DEE749B0809D}" type="pres">
      <dgm:prSet presAssocID="{777B4E55-A50A-49A0-81EE-86300AFED84A}" presName="dstNode" presStyleLbl="node1" presStyleIdx="0" presStyleCnt="3"/>
      <dgm:spPr/>
    </dgm:pt>
    <dgm:pt modelId="{19F344FA-60B3-435E-BF4E-A500DC178145}" type="pres">
      <dgm:prSet presAssocID="{58F3FBED-36B2-43E1-804E-565F8AE7720A}" presName="text_1" presStyleLbl="node1" presStyleIdx="0" presStyleCnt="3">
        <dgm:presLayoutVars>
          <dgm:bulletEnabled val="1"/>
        </dgm:presLayoutVars>
      </dgm:prSet>
      <dgm:spPr/>
    </dgm:pt>
    <dgm:pt modelId="{2D21EDBD-F32B-454E-A717-6D8D988C828D}" type="pres">
      <dgm:prSet presAssocID="{58F3FBED-36B2-43E1-804E-565F8AE7720A}" presName="accent_1" presStyleCnt="0"/>
      <dgm:spPr/>
    </dgm:pt>
    <dgm:pt modelId="{E2CF024B-AF66-46D1-88C7-A2FDEF1696A4}" type="pres">
      <dgm:prSet presAssocID="{58F3FBED-36B2-43E1-804E-565F8AE7720A}" presName="accentRepeatNode" presStyleLbl="solidFgAcc1" presStyleIdx="0" presStyleCnt="3"/>
      <dgm:spPr/>
    </dgm:pt>
    <dgm:pt modelId="{EFBC624E-54DC-476A-9401-70C6B57943AA}" type="pres">
      <dgm:prSet presAssocID="{7D81A0CC-7535-4A94-A345-E49AD594CFFF}" presName="text_2" presStyleLbl="node1" presStyleIdx="1" presStyleCnt="3">
        <dgm:presLayoutVars>
          <dgm:bulletEnabled val="1"/>
        </dgm:presLayoutVars>
      </dgm:prSet>
      <dgm:spPr/>
    </dgm:pt>
    <dgm:pt modelId="{16E41243-5EF2-4E92-A567-B3BB7E0D6C26}" type="pres">
      <dgm:prSet presAssocID="{7D81A0CC-7535-4A94-A345-E49AD594CFFF}" presName="accent_2" presStyleCnt="0"/>
      <dgm:spPr/>
    </dgm:pt>
    <dgm:pt modelId="{811D9B71-B895-4E98-BDBC-6486DB959CF2}" type="pres">
      <dgm:prSet presAssocID="{7D81A0CC-7535-4A94-A345-E49AD594CFFF}" presName="accentRepeatNode" presStyleLbl="solidFgAcc1" presStyleIdx="1" presStyleCnt="3"/>
      <dgm:spPr/>
    </dgm:pt>
    <dgm:pt modelId="{F0519A71-429D-4905-A69E-706D5EDE5AAD}" type="pres">
      <dgm:prSet presAssocID="{B8862D53-30E3-4F48-BAA6-EF878A598BEB}" presName="text_3" presStyleLbl="node1" presStyleIdx="2" presStyleCnt="3">
        <dgm:presLayoutVars>
          <dgm:bulletEnabled val="1"/>
        </dgm:presLayoutVars>
      </dgm:prSet>
      <dgm:spPr/>
    </dgm:pt>
    <dgm:pt modelId="{5622ACC9-11C0-4662-9503-64DF45BA2781}" type="pres">
      <dgm:prSet presAssocID="{B8862D53-30E3-4F48-BAA6-EF878A598BEB}" presName="accent_3" presStyleCnt="0"/>
      <dgm:spPr/>
    </dgm:pt>
    <dgm:pt modelId="{82D26E54-D7C6-48DD-AB6F-60E8D65FEB20}" type="pres">
      <dgm:prSet presAssocID="{B8862D53-30E3-4F48-BAA6-EF878A598BEB}" presName="accentRepeatNode" presStyleLbl="solidFgAcc1" presStyleIdx="2" presStyleCnt="3"/>
      <dgm:spPr/>
    </dgm:pt>
  </dgm:ptLst>
  <dgm:cxnLst>
    <dgm:cxn modelId="{CE091E15-7EDE-417B-9737-8FEA6B46F268}" type="presOf" srcId="{2990178F-B5F7-42A0-A873-9939DA9ACC1A}" destId="{207E8CFC-E63B-44E0-AF24-C816198466A2}" srcOrd="0" destOrd="0" presId="urn:microsoft.com/office/officeart/2008/layout/VerticalCurvedList"/>
    <dgm:cxn modelId="{60D5985D-5C60-439E-B822-4838547E5A75}" srcId="{777B4E55-A50A-49A0-81EE-86300AFED84A}" destId="{B8862D53-30E3-4F48-BAA6-EF878A598BEB}" srcOrd="2" destOrd="0" parTransId="{48605FFB-A2C7-4EFA-AC07-B4AEA289AB4F}" sibTransId="{64B24B62-C7ED-4BAF-BD97-D7AE3D8C987A}"/>
    <dgm:cxn modelId="{BBAB3F61-19C8-42A2-852C-F498A6A26B89}" type="presOf" srcId="{7D81A0CC-7535-4A94-A345-E49AD594CFFF}" destId="{EFBC624E-54DC-476A-9401-70C6B57943AA}" srcOrd="0" destOrd="0" presId="urn:microsoft.com/office/officeart/2008/layout/VerticalCurvedList"/>
    <dgm:cxn modelId="{F5CB9E9F-6C11-48D3-8F1D-703613602F75}" type="presOf" srcId="{777B4E55-A50A-49A0-81EE-86300AFED84A}" destId="{2CDF0091-6767-4E6E-8E1B-4289B97CA7B3}" srcOrd="0" destOrd="0" presId="urn:microsoft.com/office/officeart/2008/layout/VerticalCurvedList"/>
    <dgm:cxn modelId="{1C13CCCC-88E6-45FA-B313-0621637996BC}" type="presOf" srcId="{58F3FBED-36B2-43E1-804E-565F8AE7720A}" destId="{19F344FA-60B3-435E-BF4E-A500DC178145}" srcOrd="0" destOrd="0" presId="urn:microsoft.com/office/officeart/2008/layout/VerticalCurvedList"/>
    <dgm:cxn modelId="{43C19ADD-9F7C-4ABC-9E3C-C2E3AD568906}" srcId="{777B4E55-A50A-49A0-81EE-86300AFED84A}" destId="{58F3FBED-36B2-43E1-804E-565F8AE7720A}" srcOrd="0" destOrd="0" parTransId="{280968D8-3303-45AA-B7C4-5F2CBD5DBF3D}" sibTransId="{2990178F-B5F7-42A0-A873-9939DA9ACC1A}"/>
    <dgm:cxn modelId="{1E98FFE2-DAB7-45E1-ACB8-F47DA4A24E07}" srcId="{777B4E55-A50A-49A0-81EE-86300AFED84A}" destId="{7D81A0CC-7535-4A94-A345-E49AD594CFFF}" srcOrd="1" destOrd="0" parTransId="{6A452F02-9FBD-4788-8E1D-06BDC2A4F417}" sibTransId="{FADE671D-3297-497F-AD8F-BCC1D08356D5}"/>
    <dgm:cxn modelId="{A7D127FB-93AE-48D5-A77E-C86DEF0CA230}" type="presOf" srcId="{B8862D53-30E3-4F48-BAA6-EF878A598BEB}" destId="{F0519A71-429D-4905-A69E-706D5EDE5AAD}" srcOrd="0" destOrd="0" presId="urn:microsoft.com/office/officeart/2008/layout/VerticalCurvedList"/>
    <dgm:cxn modelId="{309F7A3D-B799-46AE-A865-2E430286CD1D}" type="presParOf" srcId="{2CDF0091-6767-4E6E-8E1B-4289B97CA7B3}" destId="{5CA39B8E-45EC-48C2-84D5-B19342806A5B}" srcOrd="0" destOrd="0" presId="urn:microsoft.com/office/officeart/2008/layout/VerticalCurvedList"/>
    <dgm:cxn modelId="{0531D730-43ED-4142-BF89-49A40F6E84CE}" type="presParOf" srcId="{5CA39B8E-45EC-48C2-84D5-B19342806A5B}" destId="{ED833E75-20DA-431A-A909-1B98B38CABB8}" srcOrd="0" destOrd="0" presId="urn:microsoft.com/office/officeart/2008/layout/VerticalCurvedList"/>
    <dgm:cxn modelId="{16F1A5BC-4E75-442A-AA61-2CDEEEE34CBA}" type="presParOf" srcId="{ED833E75-20DA-431A-A909-1B98B38CABB8}" destId="{20E300B8-9E70-4BF5-9331-34707298C402}" srcOrd="0" destOrd="0" presId="urn:microsoft.com/office/officeart/2008/layout/VerticalCurvedList"/>
    <dgm:cxn modelId="{98D13083-97E4-47FA-979E-75D9B8B9EDD9}" type="presParOf" srcId="{ED833E75-20DA-431A-A909-1B98B38CABB8}" destId="{207E8CFC-E63B-44E0-AF24-C816198466A2}" srcOrd="1" destOrd="0" presId="urn:microsoft.com/office/officeart/2008/layout/VerticalCurvedList"/>
    <dgm:cxn modelId="{B55C25B5-6C5C-46A3-8C60-DFF1D84634EF}" type="presParOf" srcId="{ED833E75-20DA-431A-A909-1B98B38CABB8}" destId="{9CC4946F-FD60-4DEF-9E6C-499272EE09A9}" srcOrd="2" destOrd="0" presId="urn:microsoft.com/office/officeart/2008/layout/VerticalCurvedList"/>
    <dgm:cxn modelId="{CA0D04BE-5404-47C6-9B9D-2852A7B5BDC9}" type="presParOf" srcId="{ED833E75-20DA-431A-A909-1B98B38CABB8}" destId="{C4D6E04C-5592-4C4E-8FBA-DEE749B0809D}" srcOrd="3" destOrd="0" presId="urn:microsoft.com/office/officeart/2008/layout/VerticalCurvedList"/>
    <dgm:cxn modelId="{5E26BDD9-50A0-40AD-BDFB-AC9A6C00F901}" type="presParOf" srcId="{5CA39B8E-45EC-48C2-84D5-B19342806A5B}" destId="{19F344FA-60B3-435E-BF4E-A500DC178145}" srcOrd="1" destOrd="0" presId="urn:microsoft.com/office/officeart/2008/layout/VerticalCurvedList"/>
    <dgm:cxn modelId="{48CA2814-F810-4C04-AD32-2B2181373ED0}" type="presParOf" srcId="{5CA39B8E-45EC-48C2-84D5-B19342806A5B}" destId="{2D21EDBD-F32B-454E-A717-6D8D988C828D}" srcOrd="2" destOrd="0" presId="urn:microsoft.com/office/officeart/2008/layout/VerticalCurvedList"/>
    <dgm:cxn modelId="{B2BE0781-F533-41FC-8637-DF97CBB1BCA1}" type="presParOf" srcId="{2D21EDBD-F32B-454E-A717-6D8D988C828D}" destId="{E2CF024B-AF66-46D1-88C7-A2FDEF1696A4}" srcOrd="0" destOrd="0" presId="urn:microsoft.com/office/officeart/2008/layout/VerticalCurvedList"/>
    <dgm:cxn modelId="{41983C4E-E825-47FF-AD36-A95DFCD1A5F6}" type="presParOf" srcId="{5CA39B8E-45EC-48C2-84D5-B19342806A5B}" destId="{EFBC624E-54DC-476A-9401-70C6B57943AA}" srcOrd="3" destOrd="0" presId="urn:microsoft.com/office/officeart/2008/layout/VerticalCurvedList"/>
    <dgm:cxn modelId="{1F77C764-7352-4984-BB5D-70B82338E39A}" type="presParOf" srcId="{5CA39B8E-45EC-48C2-84D5-B19342806A5B}" destId="{16E41243-5EF2-4E92-A567-B3BB7E0D6C26}" srcOrd="4" destOrd="0" presId="urn:microsoft.com/office/officeart/2008/layout/VerticalCurvedList"/>
    <dgm:cxn modelId="{1F33CE12-F4DE-48C3-9812-10B2CADFB36A}" type="presParOf" srcId="{16E41243-5EF2-4E92-A567-B3BB7E0D6C26}" destId="{811D9B71-B895-4E98-BDBC-6486DB959CF2}" srcOrd="0" destOrd="0" presId="urn:microsoft.com/office/officeart/2008/layout/VerticalCurvedList"/>
    <dgm:cxn modelId="{6FB9151E-1258-403E-ABC9-4B1A001DA166}" type="presParOf" srcId="{5CA39B8E-45EC-48C2-84D5-B19342806A5B}" destId="{F0519A71-429D-4905-A69E-706D5EDE5AAD}" srcOrd="5" destOrd="0" presId="urn:microsoft.com/office/officeart/2008/layout/VerticalCurvedList"/>
    <dgm:cxn modelId="{968702C7-336C-4FD8-A4EC-104B1EE96464}" type="presParOf" srcId="{5CA39B8E-45EC-48C2-84D5-B19342806A5B}" destId="{5622ACC9-11C0-4662-9503-64DF45BA2781}" srcOrd="6" destOrd="0" presId="urn:microsoft.com/office/officeart/2008/layout/VerticalCurvedList"/>
    <dgm:cxn modelId="{91D9D086-EECB-452D-9B49-97574E22331F}" type="presParOf" srcId="{5622ACC9-11C0-4662-9503-64DF45BA2781}" destId="{82D26E54-D7C6-48DD-AB6F-60E8D65FEB2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9B08BB-D56E-41E4-9AB5-5BA9614CA5F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A84AE68E-BD88-4EC9-803F-F2EF0D0962C9}">
      <dgm:prSet phldrT="[Text]"/>
      <dgm:spPr/>
      <dgm:t>
        <a:bodyPr/>
        <a:lstStyle/>
        <a:p>
          <a:r>
            <a:rPr lang="en-GB" dirty="0"/>
            <a:t>1.Introduction to the chapter</a:t>
          </a:r>
        </a:p>
      </dgm:t>
    </dgm:pt>
    <dgm:pt modelId="{EDB32C06-E997-45CD-82EA-DEB30A3788CC}" type="parTrans" cxnId="{1D260D44-4986-4110-84A4-1258177C022A}">
      <dgm:prSet/>
      <dgm:spPr/>
      <dgm:t>
        <a:bodyPr/>
        <a:lstStyle/>
        <a:p>
          <a:endParaRPr lang="en-GB"/>
        </a:p>
      </dgm:t>
    </dgm:pt>
    <dgm:pt modelId="{452F70D2-91BF-47D5-830F-0E01B56FC0CB}" type="sibTrans" cxnId="{1D260D44-4986-4110-84A4-1258177C022A}">
      <dgm:prSet/>
      <dgm:spPr/>
      <dgm:t>
        <a:bodyPr/>
        <a:lstStyle/>
        <a:p>
          <a:endParaRPr lang="en-GB"/>
        </a:p>
      </dgm:t>
    </dgm:pt>
    <dgm:pt modelId="{9E3A43AB-163C-4159-B1F5-AB82F5845873}">
      <dgm:prSet phldrT="[Text]"/>
      <dgm:spPr/>
      <dgm:t>
        <a:bodyPr/>
        <a:lstStyle/>
        <a:p>
          <a:r>
            <a:rPr lang="en-GB" dirty="0"/>
            <a:t>2. Research strategy</a:t>
          </a:r>
        </a:p>
      </dgm:t>
    </dgm:pt>
    <dgm:pt modelId="{CD610B18-D8A0-472C-ADE0-D6C522F38440}" type="parTrans" cxnId="{AB2AEF9F-899E-4153-B43E-EEED8E09E500}">
      <dgm:prSet/>
      <dgm:spPr/>
      <dgm:t>
        <a:bodyPr/>
        <a:lstStyle/>
        <a:p>
          <a:endParaRPr lang="en-GB"/>
        </a:p>
      </dgm:t>
    </dgm:pt>
    <dgm:pt modelId="{F33DC98B-589C-49EE-8544-57332B8A5498}" type="sibTrans" cxnId="{AB2AEF9F-899E-4153-B43E-EEED8E09E500}">
      <dgm:prSet/>
      <dgm:spPr/>
      <dgm:t>
        <a:bodyPr/>
        <a:lstStyle/>
        <a:p>
          <a:endParaRPr lang="en-GB"/>
        </a:p>
      </dgm:t>
    </dgm:pt>
    <dgm:pt modelId="{4D1E04ED-6922-413D-8D77-46160799FCFE}">
      <dgm:prSet phldrT="[Text]"/>
      <dgm:spPr/>
      <dgm:t>
        <a:bodyPr/>
        <a:lstStyle/>
        <a:p>
          <a:r>
            <a:rPr lang="en-GB" dirty="0"/>
            <a:t>3. Data collection</a:t>
          </a:r>
        </a:p>
      </dgm:t>
    </dgm:pt>
    <dgm:pt modelId="{AFD6463E-F893-4B3A-BB01-12FBA1300E1F}" type="parTrans" cxnId="{AFEE60A2-D7AA-45D7-8D98-88E6F9B7B9A1}">
      <dgm:prSet/>
      <dgm:spPr/>
      <dgm:t>
        <a:bodyPr/>
        <a:lstStyle/>
        <a:p>
          <a:endParaRPr lang="en-GB"/>
        </a:p>
      </dgm:t>
    </dgm:pt>
    <dgm:pt modelId="{A8917F89-D8BB-4137-9899-6C6478B6102B}" type="sibTrans" cxnId="{AFEE60A2-D7AA-45D7-8D98-88E6F9B7B9A1}">
      <dgm:prSet/>
      <dgm:spPr/>
      <dgm:t>
        <a:bodyPr/>
        <a:lstStyle/>
        <a:p>
          <a:endParaRPr lang="en-GB"/>
        </a:p>
      </dgm:t>
    </dgm:pt>
    <dgm:pt modelId="{582C7ABF-2962-4EBF-9825-9582A42A8970}">
      <dgm:prSet/>
      <dgm:spPr/>
      <dgm:t>
        <a:bodyPr/>
        <a:lstStyle/>
        <a:p>
          <a:r>
            <a:rPr lang="en-GB" dirty="0"/>
            <a:t>4. Data Analysis</a:t>
          </a:r>
        </a:p>
      </dgm:t>
    </dgm:pt>
    <dgm:pt modelId="{84848829-F0D8-43E8-A888-D4264E093166}" type="parTrans" cxnId="{18325523-5C26-42FE-B364-19400F2B60FC}">
      <dgm:prSet/>
      <dgm:spPr/>
      <dgm:t>
        <a:bodyPr/>
        <a:lstStyle/>
        <a:p>
          <a:endParaRPr lang="en-GB"/>
        </a:p>
      </dgm:t>
    </dgm:pt>
    <dgm:pt modelId="{D9A38552-FBCB-4190-B677-53960F7C9AFB}" type="sibTrans" cxnId="{18325523-5C26-42FE-B364-19400F2B60FC}">
      <dgm:prSet/>
      <dgm:spPr/>
      <dgm:t>
        <a:bodyPr/>
        <a:lstStyle/>
        <a:p>
          <a:endParaRPr lang="en-GB"/>
        </a:p>
      </dgm:t>
    </dgm:pt>
    <dgm:pt modelId="{D20475AD-B04B-4421-9EBB-7B6141FBD4A2}">
      <dgm:prSet/>
      <dgm:spPr/>
      <dgm:t>
        <a:bodyPr/>
        <a:lstStyle/>
        <a:p>
          <a:r>
            <a:rPr lang="en-GB" dirty="0"/>
            <a:t>5. Limitations </a:t>
          </a:r>
        </a:p>
      </dgm:t>
    </dgm:pt>
    <dgm:pt modelId="{22183FCE-3FCA-42D1-A1C2-4922FD5926AA}" type="parTrans" cxnId="{FCE1CF17-4C6A-4F5C-AB99-D4CE54150807}">
      <dgm:prSet/>
      <dgm:spPr/>
      <dgm:t>
        <a:bodyPr/>
        <a:lstStyle/>
        <a:p>
          <a:endParaRPr lang="en-GB"/>
        </a:p>
      </dgm:t>
    </dgm:pt>
    <dgm:pt modelId="{02D3B2D6-2513-4154-9FEC-9F0AC69F3B44}" type="sibTrans" cxnId="{FCE1CF17-4C6A-4F5C-AB99-D4CE54150807}">
      <dgm:prSet/>
      <dgm:spPr/>
      <dgm:t>
        <a:bodyPr/>
        <a:lstStyle/>
        <a:p>
          <a:endParaRPr lang="en-GB"/>
        </a:p>
      </dgm:t>
    </dgm:pt>
    <dgm:pt modelId="{A187E05F-4207-4368-A270-959830E082CA}" type="pres">
      <dgm:prSet presAssocID="{0D9B08BB-D56E-41E4-9AB5-5BA9614CA5FE}" presName="diagram" presStyleCnt="0">
        <dgm:presLayoutVars>
          <dgm:dir/>
          <dgm:resizeHandles val="exact"/>
        </dgm:presLayoutVars>
      </dgm:prSet>
      <dgm:spPr/>
    </dgm:pt>
    <dgm:pt modelId="{FEA58C39-2EBB-48AB-B650-F0502A08A974}" type="pres">
      <dgm:prSet presAssocID="{A84AE68E-BD88-4EC9-803F-F2EF0D0962C9}" presName="node" presStyleLbl="node1" presStyleIdx="0" presStyleCnt="5">
        <dgm:presLayoutVars>
          <dgm:bulletEnabled val="1"/>
        </dgm:presLayoutVars>
      </dgm:prSet>
      <dgm:spPr/>
    </dgm:pt>
    <dgm:pt modelId="{508D0E4A-4B63-4D22-97E8-3051A676835B}" type="pres">
      <dgm:prSet presAssocID="{452F70D2-91BF-47D5-830F-0E01B56FC0CB}" presName="sibTrans" presStyleCnt="0"/>
      <dgm:spPr/>
    </dgm:pt>
    <dgm:pt modelId="{9BD69C2A-91F2-413B-8155-81F89E1112AD}" type="pres">
      <dgm:prSet presAssocID="{9E3A43AB-163C-4159-B1F5-AB82F5845873}" presName="node" presStyleLbl="node1" presStyleIdx="1" presStyleCnt="5">
        <dgm:presLayoutVars>
          <dgm:bulletEnabled val="1"/>
        </dgm:presLayoutVars>
      </dgm:prSet>
      <dgm:spPr/>
    </dgm:pt>
    <dgm:pt modelId="{C1565DB0-848C-45B0-8E5C-D3DBE0D53821}" type="pres">
      <dgm:prSet presAssocID="{F33DC98B-589C-49EE-8544-57332B8A5498}" presName="sibTrans" presStyleCnt="0"/>
      <dgm:spPr/>
    </dgm:pt>
    <dgm:pt modelId="{83354C05-9313-4D38-BEC0-E04898480531}" type="pres">
      <dgm:prSet presAssocID="{4D1E04ED-6922-413D-8D77-46160799FCFE}" presName="node" presStyleLbl="node1" presStyleIdx="2" presStyleCnt="5">
        <dgm:presLayoutVars>
          <dgm:bulletEnabled val="1"/>
        </dgm:presLayoutVars>
      </dgm:prSet>
      <dgm:spPr/>
    </dgm:pt>
    <dgm:pt modelId="{9BFC086B-BAB5-47FD-9D6C-A8AD3EDCF52A}" type="pres">
      <dgm:prSet presAssocID="{A8917F89-D8BB-4137-9899-6C6478B6102B}" presName="sibTrans" presStyleCnt="0"/>
      <dgm:spPr/>
    </dgm:pt>
    <dgm:pt modelId="{1AEBE335-DC8E-400F-827F-86EC8B24706B}" type="pres">
      <dgm:prSet presAssocID="{582C7ABF-2962-4EBF-9825-9582A42A8970}" presName="node" presStyleLbl="node1" presStyleIdx="3" presStyleCnt="5">
        <dgm:presLayoutVars>
          <dgm:bulletEnabled val="1"/>
        </dgm:presLayoutVars>
      </dgm:prSet>
      <dgm:spPr/>
    </dgm:pt>
    <dgm:pt modelId="{492E3AD2-EBD6-47D9-A186-A968979C4214}" type="pres">
      <dgm:prSet presAssocID="{D9A38552-FBCB-4190-B677-53960F7C9AFB}" presName="sibTrans" presStyleCnt="0"/>
      <dgm:spPr/>
    </dgm:pt>
    <dgm:pt modelId="{CEBB3608-0A4C-4EC9-9895-38E9795CF591}" type="pres">
      <dgm:prSet presAssocID="{D20475AD-B04B-4421-9EBB-7B6141FBD4A2}" presName="node" presStyleLbl="node1" presStyleIdx="4" presStyleCnt="5">
        <dgm:presLayoutVars>
          <dgm:bulletEnabled val="1"/>
        </dgm:presLayoutVars>
      </dgm:prSet>
      <dgm:spPr/>
    </dgm:pt>
  </dgm:ptLst>
  <dgm:cxnLst>
    <dgm:cxn modelId="{FCE1CF17-4C6A-4F5C-AB99-D4CE54150807}" srcId="{0D9B08BB-D56E-41E4-9AB5-5BA9614CA5FE}" destId="{D20475AD-B04B-4421-9EBB-7B6141FBD4A2}" srcOrd="4" destOrd="0" parTransId="{22183FCE-3FCA-42D1-A1C2-4922FD5926AA}" sibTransId="{02D3B2D6-2513-4154-9FEC-9F0AC69F3B44}"/>
    <dgm:cxn modelId="{18325523-5C26-42FE-B364-19400F2B60FC}" srcId="{0D9B08BB-D56E-41E4-9AB5-5BA9614CA5FE}" destId="{582C7ABF-2962-4EBF-9825-9582A42A8970}" srcOrd="3" destOrd="0" parTransId="{84848829-F0D8-43E8-A888-D4264E093166}" sibTransId="{D9A38552-FBCB-4190-B677-53960F7C9AFB}"/>
    <dgm:cxn modelId="{3291D928-2422-458B-942E-5FB587E611E0}" type="presOf" srcId="{D20475AD-B04B-4421-9EBB-7B6141FBD4A2}" destId="{CEBB3608-0A4C-4EC9-9895-38E9795CF591}" srcOrd="0" destOrd="0" presId="urn:microsoft.com/office/officeart/2005/8/layout/default"/>
    <dgm:cxn modelId="{DFB94231-B962-4339-827D-FB30F1B6110A}" type="presOf" srcId="{9E3A43AB-163C-4159-B1F5-AB82F5845873}" destId="{9BD69C2A-91F2-413B-8155-81F89E1112AD}" srcOrd="0" destOrd="0" presId="urn:microsoft.com/office/officeart/2005/8/layout/default"/>
    <dgm:cxn modelId="{BB5A9F40-4636-42CA-8830-209439471D0F}" type="presOf" srcId="{A84AE68E-BD88-4EC9-803F-F2EF0D0962C9}" destId="{FEA58C39-2EBB-48AB-B650-F0502A08A974}" srcOrd="0" destOrd="0" presId="urn:microsoft.com/office/officeart/2005/8/layout/default"/>
    <dgm:cxn modelId="{1D260D44-4986-4110-84A4-1258177C022A}" srcId="{0D9B08BB-D56E-41E4-9AB5-5BA9614CA5FE}" destId="{A84AE68E-BD88-4EC9-803F-F2EF0D0962C9}" srcOrd="0" destOrd="0" parTransId="{EDB32C06-E997-45CD-82EA-DEB30A3788CC}" sibTransId="{452F70D2-91BF-47D5-830F-0E01B56FC0CB}"/>
    <dgm:cxn modelId="{7B742C6E-9E06-40AE-8076-8CDAEC2E22C0}" type="presOf" srcId="{0D9B08BB-D56E-41E4-9AB5-5BA9614CA5FE}" destId="{A187E05F-4207-4368-A270-959830E082CA}" srcOrd="0" destOrd="0" presId="urn:microsoft.com/office/officeart/2005/8/layout/default"/>
    <dgm:cxn modelId="{F182EA98-37DA-413B-A4DA-861497EBE356}" type="presOf" srcId="{582C7ABF-2962-4EBF-9825-9582A42A8970}" destId="{1AEBE335-DC8E-400F-827F-86EC8B24706B}" srcOrd="0" destOrd="0" presId="urn:microsoft.com/office/officeart/2005/8/layout/default"/>
    <dgm:cxn modelId="{AB2AEF9F-899E-4153-B43E-EEED8E09E500}" srcId="{0D9B08BB-D56E-41E4-9AB5-5BA9614CA5FE}" destId="{9E3A43AB-163C-4159-B1F5-AB82F5845873}" srcOrd="1" destOrd="0" parTransId="{CD610B18-D8A0-472C-ADE0-D6C522F38440}" sibTransId="{F33DC98B-589C-49EE-8544-57332B8A5498}"/>
    <dgm:cxn modelId="{6B6E34A0-8CD7-420D-A77E-FB5B2EA54601}" type="presOf" srcId="{4D1E04ED-6922-413D-8D77-46160799FCFE}" destId="{83354C05-9313-4D38-BEC0-E04898480531}" srcOrd="0" destOrd="0" presId="urn:microsoft.com/office/officeart/2005/8/layout/default"/>
    <dgm:cxn modelId="{AFEE60A2-D7AA-45D7-8D98-88E6F9B7B9A1}" srcId="{0D9B08BB-D56E-41E4-9AB5-5BA9614CA5FE}" destId="{4D1E04ED-6922-413D-8D77-46160799FCFE}" srcOrd="2" destOrd="0" parTransId="{AFD6463E-F893-4B3A-BB01-12FBA1300E1F}" sibTransId="{A8917F89-D8BB-4137-9899-6C6478B6102B}"/>
    <dgm:cxn modelId="{B32B9CAA-FAA5-484E-8EAF-34A30DD3AC31}" type="presParOf" srcId="{A187E05F-4207-4368-A270-959830E082CA}" destId="{FEA58C39-2EBB-48AB-B650-F0502A08A974}" srcOrd="0" destOrd="0" presId="urn:microsoft.com/office/officeart/2005/8/layout/default"/>
    <dgm:cxn modelId="{2ED1FFBA-A043-45A1-B95E-6FCE8DBFE21C}" type="presParOf" srcId="{A187E05F-4207-4368-A270-959830E082CA}" destId="{508D0E4A-4B63-4D22-97E8-3051A676835B}" srcOrd="1" destOrd="0" presId="urn:microsoft.com/office/officeart/2005/8/layout/default"/>
    <dgm:cxn modelId="{E8327CA1-90B0-4C71-937B-A748E2459769}" type="presParOf" srcId="{A187E05F-4207-4368-A270-959830E082CA}" destId="{9BD69C2A-91F2-413B-8155-81F89E1112AD}" srcOrd="2" destOrd="0" presId="urn:microsoft.com/office/officeart/2005/8/layout/default"/>
    <dgm:cxn modelId="{376E183E-4302-46FD-BB55-E116E50D9764}" type="presParOf" srcId="{A187E05F-4207-4368-A270-959830E082CA}" destId="{C1565DB0-848C-45B0-8E5C-D3DBE0D53821}" srcOrd="3" destOrd="0" presId="urn:microsoft.com/office/officeart/2005/8/layout/default"/>
    <dgm:cxn modelId="{7A3A8BED-4FEC-4255-A44C-FEF692FDBA7B}" type="presParOf" srcId="{A187E05F-4207-4368-A270-959830E082CA}" destId="{83354C05-9313-4D38-BEC0-E04898480531}" srcOrd="4" destOrd="0" presId="urn:microsoft.com/office/officeart/2005/8/layout/default"/>
    <dgm:cxn modelId="{C2E276CB-8BEB-43EC-A244-3311EE26FB88}" type="presParOf" srcId="{A187E05F-4207-4368-A270-959830E082CA}" destId="{9BFC086B-BAB5-47FD-9D6C-A8AD3EDCF52A}" srcOrd="5" destOrd="0" presId="urn:microsoft.com/office/officeart/2005/8/layout/default"/>
    <dgm:cxn modelId="{C1A3931F-0C8C-4F54-9E55-DCD31E202F82}" type="presParOf" srcId="{A187E05F-4207-4368-A270-959830E082CA}" destId="{1AEBE335-DC8E-400F-827F-86EC8B24706B}" srcOrd="6" destOrd="0" presId="urn:microsoft.com/office/officeart/2005/8/layout/default"/>
    <dgm:cxn modelId="{0D389440-6F9D-435C-BDBA-390FA9294997}" type="presParOf" srcId="{A187E05F-4207-4368-A270-959830E082CA}" destId="{492E3AD2-EBD6-47D9-A186-A968979C4214}" srcOrd="7" destOrd="0" presId="urn:microsoft.com/office/officeart/2005/8/layout/default"/>
    <dgm:cxn modelId="{95509B6A-0BBA-40A8-92AD-7A32CC931C5F}" type="presParOf" srcId="{A187E05F-4207-4368-A270-959830E082CA}" destId="{CEBB3608-0A4C-4EC9-9895-38E9795CF5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A422FB-84F1-4EFA-ADB5-D5660CBEFDF4}" type="doc">
      <dgm:prSet loTypeId="urn:microsoft.com/office/officeart/2018/2/layout/IconVerticalSolidList" loCatId="icon" qsTypeId="urn:microsoft.com/office/officeart/2005/8/quickstyle/simple1" qsCatId="simple" csTypeId="urn:microsoft.com/office/officeart/2005/8/colors/accent2_3" csCatId="accent2" phldr="1"/>
      <dgm:spPr/>
      <dgm:t>
        <a:bodyPr/>
        <a:lstStyle/>
        <a:p>
          <a:endParaRPr lang="en-US"/>
        </a:p>
      </dgm:t>
    </dgm:pt>
    <dgm:pt modelId="{8015B57E-9431-4DA9-B28D-78CA8F3D1C8D}">
      <dgm:prSet/>
      <dgm:spPr/>
      <dgm:t>
        <a:bodyPr/>
        <a:lstStyle/>
        <a:p>
          <a:pPr>
            <a:lnSpc>
              <a:spcPct val="100000"/>
            </a:lnSpc>
          </a:pPr>
          <a:r>
            <a:rPr lang="en-GB" b="0" i="0"/>
            <a:t>Burnett, J. (2009) </a:t>
          </a:r>
          <a:r>
            <a:rPr lang="en-GB" b="0" i="1"/>
            <a:t>Doing Your Social Science Dissertation</a:t>
          </a:r>
          <a:r>
            <a:rPr lang="en-GB" b="0" i="0"/>
            <a:t>. London: SAGE Publications.</a:t>
          </a:r>
          <a:endParaRPr lang="en-US"/>
        </a:p>
      </dgm:t>
    </dgm:pt>
    <dgm:pt modelId="{8795150C-D966-4B67-8CD9-14957CFDD129}" type="parTrans" cxnId="{78C602CB-06DE-4456-BC5A-8E0A5B7B9EA6}">
      <dgm:prSet/>
      <dgm:spPr/>
      <dgm:t>
        <a:bodyPr/>
        <a:lstStyle/>
        <a:p>
          <a:endParaRPr lang="en-US"/>
        </a:p>
      </dgm:t>
    </dgm:pt>
    <dgm:pt modelId="{38465F18-6B27-46DC-9B77-AB85E0414293}" type="sibTrans" cxnId="{78C602CB-06DE-4456-BC5A-8E0A5B7B9EA6}">
      <dgm:prSet/>
      <dgm:spPr/>
      <dgm:t>
        <a:bodyPr/>
        <a:lstStyle/>
        <a:p>
          <a:endParaRPr lang="en-US"/>
        </a:p>
      </dgm:t>
    </dgm:pt>
    <dgm:pt modelId="{D9F2A7E9-1DA7-4F4A-8C7E-4AE230C73220}">
      <dgm:prSet/>
      <dgm:spPr/>
      <dgm:t>
        <a:bodyPr/>
        <a:lstStyle/>
        <a:p>
          <a:pPr>
            <a:lnSpc>
              <a:spcPct val="100000"/>
            </a:lnSpc>
          </a:pPr>
          <a:r>
            <a:rPr lang="en-GB" b="0" i="0"/>
            <a:t>Denscombe, M. (2012) </a:t>
          </a:r>
          <a:r>
            <a:rPr lang="en-GB" b="0" i="1"/>
            <a:t>Research proposals a practical guide</a:t>
          </a:r>
          <a:r>
            <a:rPr lang="en-GB" b="0" i="0"/>
            <a:t>. Berkshire,  McGraw Hill Open University Press.</a:t>
          </a:r>
          <a:endParaRPr lang="en-US"/>
        </a:p>
      </dgm:t>
    </dgm:pt>
    <dgm:pt modelId="{7122F71F-7DEE-4F22-8D8D-AE9B90E1A927}" type="parTrans" cxnId="{267546DA-CB49-45D9-BB0B-EC8F83E2A277}">
      <dgm:prSet/>
      <dgm:spPr/>
      <dgm:t>
        <a:bodyPr/>
        <a:lstStyle/>
        <a:p>
          <a:endParaRPr lang="en-US"/>
        </a:p>
      </dgm:t>
    </dgm:pt>
    <dgm:pt modelId="{E3AED92C-A144-4718-88BF-A164122B64E1}" type="sibTrans" cxnId="{267546DA-CB49-45D9-BB0B-EC8F83E2A277}">
      <dgm:prSet/>
      <dgm:spPr/>
      <dgm:t>
        <a:bodyPr/>
        <a:lstStyle/>
        <a:p>
          <a:endParaRPr lang="en-US"/>
        </a:p>
      </dgm:t>
    </dgm:pt>
    <dgm:pt modelId="{E37414C8-277C-49B1-99DE-79C12A98DB8B}">
      <dgm:prSet/>
      <dgm:spPr/>
      <dgm:t>
        <a:bodyPr/>
        <a:lstStyle/>
        <a:p>
          <a:pPr>
            <a:lnSpc>
              <a:spcPct val="100000"/>
            </a:lnSpc>
          </a:pPr>
          <a:r>
            <a:rPr lang="en-GB" b="0" i="0"/>
            <a:t>Walliman, N. (2006) </a:t>
          </a:r>
          <a:r>
            <a:rPr lang="en-GB" b="0" i="1"/>
            <a:t>Social research methods</a:t>
          </a:r>
          <a:r>
            <a:rPr lang="en-GB" b="0" i="0"/>
            <a:t>. London: SAGE.</a:t>
          </a:r>
          <a:endParaRPr lang="en-US"/>
        </a:p>
      </dgm:t>
    </dgm:pt>
    <dgm:pt modelId="{A120B08F-8F25-4F37-A2EC-CE7DD6319EB6}" type="parTrans" cxnId="{31B46820-ECD9-4FA7-8CFE-47B1C622A1DB}">
      <dgm:prSet/>
      <dgm:spPr/>
      <dgm:t>
        <a:bodyPr/>
        <a:lstStyle/>
        <a:p>
          <a:endParaRPr lang="en-US"/>
        </a:p>
      </dgm:t>
    </dgm:pt>
    <dgm:pt modelId="{E29FB606-64FD-48E1-AC24-25A4DB10ACB9}" type="sibTrans" cxnId="{31B46820-ECD9-4FA7-8CFE-47B1C622A1DB}">
      <dgm:prSet/>
      <dgm:spPr/>
      <dgm:t>
        <a:bodyPr/>
        <a:lstStyle/>
        <a:p>
          <a:endParaRPr lang="en-US"/>
        </a:p>
      </dgm:t>
    </dgm:pt>
    <dgm:pt modelId="{DF7661C4-2153-49D6-9BAA-4F6C574EBBF9}">
      <dgm:prSet/>
      <dgm:spPr/>
      <dgm:t>
        <a:bodyPr/>
        <a:lstStyle/>
        <a:p>
          <a:pPr>
            <a:lnSpc>
              <a:spcPct val="100000"/>
            </a:lnSpc>
          </a:pPr>
          <a:r>
            <a:rPr lang="en-GB" dirty="0"/>
            <a:t>https://</a:t>
          </a:r>
          <a:r>
            <a:rPr lang="en-GB" dirty="0" err="1"/>
            <a:t>www.sagepub.com</a:t>
          </a:r>
          <a:r>
            <a:rPr lang="en-GB" dirty="0"/>
            <a:t>/sites/default/files/</a:t>
          </a:r>
          <a:r>
            <a:rPr lang="en-GB" dirty="0" err="1"/>
            <a:t>upm</a:t>
          </a:r>
          <a:r>
            <a:rPr lang="en-GB" dirty="0"/>
            <a:t>-binaries/18533_Chapter3.pdf</a:t>
          </a:r>
          <a:endParaRPr lang="en-US" dirty="0"/>
        </a:p>
      </dgm:t>
    </dgm:pt>
    <dgm:pt modelId="{DC7B3B77-0A2F-4155-B5A5-FF73E3570311}" type="parTrans" cxnId="{A8A0E181-B54F-4E84-B4AB-9D0D7A75C540}">
      <dgm:prSet/>
      <dgm:spPr/>
      <dgm:t>
        <a:bodyPr/>
        <a:lstStyle/>
        <a:p>
          <a:endParaRPr lang="en-US"/>
        </a:p>
      </dgm:t>
    </dgm:pt>
    <dgm:pt modelId="{A572ABA0-9786-4EA9-A490-D42E5D850DEF}" type="sibTrans" cxnId="{A8A0E181-B54F-4E84-B4AB-9D0D7A75C540}">
      <dgm:prSet/>
      <dgm:spPr/>
      <dgm:t>
        <a:bodyPr/>
        <a:lstStyle/>
        <a:p>
          <a:endParaRPr lang="en-US"/>
        </a:p>
      </dgm:t>
    </dgm:pt>
    <dgm:pt modelId="{143C17A3-97B6-4D3B-8356-FAD5E541DDC7}" type="pres">
      <dgm:prSet presAssocID="{09A422FB-84F1-4EFA-ADB5-D5660CBEFDF4}" presName="root" presStyleCnt="0">
        <dgm:presLayoutVars>
          <dgm:dir/>
          <dgm:resizeHandles val="exact"/>
        </dgm:presLayoutVars>
      </dgm:prSet>
      <dgm:spPr/>
    </dgm:pt>
    <dgm:pt modelId="{242AFEC8-2452-49B1-BCAF-CF9FA3CE9126}" type="pres">
      <dgm:prSet presAssocID="{8015B57E-9431-4DA9-B28D-78CA8F3D1C8D}" presName="compNode" presStyleCnt="0"/>
      <dgm:spPr/>
    </dgm:pt>
    <dgm:pt modelId="{4712F1E8-7A3D-4864-B872-DAFA6BC34FE7}" type="pres">
      <dgm:prSet presAssocID="{8015B57E-9431-4DA9-B28D-78CA8F3D1C8D}" presName="bgRect" presStyleLbl="bgShp" presStyleIdx="0" presStyleCnt="4"/>
      <dgm:spPr/>
    </dgm:pt>
    <dgm:pt modelId="{FA21D4AC-73F0-42AE-8A85-48641C137DAD}" type="pres">
      <dgm:prSet presAssocID="{8015B57E-9431-4DA9-B28D-78CA8F3D1C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wboy"/>
        </a:ext>
      </dgm:extLst>
    </dgm:pt>
    <dgm:pt modelId="{EC2454C9-4322-4596-B525-45A83B67ABF7}" type="pres">
      <dgm:prSet presAssocID="{8015B57E-9431-4DA9-B28D-78CA8F3D1C8D}" presName="spaceRect" presStyleCnt="0"/>
      <dgm:spPr/>
    </dgm:pt>
    <dgm:pt modelId="{72044363-046B-4F8D-A327-896BF0A0537D}" type="pres">
      <dgm:prSet presAssocID="{8015B57E-9431-4DA9-B28D-78CA8F3D1C8D}" presName="parTx" presStyleLbl="revTx" presStyleIdx="0" presStyleCnt="4">
        <dgm:presLayoutVars>
          <dgm:chMax val="0"/>
          <dgm:chPref val="0"/>
        </dgm:presLayoutVars>
      </dgm:prSet>
      <dgm:spPr/>
    </dgm:pt>
    <dgm:pt modelId="{C9A267C6-AC11-48E0-B147-CB8A9E4ECE04}" type="pres">
      <dgm:prSet presAssocID="{38465F18-6B27-46DC-9B77-AB85E0414293}" presName="sibTrans" presStyleCnt="0"/>
      <dgm:spPr/>
    </dgm:pt>
    <dgm:pt modelId="{EED634BE-E9A2-406D-BA60-579E5481BBA3}" type="pres">
      <dgm:prSet presAssocID="{D9F2A7E9-1DA7-4F4A-8C7E-4AE230C73220}" presName="compNode" presStyleCnt="0"/>
      <dgm:spPr/>
    </dgm:pt>
    <dgm:pt modelId="{7A6CE397-A318-4BA1-85A8-739D18862755}" type="pres">
      <dgm:prSet presAssocID="{D9F2A7E9-1DA7-4F4A-8C7E-4AE230C73220}" presName="bgRect" presStyleLbl="bgShp" presStyleIdx="1" presStyleCnt="4"/>
      <dgm:spPr/>
    </dgm:pt>
    <dgm:pt modelId="{581BCFBE-DB97-41EF-9D86-01B7A609F5BE}" type="pres">
      <dgm:prSet presAssocID="{D9F2A7E9-1DA7-4F4A-8C7E-4AE230C732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26E0A75-9183-495E-97E8-3C985DCB9581}" type="pres">
      <dgm:prSet presAssocID="{D9F2A7E9-1DA7-4F4A-8C7E-4AE230C73220}" presName="spaceRect" presStyleCnt="0"/>
      <dgm:spPr/>
    </dgm:pt>
    <dgm:pt modelId="{E934435E-ABC5-4EFC-9782-A7AFE1509BF3}" type="pres">
      <dgm:prSet presAssocID="{D9F2A7E9-1DA7-4F4A-8C7E-4AE230C73220}" presName="parTx" presStyleLbl="revTx" presStyleIdx="1" presStyleCnt="4">
        <dgm:presLayoutVars>
          <dgm:chMax val="0"/>
          <dgm:chPref val="0"/>
        </dgm:presLayoutVars>
      </dgm:prSet>
      <dgm:spPr/>
    </dgm:pt>
    <dgm:pt modelId="{907C82DA-1224-464F-B0AC-1455F389F0D7}" type="pres">
      <dgm:prSet presAssocID="{E3AED92C-A144-4718-88BF-A164122B64E1}" presName="sibTrans" presStyleCnt="0"/>
      <dgm:spPr/>
    </dgm:pt>
    <dgm:pt modelId="{87BE56B3-5721-4EBE-B8F3-94ED591CFCAB}" type="pres">
      <dgm:prSet presAssocID="{E37414C8-277C-49B1-99DE-79C12A98DB8B}" presName="compNode" presStyleCnt="0"/>
      <dgm:spPr/>
    </dgm:pt>
    <dgm:pt modelId="{A4441ECA-61C7-4AF6-870A-29DFD0C70CEE}" type="pres">
      <dgm:prSet presAssocID="{E37414C8-277C-49B1-99DE-79C12A98DB8B}" presName="bgRect" presStyleLbl="bgShp" presStyleIdx="2" presStyleCnt="4" custLinFactNeighborX="-729" custLinFactNeighborY="-36298"/>
      <dgm:spPr/>
    </dgm:pt>
    <dgm:pt modelId="{6B8170AB-E359-4E0E-B182-73C9EF766545}" type="pres">
      <dgm:prSet presAssocID="{E37414C8-277C-49B1-99DE-79C12A98DB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ycle with People"/>
        </a:ext>
      </dgm:extLst>
    </dgm:pt>
    <dgm:pt modelId="{083CF91A-AB53-4FA3-9D43-0F1E19D329FA}" type="pres">
      <dgm:prSet presAssocID="{E37414C8-277C-49B1-99DE-79C12A98DB8B}" presName="spaceRect" presStyleCnt="0"/>
      <dgm:spPr/>
    </dgm:pt>
    <dgm:pt modelId="{6ABC8DB4-9A6B-4CC1-BD3A-229BC2CA6E13}" type="pres">
      <dgm:prSet presAssocID="{E37414C8-277C-49B1-99DE-79C12A98DB8B}" presName="parTx" presStyleLbl="revTx" presStyleIdx="2" presStyleCnt="4">
        <dgm:presLayoutVars>
          <dgm:chMax val="0"/>
          <dgm:chPref val="0"/>
        </dgm:presLayoutVars>
      </dgm:prSet>
      <dgm:spPr/>
    </dgm:pt>
    <dgm:pt modelId="{9441A7FB-9CA8-4732-88E5-82777B1C1F59}" type="pres">
      <dgm:prSet presAssocID="{E29FB606-64FD-48E1-AC24-25A4DB10ACB9}" presName="sibTrans" presStyleCnt="0"/>
      <dgm:spPr/>
    </dgm:pt>
    <dgm:pt modelId="{B22531B7-A802-46BD-9B0A-DA0F10D9A09B}" type="pres">
      <dgm:prSet presAssocID="{DF7661C4-2153-49D6-9BAA-4F6C574EBBF9}" presName="compNode" presStyleCnt="0"/>
      <dgm:spPr/>
    </dgm:pt>
    <dgm:pt modelId="{E710A59E-7332-4C00-869F-11A444A5A761}" type="pres">
      <dgm:prSet presAssocID="{DF7661C4-2153-49D6-9BAA-4F6C574EBBF9}" presName="bgRect" presStyleLbl="bgShp" presStyleIdx="3" presStyleCnt="4"/>
      <dgm:spPr/>
    </dgm:pt>
    <dgm:pt modelId="{06A6D7DC-D667-4D5B-86FF-3CFFEF360D9E}" type="pres">
      <dgm:prSet presAssocID="{DF7661C4-2153-49D6-9BAA-4F6C574EBB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arth Globe Americas"/>
        </a:ext>
      </dgm:extLst>
    </dgm:pt>
    <dgm:pt modelId="{C714DB95-B6E9-4138-8BC0-294E19B54740}" type="pres">
      <dgm:prSet presAssocID="{DF7661C4-2153-49D6-9BAA-4F6C574EBBF9}" presName="spaceRect" presStyleCnt="0"/>
      <dgm:spPr/>
    </dgm:pt>
    <dgm:pt modelId="{27EDF366-4512-47D9-AE93-893A44AB1E0A}" type="pres">
      <dgm:prSet presAssocID="{DF7661C4-2153-49D6-9BAA-4F6C574EBBF9}" presName="parTx" presStyleLbl="revTx" presStyleIdx="3" presStyleCnt="4">
        <dgm:presLayoutVars>
          <dgm:chMax val="0"/>
          <dgm:chPref val="0"/>
        </dgm:presLayoutVars>
      </dgm:prSet>
      <dgm:spPr/>
    </dgm:pt>
  </dgm:ptLst>
  <dgm:cxnLst>
    <dgm:cxn modelId="{029DE513-7015-4700-B6F7-F1C6654E4D32}" type="presOf" srcId="{09A422FB-84F1-4EFA-ADB5-D5660CBEFDF4}" destId="{143C17A3-97B6-4D3B-8356-FAD5E541DDC7}" srcOrd="0" destOrd="0" presId="urn:microsoft.com/office/officeart/2018/2/layout/IconVerticalSolidList"/>
    <dgm:cxn modelId="{31B46820-ECD9-4FA7-8CFE-47B1C622A1DB}" srcId="{09A422FB-84F1-4EFA-ADB5-D5660CBEFDF4}" destId="{E37414C8-277C-49B1-99DE-79C12A98DB8B}" srcOrd="2" destOrd="0" parTransId="{A120B08F-8F25-4F37-A2EC-CE7DD6319EB6}" sibTransId="{E29FB606-64FD-48E1-AC24-25A4DB10ACB9}"/>
    <dgm:cxn modelId="{62865464-3E94-4998-9DC8-734FFC2D68BF}" type="presOf" srcId="{8015B57E-9431-4DA9-B28D-78CA8F3D1C8D}" destId="{72044363-046B-4F8D-A327-896BF0A0537D}" srcOrd="0" destOrd="0" presId="urn:microsoft.com/office/officeart/2018/2/layout/IconVerticalSolidList"/>
    <dgm:cxn modelId="{A8A0E181-B54F-4E84-B4AB-9D0D7A75C540}" srcId="{09A422FB-84F1-4EFA-ADB5-D5660CBEFDF4}" destId="{DF7661C4-2153-49D6-9BAA-4F6C574EBBF9}" srcOrd="3" destOrd="0" parTransId="{DC7B3B77-0A2F-4155-B5A5-FF73E3570311}" sibTransId="{A572ABA0-9786-4EA9-A490-D42E5D850DEF}"/>
    <dgm:cxn modelId="{0A75C68B-5C37-4DE1-9E46-BF955841774E}" type="presOf" srcId="{D9F2A7E9-1DA7-4F4A-8C7E-4AE230C73220}" destId="{E934435E-ABC5-4EFC-9782-A7AFE1509BF3}" srcOrd="0" destOrd="0" presId="urn:microsoft.com/office/officeart/2018/2/layout/IconVerticalSolidList"/>
    <dgm:cxn modelId="{298B1BA0-F0B1-4972-8A2E-0DAD077213E4}" type="presOf" srcId="{E37414C8-277C-49B1-99DE-79C12A98DB8B}" destId="{6ABC8DB4-9A6B-4CC1-BD3A-229BC2CA6E13}" srcOrd="0" destOrd="0" presId="urn:microsoft.com/office/officeart/2018/2/layout/IconVerticalSolidList"/>
    <dgm:cxn modelId="{78C602CB-06DE-4456-BC5A-8E0A5B7B9EA6}" srcId="{09A422FB-84F1-4EFA-ADB5-D5660CBEFDF4}" destId="{8015B57E-9431-4DA9-B28D-78CA8F3D1C8D}" srcOrd="0" destOrd="0" parTransId="{8795150C-D966-4B67-8CD9-14957CFDD129}" sibTransId="{38465F18-6B27-46DC-9B77-AB85E0414293}"/>
    <dgm:cxn modelId="{267546DA-CB49-45D9-BB0B-EC8F83E2A277}" srcId="{09A422FB-84F1-4EFA-ADB5-D5660CBEFDF4}" destId="{D9F2A7E9-1DA7-4F4A-8C7E-4AE230C73220}" srcOrd="1" destOrd="0" parTransId="{7122F71F-7DEE-4F22-8D8D-AE9B90E1A927}" sibTransId="{E3AED92C-A144-4718-88BF-A164122B64E1}"/>
    <dgm:cxn modelId="{38C14BE8-EF44-41FE-8134-73B62CDF043A}" type="presOf" srcId="{DF7661C4-2153-49D6-9BAA-4F6C574EBBF9}" destId="{27EDF366-4512-47D9-AE93-893A44AB1E0A}" srcOrd="0" destOrd="0" presId="urn:microsoft.com/office/officeart/2018/2/layout/IconVerticalSolidList"/>
    <dgm:cxn modelId="{3913F94E-8269-43B8-AF9F-D388716D154B}" type="presParOf" srcId="{143C17A3-97B6-4D3B-8356-FAD5E541DDC7}" destId="{242AFEC8-2452-49B1-BCAF-CF9FA3CE9126}" srcOrd="0" destOrd="0" presId="urn:microsoft.com/office/officeart/2018/2/layout/IconVerticalSolidList"/>
    <dgm:cxn modelId="{2ED8C23E-32AD-4ABF-9CE4-06DD7181A22A}" type="presParOf" srcId="{242AFEC8-2452-49B1-BCAF-CF9FA3CE9126}" destId="{4712F1E8-7A3D-4864-B872-DAFA6BC34FE7}" srcOrd="0" destOrd="0" presId="urn:microsoft.com/office/officeart/2018/2/layout/IconVerticalSolidList"/>
    <dgm:cxn modelId="{492A0B6D-8643-4705-BC9B-A947591DE510}" type="presParOf" srcId="{242AFEC8-2452-49B1-BCAF-CF9FA3CE9126}" destId="{FA21D4AC-73F0-42AE-8A85-48641C137DAD}" srcOrd="1" destOrd="0" presId="urn:microsoft.com/office/officeart/2018/2/layout/IconVerticalSolidList"/>
    <dgm:cxn modelId="{B0B69957-9042-49FC-B3A4-C073121AF761}" type="presParOf" srcId="{242AFEC8-2452-49B1-BCAF-CF9FA3CE9126}" destId="{EC2454C9-4322-4596-B525-45A83B67ABF7}" srcOrd="2" destOrd="0" presId="urn:microsoft.com/office/officeart/2018/2/layout/IconVerticalSolidList"/>
    <dgm:cxn modelId="{5CCC2A5F-46F8-4661-B812-E04CE9126F77}" type="presParOf" srcId="{242AFEC8-2452-49B1-BCAF-CF9FA3CE9126}" destId="{72044363-046B-4F8D-A327-896BF0A0537D}" srcOrd="3" destOrd="0" presId="urn:microsoft.com/office/officeart/2018/2/layout/IconVerticalSolidList"/>
    <dgm:cxn modelId="{12AC7F05-A52B-491A-9DB1-A970C3B5D0CA}" type="presParOf" srcId="{143C17A3-97B6-4D3B-8356-FAD5E541DDC7}" destId="{C9A267C6-AC11-48E0-B147-CB8A9E4ECE04}" srcOrd="1" destOrd="0" presId="urn:microsoft.com/office/officeart/2018/2/layout/IconVerticalSolidList"/>
    <dgm:cxn modelId="{450D4474-DF3D-434B-B061-D0510DAC744D}" type="presParOf" srcId="{143C17A3-97B6-4D3B-8356-FAD5E541DDC7}" destId="{EED634BE-E9A2-406D-BA60-579E5481BBA3}" srcOrd="2" destOrd="0" presId="urn:microsoft.com/office/officeart/2018/2/layout/IconVerticalSolidList"/>
    <dgm:cxn modelId="{CEE0FD51-A851-4903-A838-0B7122903CC3}" type="presParOf" srcId="{EED634BE-E9A2-406D-BA60-579E5481BBA3}" destId="{7A6CE397-A318-4BA1-85A8-739D18862755}" srcOrd="0" destOrd="0" presId="urn:microsoft.com/office/officeart/2018/2/layout/IconVerticalSolidList"/>
    <dgm:cxn modelId="{A3E54CE3-D0EB-44AA-A7E4-5A8DD6A7E60B}" type="presParOf" srcId="{EED634BE-E9A2-406D-BA60-579E5481BBA3}" destId="{581BCFBE-DB97-41EF-9D86-01B7A609F5BE}" srcOrd="1" destOrd="0" presId="urn:microsoft.com/office/officeart/2018/2/layout/IconVerticalSolidList"/>
    <dgm:cxn modelId="{BAFB7EE9-A942-43B8-AAA0-16BC7D9533A6}" type="presParOf" srcId="{EED634BE-E9A2-406D-BA60-579E5481BBA3}" destId="{D26E0A75-9183-495E-97E8-3C985DCB9581}" srcOrd="2" destOrd="0" presId="urn:microsoft.com/office/officeart/2018/2/layout/IconVerticalSolidList"/>
    <dgm:cxn modelId="{7FDF8386-7A9E-4B65-8DF0-D512A2214B0F}" type="presParOf" srcId="{EED634BE-E9A2-406D-BA60-579E5481BBA3}" destId="{E934435E-ABC5-4EFC-9782-A7AFE1509BF3}" srcOrd="3" destOrd="0" presId="urn:microsoft.com/office/officeart/2018/2/layout/IconVerticalSolidList"/>
    <dgm:cxn modelId="{A15501A5-FA74-4E60-B552-FDD16DA53939}" type="presParOf" srcId="{143C17A3-97B6-4D3B-8356-FAD5E541DDC7}" destId="{907C82DA-1224-464F-B0AC-1455F389F0D7}" srcOrd="3" destOrd="0" presId="urn:microsoft.com/office/officeart/2018/2/layout/IconVerticalSolidList"/>
    <dgm:cxn modelId="{0B2C6705-7A74-4FAA-B7F1-05948A204D38}" type="presParOf" srcId="{143C17A3-97B6-4D3B-8356-FAD5E541DDC7}" destId="{87BE56B3-5721-4EBE-B8F3-94ED591CFCAB}" srcOrd="4" destOrd="0" presId="urn:microsoft.com/office/officeart/2018/2/layout/IconVerticalSolidList"/>
    <dgm:cxn modelId="{4ACCAAF3-F6C9-4632-83A7-CF63E0FD5E9C}" type="presParOf" srcId="{87BE56B3-5721-4EBE-B8F3-94ED591CFCAB}" destId="{A4441ECA-61C7-4AF6-870A-29DFD0C70CEE}" srcOrd="0" destOrd="0" presId="urn:microsoft.com/office/officeart/2018/2/layout/IconVerticalSolidList"/>
    <dgm:cxn modelId="{DEA45C09-A073-45EE-BA5B-038C423FD8B5}" type="presParOf" srcId="{87BE56B3-5721-4EBE-B8F3-94ED591CFCAB}" destId="{6B8170AB-E359-4E0E-B182-73C9EF766545}" srcOrd="1" destOrd="0" presId="urn:microsoft.com/office/officeart/2018/2/layout/IconVerticalSolidList"/>
    <dgm:cxn modelId="{6BDA2CBC-E253-4DD7-B1FD-E2228999B19D}" type="presParOf" srcId="{87BE56B3-5721-4EBE-B8F3-94ED591CFCAB}" destId="{083CF91A-AB53-4FA3-9D43-0F1E19D329FA}" srcOrd="2" destOrd="0" presId="urn:microsoft.com/office/officeart/2018/2/layout/IconVerticalSolidList"/>
    <dgm:cxn modelId="{979CD4D0-3F56-4B1A-A1CB-2F05D717F05F}" type="presParOf" srcId="{87BE56B3-5721-4EBE-B8F3-94ED591CFCAB}" destId="{6ABC8DB4-9A6B-4CC1-BD3A-229BC2CA6E13}" srcOrd="3" destOrd="0" presId="urn:microsoft.com/office/officeart/2018/2/layout/IconVerticalSolidList"/>
    <dgm:cxn modelId="{B93F9D5B-C72D-45F7-8ABC-713CCD4A3D78}" type="presParOf" srcId="{143C17A3-97B6-4D3B-8356-FAD5E541DDC7}" destId="{9441A7FB-9CA8-4732-88E5-82777B1C1F59}" srcOrd="5" destOrd="0" presId="urn:microsoft.com/office/officeart/2018/2/layout/IconVerticalSolidList"/>
    <dgm:cxn modelId="{D9DDD5A8-CD83-4D78-8493-8F9F8975D8DB}" type="presParOf" srcId="{143C17A3-97B6-4D3B-8356-FAD5E541DDC7}" destId="{B22531B7-A802-46BD-9B0A-DA0F10D9A09B}" srcOrd="6" destOrd="0" presId="urn:microsoft.com/office/officeart/2018/2/layout/IconVerticalSolidList"/>
    <dgm:cxn modelId="{6E60C048-D544-4D06-8E2A-32D0BDE0D854}" type="presParOf" srcId="{B22531B7-A802-46BD-9B0A-DA0F10D9A09B}" destId="{E710A59E-7332-4C00-869F-11A444A5A761}" srcOrd="0" destOrd="0" presId="urn:microsoft.com/office/officeart/2018/2/layout/IconVerticalSolidList"/>
    <dgm:cxn modelId="{D0F17053-DFA8-441E-93EA-98007E93B6F2}" type="presParOf" srcId="{B22531B7-A802-46BD-9B0A-DA0F10D9A09B}" destId="{06A6D7DC-D667-4D5B-86FF-3CFFEF360D9E}" srcOrd="1" destOrd="0" presId="urn:microsoft.com/office/officeart/2018/2/layout/IconVerticalSolidList"/>
    <dgm:cxn modelId="{5259E91C-CB28-4A79-B208-AA6A4416A20B}" type="presParOf" srcId="{B22531B7-A802-46BD-9B0A-DA0F10D9A09B}" destId="{C714DB95-B6E9-4138-8BC0-294E19B54740}" srcOrd="2" destOrd="0" presId="urn:microsoft.com/office/officeart/2018/2/layout/IconVerticalSolidList"/>
    <dgm:cxn modelId="{08C621A4-1DDC-459C-A04F-6E500EF405AA}" type="presParOf" srcId="{B22531B7-A802-46BD-9B0A-DA0F10D9A09B}" destId="{27EDF366-4512-47D9-AE93-893A44AB1E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8CFC-E63B-44E0-AF24-C816198466A2}">
      <dsp:nvSpPr>
        <dsp:cNvPr id="0" name=""/>
        <dsp:cNvSpPr/>
      </dsp:nvSpPr>
      <dsp:spPr>
        <a:xfrm>
          <a:off x="-4427301" y="-679014"/>
          <a:ext cx="5274391" cy="5274391"/>
        </a:xfrm>
        <a:prstGeom prst="blockArc">
          <a:avLst>
            <a:gd name="adj1" fmla="val 18900000"/>
            <a:gd name="adj2" fmla="val 2700000"/>
            <a:gd name="adj3" fmla="val 410"/>
          </a:avLst>
        </a:prstGeom>
        <a:noFill/>
        <a:ln w="1905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9F344FA-60B3-435E-BF4E-A500DC178145}">
      <dsp:nvSpPr>
        <dsp:cNvPr id="0" name=""/>
        <dsp:cNvSpPr/>
      </dsp:nvSpPr>
      <dsp:spPr>
        <a:xfrm>
          <a:off x="544782" y="391636"/>
          <a:ext cx="10375163" cy="78327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All dissertation projects need to be clear on data collection</a:t>
          </a:r>
        </a:p>
      </dsp:txBody>
      <dsp:txXfrm>
        <a:off x="544782" y="391636"/>
        <a:ext cx="10375163" cy="783272"/>
      </dsp:txXfrm>
    </dsp:sp>
    <dsp:sp modelId="{E2CF024B-AF66-46D1-88C7-A2FDEF1696A4}">
      <dsp:nvSpPr>
        <dsp:cNvPr id="0" name=""/>
        <dsp:cNvSpPr/>
      </dsp:nvSpPr>
      <dsp:spPr>
        <a:xfrm>
          <a:off x="55236" y="293727"/>
          <a:ext cx="979090" cy="979090"/>
        </a:xfrm>
        <a:prstGeom prst="ellipse">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BC624E-54DC-476A-9401-70C6B57943AA}">
      <dsp:nvSpPr>
        <dsp:cNvPr id="0" name=""/>
        <dsp:cNvSpPr/>
      </dsp:nvSpPr>
      <dsp:spPr>
        <a:xfrm>
          <a:off x="829501" y="1566545"/>
          <a:ext cx="10090443" cy="783272"/>
        </a:xfrm>
        <a:prstGeom prst="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Include this chapter if undertaking – Primary/secondary/case study</a:t>
          </a:r>
        </a:p>
      </dsp:txBody>
      <dsp:txXfrm>
        <a:off x="829501" y="1566545"/>
        <a:ext cx="10090443" cy="783272"/>
      </dsp:txXfrm>
    </dsp:sp>
    <dsp:sp modelId="{811D9B71-B895-4E98-BDBC-6486DB959CF2}">
      <dsp:nvSpPr>
        <dsp:cNvPr id="0" name=""/>
        <dsp:cNvSpPr/>
      </dsp:nvSpPr>
      <dsp:spPr>
        <a:xfrm>
          <a:off x="339956" y="1468636"/>
          <a:ext cx="979090" cy="979090"/>
        </a:xfrm>
        <a:prstGeom prst="ellipse">
          <a:avLst/>
        </a:prstGeom>
        <a:solidFill>
          <a:schemeClr val="lt1">
            <a:hueOff val="0"/>
            <a:satOff val="0"/>
            <a:lumOff val="0"/>
            <a:alphaOff val="0"/>
          </a:schemeClr>
        </a:solidFill>
        <a:ln w="19050" cap="flat" cmpd="sng" algn="ctr">
          <a:solidFill>
            <a:schemeClr val="accent3">
              <a:hueOff val="2058582"/>
              <a:satOff val="12356"/>
              <a:lumOff val="9413"/>
              <a:alphaOff val="0"/>
            </a:schemeClr>
          </a:solidFill>
          <a:prstDash val="solid"/>
          <a:miter lim="800000"/>
        </a:ln>
        <a:effectLst/>
      </dsp:spPr>
      <dsp:style>
        <a:lnRef idx="2">
          <a:scrgbClr r="0" g="0" b="0"/>
        </a:lnRef>
        <a:fillRef idx="1">
          <a:scrgbClr r="0" g="0" b="0"/>
        </a:fillRef>
        <a:effectRef idx="0">
          <a:scrgbClr r="0" g="0" b="0"/>
        </a:effectRef>
        <a:fontRef idx="minor"/>
      </dsp:style>
    </dsp:sp>
    <dsp:sp modelId="{F0519A71-429D-4905-A69E-706D5EDE5AAD}">
      <dsp:nvSpPr>
        <dsp:cNvPr id="0" name=""/>
        <dsp:cNvSpPr/>
      </dsp:nvSpPr>
      <dsp:spPr>
        <a:xfrm>
          <a:off x="544782" y="2741454"/>
          <a:ext cx="10375163" cy="783272"/>
        </a:xfrm>
        <a:prstGeom prst="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It is the ….</a:t>
          </a:r>
          <a:r>
            <a:rPr lang="en-GB" sz="2500" i="1" kern="1200" dirty="0"/>
            <a:t>who, when, where, why</a:t>
          </a:r>
          <a:r>
            <a:rPr lang="en-GB" sz="2500" kern="1200" dirty="0"/>
            <a:t>…. of your research</a:t>
          </a:r>
        </a:p>
      </dsp:txBody>
      <dsp:txXfrm>
        <a:off x="544782" y="2741454"/>
        <a:ext cx="10375163" cy="783272"/>
      </dsp:txXfrm>
    </dsp:sp>
    <dsp:sp modelId="{82D26E54-D7C6-48DD-AB6F-60E8D65FEB20}">
      <dsp:nvSpPr>
        <dsp:cNvPr id="0" name=""/>
        <dsp:cNvSpPr/>
      </dsp:nvSpPr>
      <dsp:spPr>
        <a:xfrm>
          <a:off x="55236" y="2643545"/>
          <a:ext cx="979090" cy="979090"/>
        </a:xfrm>
        <a:prstGeom prst="ellipse">
          <a:avLst/>
        </a:prstGeom>
        <a:solidFill>
          <a:schemeClr val="lt1">
            <a:hueOff val="0"/>
            <a:satOff val="0"/>
            <a:lumOff val="0"/>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58C39-2EBB-48AB-B650-F0502A08A974}">
      <dsp:nvSpPr>
        <dsp:cNvPr id="0" name=""/>
        <dsp:cNvSpPr/>
      </dsp:nvSpPr>
      <dsp:spPr>
        <a:xfrm>
          <a:off x="0" y="208925"/>
          <a:ext cx="3428999" cy="205740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1.Introduction to the chapter</a:t>
          </a:r>
        </a:p>
      </dsp:txBody>
      <dsp:txXfrm>
        <a:off x="0" y="208925"/>
        <a:ext cx="3428999" cy="2057400"/>
      </dsp:txXfrm>
    </dsp:sp>
    <dsp:sp modelId="{9BD69C2A-91F2-413B-8155-81F89E1112AD}">
      <dsp:nvSpPr>
        <dsp:cNvPr id="0" name=""/>
        <dsp:cNvSpPr/>
      </dsp:nvSpPr>
      <dsp:spPr>
        <a:xfrm>
          <a:off x="3771900" y="208925"/>
          <a:ext cx="3428999" cy="2057400"/>
        </a:xfrm>
        <a:prstGeom prst="rect">
          <a:avLst/>
        </a:prstGeom>
        <a:solidFill>
          <a:schemeClr val="accent3">
            <a:hueOff val="1029291"/>
            <a:satOff val="6178"/>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2. Research strategy</a:t>
          </a:r>
        </a:p>
      </dsp:txBody>
      <dsp:txXfrm>
        <a:off x="3771900" y="208925"/>
        <a:ext cx="3428999" cy="2057400"/>
      </dsp:txXfrm>
    </dsp:sp>
    <dsp:sp modelId="{83354C05-9313-4D38-BEC0-E04898480531}">
      <dsp:nvSpPr>
        <dsp:cNvPr id="0" name=""/>
        <dsp:cNvSpPr/>
      </dsp:nvSpPr>
      <dsp:spPr>
        <a:xfrm>
          <a:off x="7543800" y="208925"/>
          <a:ext cx="3428999" cy="2057400"/>
        </a:xfrm>
        <a:prstGeom prst="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3. Data collection</a:t>
          </a:r>
        </a:p>
      </dsp:txBody>
      <dsp:txXfrm>
        <a:off x="7543800" y="208925"/>
        <a:ext cx="3428999" cy="2057400"/>
      </dsp:txXfrm>
    </dsp:sp>
    <dsp:sp modelId="{1AEBE335-DC8E-400F-827F-86EC8B24706B}">
      <dsp:nvSpPr>
        <dsp:cNvPr id="0" name=""/>
        <dsp:cNvSpPr/>
      </dsp:nvSpPr>
      <dsp:spPr>
        <a:xfrm>
          <a:off x="1885950" y="2609225"/>
          <a:ext cx="3428999" cy="2057400"/>
        </a:xfrm>
        <a:prstGeom prst="rect">
          <a:avLst/>
        </a:prstGeom>
        <a:solidFill>
          <a:schemeClr val="accent3">
            <a:hueOff val="3087872"/>
            <a:satOff val="18534"/>
            <a:lumOff val="141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4. Data Analysis</a:t>
          </a:r>
        </a:p>
      </dsp:txBody>
      <dsp:txXfrm>
        <a:off x="1885950" y="2609225"/>
        <a:ext cx="3428999" cy="2057400"/>
      </dsp:txXfrm>
    </dsp:sp>
    <dsp:sp modelId="{CEBB3608-0A4C-4EC9-9895-38E9795CF591}">
      <dsp:nvSpPr>
        <dsp:cNvPr id="0" name=""/>
        <dsp:cNvSpPr/>
      </dsp:nvSpPr>
      <dsp:spPr>
        <a:xfrm>
          <a:off x="5657850" y="2609225"/>
          <a:ext cx="3428999" cy="2057400"/>
        </a:xfrm>
        <a:prstGeom prst="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5. Limitations </a:t>
          </a:r>
        </a:p>
      </dsp:txBody>
      <dsp:txXfrm>
        <a:off x="5657850" y="2609225"/>
        <a:ext cx="3428999" cy="2057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2F1E8-7A3D-4864-B872-DAFA6BC34FE7}">
      <dsp:nvSpPr>
        <dsp:cNvPr id="0" name=""/>
        <dsp:cNvSpPr/>
      </dsp:nvSpPr>
      <dsp:spPr>
        <a:xfrm>
          <a:off x="0" y="1625"/>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1D4AC-73F0-42AE-8A85-48641C137DAD}">
      <dsp:nvSpPr>
        <dsp:cNvPr id="0" name=""/>
        <dsp:cNvSpPr/>
      </dsp:nvSpPr>
      <dsp:spPr>
        <a:xfrm>
          <a:off x="249203" y="186983"/>
          <a:ext cx="453097" cy="453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044363-046B-4F8D-A327-896BF0A0537D}">
      <dsp:nvSpPr>
        <dsp:cNvPr id="0" name=""/>
        <dsp:cNvSpPr/>
      </dsp:nvSpPr>
      <dsp:spPr>
        <a:xfrm>
          <a:off x="951504" y="1625"/>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89000">
            <a:lnSpc>
              <a:spcPct val="100000"/>
            </a:lnSpc>
            <a:spcBef>
              <a:spcPct val="0"/>
            </a:spcBef>
            <a:spcAft>
              <a:spcPct val="35000"/>
            </a:spcAft>
            <a:buNone/>
          </a:pPr>
          <a:r>
            <a:rPr lang="en-GB" sz="2000" b="0" i="0" kern="1200"/>
            <a:t>Burnett, J. (2009) </a:t>
          </a:r>
          <a:r>
            <a:rPr lang="en-GB" sz="2000" b="0" i="1" kern="1200"/>
            <a:t>Doing Your Social Science Dissertation</a:t>
          </a:r>
          <a:r>
            <a:rPr lang="en-GB" sz="2000" b="0" i="0" kern="1200"/>
            <a:t>. London: SAGE Publications.</a:t>
          </a:r>
          <a:endParaRPr lang="en-US" sz="2000" kern="1200"/>
        </a:p>
      </dsp:txBody>
      <dsp:txXfrm>
        <a:off x="951504" y="1625"/>
        <a:ext cx="10021295" cy="823813"/>
      </dsp:txXfrm>
    </dsp:sp>
    <dsp:sp modelId="{7A6CE397-A318-4BA1-85A8-739D18862755}">
      <dsp:nvSpPr>
        <dsp:cNvPr id="0" name=""/>
        <dsp:cNvSpPr/>
      </dsp:nvSpPr>
      <dsp:spPr>
        <a:xfrm>
          <a:off x="0" y="1031391"/>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BCFBE-DB97-41EF-9D86-01B7A609F5BE}">
      <dsp:nvSpPr>
        <dsp:cNvPr id="0" name=""/>
        <dsp:cNvSpPr/>
      </dsp:nvSpPr>
      <dsp:spPr>
        <a:xfrm>
          <a:off x="249203" y="1216749"/>
          <a:ext cx="453097" cy="453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34435E-ABC5-4EFC-9782-A7AFE1509BF3}">
      <dsp:nvSpPr>
        <dsp:cNvPr id="0" name=""/>
        <dsp:cNvSpPr/>
      </dsp:nvSpPr>
      <dsp:spPr>
        <a:xfrm>
          <a:off x="951504" y="1031391"/>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89000">
            <a:lnSpc>
              <a:spcPct val="100000"/>
            </a:lnSpc>
            <a:spcBef>
              <a:spcPct val="0"/>
            </a:spcBef>
            <a:spcAft>
              <a:spcPct val="35000"/>
            </a:spcAft>
            <a:buNone/>
          </a:pPr>
          <a:r>
            <a:rPr lang="en-GB" sz="2000" b="0" i="0" kern="1200"/>
            <a:t>Denscombe, M. (2012) </a:t>
          </a:r>
          <a:r>
            <a:rPr lang="en-GB" sz="2000" b="0" i="1" kern="1200"/>
            <a:t>Research proposals a practical guide</a:t>
          </a:r>
          <a:r>
            <a:rPr lang="en-GB" sz="2000" b="0" i="0" kern="1200"/>
            <a:t>. Berkshire,  McGraw Hill Open University Press.</a:t>
          </a:r>
          <a:endParaRPr lang="en-US" sz="2000" kern="1200"/>
        </a:p>
      </dsp:txBody>
      <dsp:txXfrm>
        <a:off x="951504" y="1031391"/>
        <a:ext cx="10021295" cy="823813"/>
      </dsp:txXfrm>
    </dsp:sp>
    <dsp:sp modelId="{A4441ECA-61C7-4AF6-870A-29DFD0C70CEE}">
      <dsp:nvSpPr>
        <dsp:cNvPr id="0" name=""/>
        <dsp:cNvSpPr/>
      </dsp:nvSpPr>
      <dsp:spPr>
        <a:xfrm>
          <a:off x="0" y="1762130"/>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170AB-E359-4E0E-B182-73C9EF766545}">
      <dsp:nvSpPr>
        <dsp:cNvPr id="0" name=""/>
        <dsp:cNvSpPr/>
      </dsp:nvSpPr>
      <dsp:spPr>
        <a:xfrm>
          <a:off x="249203" y="2246516"/>
          <a:ext cx="453097" cy="453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BC8DB4-9A6B-4CC1-BD3A-229BC2CA6E13}">
      <dsp:nvSpPr>
        <dsp:cNvPr id="0" name=""/>
        <dsp:cNvSpPr/>
      </dsp:nvSpPr>
      <dsp:spPr>
        <a:xfrm>
          <a:off x="951504" y="2061158"/>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89000">
            <a:lnSpc>
              <a:spcPct val="100000"/>
            </a:lnSpc>
            <a:spcBef>
              <a:spcPct val="0"/>
            </a:spcBef>
            <a:spcAft>
              <a:spcPct val="35000"/>
            </a:spcAft>
            <a:buNone/>
          </a:pPr>
          <a:r>
            <a:rPr lang="en-GB" sz="2000" b="0" i="0" kern="1200"/>
            <a:t>Walliman, N. (2006) </a:t>
          </a:r>
          <a:r>
            <a:rPr lang="en-GB" sz="2000" b="0" i="1" kern="1200"/>
            <a:t>Social research methods</a:t>
          </a:r>
          <a:r>
            <a:rPr lang="en-GB" sz="2000" b="0" i="0" kern="1200"/>
            <a:t>. London: SAGE.</a:t>
          </a:r>
          <a:endParaRPr lang="en-US" sz="2000" kern="1200"/>
        </a:p>
      </dsp:txBody>
      <dsp:txXfrm>
        <a:off x="951504" y="2061158"/>
        <a:ext cx="10021295" cy="823813"/>
      </dsp:txXfrm>
    </dsp:sp>
    <dsp:sp modelId="{E710A59E-7332-4C00-869F-11A444A5A761}">
      <dsp:nvSpPr>
        <dsp:cNvPr id="0" name=""/>
        <dsp:cNvSpPr/>
      </dsp:nvSpPr>
      <dsp:spPr>
        <a:xfrm>
          <a:off x="0" y="3090924"/>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6D7DC-D667-4D5B-86FF-3CFFEF360D9E}">
      <dsp:nvSpPr>
        <dsp:cNvPr id="0" name=""/>
        <dsp:cNvSpPr/>
      </dsp:nvSpPr>
      <dsp:spPr>
        <a:xfrm>
          <a:off x="249203" y="3276282"/>
          <a:ext cx="453097" cy="453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EDF366-4512-47D9-AE93-893A44AB1E0A}">
      <dsp:nvSpPr>
        <dsp:cNvPr id="0" name=""/>
        <dsp:cNvSpPr/>
      </dsp:nvSpPr>
      <dsp:spPr>
        <a:xfrm>
          <a:off x="951504" y="3090924"/>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89000">
            <a:lnSpc>
              <a:spcPct val="100000"/>
            </a:lnSpc>
            <a:spcBef>
              <a:spcPct val="0"/>
            </a:spcBef>
            <a:spcAft>
              <a:spcPct val="35000"/>
            </a:spcAft>
            <a:buNone/>
          </a:pPr>
          <a:r>
            <a:rPr lang="en-GB" sz="2000" kern="1200" dirty="0"/>
            <a:t>https://</a:t>
          </a:r>
          <a:r>
            <a:rPr lang="en-GB" sz="2000" kern="1200" dirty="0" err="1"/>
            <a:t>www.sagepub.com</a:t>
          </a:r>
          <a:r>
            <a:rPr lang="en-GB" sz="2000" kern="1200" dirty="0"/>
            <a:t>/sites/default/files/</a:t>
          </a:r>
          <a:r>
            <a:rPr lang="en-GB" sz="2000" kern="1200" dirty="0" err="1"/>
            <a:t>upm</a:t>
          </a:r>
          <a:r>
            <a:rPr lang="en-GB" sz="2000" kern="1200" dirty="0"/>
            <a:t>-binaries/18533_Chapter3.pdf</a:t>
          </a:r>
          <a:endParaRPr lang="en-US" sz="2000" kern="1200" dirty="0"/>
        </a:p>
      </dsp:txBody>
      <dsp:txXfrm>
        <a:off x="951504" y="3090924"/>
        <a:ext cx="10021295" cy="823813"/>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5D75FA-3042-40AD-BFA9-1619DA78A07A}" type="datetimeFigureOut">
              <a:rPr lang="en-GB" smtClean="0"/>
              <a:t>11/12/2024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44A850-91B6-437F-959E-C0DD9FC3D605}" type="slidenum">
              <a:rPr lang="en-GB" smtClean="0"/>
              <a:t>‹#›</a:t>
            </a:fld>
            <a:endParaRPr lang="en-GB"/>
          </a:p>
        </p:txBody>
      </p:sp>
    </p:spTree>
    <p:extLst>
      <p:ext uri="{BB962C8B-B14F-4D97-AF65-F5344CB8AC3E}">
        <p14:creationId xmlns:p14="http://schemas.microsoft.com/office/powerpoint/2010/main" val="31958569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1174572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what needs to be included in this chapter and how to structure it</a:t>
            </a:r>
          </a:p>
          <a:p>
            <a:r>
              <a:rPr lang="en-GB" dirty="0"/>
              <a:t>5 areas to cover:</a:t>
            </a:r>
          </a:p>
          <a:p>
            <a:endParaRPr lang="en-GB" dirty="0"/>
          </a:p>
          <a:p>
            <a:pPr marL="228600" indent="-228600">
              <a:buAutoNum type="arabicPeriod"/>
            </a:pPr>
            <a:r>
              <a:rPr lang="en-GB" dirty="0"/>
              <a:t>Introduction</a:t>
            </a:r>
          </a:p>
          <a:p>
            <a:pPr marL="228600" indent="-228600">
              <a:buAutoNum type="arabicPeriod"/>
            </a:pPr>
            <a:r>
              <a:rPr lang="en-GB" dirty="0"/>
              <a:t>Your research strategy</a:t>
            </a:r>
          </a:p>
          <a:p>
            <a:pPr marL="228600" indent="-228600">
              <a:buAutoNum type="arabicPeriod"/>
            </a:pPr>
            <a:r>
              <a:rPr lang="en-GB" dirty="0"/>
              <a:t>Data collection</a:t>
            </a:r>
          </a:p>
          <a:p>
            <a:pPr marL="228600" indent="-228600">
              <a:buAutoNum type="arabicPeriod"/>
            </a:pPr>
            <a:r>
              <a:rPr lang="en-GB" dirty="0"/>
              <a:t>Data analysis</a:t>
            </a:r>
          </a:p>
          <a:p>
            <a:pPr marL="228600" indent="-228600">
              <a:buAutoNum type="arabicPeriod"/>
            </a:pPr>
            <a:r>
              <a:rPr lang="en-GB" dirty="0"/>
              <a:t>Any limitations or problems that you encountered throughout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438596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the word count this subheading will not be very long</a:t>
            </a:r>
          </a:p>
          <a:p>
            <a:endParaRPr lang="en-GB" dirty="0"/>
          </a:p>
          <a:p>
            <a:r>
              <a:rPr lang="en-GB" dirty="0"/>
              <a:t>What do you think needs to be in your introduction?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3585180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the next sub heading of the chapter – what would you consider writing here?</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657483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sub-heading – data collection – what do you think you need to write about here?</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1069132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a:t>
            </a:r>
            <a:r>
              <a:rPr lang="en-GB" baseline="30000" dirty="0"/>
              <a:t>th</a:t>
            </a:r>
            <a:r>
              <a:rPr lang="en-GB" dirty="0"/>
              <a:t> sub-heading – data analysis</a:t>
            </a:r>
          </a:p>
          <a:p>
            <a:endParaRPr lang="en-GB" dirty="0"/>
          </a:p>
          <a:p>
            <a:r>
              <a:rPr lang="en-GB" dirty="0"/>
              <a:t>What will you write here?</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946469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sub-heading</a:t>
            </a:r>
          </a:p>
          <a:p>
            <a:endParaRPr lang="en-GB" dirty="0"/>
          </a:p>
          <a:p>
            <a:r>
              <a:rPr lang="en-GB" dirty="0"/>
              <a:t>What will you write here?</a:t>
            </a:r>
          </a:p>
          <a:p>
            <a:endParaRPr lang="en-GB" dirty="0"/>
          </a:p>
          <a:p>
            <a:r>
              <a:rPr lang="en-GB" dirty="0"/>
              <a:t>Remember that you are writing about limitations/problems in relation to your data gathering only – not general problems like time management</a:t>
            </a:r>
          </a:p>
          <a:p>
            <a:endParaRPr lang="en-GB" dirty="0"/>
          </a:p>
          <a:p>
            <a:r>
              <a:rPr lang="en-GB" dirty="0"/>
              <a:t>Questions to ask ( </a:t>
            </a:r>
            <a:r>
              <a:rPr lang="en-GB" dirty="0" err="1"/>
              <a:t>Biggam</a:t>
            </a:r>
            <a:r>
              <a:rPr lang="en-GB" dirty="0"/>
              <a:t>, 2015. p194)</a:t>
            </a:r>
          </a:p>
          <a:p>
            <a:endParaRPr lang="en-GB" dirty="0"/>
          </a:p>
          <a:p>
            <a:r>
              <a:rPr lang="en-GB" dirty="0"/>
              <a:t>What are the known criticisms of my chosen research strategy?</a:t>
            </a:r>
          </a:p>
          <a:p>
            <a:r>
              <a:rPr lang="en-GB" dirty="0"/>
              <a:t>Is the approach to my data collection limited in any way? ( e.g. why use </a:t>
            </a:r>
            <a:r>
              <a:rPr lang="en-GB" dirty="0" err="1"/>
              <a:t>q’aires</a:t>
            </a:r>
            <a:r>
              <a:rPr lang="en-GB" dirty="0"/>
              <a:t> when interviews may give more meaningful info)</a:t>
            </a:r>
          </a:p>
          <a:p>
            <a:r>
              <a:rPr lang="en-GB" dirty="0"/>
              <a:t>Is my sample population big enough – too big?</a:t>
            </a:r>
          </a:p>
          <a:p>
            <a:r>
              <a:rPr lang="en-GB" dirty="0"/>
              <a:t>Is it valid? ( have I argued successfully that my methods are appropriate to achieving my objectives)</a:t>
            </a:r>
          </a:p>
          <a:p>
            <a:r>
              <a:rPr lang="en-GB" dirty="0"/>
              <a:t>Is it free from bias and is it fair?</a:t>
            </a:r>
          </a:p>
          <a:p>
            <a:endParaRPr lang="en-GB" dirty="0"/>
          </a:p>
          <a:p>
            <a:r>
              <a:rPr lang="en-GB" dirty="0"/>
              <a:t>You must show how you have addressed any limitations that you highlight. Avoid just producing a list – not acceptable</a:t>
            </a:r>
          </a:p>
          <a:p>
            <a:endParaRPr lang="en-GB" dirty="0"/>
          </a:p>
          <a:p>
            <a:r>
              <a:rPr lang="en-GB" dirty="0"/>
              <a:t>Also – is time management a limitation?</a:t>
            </a:r>
          </a:p>
          <a:p>
            <a:r>
              <a:rPr lang="en-GB" dirty="0"/>
              <a:t>Time limits is a common limitation expressed by students – especially when deadlines are fast approaching – these are more to do with a </a:t>
            </a:r>
            <a:r>
              <a:rPr lang="en-GB" dirty="0" err="1"/>
              <a:t>lackof</a:t>
            </a:r>
            <a:r>
              <a:rPr lang="en-GB" dirty="0"/>
              <a:t>  time management and planning </a:t>
            </a:r>
          </a:p>
          <a:p>
            <a:endParaRPr lang="en-GB" dirty="0"/>
          </a:p>
          <a:p>
            <a:r>
              <a:rPr lang="en-GB" dirty="0"/>
              <a:t>Leave time for your empirical work and plan for any mishaps like people not available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540713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finally some tips for writing a strong methodology chapter:</a:t>
            </a:r>
          </a:p>
          <a:p>
            <a:endParaRPr lang="en-GB" dirty="0"/>
          </a:p>
          <a:p>
            <a:pPr marL="171450" indent="-171450">
              <a:buFont typeface="Arial" panose="020B0604020202020204" pitchFamily="34" charset="0"/>
              <a:buChar char="•"/>
            </a:pPr>
            <a:r>
              <a:rPr lang="en-GB" dirty="0">
                <a:solidFill>
                  <a:srgbClr val="0070C0"/>
                </a:solidFill>
              </a:rPr>
              <a:t>Don’t just describe – explain how and why you applied them and demonstrate how it was conducted</a:t>
            </a:r>
          </a:p>
          <a:p>
            <a:pPr marL="171450" indent="-171450">
              <a:buFont typeface="Arial" panose="020B0604020202020204" pitchFamily="34" charset="0"/>
              <a:buChar char="•"/>
            </a:pPr>
            <a:r>
              <a:rPr lang="en-GB" dirty="0">
                <a:solidFill>
                  <a:schemeClr val="accent3">
                    <a:lumMod val="75000"/>
                  </a:schemeClr>
                </a:solidFill>
              </a:rPr>
              <a:t>Focus on your objectives and research question- show why your methods suit your objectives. Keep relating your choices back to the purpose of your research</a:t>
            </a:r>
          </a:p>
          <a:p>
            <a:pPr marL="171450" indent="-171450">
              <a:buFont typeface="Arial" panose="020B0604020202020204" pitchFamily="34" charset="0"/>
              <a:buChar char="•"/>
            </a:pPr>
            <a:r>
              <a:rPr lang="en-GB" dirty="0">
                <a:solidFill>
                  <a:srgbClr val="002060"/>
                </a:solidFill>
              </a:rPr>
              <a:t>Cite relevant sources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1200" b="0" i="0" u="none" strike="noStrike" kern="1200" cap="none" spc="0" normalizeH="0" baseline="0" noProof="0" dirty="0">
                <a:ln>
                  <a:noFill/>
                </a:ln>
                <a:solidFill>
                  <a:prstClr val="black"/>
                </a:solidFill>
                <a:effectLst/>
                <a:uLnTx/>
                <a:uFillTx/>
                <a:latin typeface="Myriad Pro"/>
                <a:ea typeface="+mn-ea"/>
                <a:cs typeface="+mn-cs"/>
              </a:rPr>
              <a:t>.</a:t>
            </a:r>
          </a:p>
          <a:p>
            <a:pPr marL="0" indent="0">
              <a:buFont typeface="Arial" panose="020B0604020202020204" pitchFamily="34" charset="0"/>
              <a:buNone/>
            </a:pPr>
            <a:endParaRPr lang="en-GB" dirty="0">
              <a:solidFill>
                <a:srgbClr val="002060"/>
              </a:solidFill>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88706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 of this session is therefore to </a:t>
            </a:r>
          </a:p>
          <a:p>
            <a:pPr marL="171450" indent="-171450">
              <a:buFont typeface="Arial"/>
              <a:buChar char="•"/>
            </a:pPr>
            <a:r>
              <a:rPr lang="en-US" dirty="0">
                <a:ea typeface="Calibri"/>
                <a:cs typeface="Calibri"/>
              </a:rPr>
              <a:t>Introduce you to the 'Research Onion'</a:t>
            </a:r>
          </a:p>
          <a:p>
            <a:pPr marL="171450" indent="-171450">
              <a:buFont typeface="Arial"/>
              <a:buChar char="•"/>
            </a:pPr>
            <a:r>
              <a:rPr lang="en-US" dirty="0">
                <a:ea typeface="Calibri"/>
                <a:cs typeface="Calibri"/>
              </a:rPr>
              <a:t>Explore the 6 layers of research methodology described by Saunders et al (2007)</a:t>
            </a:r>
          </a:p>
          <a:p>
            <a:pPr marL="171450" indent="-171450">
              <a:buFont typeface="Arial"/>
              <a:buChar char="•"/>
            </a:pPr>
            <a:r>
              <a:rPr lang="en-US" dirty="0">
                <a:ea typeface="Calibri"/>
                <a:cs typeface="Calibri"/>
              </a:rPr>
              <a:t>And finally provide you with some useful resources to explore further in your own time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490701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to gain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as follows:</a:t>
            </a:r>
            <a:endParaRPr lang="en-US" dirty="0"/>
          </a:p>
          <a:p>
            <a:pPr marL="514350" indent="-514350">
              <a:spcBef>
                <a:spcPct val="20000"/>
              </a:spcBef>
              <a:buAutoNum type="arabicPeriod"/>
            </a:pPr>
            <a:r>
              <a:rPr lang="en-GB" dirty="0"/>
              <a:t>Research philosophy</a:t>
            </a:r>
            <a:endParaRPr lang="en-US" dirty="0"/>
          </a:p>
          <a:p>
            <a:pPr marL="514350" indent="-514350">
              <a:spcBef>
                <a:spcPct val="20000"/>
              </a:spcBef>
              <a:buAutoNum type="arabicPeriod"/>
            </a:pPr>
            <a:r>
              <a:rPr lang="en-GB" dirty="0"/>
              <a:t>Research approach</a:t>
            </a:r>
            <a:endParaRPr lang="en-US" dirty="0"/>
          </a:p>
          <a:p>
            <a:pPr marL="514350" indent="-514350">
              <a:spcBef>
                <a:spcPct val="20000"/>
              </a:spcBef>
              <a:buAutoNum type="arabicPeriod"/>
            </a:pPr>
            <a:r>
              <a:rPr lang="en-GB" dirty="0"/>
              <a:t>Research strategy</a:t>
            </a:r>
            <a:endParaRPr lang="en-US" dirty="0"/>
          </a:p>
          <a:p>
            <a:pPr marL="514350" indent="-514350">
              <a:spcBef>
                <a:spcPct val="20000"/>
              </a:spcBef>
              <a:buAutoNum type="arabicPeriod"/>
            </a:pPr>
            <a:r>
              <a:rPr lang="en-GB" dirty="0"/>
              <a:t>Choices</a:t>
            </a:r>
            <a:endParaRPr lang="en-US" dirty="0"/>
          </a:p>
          <a:p>
            <a:pPr marL="514350" indent="-514350">
              <a:spcBef>
                <a:spcPct val="20000"/>
              </a:spcBef>
              <a:buAutoNum type="arabicPeriod"/>
            </a:pPr>
            <a:r>
              <a:rPr lang="en-GB" dirty="0"/>
              <a:t>Time horizon</a:t>
            </a:r>
            <a:endParaRPr lang="en-US" dirty="0"/>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t>
            </a:r>
          </a:p>
          <a:p>
            <a:pPr>
              <a:spcBef>
                <a:spcPct val="20000"/>
              </a:spcBef>
            </a:pPr>
            <a:r>
              <a:rPr lang="en-GB" dirty="0">
                <a:ea typeface="Calibri"/>
                <a:cs typeface="Calibri"/>
              </a:rPr>
              <a:t>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 Take a few minutes to think about it.</a:t>
            </a:r>
          </a:p>
          <a:p>
            <a:endParaRPr lang="en-GB" dirty="0">
              <a:ea typeface="Calibri"/>
              <a:cs typeface="Calibri"/>
            </a:endParaRP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endParaRPr lang="en-GB" dirty="0">
              <a:ea typeface="Calibri"/>
              <a:cs typeface="Calibri"/>
            </a:endParaRPr>
          </a:p>
          <a:p>
            <a:r>
              <a:rPr lang="en-GB" dirty="0"/>
              <a:t>EPISTEMOLOGY, on the other hand, is the how of obtaining knowledge and understanding of things. The valid information required for the research and how we can obtain it.</a:t>
            </a:r>
            <a:endParaRPr lang="en-GB" dirty="0">
              <a:ea typeface="Calibri" panose="020F0502020204030204"/>
              <a:cs typeface="Calibri" panose="020F0502020204030204"/>
            </a:endParaRP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approach’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a:t>
            </a:r>
            <a:endParaRPr lang="en-GB" dirty="0">
              <a:ea typeface="Calibri"/>
              <a:cs typeface="Calibri"/>
            </a:endParaRPr>
          </a:p>
          <a:p>
            <a:endParaRPr lang="en-GB" dirty="0"/>
          </a:p>
          <a:p>
            <a:r>
              <a:rPr lang="en-GB" dirty="0"/>
              <a:t>Closely linked are quantitative and qualitative research data</a:t>
            </a:r>
          </a:p>
          <a:p>
            <a:endParaRPr lang="en-GB" dirty="0"/>
          </a:p>
          <a:p>
            <a:r>
              <a:rPr lang="en-GB" dirty="0"/>
              <a:t>Inductive approached normally use qualitative</a:t>
            </a:r>
          </a:p>
          <a:p>
            <a:r>
              <a:rPr lang="en-GB" dirty="0"/>
              <a:t>Deductive approach normally use quantitative date</a:t>
            </a:r>
          </a:p>
          <a:p>
            <a:endParaRPr lang="en-GB" dirty="0"/>
          </a:p>
          <a:p>
            <a:r>
              <a:rPr lang="en-GB" dirty="0"/>
              <a:t>In choosing which approach ask yourself whether your research builds on something that exists or whether you will be investigating something new that’s not necessarily rooted in previous research</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a:t>
            </a:r>
            <a:endParaRPr lang="en-US" dirty="0"/>
          </a:p>
          <a:p>
            <a:pPr marL="171450" indent="-171450">
              <a:spcBef>
                <a:spcPct val="20000"/>
              </a:spcBef>
              <a:buFont typeface="Arial"/>
              <a:buChar char="•"/>
            </a:pPr>
            <a:r>
              <a:rPr lang="en-GB" i="1" dirty="0"/>
              <a:t>Action research</a:t>
            </a:r>
            <a:endParaRPr lang="en-US" dirty="0"/>
          </a:p>
          <a:p>
            <a:pPr marL="171450" indent="-171450">
              <a:spcBef>
                <a:spcPct val="20000"/>
              </a:spcBef>
              <a:buFont typeface="Arial"/>
              <a:buChar char="•"/>
            </a:pPr>
            <a:r>
              <a:rPr lang="en-GB" i="1" dirty="0"/>
              <a:t>Case study research</a:t>
            </a:r>
            <a:endParaRPr lang="en-US" dirty="0"/>
          </a:p>
          <a:p>
            <a:pPr marL="171450" indent="-171450">
              <a:spcBef>
                <a:spcPct val="20000"/>
              </a:spcBef>
              <a:buFont typeface="Arial"/>
              <a:buChar char="•"/>
            </a:pPr>
            <a:r>
              <a:rPr lang="en-GB" i="1" dirty="0"/>
              <a:t>Grounded theory</a:t>
            </a:r>
            <a:endParaRPr lang="en-US" dirty="0"/>
          </a:p>
          <a:p>
            <a:pPr marL="171450" indent="-171450">
              <a:spcBef>
                <a:spcPct val="20000"/>
              </a:spcBef>
              <a:buFont typeface="Arial"/>
              <a:buChar char="•"/>
            </a:pPr>
            <a:r>
              <a:rPr lang="en-GB" i="1" dirty="0"/>
              <a:t>Ethnography</a:t>
            </a:r>
            <a:endParaRPr lang="en-US" dirty="0"/>
          </a:p>
          <a:p>
            <a:pPr marL="171450" indent="-171450">
              <a:spcBef>
                <a:spcPct val="20000"/>
              </a:spcBef>
              <a:buFont typeface="Arial"/>
              <a:buChar char="•"/>
            </a:pPr>
            <a:r>
              <a:rPr lang="en-GB" i="1" dirty="0"/>
              <a:t>Archival research</a:t>
            </a:r>
            <a:endParaRPr lang="en-GB" dirty="0">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a:t> </a:t>
            </a:r>
            <a:endParaRPr lang="en-GB">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how can you fit it in and when? What will you need to factor in?</a:t>
            </a:r>
            <a:endParaRPr lang="en-GB" dirty="0">
              <a:ea typeface="Calibri"/>
              <a:cs typeface="Calibri"/>
            </a:endParaRPr>
          </a:p>
          <a:p>
            <a:endParaRPr lang="en-GB" dirty="0">
              <a:ea typeface="Calibri"/>
              <a:cs typeface="Calibri"/>
            </a:endParaRPr>
          </a:p>
          <a:p>
            <a:r>
              <a:rPr lang="en-GB" dirty="0">
                <a:ea typeface="Calibri"/>
                <a:cs typeface="Calibri"/>
              </a:rPr>
              <a:t>Think back to when you compiled your dissertation proposals and the need to put a time-line into your proposal for completion of your dissertation. What did you have to consider? How has that changed as you have undertaken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18312791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now explored the 6 layers of the ‘research onion framework’ lets have a quick re-cap of the main points:</a:t>
            </a:r>
          </a:p>
          <a:p>
            <a:pPr marL="171450" indent="-171450">
              <a:spcBef>
                <a:spcPct val="20000"/>
              </a:spcBef>
              <a:buFont typeface="Arial"/>
              <a:buChar char="•"/>
            </a:pPr>
            <a:r>
              <a:rPr lang="en-GB" dirty="0"/>
              <a:t>The research onion details the </a:t>
            </a:r>
            <a:r>
              <a:rPr lang="en-GB" b="1" dirty="0"/>
              <a:t>many interrelated choices</a:t>
            </a:r>
            <a:r>
              <a:rPr lang="en-GB" dirty="0"/>
              <a:t> you’ll need to make when you’re crafting your research methodology. There are 6 choices that you will address, these include:</a:t>
            </a:r>
            <a:endParaRPr lang="en-US" dirty="0"/>
          </a:p>
          <a:p>
            <a:pPr marL="171450" indent="-171450">
              <a:spcBef>
                <a:spcPct val="20000"/>
              </a:spcBef>
              <a:buFont typeface="Arial,Sans-Serif"/>
              <a:buChar char="•"/>
            </a:pPr>
            <a:r>
              <a:rPr lang="en-GB" b="1" dirty="0"/>
              <a:t>Research philosophy</a:t>
            </a:r>
            <a:r>
              <a:rPr lang="en-GB" dirty="0"/>
              <a:t> – the set of beliefs your research is based on (positivism, interpretivism, pragmatism)</a:t>
            </a:r>
            <a:endParaRPr lang="en-US" dirty="0"/>
          </a:p>
          <a:p>
            <a:pPr marL="171450" indent="-171450">
              <a:spcBef>
                <a:spcPct val="20000"/>
              </a:spcBef>
              <a:buFont typeface="Arial,Sans-Serif"/>
              <a:buChar char="•"/>
            </a:pPr>
            <a:r>
              <a:rPr lang="en-GB" b="1" dirty="0"/>
              <a:t>Research approaches</a:t>
            </a:r>
            <a:r>
              <a:rPr lang="en-GB" dirty="0"/>
              <a:t> – the broader method you’ll use (inductive, deductive, qualitative and quantitative)</a:t>
            </a:r>
            <a:endParaRPr lang="en-US" dirty="0"/>
          </a:p>
          <a:p>
            <a:pPr marL="171450" indent="-171450">
              <a:spcBef>
                <a:spcPct val="20000"/>
              </a:spcBef>
              <a:buFont typeface="Arial,Sans-Serif"/>
              <a:buChar char="•"/>
            </a:pPr>
            <a:r>
              <a:rPr lang="en-GB" b="1" dirty="0"/>
              <a:t>Research strategies</a:t>
            </a:r>
            <a:r>
              <a:rPr lang="en-GB" dirty="0"/>
              <a:t> – how you’ll conduct the research (e.g., experimental, action, case study, etc.)</a:t>
            </a:r>
            <a:endParaRPr lang="en-US" dirty="0"/>
          </a:p>
          <a:p>
            <a:pPr marL="171450" indent="-171450">
              <a:spcBef>
                <a:spcPct val="20000"/>
              </a:spcBef>
              <a:buFont typeface="Arial,Sans-Serif"/>
              <a:buChar char="•"/>
            </a:pPr>
            <a:r>
              <a:rPr lang="en-GB" b="1" dirty="0"/>
              <a:t>Choices</a:t>
            </a:r>
            <a:r>
              <a:rPr lang="en-GB" dirty="0"/>
              <a:t> – how many methods you’ll use (mono method, mixed-method or multi-method)</a:t>
            </a:r>
            <a:endParaRPr lang="en-US" dirty="0"/>
          </a:p>
          <a:p>
            <a:pPr marL="171450" indent="-171450">
              <a:spcBef>
                <a:spcPct val="20000"/>
              </a:spcBef>
              <a:buFont typeface="Arial,Sans-Serif"/>
              <a:buChar char="•"/>
            </a:pPr>
            <a:r>
              <a:rPr lang="en-GB" b="1" dirty="0"/>
              <a:t>Time horizons</a:t>
            </a:r>
            <a:r>
              <a:rPr lang="en-GB" dirty="0"/>
              <a:t> – the number of points in time at which you’ll collect your data (cross-sectional or longitudinal)</a:t>
            </a:r>
            <a:endParaRPr lang="en-US" dirty="0"/>
          </a:p>
          <a:p>
            <a:pPr marL="171450" indent="-171450">
              <a:spcBef>
                <a:spcPct val="20000"/>
              </a:spcBef>
              <a:buFont typeface="Arial,Sans-Serif"/>
              <a:buChar char="•"/>
            </a:pPr>
            <a:r>
              <a:rPr lang="en-GB" b="1" dirty="0"/>
              <a:t>Techniques and procedures</a:t>
            </a:r>
            <a:r>
              <a:rPr lang="en-GB" dirty="0"/>
              <a:t> (data collection methods, data analysis techniques, sampling strategies, etc.)</a:t>
            </a:r>
          </a:p>
          <a:p>
            <a:pPr>
              <a:spcBef>
                <a:spcPct val="20000"/>
              </a:spcBef>
            </a:pPr>
            <a:r>
              <a:rPr lang="en-GB" dirty="0">
                <a:cs typeface="Calibri"/>
              </a:rPr>
              <a:t>(source : Grad Coach)</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26265449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your time in exploring the 'Research Onion'.</a:t>
            </a:r>
          </a:p>
          <a:p>
            <a:r>
              <a:rPr lang="en-US" dirty="0">
                <a:cs typeface="Calibri"/>
              </a:rPr>
              <a:t>You will see when viewing previously submitted dissertations by UWTSD students that the Research Onion is referred to by some and not by others. It is therefore a personal choice as to whether to include it in your dissertation.</a:t>
            </a:r>
          </a:p>
          <a:p>
            <a:endParaRPr lang="en-US" dirty="0">
              <a:cs typeface="Calibri"/>
            </a:endParaRPr>
          </a:p>
          <a:p>
            <a:r>
              <a:rPr lang="en-US" dirty="0">
                <a:cs typeface="Calibri"/>
              </a:rPr>
              <a:t>If however, you are struggling to write your methodology section it will provide you with a simple framework in which to compile the chapter to ensure that you cover the main points of your methodology choices.</a:t>
            </a:r>
          </a:p>
          <a:p>
            <a:endParaRPr lang="en-US" dirty="0">
              <a:cs typeface="Calibri"/>
            </a:endParaRPr>
          </a:p>
          <a:p>
            <a:r>
              <a:rPr lang="en-US" dirty="0">
                <a:cs typeface="Calibri"/>
              </a:rPr>
              <a:t>If you have any questions please get in touch.</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25537110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some good resources that have been used to compile this </a:t>
            </a:r>
            <a:r>
              <a:rPr lang="en-US" dirty="0" err="1">
                <a:cs typeface="Calibri"/>
              </a:rPr>
              <a:t>powerpoint</a:t>
            </a:r>
            <a:r>
              <a:rPr lang="en-US" dirty="0">
                <a:cs typeface="Calibri"/>
              </a:rPr>
              <a:t>.</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4058945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useful sources for you – others will be added to Moodle over the next few weeks</a:t>
            </a:r>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1578367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794EA-3BD1-A358-31FF-3EF36D5434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762ADE-9854-E240-140E-F5F6229609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98BAD1-1582-7281-89AE-6232A1B03B3C}"/>
              </a:ext>
            </a:extLst>
          </p:cNvPr>
          <p:cNvSpPr>
            <a:spLocks noGrp="1"/>
          </p:cNvSpPr>
          <p:nvPr>
            <p:ph type="dt" sz="half" idx="10"/>
          </p:nvPr>
        </p:nvSpPr>
        <p:spPr/>
        <p:txBody>
          <a:bodyPr/>
          <a:lstStyle/>
          <a:p>
            <a:fld id="{C21EC69F-CA10-4713-9EA0-DEDEB14374D7}" type="datetimeFigureOut">
              <a:rPr lang="en-GB" smtClean="0"/>
              <a:t>11/12/2024</a:t>
            </a:fld>
            <a:endParaRPr lang="en-GB"/>
          </a:p>
        </p:txBody>
      </p:sp>
      <p:sp>
        <p:nvSpPr>
          <p:cNvPr id="5" name="Footer Placeholder 4">
            <a:extLst>
              <a:ext uri="{FF2B5EF4-FFF2-40B4-BE49-F238E27FC236}">
                <a16:creationId xmlns:a16="http://schemas.microsoft.com/office/drawing/2014/main" id="{28425F19-5D76-4744-E1E9-73147EA328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33BD89-589C-F38F-4D17-8E1EBB60ACCF}"/>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217761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7291A-E7E3-B084-78E5-62BF2E444E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B22EE3-1AAD-9B04-6F4C-4A5C74B19F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8F27F4-3721-431F-6606-4C6D6D7BBADE}"/>
              </a:ext>
            </a:extLst>
          </p:cNvPr>
          <p:cNvSpPr>
            <a:spLocks noGrp="1"/>
          </p:cNvSpPr>
          <p:nvPr>
            <p:ph type="dt" sz="half" idx="10"/>
          </p:nvPr>
        </p:nvSpPr>
        <p:spPr/>
        <p:txBody>
          <a:bodyPr/>
          <a:lstStyle/>
          <a:p>
            <a:fld id="{C21EC69F-CA10-4713-9EA0-DEDEB14374D7}" type="datetimeFigureOut">
              <a:rPr lang="en-GB" smtClean="0"/>
              <a:t>11/12/2024</a:t>
            </a:fld>
            <a:endParaRPr lang="en-GB"/>
          </a:p>
        </p:txBody>
      </p:sp>
      <p:sp>
        <p:nvSpPr>
          <p:cNvPr id="5" name="Footer Placeholder 4">
            <a:extLst>
              <a:ext uri="{FF2B5EF4-FFF2-40B4-BE49-F238E27FC236}">
                <a16:creationId xmlns:a16="http://schemas.microsoft.com/office/drawing/2014/main" id="{2EAD6047-D708-2A0C-9032-B58CEE610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6D6B71-BD02-FD6B-5F7B-3CA824982DF9}"/>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1046202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90355-641C-0CA9-41F6-30C329CC10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4B7ADEC-F365-BA22-35F7-03EB230B56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7415EF-759D-3BDE-ABBB-E083FCE90036}"/>
              </a:ext>
            </a:extLst>
          </p:cNvPr>
          <p:cNvSpPr>
            <a:spLocks noGrp="1"/>
          </p:cNvSpPr>
          <p:nvPr>
            <p:ph type="dt" sz="half" idx="10"/>
          </p:nvPr>
        </p:nvSpPr>
        <p:spPr/>
        <p:txBody>
          <a:bodyPr/>
          <a:lstStyle/>
          <a:p>
            <a:fld id="{C21EC69F-CA10-4713-9EA0-DEDEB14374D7}" type="datetimeFigureOut">
              <a:rPr lang="en-GB" smtClean="0"/>
              <a:t>11/12/2024</a:t>
            </a:fld>
            <a:endParaRPr lang="en-GB"/>
          </a:p>
        </p:txBody>
      </p:sp>
      <p:sp>
        <p:nvSpPr>
          <p:cNvPr id="5" name="Footer Placeholder 4">
            <a:extLst>
              <a:ext uri="{FF2B5EF4-FFF2-40B4-BE49-F238E27FC236}">
                <a16:creationId xmlns:a16="http://schemas.microsoft.com/office/drawing/2014/main" id="{38392E0C-4BD8-0A3A-9E89-332B210065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11AAC0-7C43-DFC1-EA71-CE9949276418}"/>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2665618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522DC-363C-E872-BCB7-8421F5CCE8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C90087-4747-C9DC-C8E4-4866FAC1E3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9F0618-E6A0-18DE-8AAF-5B8923E80C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E6F832-6E00-C1CF-6E99-387278163DF7}"/>
              </a:ext>
            </a:extLst>
          </p:cNvPr>
          <p:cNvSpPr>
            <a:spLocks noGrp="1"/>
          </p:cNvSpPr>
          <p:nvPr>
            <p:ph type="dt" sz="half" idx="10"/>
          </p:nvPr>
        </p:nvSpPr>
        <p:spPr/>
        <p:txBody>
          <a:bodyPr/>
          <a:lstStyle/>
          <a:p>
            <a:fld id="{C21EC69F-CA10-4713-9EA0-DEDEB14374D7}" type="datetimeFigureOut">
              <a:rPr lang="en-GB" smtClean="0"/>
              <a:t>11/12/2024</a:t>
            </a:fld>
            <a:endParaRPr lang="en-GB"/>
          </a:p>
        </p:txBody>
      </p:sp>
      <p:sp>
        <p:nvSpPr>
          <p:cNvPr id="6" name="Footer Placeholder 5">
            <a:extLst>
              <a:ext uri="{FF2B5EF4-FFF2-40B4-BE49-F238E27FC236}">
                <a16:creationId xmlns:a16="http://schemas.microsoft.com/office/drawing/2014/main" id="{47D06B9E-9391-370F-A071-77BBBD82DE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860AC9-63CC-D1BB-8CE0-4D356604A6A5}"/>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2990353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B54C8-3B42-CB31-AEEB-E645243A49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D2A3C1-C421-4BDF-5688-55F1FD7935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BC77DD-6B95-9EA3-E8E0-18E4C9667F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0BE6D9-365B-BB4F-75BB-1A1AB1FD7B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1D39F83-B476-A267-7A8F-F787616B29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51BB1E-F091-883C-C013-032D9F1937BE}"/>
              </a:ext>
            </a:extLst>
          </p:cNvPr>
          <p:cNvSpPr>
            <a:spLocks noGrp="1"/>
          </p:cNvSpPr>
          <p:nvPr>
            <p:ph type="dt" sz="half" idx="10"/>
          </p:nvPr>
        </p:nvSpPr>
        <p:spPr/>
        <p:txBody>
          <a:bodyPr/>
          <a:lstStyle/>
          <a:p>
            <a:fld id="{C21EC69F-CA10-4713-9EA0-DEDEB14374D7}" type="datetimeFigureOut">
              <a:rPr lang="en-GB" smtClean="0"/>
              <a:t>11/12/2024</a:t>
            </a:fld>
            <a:endParaRPr lang="en-GB"/>
          </a:p>
        </p:txBody>
      </p:sp>
      <p:sp>
        <p:nvSpPr>
          <p:cNvPr id="8" name="Footer Placeholder 7">
            <a:extLst>
              <a:ext uri="{FF2B5EF4-FFF2-40B4-BE49-F238E27FC236}">
                <a16:creationId xmlns:a16="http://schemas.microsoft.com/office/drawing/2014/main" id="{61FAC7DE-40B6-9536-6964-D712FCDCCC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7EF0F5-B33F-AC6D-E891-3BC240D640AA}"/>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1137861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3DBD6-7893-DDBE-F0FD-7A17575422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5BB8AB-4574-3DCB-0F93-D623072EA7C4}"/>
              </a:ext>
            </a:extLst>
          </p:cNvPr>
          <p:cNvSpPr>
            <a:spLocks noGrp="1"/>
          </p:cNvSpPr>
          <p:nvPr>
            <p:ph type="dt" sz="half" idx="10"/>
          </p:nvPr>
        </p:nvSpPr>
        <p:spPr/>
        <p:txBody>
          <a:bodyPr/>
          <a:lstStyle/>
          <a:p>
            <a:fld id="{C21EC69F-CA10-4713-9EA0-DEDEB14374D7}" type="datetimeFigureOut">
              <a:rPr lang="en-GB" smtClean="0"/>
              <a:t>11/12/2024</a:t>
            </a:fld>
            <a:endParaRPr lang="en-GB"/>
          </a:p>
        </p:txBody>
      </p:sp>
      <p:sp>
        <p:nvSpPr>
          <p:cNvPr id="4" name="Footer Placeholder 3">
            <a:extLst>
              <a:ext uri="{FF2B5EF4-FFF2-40B4-BE49-F238E27FC236}">
                <a16:creationId xmlns:a16="http://schemas.microsoft.com/office/drawing/2014/main" id="{9DBF7079-F400-A107-F698-7520D359C4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F38305-DCB8-F1C2-1070-638ED11B0630}"/>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1898332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5A26C2-9375-F4A3-31DB-11DACA25668E}"/>
              </a:ext>
            </a:extLst>
          </p:cNvPr>
          <p:cNvSpPr>
            <a:spLocks noGrp="1"/>
          </p:cNvSpPr>
          <p:nvPr>
            <p:ph type="dt" sz="half" idx="10"/>
          </p:nvPr>
        </p:nvSpPr>
        <p:spPr/>
        <p:txBody>
          <a:bodyPr/>
          <a:lstStyle/>
          <a:p>
            <a:fld id="{C21EC69F-CA10-4713-9EA0-DEDEB14374D7}" type="datetimeFigureOut">
              <a:rPr lang="en-GB" smtClean="0"/>
              <a:t>11/12/2024</a:t>
            </a:fld>
            <a:endParaRPr lang="en-GB"/>
          </a:p>
        </p:txBody>
      </p:sp>
      <p:sp>
        <p:nvSpPr>
          <p:cNvPr id="3" name="Footer Placeholder 2">
            <a:extLst>
              <a:ext uri="{FF2B5EF4-FFF2-40B4-BE49-F238E27FC236}">
                <a16:creationId xmlns:a16="http://schemas.microsoft.com/office/drawing/2014/main" id="{56FD2E81-DDA3-ACC4-654B-384455CD88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0BC46B-3E23-A7D6-CCD7-638D2D8975C2}"/>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753723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578A2-8E14-2000-CEF3-3ADFB3F672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16D27A7-D059-E176-C739-4CC9D12829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62D586-692F-CE0B-9173-547048C7B4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2A5006-6455-765B-A859-285AEFB53E77}"/>
              </a:ext>
            </a:extLst>
          </p:cNvPr>
          <p:cNvSpPr>
            <a:spLocks noGrp="1"/>
          </p:cNvSpPr>
          <p:nvPr>
            <p:ph type="dt" sz="half" idx="10"/>
          </p:nvPr>
        </p:nvSpPr>
        <p:spPr/>
        <p:txBody>
          <a:bodyPr/>
          <a:lstStyle/>
          <a:p>
            <a:fld id="{C21EC69F-CA10-4713-9EA0-DEDEB14374D7}" type="datetimeFigureOut">
              <a:rPr lang="en-GB" smtClean="0"/>
              <a:t>11/12/2024</a:t>
            </a:fld>
            <a:endParaRPr lang="en-GB"/>
          </a:p>
        </p:txBody>
      </p:sp>
      <p:sp>
        <p:nvSpPr>
          <p:cNvPr id="6" name="Footer Placeholder 5">
            <a:extLst>
              <a:ext uri="{FF2B5EF4-FFF2-40B4-BE49-F238E27FC236}">
                <a16:creationId xmlns:a16="http://schemas.microsoft.com/office/drawing/2014/main" id="{5C713444-FD56-6585-4176-914108CA2E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0E205E-76C5-338E-8530-64CA90F833F5}"/>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94395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8A6F3-9AD2-10E7-7894-3C824B525A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CF32BC9-CA4B-7891-811D-D0DBED967A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486CBA-E68F-7292-EE54-DAB2061AB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4BD0FF-08EA-B725-13FE-C7CE27570563}"/>
              </a:ext>
            </a:extLst>
          </p:cNvPr>
          <p:cNvSpPr>
            <a:spLocks noGrp="1"/>
          </p:cNvSpPr>
          <p:nvPr>
            <p:ph type="dt" sz="half" idx="10"/>
          </p:nvPr>
        </p:nvSpPr>
        <p:spPr/>
        <p:txBody>
          <a:bodyPr/>
          <a:lstStyle/>
          <a:p>
            <a:fld id="{C21EC69F-CA10-4713-9EA0-DEDEB14374D7}" type="datetimeFigureOut">
              <a:rPr lang="en-GB" smtClean="0"/>
              <a:t>11/12/2024</a:t>
            </a:fld>
            <a:endParaRPr lang="en-GB"/>
          </a:p>
        </p:txBody>
      </p:sp>
      <p:sp>
        <p:nvSpPr>
          <p:cNvPr id="6" name="Footer Placeholder 5">
            <a:extLst>
              <a:ext uri="{FF2B5EF4-FFF2-40B4-BE49-F238E27FC236}">
                <a16:creationId xmlns:a16="http://schemas.microsoft.com/office/drawing/2014/main" id="{2B1A6BF9-43B5-A0BB-9DCC-B0FEB39C48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FC8311-7F3D-5ECD-7738-970E403781E4}"/>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1851790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760D7-ABEE-8BD7-5EFF-D915564CBB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946C30-FB1F-3876-2E68-FBD3864CBC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A9712E-F30A-30C0-FED3-09CD4E1416B5}"/>
              </a:ext>
            </a:extLst>
          </p:cNvPr>
          <p:cNvSpPr>
            <a:spLocks noGrp="1"/>
          </p:cNvSpPr>
          <p:nvPr>
            <p:ph type="dt" sz="half" idx="10"/>
          </p:nvPr>
        </p:nvSpPr>
        <p:spPr/>
        <p:txBody>
          <a:bodyPr/>
          <a:lstStyle/>
          <a:p>
            <a:fld id="{C21EC69F-CA10-4713-9EA0-DEDEB14374D7}" type="datetimeFigureOut">
              <a:rPr lang="en-GB" smtClean="0"/>
              <a:t>11/12/2024</a:t>
            </a:fld>
            <a:endParaRPr lang="en-GB"/>
          </a:p>
        </p:txBody>
      </p:sp>
      <p:sp>
        <p:nvSpPr>
          <p:cNvPr id="5" name="Footer Placeholder 4">
            <a:extLst>
              <a:ext uri="{FF2B5EF4-FFF2-40B4-BE49-F238E27FC236}">
                <a16:creationId xmlns:a16="http://schemas.microsoft.com/office/drawing/2014/main" id="{CBE0A60E-06E0-527C-4D9A-BCF781FD74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7970B2-9033-5EF0-65C3-C4B353DB4726}"/>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42787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A92CBF-6FEE-B8F5-7D54-1FE2AE6321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A768A2-360F-DB72-8038-86B35D557D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3C6F6A-A342-A53A-4B94-511D327AC630}"/>
              </a:ext>
            </a:extLst>
          </p:cNvPr>
          <p:cNvSpPr>
            <a:spLocks noGrp="1"/>
          </p:cNvSpPr>
          <p:nvPr>
            <p:ph type="dt" sz="half" idx="10"/>
          </p:nvPr>
        </p:nvSpPr>
        <p:spPr/>
        <p:txBody>
          <a:bodyPr/>
          <a:lstStyle/>
          <a:p>
            <a:fld id="{C21EC69F-CA10-4713-9EA0-DEDEB14374D7}" type="datetimeFigureOut">
              <a:rPr lang="en-GB" smtClean="0"/>
              <a:t>11/12/2024</a:t>
            </a:fld>
            <a:endParaRPr lang="en-GB"/>
          </a:p>
        </p:txBody>
      </p:sp>
      <p:sp>
        <p:nvSpPr>
          <p:cNvPr id="5" name="Footer Placeholder 4">
            <a:extLst>
              <a:ext uri="{FF2B5EF4-FFF2-40B4-BE49-F238E27FC236}">
                <a16:creationId xmlns:a16="http://schemas.microsoft.com/office/drawing/2014/main" id="{0AE25A58-1546-7DBA-EA2B-9A12B6EAE0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5164B-A748-D91D-6574-3AAD24A1D3D7}"/>
              </a:ext>
            </a:extLst>
          </p:cNvPr>
          <p:cNvSpPr>
            <a:spLocks noGrp="1"/>
          </p:cNvSpPr>
          <p:nvPr>
            <p:ph type="sldNum" sz="quarter" idx="12"/>
          </p:nvPr>
        </p:nvSpPr>
        <p:spPr/>
        <p:txBody>
          <a:bodyPr/>
          <a:lstStyle/>
          <a:p>
            <a:fld id="{27581F01-A8B9-408F-BE94-EC66AA43893D}" type="slidenum">
              <a:rPr lang="en-GB" smtClean="0"/>
              <a:t>‹#›</a:t>
            </a:fld>
            <a:endParaRPr lang="en-GB"/>
          </a:p>
        </p:txBody>
      </p:sp>
    </p:spTree>
    <p:extLst>
      <p:ext uri="{BB962C8B-B14F-4D97-AF65-F5344CB8AC3E}">
        <p14:creationId xmlns:p14="http://schemas.microsoft.com/office/powerpoint/2010/main" val="3638465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3277E8-40D9-B9C5-DDF5-FF5D043DC5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EDE03D-1D87-2A79-1AC0-664A080D40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32D26D-29DE-2A2B-9E5C-E5B02AA124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21EC69F-CA10-4713-9EA0-DEDEB14374D7}" type="datetimeFigureOut">
              <a:rPr lang="en-GB" smtClean="0"/>
              <a:t>11/12/2024</a:t>
            </a:fld>
            <a:endParaRPr lang="en-GB"/>
          </a:p>
        </p:txBody>
      </p:sp>
      <p:sp>
        <p:nvSpPr>
          <p:cNvPr id="5" name="Footer Placeholder 4">
            <a:extLst>
              <a:ext uri="{FF2B5EF4-FFF2-40B4-BE49-F238E27FC236}">
                <a16:creationId xmlns:a16="http://schemas.microsoft.com/office/drawing/2014/main" id="{79AD6B14-3219-1C83-1520-16BCCF1182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70366E-A655-53BF-A20B-91C87B6067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7581F01-A8B9-408F-BE94-EC66AA43893D}" type="slidenum">
              <a:rPr lang="en-GB" smtClean="0"/>
              <a:t>‹#›</a:t>
            </a:fld>
            <a:endParaRPr lang="en-GB"/>
          </a:p>
        </p:txBody>
      </p:sp>
    </p:spTree>
    <p:extLst>
      <p:ext uri="{BB962C8B-B14F-4D97-AF65-F5344CB8AC3E}">
        <p14:creationId xmlns:p14="http://schemas.microsoft.com/office/powerpoint/2010/main" val="12825702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gradcoach.com/saunders-research-onion/"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hyperlink" Target="https://www.bing.com/videos/search?q=research+onion&amp;&amp;view=detail&amp;mid=617D1B216075BADE9358617D1B216075BADE9358&amp;&amp;FORM=VRDGAR&amp;ru=%2Fvideos%2Fsearch%3Fq%3Dresearch%2Bonion%26FORM%3DHDRSC4" TargetMode="External"/><Relationship Id="rId4" Type="http://schemas.openxmlformats.org/officeDocument/2006/relationships/hyperlink" Target="https://15writers.com/research-onion/"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858184" cy="1160633"/>
          </a:xfrm>
        </p:spPr>
        <p:txBody>
          <a:bodyPr anchor="t">
            <a:normAutofit fontScale="90000"/>
          </a:bodyPr>
          <a:lstStyle/>
          <a:p>
            <a:r>
              <a:rPr lang="en-US" sz="3600" dirty="0">
                <a:solidFill>
                  <a:schemeClr val="tx2"/>
                </a:solidFill>
                <a:latin typeface="Bahnschrift" panose="020F0502020204030204" pitchFamily="34" charset="0"/>
              </a:rPr>
              <a:t>Methodology Workshop</a:t>
            </a:r>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Laura Knight</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8F54C-3EDE-43A9-973D-98F122EB8B57}"/>
              </a:ext>
            </a:extLst>
          </p:cNvPr>
          <p:cNvSpPr>
            <a:spLocks noGrp="1"/>
          </p:cNvSpPr>
          <p:nvPr>
            <p:ph type="title"/>
          </p:nvPr>
        </p:nvSpPr>
        <p:spPr>
          <a:solidFill>
            <a:schemeClr val="accent3"/>
          </a:solidFill>
        </p:spPr>
        <p:txBody>
          <a:bodyPr/>
          <a:lstStyle/>
          <a:p>
            <a:r>
              <a:rPr lang="en-GB" dirty="0"/>
              <a:t>Writing your Methodology Chapter</a:t>
            </a:r>
          </a:p>
        </p:txBody>
      </p:sp>
      <p:graphicFrame>
        <p:nvGraphicFramePr>
          <p:cNvPr id="5" name="Content Placeholder 4">
            <a:extLst>
              <a:ext uri="{FF2B5EF4-FFF2-40B4-BE49-F238E27FC236}">
                <a16:creationId xmlns:a16="http://schemas.microsoft.com/office/drawing/2014/main" id="{310268F5-FC9F-47A7-8E87-8707ABDB5350}"/>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680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9A94-70A7-437E-9FC0-DCFC9525BD27}"/>
              </a:ext>
            </a:extLst>
          </p:cNvPr>
          <p:cNvSpPr>
            <a:spLocks noGrp="1"/>
          </p:cNvSpPr>
          <p:nvPr>
            <p:ph type="title"/>
          </p:nvPr>
        </p:nvSpPr>
        <p:spPr>
          <a:solidFill>
            <a:schemeClr val="accent3"/>
          </a:solidFill>
        </p:spPr>
        <p:txBody>
          <a:bodyPr/>
          <a:lstStyle/>
          <a:p>
            <a:r>
              <a:rPr lang="en-GB" dirty="0"/>
              <a:t>What needs to be included</a:t>
            </a:r>
          </a:p>
        </p:txBody>
      </p:sp>
      <p:graphicFrame>
        <p:nvGraphicFramePr>
          <p:cNvPr id="4" name="Content Placeholder 3">
            <a:extLst>
              <a:ext uri="{FF2B5EF4-FFF2-40B4-BE49-F238E27FC236}">
                <a16:creationId xmlns:a16="http://schemas.microsoft.com/office/drawing/2014/main" id="{818FEDFA-55B3-45B4-B92E-19D985AA9DF8}"/>
              </a:ext>
            </a:extLst>
          </p:cNvPr>
          <p:cNvGraphicFramePr>
            <a:graphicFrameLocks noGrp="1"/>
          </p:cNvGraphicFramePr>
          <p:nvPr>
            <p:ph idx="1"/>
          </p:nvPr>
        </p:nvGraphicFramePr>
        <p:xfrm>
          <a:off x="609600" y="1707811"/>
          <a:ext cx="10972800" cy="4875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6673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E5580-BBF3-4744-A37A-12C36344FE0B}"/>
              </a:ext>
            </a:extLst>
          </p:cNvPr>
          <p:cNvSpPr>
            <a:spLocks noGrp="1"/>
          </p:cNvSpPr>
          <p:nvPr>
            <p:ph type="title"/>
          </p:nvPr>
        </p:nvSpPr>
        <p:spPr>
          <a:solidFill>
            <a:schemeClr val="accent3"/>
          </a:solidFill>
        </p:spPr>
        <p:txBody>
          <a:bodyPr/>
          <a:lstStyle/>
          <a:p>
            <a:pPr algn="l"/>
            <a:r>
              <a:rPr lang="en-GB" dirty="0"/>
              <a:t>Introduction</a:t>
            </a:r>
          </a:p>
        </p:txBody>
      </p:sp>
      <p:sp>
        <p:nvSpPr>
          <p:cNvPr id="3" name="Content Placeholder 2">
            <a:extLst>
              <a:ext uri="{FF2B5EF4-FFF2-40B4-BE49-F238E27FC236}">
                <a16:creationId xmlns:a16="http://schemas.microsoft.com/office/drawing/2014/main" id="{27020FC2-2C4D-416F-83C7-83E09E61AB8A}"/>
              </a:ext>
            </a:extLst>
          </p:cNvPr>
          <p:cNvSpPr>
            <a:spLocks noGrp="1"/>
          </p:cNvSpPr>
          <p:nvPr>
            <p:ph sz="half" idx="1"/>
          </p:nvPr>
        </p:nvSpPr>
        <p:spPr>
          <a:xfrm>
            <a:off x="609600" y="2289749"/>
            <a:ext cx="5384800" cy="3989040"/>
          </a:xfrm>
        </p:spPr>
        <p:txBody>
          <a:bodyPr>
            <a:normAutofit/>
          </a:bodyPr>
          <a:lstStyle/>
          <a:p>
            <a:r>
              <a:rPr lang="en-GB" dirty="0"/>
              <a:t>Brief introduction to your subject area</a:t>
            </a:r>
          </a:p>
          <a:p>
            <a:r>
              <a:rPr lang="en-GB" dirty="0"/>
              <a:t>Remind reader of your objectives</a:t>
            </a:r>
          </a:p>
          <a:p>
            <a:r>
              <a:rPr lang="en-GB" dirty="0"/>
              <a:t>Explain why you are undertaking this research</a:t>
            </a:r>
          </a:p>
          <a:p>
            <a:pPr lvl="1"/>
            <a:r>
              <a:rPr lang="en-GB" dirty="0"/>
              <a:t>Reflection on literature review</a:t>
            </a:r>
          </a:p>
          <a:p>
            <a:pPr lvl="1"/>
            <a:r>
              <a:rPr lang="en-GB" dirty="0"/>
              <a:t>Gaps within the research</a:t>
            </a:r>
          </a:p>
          <a:p>
            <a:pPr lvl="1"/>
            <a:r>
              <a:rPr lang="en-GB" dirty="0"/>
              <a:t>New legislation</a:t>
            </a:r>
          </a:p>
        </p:txBody>
      </p:sp>
      <p:pic>
        <p:nvPicPr>
          <p:cNvPr id="6" name="Content Placeholder 5">
            <a:extLst>
              <a:ext uri="{FF2B5EF4-FFF2-40B4-BE49-F238E27FC236}">
                <a16:creationId xmlns:a16="http://schemas.microsoft.com/office/drawing/2014/main" id="{56D56207-2993-4566-ABB0-CAB46BDB89D5}"/>
              </a:ext>
            </a:extLst>
          </p:cNvPr>
          <p:cNvPicPr>
            <a:picLocks noGrp="1" noChangeAspect="1"/>
          </p:cNvPicPr>
          <p:nvPr>
            <p:ph sz="half" idx="2"/>
          </p:nvPr>
        </p:nvPicPr>
        <p:blipFill>
          <a:blip r:embed="rId3"/>
          <a:stretch>
            <a:fillRect/>
          </a:stretch>
        </p:blipFill>
        <p:spPr>
          <a:xfrm>
            <a:off x="5994400" y="3429000"/>
            <a:ext cx="5127271" cy="3082590"/>
          </a:xfrm>
        </p:spPr>
      </p:pic>
      <p:pic>
        <p:nvPicPr>
          <p:cNvPr id="9218" name="Picture 2" descr="Starting point Stock Photos, Royalty Free Starting point Images |  Depositphotos">
            <a:extLst>
              <a:ext uri="{FF2B5EF4-FFF2-40B4-BE49-F238E27FC236}">
                <a16:creationId xmlns:a16="http://schemas.microsoft.com/office/drawing/2014/main" id="{F05DF365-3E19-E16E-03CB-5F1D9819F0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24900" y="274638"/>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5685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DE839-5185-4372-B172-7396659077F9}"/>
              </a:ext>
            </a:extLst>
          </p:cNvPr>
          <p:cNvSpPr>
            <a:spLocks noGrp="1"/>
          </p:cNvSpPr>
          <p:nvPr>
            <p:ph type="title"/>
          </p:nvPr>
        </p:nvSpPr>
        <p:spPr>
          <a:xfrm>
            <a:off x="609600" y="262329"/>
            <a:ext cx="10972800" cy="1143000"/>
          </a:xfrm>
          <a:solidFill>
            <a:schemeClr val="accent3"/>
          </a:solidFill>
        </p:spPr>
        <p:txBody>
          <a:bodyPr/>
          <a:lstStyle/>
          <a:p>
            <a:pPr algn="l"/>
            <a:r>
              <a:rPr lang="en-GB" dirty="0"/>
              <a:t>Research Strategy</a:t>
            </a:r>
          </a:p>
        </p:txBody>
      </p:sp>
      <p:pic>
        <p:nvPicPr>
          <p:cNvPr id="6" name="Content Placeholder 5">
            <a:extLst>
              <a:ext uri="{FF2B5EF4-FFF2-40B4-BE49-F238E27FC236}">
                <a16:creationId xmlns:a16="http://schemas.microsoft.com/office/drawing/2014/main" id="{2612E30C-DBA8-4F95-A1A5-EF75800D2567}"/>
              </a:ext>
            </a:extLst>
          </p:cNvPr>
          <p:cNvPicPr>
            <a:picLocks noGrp="1" noChangeAspect="1"/>
          </p:cNvPicPr>
          <p:nvPr>
            <p:ph sz="half" idx="1"/>
          </p:nvPr>
        </p:nvPicPr>
        <p:blipFill>
          <a:blip r:embed="rId3"/>
          <a:stretch>
            <a:fillRect/>
          </a:stretch>
        </p:blipFill>
        <p:spPr>
          <a:xfrm>
            <a:off x="1153812" y="2635351"/>
            <a:ext cx="3893265" cy="2340688"/>
          </a:xfrm>
          <a:solidFill>
            <a:schemeClr val="accent1">
              <a:lumMod val="40000"/>
              <a:lumOff val="60000"/>
            </a:schemeClr>
          </a:solidFill>
        </p:spPr>
      </p:pic>
      <p:sp>
        <p:nvSpPr>
          <p:cNvPr id="4" name="Content Placeholder 3">
            <a:extLst>
              <a:ext uri="{FF2B5EF4-FFF2-40B4-BE49-F238E27FC236}">
                <a16:creationId xmlns:a16="http://schemas.microsoft.com/office/drawing/2014/main" id="{DCFB2373-0410-4430-8003-B139ECDADBAB}"/>
              </a:ext>
            </a:extLst>
          </p:cNvPr>
          <p:cNvSpPr>
            <a:spLocks noGrp="1"/>
          </p:cNvSpPr>
          <p:nvPr>
            <p:ph sz="half" idx="2"/>
          </p:nvPr>
        </p:nvSpPr>
        <p:spPr>
          <a:xfrm>
            <a:off x="6096000" y="2214799"/>
            <a:ext cx="5384800" cy="3989040"/>
          </a:xfrm>
        </p:spPr>
        <p:txBody>
          <a:bodyPr>
            <a:normAutofit fontScale="92500" lnSpcReduction="10000"/>
          </a:bodyPr>
          <a:lstStyle/>
          <a:p>
            <a:r>
              <a:rPr lang="en-GB" dirty="0"/>
              <a:t>What research methods have you used ( survey, questionnaire, case study etc)</a:t>
            </a:r>
          </a:p>
          <a:p>
            <a:r>
              <a:rPr lang="en-GB" dirty="0"/>
              <a:t>Why did you choose that strategy/model?</a:t>
            </a:r>
          </a:p>
          <a:p>
            <a:r>
              <a:rPr lang="en-GB" dirty="0"/>
              <a:t>How did you choose your sample ( size/participants)?</a:t>
            </a:r>
          </a:p>
          <a:p>
            <a:r>
              <a:rPr lang="en-GB" dirty="0"/>
              <a:t>NB – don’t spend too much time writing about research methods in general</a:t>
            </a:r>
          </a:p>
        </p:txBody>
      </p:sp>
      <p:pic>
        <p:nvPicPr>
          <p:cNvPr id="8194" name="Picture 2" descr="How to do research | Articles | University of Greenwich">
            <a:extLst>
              <a:ext uri="{FF2B5EF4-FFF2-40B4-BE49-F238E27FC236}">
                <a16:creationId xmlns:a16="http://schemas.microsoft.com/office/drawing/2014/main" id="{812B9333-F2E8-22BC-3544-ECDCD07E57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3097" y="195304"/>
            <a:ext cx="3559303" cy="1779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68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EEBFA-316A-4E81-B937-A631D461A3FA}"/>
              </a:ext>
            </a:extLst>
          </p:cNvPr>
          <p:cNvSpPr>
            <a:spLocks noGrp="1"/>
          </p:cNvSpPr>
          <p:nvPr>
            <p:ph type="title"/>
          </p:nvPr>
        </p:nvSpPr>
        <p:spPr>
          <a:xfrm>
            <a:off x="609600" y="457201"/>
            <a:ext cx="10972800" cy="1143000"/>
          </a:xfrm>
          <a:solidFill>
            <a:schemeClr val="accent3"/>
          </a:solidFill>
        </p:spPr>
        <p:txBody>
          <a:bodyPr/>
          <a:lstStyle/>
          <a:p>
            <a:pPr algn="l"/>
            <a:r>
              <a:rPr lang="en-GB" dirty="0"/>
              <a:t>Data Collection</a:t>
            </a:r>
          </a:p>
        </p:txBody>
      </p:sp>
      <p:sp>
        <p:nvSpPr>
          <p:cNvPr id="3" name="Content Placeholder 2">
            <a:extLst>
              <a:ext uri="{FF2B5EF4-FFF2-40B4-BE49-F238E27FC236}">
                <a16:creationId xmlns:a16="http://schemas.microsoft.com/office/drawing/2014/main" id="{B56C6A7E-F173-4379-8BAF-28314CEE352A}"/>
              </a:ext>
            </a:extLst>
          </p:cNvPr>
          <p:cNvSpPr>
            <a:spLocks noGrp="1"/>
          </p:cNvSpPr>
          <p:nvPr>
            <p:ph sz="half" idx="1"/>
          </p:nvPr>
        </p:nvSpPr>
        <p:spPr>
          <a:xfrm>
            <a:off x="609600" y="2079886"/>
            <a:ext cx="5384800" cy="3989040"/>
          </a:xfrm>
        </p:spPr>
        <p:txBody>
          <a:bodyPr/>
          <a:lstStyle/>
          <a:p>
            <a:r>
              <a:rPr lang="en-GB" dirty="0"/>
              <a:t>How will you analyse your findings?</a:t>
            </a:r>
          </a:p>
          <a:p>
            <a:pPr lvl="1"/>
            <a:r>
              <a:rPr lang="en-GB" dirty="0"/>
              <a:t>Quantitative = numbers</a:t>
            </a:r>
          </a:p>
          <a:p>
            <a:pPr lvl="1"/>
            <a:r>
              <a:rPr lang="en-GB" dirty="0"/>
              <a:t>Qualitative = focus on words</a:t>
            </a:r>
          </a:p>
          <a:p>
            <a:pPr lvl="1"/>
            <a:r>
              <a:rPr lang="en-GB" dirty="0"/>
              <a:t>Themes</a:t>
            </a:r>
          </a:p>
          <a:p>
            <a:endParaRPr lang="en-GB" dirty="0"/>
          </a:p>
          <a:p>
            <a:r>
              <a:rPr lang="en-GB" dirty="0"/>
              <a:t>NB – don’t talk about your findings yet!</a:t>
            </a:r>
          </a:p>
        </p:txBody>
      </p:sp>
      <p:pic>
        <p:nvPicPr>
          <p:cNvPr id="6" name="Content Placeholder 5">
            <a:extLst>
              <a:ext uri="{FF2B5EF4-FFF2-40B4-BE49-F238E27FC236}">
                <a16:creationId xmlns:a16="http://schemas.microsoft.com/office/drawing/2014/main" id="{A307CF88-8347-4B70-BAD3-4DACFE84D951}"/>
              </a:ext>
            </a:extLst>
          </p:cNvPr>
          <p:cNvPicPr>
            <a:picLocks noGrp="1" noChangeAspect="1"/>
          </p:cNvPicPr>
          <p:nvPr>
            <p:ph sz="half" idx="2"/>
          </p:nvPr>
        </p:nvPicPr>
        <p:blipFill>
          <a:blip r:embed="rId3"/>
          <a:stretch>
            <a:fillRect/>
          </a:stretch>
        </p:blipFill>
        <p:spPr>
          <a:xfrm>
            <a:off x="6919462" y="3620922"/>
            <a:ext cx="3731465" cy="2243411"/>
          </a:xfrm>
        </p:spPr>
      </p:pic>
      <p:pic>
        <p:nvPicPr>
          <p:cNvPr id="7170" name="Picture 2" descr="Data Collection Premium Domain - WeBrokr, LLC - Website &amp; Online Business  Broker">
            <a:extLst>
              <a:ext uri="{FF2B5EF4-FFF2-40B4-BE49-F238E27FC236}">
                <a16:creationId xmlns:a16="http://schemas.microsoft.com/office/drawing/2014/main" id="{DB065C81-A341-64DD-FFBB-A6020325A9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7034" y="235662"/>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04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4C7B-4778-4215-B609-2B76A254599A}"/>
              </a:ext>
            </a:extLst>
          </p:cNvPr>
          <p:cNvSpPr>
            <a:spLocks noGrp="1"/>
          </p:cNvSpPr>
          <p:nvPr>
            <p:ph type="title"/>
          </p:nvPr>
        </p:nvSpPr>
        <p:spPr>
          <a:solidFill>
            <a:schemeClr val="accent3"/>
          </a:solidFill>
        </p:spPr>
        <p:txBody>
          <a:bodyPr/>
          <a:lstStyle/>
          <a:p>
            <a:pPr algn="l"/>
            <a:r>
              <a:rPr lang="en-GB" dirty="0"/>
              <a:t>Data Analysis</a:t>
            </a:r>
          </a:p>
        </p:txBody>
      </p:sp>
      <p:pic>
        <p:nvPicPr>
          <p:cNvPr id="6" name="Content Placeholder 5">
            <a:extLst>
              <a:ext uri="{FF2B5EF4-FFF2-40B4-BE49-F238E27FC236}">
                <a16:creationId xmlns:a16="http://schemas.microsoft.com/office/drawing/2014/main" id="{EBDB3421-68C7-4F59-9395-449704F2DE78}"/>
              </a:ext>
            </a:extLst>
          </p:cNvPr>
          <p:cNvPicPr>
            <a:picLocks noGrp="1" noChangeAspect="1"/>
          </p:cNvPicPr>
          <p:nvPr>
            <p:ph sz="half" idx="1"/>
          </p:nvPr>
        </p:nvPicPr>
        <p:blipFill>
          <a:blip r:embed="rId3"/>
          <a:stretch>
            <a:fillRect/>
          </a:stretch>
        </p:blipFill>
        <p:spPr>
          <a:xfrm>
            <a:off x="6803870" y="3263682"/>
            <a:ext cx="4087424" cy="2457419"/>
          </a:xfrm>
        </p:spPr>
      </p:pic>
      <p:sp>
        <p:nvSpPr>
          <p:cNvPr id="4" name="Content Placeholder 3">
            <a:extLst>
              <a:ext uri="{FF2B5EF4-FFF2-40B4-BE49-F238E27FC236}">
                <a16:creationId xmlns:a16="http://schemas.microsoft.com/office/drawing/2014/main" id="{97F4A383-ED90-4D1E-824B-C70D19AE454D}"/>
              </a:ext>
            </a:extLst>
          </p:cNvPr>
          <p:cNvSpPr>
            <a:spLocks noGrp="1"/>
          </p:cNvSpPr>
          <p:nvPr>
            <p:ph sz="half" idx="2"/>
          </p:nvPr>
        </p:nvSpPr>
        <p:spPr>
          <a:xfrm>
            <a:off x="544643" y="1882148"/>
            <a:ext cx="5384800" cy="3989040"/>
          </a:xfrm>
        </p:spPr>
        <p:txBody>
          <a:bodyPr/>
          <a:lstStyle/>
          <a:p>
            <a:r>
              <a:rPr lang="en-GB" dirty="0"/>
              <a:t>How you prepared the data before analysis</a:t>
            </a:r>
          </a:p>
          <a:p>
            <a:r>
              <a:rPr lang="en-GB" dirty="0"/>
              <a:t>Quantitative data:</a:t>
            </a:r>
          </a:p>
          <a:p>
            <a:pPr lvl="1"/>
            <a:r>
              <a:rPr lang="en-GB" dirty="0"/>
              <a:t>Any software used</a:t>
            </a:r>
          </a:p>
          <a:p>
            <a:pPr lvl="1"/>
            <a:r>
              <a:rPr lang="en-GB" dirty="0"/>
              <a:t>any statistical methods used</a:t>
            </a:r>
          </a:p>
          <a:p>
            <a:r>
              <a:rPr lang="en-GB" dirty="0"/>
              <a:t>Qualitative data:</a:t>
            </a:r>
          </a:p>
          <a:p>
            <a:pPr lvl="1"/>
            <a:r>
              <a:rPr lang="en-GB" dirty="0"/>
              <a:t>Any coding or categorising of themes/ideas</a:t>
            </a:r>
          </a:p>
          <a:p>
            <a:endParaRPr lang="en-GB" dirty="0"/>
          </a:p>
        </p:txBody>
      </p:sp>
      <p:pic>
        <p:nvPicPr>
          <p:cNvPr id="6146" name="Picture 2" descr="How Data, Analysis, and Reports Can Improve Customer Service - CommBox">
            <a:extLst>
              <a:ext uri="{FF2B5EF4-FFF2-40B4-BE49-F238E27FC236}">
                <a16:creationId xmlns:a16="http://schemas.microsoft.com/office/drawing/2014/main" id="{A25565B5-E038-08E5-84F5-5FC8E169E7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600" y="274638"/>
            <a:ext cx="3733800"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85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802C-A552-4E56-BF6B-D09EED82EB74}"/>
              </a:ext>
            </a:extLst>
          </p:cNvPr>
          <p:cNvSpPr>
            <a:spLocks noGrp="1"/>
          </p:cNvSpPr>
          <p:nvPr>
            <p:ph type="title"/>
          </p:nvPr>
        </p:nvSpPr>
        <p:spPr>
          <a:xfrm>
            <a:off x="508000" y="512845"/>
            <a:ext cx="10972800" cy="1143000"/>
          </a:xfrm>
          <a:solidFill>
            <a:schemeClr val="accent3"/>
          </a:solidFill>
        </p:spPr>
        <p:txBody>
          <a:bodyPr/>
          <a:lstStyle/>
          <a:p>
            <a:pPr algn="l"/>
            <a:r>
              <a:rPr lang="en-GB" dirty="0"/>
              <a:t>Limitations</a:t>
            </a:r>
          </a:p>
        </p:txBody>
      </p:sp>
      <p:sp>
        <p:nvSpPr>
          <p:cNvPr id="3" name="Content Placeholder 2">
            <a:extLst>
              <a:ext uri="{FF2B5EF4-FFF2-40B4-BE49-F238E27FC236}">
                <a16:creationId xmlns:a16="http://schemas.microsoft.com/office/drawing/2014/main" id="{923E20BC-AEAD-4C97-8081-0BDB94618018}"/>
              </a:ext>
            </a:extLst>
          </p:cNvPr>
          <p:cNvSpPr>
            <a:spLocks noGrp="1"/>
          </p:cNvSpPr>
          <p:nvPr>
            <p:ph sz="half" idx="1"/>
          </p:nvPr>
        </p:nvSpPr>
        <p:spPr>
          <a:xfrm>
            <a:off x="609600" y="2011033"/>
            <a:ext cx="5384800" cy="3989040"/>
          </a:xfrm>
        </p:spPr>
        <p:txBody>
          <a:bodyPr/>
          <a:lstStyle/>
          <a:p>
            <a:r>
              <a:rPr lang="en-GB" dirty="0"/>
              <a:t>Do you foresee any limitations or problems with undertaking your research?</a:t>
            </a:r>
            <a:br>
              <a:rPr lang="en-GB" dirty="0"/>
            </a:br>
            <a:endParaRPr lang="en-GB" dirty="0"/>
          </a:p>
          <a:p>
            <a:r>
              <a:rPr lang="en-GB" dirty="0"/>
              <a:t>Any limitations to your research strategy</a:t>
            </a:r>
          </a:p>
          <a:p>
            <a:pPr lvl="1"/>
            <a:r>
              <a:rPr lang="en-GB" dirty="0"/>
              <a:t>Access to participants</a:t>
            </a:r>
          </a:p>
          <a:p>
            <a:pPr lvl="1"/>
            <a:r>
              <a:rPr lang="en-GB" dirty="0"/>
              <a:t>Limited data collection</a:t>
            </a:r>
          </a:p>
        </p:txBody>
      </p:sp>
      <p:pic>
        <p:nvPicPr>
          <p:cNvPr id="6" name="Content Placeholder 5">
            <a:extLst>
              <a:ext uri="{FF2B5EF4-FFF2-40B4-BE49-F238E27FC236}">
                <a16:creationId xmlns:a16="http://schemas.microsoft.com/office/drawing/2014/main" id="{2A440ECB-D95E-4B70-8A66-6A2E57150C73}"/>
              </a:ext>
            </a:extLst>
          </p:cNvPr>
          <p:cNvPicPr>
            <a:picLocks noGrp="1" noChangeAspect="1"/>
          </p:cNvPicPr>
          <p:nvPr>
            <p:ph sz="half" idx="2"/>
          </p:nvPr>
        </p:nvPicPr>
        <p:blipFill>
          <a:blip r:embed="rId3"/>
          <a:stretch>
            <a:fillRect/>
          </a:stretch>
        </p:blipFill>
        <p:spPr>
          <a:xfrm>
            <a:off x="6724589" y="3280933"/>
            <a:ext cx="4022705" cy="2418509"/>
          </a:xfrm>
        </p:spPr>
      </p:pic>
      <p:pic>
        <p:nvPicPr>
          <p:cNvPr id="5122" name="Picture 2" descr="Understanding customer journeys: The four limitations of traditional  analytics tools | MyCustomer">
            <a:extLst>
              <a:ext uri="{FF2B5EF4-FFF2-40B4-BE49-F238E27FC236}">
                <a16:creationId xmlns:a16="http://schemas.microsoft.com/office/drawing/2014/main" id="{680C0734-989C-7682-BFBC-6439ADF002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7700" y="48150"/>
            <a:ext cx="33147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260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33F1-0DF8-4F02-BBDA-99B78C79738F}"/>
              </a:ext>
            </a:extLst>
          </p:cNvPr>
          <p:cNvSpPr>
            <a:spLocks noGrp="1"/>
          </p:cNvSpPr>
          <p:nvPr>
            <p:ph type="title"/>
          </p:nvPr>
        </p:nvSpPr>
        <p:spPr>
          <a:solidFill>
            <a:schemeClr val="accent3"/>
          </a:solidFill>
        </p:spPr>
        <p:txBody>
          <a:bodyPr>
            <a:normAutofit/>
          </a:bodyPr>
          <a:lstStyle/>
          <a:p>
            <a:pPr algn="l"/>
            <a:r>
              <a:rPr lang="en-GB" sz="4000" dirty="0"/>
              <a:t>Tips for writing a strong methodology</a:t>
            </a:r>
          </a:p>
        </p:txBody>
      </p:sp>
      <p:sp>
        <p:nvSpPr>
          <p:cNvPr id="3" name="Content Placeholder 2">
            <a:extLst>
              <a:ext uri="{FF2B5EF4-FFF2-40B4-BE49-F238E27FC236}">
                <a16:creationId xmlns:a16="http://schemas.microsoft.com/office/drawing/2014/main" id="{5614CC61-E8F6-4F96-8D4A-C220093E7FE4}"/>
              </a:ext>
            </a:extLst>
          </p:cNvPr>
          <p:cNvSpPr>
            <a:spLocks noGrp="1"/>
          </p:cNvSpPr>
          <p:nvPr>
            <p:ph sz="half" idx="1"/>
          </p:nvPr>
        </p:nvSpPr>
        <p:spPr>
          <a:xfrm>
            <a:off x="609600" y="2004936"/>
            <a:ext cx="5384800" cy="3989040"/>
          </a:xfrm>
        </p:spPr>
        <p:txBody>
          <a:bodyPr>
            <a:normAutofit fontScale="85000" lnSpcReduction="10000"/>
          </a:bodyPr>
          <a:lstStyle/>
          <a:p>
            <a:r>
              <a:rPr lang="en-GB" dirty="0">
                <a:solidFill>
                  <a:srgbClr val="0070C0"/>
                </a:solidFill>
              </a:rPr>
              <a:t>Don’t just describe – explain how and why you applied them and demonstrate how it was conducted</a:t>
            </a:r>
            <a:br>
              <a:rPr lang="en-GB" dirty="0">
                <a:solidFill>
                  <a:srgbClr val="0070C0"/>
                </a:solidFill>
              </a:rPr>
            </a:br>
            <a:endParaRPr lang="en-GB" dirty="0">
              <a:solidFill>
                <a:srgbClr val="0070C0"/>
              </a:solidFill>
            </a:endParaRPr>
          </a:p>
          <a:p>
            <a:r>
              <a:rPr lang="en-GB" dirty="0">
                <a:solidFill>
                  <a:schemeClr val="accent3">
                    <a:lumMod val="75000"/>
                  </a:schemeClr>
                </a:solidFill>
              </a:rPr>
              <a:t>Focus on your objectives and research question- show why your methods suit your objectives. Keep relating your choices back to the purpose of your research</a:t>
            </a:r>
            <a:br>
              <a:rPr lang="en-GB" dirty="0">
                <a:solidFill>
                  <a:schemeClr val="accent3">
                    <a:lumMod val="75000"/>
                  </a:schemeClr>
                </a:solidFill>
              </a:rPr>
            </a:br>
            <a:endParaRPr lang="en-GB" dirty="0">
              <a:solidFill>
                <a:schemeClr val="accent3">
                  <a:lumMod val="75000"/>
                </a:schemeClr>
              </a:solidFill>
            </a:endParaRPr>
          </a:p>
          <a:p>
            <a:r>
              <a:rPr lang="en-GB" dirty="0">
                <a:solidFill>
                  <a:srgbClr val="002060"/>
                </a:solidFill>
              </a:rPr>
              <a:t>Cite relevant sources</a:t>
            </a:r>
          </a:p>
          <a:p>
            <a:pPr marL="0" indent="0">
              <a:buNone/>
            </a:pPr>
            <a:endParaRPr lang="en-GB" dirty="0"/>
          </a:p>
        </p:txBody>
      </p:sp>
      <p:sp>
        <p:nvSpPr>
          <p:cNvPr id="4" name="Content Placeholder 3">
            <a:extLst>
              <a:ext uri="{FF2B5EF4-FFF2-40B4-BE49-F238E27FC236}">
                <a16:creationId xmlns:a16="http://schemas.microsoft.com/office/drawing/2014/main" id="{5119EC93-5875-4AA9-95AC-37A81A157540}"/>
              </a:ext>
            </a:extLst>
          </p:cNvPr>
          <p:cNvSpPr>
            <a:spLocks noGrp="1"/>
          </p:cNvSpPr>
          <p:nvPr>
            <p:ph sz="half" idx="2"/>
          </p:nvPr>
        </p:nvSpPr>
        <p:spPr>
          <a:xfrm>
            <a:off x="6197600" y="2004936"/>
            <a:ext cx="5384800" cy="3989040"/>
          </a:xfrm>
        </p:spPr>
        <p:txBody>
          <a:bodyPr>
            <a:normAutofit fontScale="85000"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b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br>
            <a:endPar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br>
              <a:rPr kumimoji="0" lang="en-GB" sz="2600" b="0" i="0" u="none" strike="noStrike" kern="1200" cap="none" spc="0" normalizeH="0" baseline="0" noProof="0" dirty="0">
                <a:ln>
                  <a:noFill/>
                </a:ln>
                <a:solidFill>
                  <a:srgbClr val="0070C0"/>
                </a:solidFill>
                <a:effectLst/>
                <a:uLnTx/>
                <a:uFillTx/>
                <a:latin typeface="Myriad Pro"/>
                <a:ea typeface="+mn-ea"/>
                <a:cs typeface="+mn-cs"/>
              </a:rPr>
            </a:br>
            <a:endParaRPr kumimoji="0" lang="en-GB" sz="2600" b="0" i="0" u="none" strike="noStrike" kern="1200" cap="none" spc="0" normalizeH="0" baseline="0" noProof="0" dirty="0">
              <a:ln>
                <a:noFill/>
              </a:ln>
              <a:solidFill>
                <a:srgbClr val="0070C0"/>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2600" b="0" i="0" u="none" strike="noStrike" kern="1200" cap="none" spc="0" normalizeH="0" baseline="0" noProof="0" dirty="0">
                <a:ln>
                  <a:noFill/>
                </a:ln>
                <a:solidFill>
                  <a:prstClr val="black"/>
                </a:solidFill>
                <a:effectLst/>
                <a:uLnTx/>
                <a:uFillTx/>
                <a:latin typeface="Myriad Pro"/>
                <a:ea typeface="+mn-ea"/>
                <a:cs typeface="+mn-cs"/>
              </a:rPr>
              <a:t>.</a:t>
            </a:r>
          </a:p>
          <a:p>
            <a:endParaRPr lang="en-GB" dirty="0"/>
          </a:p>
        </p:txBody>
      </p:sp>
      <p:pic>
        <p:nvPicPr>
          <p:cNvPr id="4098" name="Picture 2" descr="Free Remember Cliparts, Download Free Remember Cliparts png images, Free  ClipArts on Clipart Library">
            <a:extLst>
              <a:ext uri="{FF2B5EF4-FFF2-40B4-BE49-F238E27FC236}">
                <a16:creationId xmlns:a16="http://schemas.microsoft.com/office/drawing/2014/main" id="{F7CEDC3B-1FF0-53A4-5F76-C5191C5CD9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6521" y="161652"/>
            <a:ext cx="2039145" cy="1404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53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Methodology</a:t>
            </a:r>
          </a:p>
        </p:txBody>
      </p:sp>
      <p:pic>
        <p:nvPicPr>
          <p:cNvPr id="4" name="Content Placeholder 3">
            <a:extLst>
              <a:ext uri="{FF2B5EF4-FFF2-40B4-BE49-F238E27FC236}">
                <a16:creationId xmlns:a16="http://schemas.microsoft.com/office/drawing/2014/main" id="{8305ED27-A4EF-4A23-8C95-AD6A85D2A104}"/>
              </a:ext>
            </a:extLst>
          </p:cNvPr>
          <p:cNvPicPr>
            <a:picLocks noGrp="1" noChangeAspect="1"/>
          </p:cNvPicPr>
          <p:nvPr>
            <p:ph sz="half" idx="1"/>
          </p:nvPr>
        </p:nvPicPr>
        <p:blipFill>
          <a:blip r:embed="rId3"/>
          <a:stretch>
            <a:fillRect/>
          </a:stretch>
        </p:blipFill>
        <p:spPr>
          <a:xfrm>
            <a:off x="1116012" y="2089944"/>
            <a:ext cx="4371975" cy="3009900"/>
          </a:xfrm>
          <a:prstGeom prst="rect">
            <a:avLst/>
          </a:prstGeom>
        </p:spPr>
      </p:pic>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pPr marL="0" indent="0" algn="ctr">
              <a:buNone/>
            </a:pPr>
            <a:r>
              <a:rPr lang="en-GB" dirty="0"/>
              <a:t>Aim</a:t>
            </a:r>
          </a:p>
          <a:p>
            <a:pPr marL="0" indent="0">
              <a:buNone/>
            </a:pPr>
            <a:r>
              <a:rPr lang="en-GB" dirty="0"/>
              <a:t>Introduce you to the ‘research onion’ (Saunders </a:t>
            </a:r>
            <a:r>
              <a:rPr lang="en-GB" i="1" dirty="0"/>
              <a:t>et al</a:t>
            </a:r>
            <a:r>
              <a:rPr lang="en-GB" dirty="0"/>
              <a:t>, 2007)</a:t>
            </a:r>
          </a:p>
          <a:p>
            <a:pPr marL="0" indent="0">
              <a:buNone/>
            </a:pPr>
            <a:r>
              <a:rPr lang="en-GB" dirty="0"/>
              <a:t>Explore Saunders </a:t>
            </a:r>
            <a:r>
              <a:rPr lang="en-GB" i="1" dirty="0"/>
              <a:t>et </a:t>
            </a:r>
            <a:r>
              <a:rPr lang="en-GB" i="1" dirty="0" err="1"/>
              <a:t>al’s</a:t>
            </a:r>
            <a:r>
              <a:rPr lang="en-GB" i="1" dirty="0"/>
              <a:t> </a:t>
            </a:r>
            <a:r>
              <a:rPr lang="en-GB" dirty="0"/>
              <a:t>6 layers of research methodology </a:t>
            </a:r>
          </a:p>
          <a:p>
            <a:pPr marL="0" indent="0">
              <a:buNone/>
            </a:pPr>
            <a:r>
              <a:rPr lang="en-GB" dirty="0"/>
              <a:t>Provide you with useful resources to explore further</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3"/>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spTree>
    <p:extLst>
      <p:ext uri="{BB962C8B-B14F-4D97-AF65-F5344CB8AC3E}">
        <p14:creationId xmlns:p14="http://schemas.microsoft.com/office/powerpoint/2010/main" val="3451093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chemeClr val="accent3"/>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3"/>
          <a:stretch>
            <a:fillRect/>
          </a:stretch>
        </p:blipFill>
        <p:spPr>
          <a:xfrm>
            <a:off x="3769429" y="164500"/>
            <a:ext cx="8185515" cy="5260881"/>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chemeClr val="accent3"/>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3"/>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sp>
        <p:nvSpPr>
          <p:cNvPr id="3" name="Arrow: Right 2">
            <a:extLst>
              <a:ext uri="{FF2B5EF4-FFF2-40B4-BE49-F238E27FC236}">
                <a16:creationId xmlns:a16="http://schemas.microsoft.com/office/drawing/2014/main" id="{FEE56CDE-2F8A-3003-2AB6-E510404F2B47}"/>
              </a:ext>
            </a:extLst>
          </p:cNvPr>
          <p:cNvSpPr/>
          <p:nvPr/>
        </p:nvSpPr>
        <p:spPr>
          <a:xfrm rot="8112417">
            <a:off x="4987308" y="166599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16242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chemeClr val="accent3"/>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3"/>
          <a:stretch>
            <a:fillRect/>
          </a:stretch>
        </p:blipFill>
        <p:spPr>
          <a:xfrm>
            <a:off x="4499113" y="3263831"/>
            <a:ext cx="2014330" cy="2252046"/>
          </a:xfrm>
          <a:prstGeom prst="rect">
            <a:avLst/>
          </a:prstGeom>
        </p:spPr>
      </p:pic>
    </p:spTree>
    <p:extLst>
      <p:ext uri="{BB962C8B-B14F-4D97-AF65-F5344CB8AC3E}">
        <p14:creationId xmlns:p14="http://schemas.microsoft.com/office/powerpoint/2010/main" val="3581426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chemeClr val="accent3"/>
          </a:solidFill>
        </p:spPr>
        <p:txBody>
          <a:bodyPr/>
          <a:lstStyle/>
          <a:p>
            <a:r>
              <a:rPr lang="en-GB" dirty="0">
                <a:solidFill>
                  <a:schemeClr val="bg1"/>
                </a:solidFill>
              </a:rPr>
              <a:t>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a:bodyPr>
          <a:lstStyle/>
          <a:p>
            <a:pPr marL="0" indent="0">
              <a:buNone/>
            </a:pPr>
            <a:r>
              <a:rPr lang="en-GB" dirty="0"/>
              <a:t>3 main research philosophies: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spTree>
    <p:extLst>
      <p:ext uri="{BB962C8B-B14F-4D97-AF65-F5344CB8AC3E}">
        <p14:creationId xmlns:p14="http://schemas.microsoft.com/office/powerpoint/2010/main" val="2596060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chemeClr val="accent3"/>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a:xfrm>
            <a:off x="838200" y="3428999"/>
            <a:ext cx="4965700" cy="2747963"/>
          </a:xfrm>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endParaRPr lang="en-GB" dirty="0"/>
          </a:p>
          <a:p>
            <a:endParaRPr lang="en-GB" dirty="0"/>
          </a:p>
          <a:p>
            <a:endParaRPr lang="en-GB" dirty="0"/>
          </a:p>
          <a:p>
            <a:r>
              <a:rPr lang="en-GB" dirty="0"/>
              <a:t>Inductive = generating theories from research</a:t>
            </a:r>
          </a:p>
          <a:p>
            <a:r>
              <a:rPr lang="en-GB" dirty="0"/>
              <a:t>Deductive = beginning with a theory</a:t>
            </a:r>
          </a:p>
        </p:txBody>
      </p:sp>
    </p:spTree>
    <p:extLst>
      <p:ext uri="{BB962C8B-B14F-4D97-AF65-F5344CB8AC3E}">
        <p14:creationId xmlns:p14="http://schemas.microsoft.com/office/powerpoint/2010/main" val="2622514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chemeClr val="accent3"/>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a:xfrm>
            <a:off x="723900" y="2473325"/>
            <a:ext cx="5181600" cy="2174875"/>
          </a:xfrm>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a:xfrm>
            <a:off x="5905500" y="2625725"/>
            <a:ext cx="5181600" cy="3724275"/>
          </a:xfrm>
        </p:spPr>
        <p:txBody>
          <a:bodyPr/>
          <a:lstStyle/>
          <a:p>
            <a:r>
              <a:rPr lang="en-GB" i="1" dirty="0"/>
              <a:t>Experimental research</a:t>
            </a:r>
          </a:p>
          <a:p>
            <a:r>
              <a:rPr lang="en-GB" i="1" dirty="0"/>
              <a:t>Action research</a:t>
            </a:r>
          </a:p>
          <a:p>
            <a:r>
              <a:rPr lang="en-GB" i="1" dirty="0"/>
              <a:t>Survey</a:t>
            </a:r>
          </a:p>
          <a:p>
            <a:r>
              <a:rPr lang="en-GB" i="1" dirty="0"/>
              <a:t>Case study research</a:t>
            </a:r>
          </a:p>
          <a:p>
            <a:r>
              <a:rPr lang="en-GB" i="1" dirty="0"/>
              <a:t>Grounded theory</a:t>
            </a:r>
          </a:p>
          <a:p>
            <a:r>
              <a:rPr lang="en-GB" i="1" dirty="0"/>
              <a:t>Ethnography</a:t>
            </a:r>
          </a:p>
          <a:p>
            <a:r>
              <a:rPr lang="en-GB" i="1" dirty="0"/>
              <a:t>Archival research</a:t>
            </a:r>
          </a:p>
        </p:txBody>
      </p:sp>
    </p:spTree>
    <p:extLst>
      <p:ext uri="{BB962C8B-B14F-4D97-AF65-F5344CB8AC3E}">
        <p14:creationId xmlns:p14="http://schemas.microsoft.com/office/powerpoint/2010/main" val="669917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chemeClr val="accent3"/>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a:bodyPr>
          <a:lstStyle/>
          <a:p>
            <a:r>
              <a:rPr lang="en-GB" dirty="0"/>
              <a:t>Data types:</a:t>
            </a:r>
          </a:p>
          <a:p>
            <a:pPr marL="0" indent="0">
              <a:buNone/>
            </a:pPr>
            <a:endParaRPr lang="en-GB" dirty="0"/>
          </a:p>
          <a:p>
            <a:pPr marL="0" indent="0" algn="ctr">
              <a:buNone/>
            </a:pPr>
            <a:r>
              <a:rPr lang="en-GB" b="1" i="1" dirty="0"/>
              <a:t>Mono</a:t>
            </a:r>
          </a:p>
          <a:p>
            <a:pPr marL="0" indent="0" algn="ctr">
              <a:buNone/>
            </a:pPr>
            <a:r>
              <a:rPr lang="en-GB" b="1" i="1" dirty="0"/>
              <a:t>Mixed </a:t>
            </a:r>
          </a:p>
          <a:p>
            <a:pPr marL="0" indent="0" algn="ctr">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spTree>
    <p:extLst>
      <p:ext uri="{BB962C8B-B14F-4D97-AF65-F5344CB8AC3E}">
        <p14:creationId xmlns:p14="http://schemas.microsoft.com/office/powerpoint/2010/main" val="1329090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chemeClr val="accent3"/>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a:lstStyle/>
          <a:p>
            <a:pPr marL="0" indent="0">
              <a:buNone/>
            </a:pPr>
            <a:r>
              <a:rPr lang="en-GB" dirty="0"/>
              <a:t>When you will collect your data – at which points in your time-line.</a:t>
            </a:r>
          </a:p>
          <a:p>
            <a:pPr marL="0" indent="0">
              <a:buNone/>
            </a:pPr>
            <a:endParaRPr lang="en-GB" dirty="0"/>
          </a:p>
          <a:p>
            <a:pPr marL="0" indent="0">
              <a:buNone/>
            </a:pPr>
            <a:endParaRPr lang="en-GB" dirty="0"/>
          </a:p>
          <a:p>
            <a:pPr marL="0" indent="0">
              <a:buNone/>
            </a:pPr>
            <a:r>
              <a:rPr lang="en-GB" dirty="0"/>
              <a:t>Cross-sectional</a:t>
            </a:r>
          </a:p>
          <a:p>
            <a:pPr marL="0" indent="0">
              <a:buNone/>
            </a:pPr>
            <a:r>
              <a:rPr lang="en-GB" dirty="0"/>
              <a:t>Longitudinal</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1781175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chemeClr val="accent3"/>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3"/>
          <a:stretch>
            <a:fillRect/>
          </a:stretch>
        </p:blipFill>
        <p:spPr>
          <a:xfrm>
            <a:off x="6680200" y="1904206"/>
            <a:ext cx="4419600" cy="3381375"/>
          </a:xfrm>
          <a:prstGeom prst="rect">
            <a:avLst/>
          </a:prstGeom>
        </p:spPr>
      </p:pic>
    </p:spTree>
    <p:extLst>
      <p:ext uri="{BB962C8B-B14F-4D97-AF65-F5344CB8AC3E}">
        <p14:creationId xmlns:p14="http://schemas.microsoft.com/office/powerpoint/2010/main" val="35864345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53D1-A886-4C3D-9D01-667CACB84CBE}"/>
              </a:ext>
            </a:extLst>
          </p:cNvPr>
          <p:cNvSpPr>
            <a:spLocks noGrp="1"/>
          </p:cNvSpPr>
          <p:nvPr>
            <p:ph type="title"/>
          </p:nvPr>
        </p:nvSpPr>
        <p:spPr>
          <a:solidFill>
            <a:schemeClr val="accent3"/>
          </a:solidFill>
        </p:spPr>
        <p:txBody>
          <a:bodyPr/>
          <a:lstStyle/>
          <a:p>
            <a:r>
              <a:rPr lang="en-GB" dirty="0">
                <a:solidFill>
                  <a:schemeClr val="bg1"/>
                </a:solidFill>
              </a:rPr>
              <a:t>Recap</a:t>
            </a:r>
          </a:p>
        </p:txBody>
      </p:sp>
      <p:sp>
        <p:nvSpPr>
          <p:cNvPr id="5" name="Content Placeholder 4">
            <a:extLst>
              <a:ext uri="{FF2B5EF4-FFF2-40B4-BE49-F238E27FC236}">
                <a16:creationId xmlns:a16="http://schemas.microsoft.com/office/drawing/2014/main" id="{D9841107-C57A-4618-94E4-59B8A5BAAAEA}"/>
              </a:ext>
            </a:extLst>
          </p:cNvPr>
          <p:cNvSpPr>
            <a:spLocks noGrp="1"/>
          </p:cNvSpPr>
          <p:nvPr>
            <p:ph idx="1"/>
          </p:nvPr>
        </p:nvSpPr>
        <p:spPr>
          <a:xfrm>
            <a:off x="675862" y="2387601"/>
            <a:ext cx="6990522" cy="3917032"/>
          </a:xfrm>
        </p:spPr>
        <p:txBody>
          <a:bodyPr>
            <a:normAutofit fontScale="62500" lnSpcReduction="20000"/>
          </a:bodyPr>
          <a:lstStyle/>
          <a:p>
            <a:pPr algn="l" fontAlgn="base"/>
            <a:r>
              <a:rPr lang="en-GB" b="0" i="0" dirty="0">
                <a:solidFill>
                  <a:srgbClr val="494949"/>
                </a:solidFill>
                <a:effectLst/>
                <a:latin typeface="Georgia" panose="02040502050405020303" pitchFamily="18" charset="0"/>
              </a:rPr>
              <a:t>The research onion details the </a:t>
            </a:r>
            <a:r>
              <a:rPr lang="en-GB" b="1" i="0" dirty="0">
                <a:solidFill>
                  <a:srgbClr val="494949"/>
                </a:solidFill>
                <a:effectLst/>
                <a:latin typeface="Georgia" panose="02040502050405020303" pitchFamily="18" charset="0"/>
              </a:rPr>
              <a:t>many interrelated choices</a:t>
            </a:r>
            <a:r>
              <a:rPr lang="en-GB" b="0" i="0" dirty="0">
                <a:solidFill>
                  <a:srgbClr val="494949"/>
                </a:solidFill>
                <a:effectLst/>
                <a:latin typeface="Georgia" panose="02040502050405020303" pitchFamily="18" charset="0"/>
              </a:rPr>
              <a:t> you’ll need to make when you’re crafting your research methodology. These include: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philosophy</a:t>
            </a:r>
            <a:r>
              <a:rPr lang="en-GB" b="0" i="0" dirty="0">
                <a:solidFill>
                  <a:srgbClr val="494949"/>
                </a:solidFill>
                <a:effectLst/>
                <a:latin typeface="Georgia" panose="02040502050405020303" pitchFamily="18" charset="0"/>
              </a:rPr>
              <a:t> – the set of beliefs your research is based on (positivism, interpretivism, pragmatism)</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approaches</a:t>
            </a:r>
            <a:r>
              <a:rPr lang="en-GB" b="0" i="0" dirty="0">
                <a:solidFill>
                  <a:srgbClr val="494949"/>
                </a:solidFill>
                <a:effectLst/>
                <a:latin typeface="Georgia" panose="02040502050405020303" pitchFamily="18" charset="0"/>
              </a:rPr>
              <a:t> – the broader method you’ll use (inductive, deductive, qualitative and quantitative)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strategies</a:t>
            </a:r>
            <a:r>
              <a:rPr lang="en-GB" b="0" i="0" dirty="0">
                <a:solidFill>
                  <a:srgbClr val="494949"/>
                </a:solidFill>
                <a:effectLst/>
                <a:latin typeface="Georgia" panose="02040502050405020303" pitchFamily="18" charset="0"/>
              </a:rPr>
              <a:t> – how you’ll conduct the research (e.g., experimental, action, case study, etc.)</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Choices</a:t>
            </a:r>
            <a:r>
              <a:rPr lang="en-GB" b="0" i="0" dirty="0">
                <a:solidFill>
                  <a:srgbClr val="494949"/>
                </a:solidFill>
                <a:effectLst/>
                <a:latin typeface="Georgia" panose="02040502050405020303" pitchFamily="18" charset="0"/>
              </a:rPr>
              <a:t> – how many methods you’ll use (mono method, mixed-method or multi-method)</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Time horizons</a:t>
            </a:r>
            <a:r>
              <a:rPr lang="en-GB" b="0" i="0" dirty="0">
                <a:solidFill>
                  <a:srgbClr val="494949"/>
                </a:solidFill>
                <a:effectLst/>
                <a:latin typeface="Georgia" panose="02040502050405020303" pitchFamily="18" charset="0"/>
              </a:rPr>
              <a:t> – the number of points in time at which you’ll collect your data (cross-sectional or longitudinal)</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Techniques and procedures</a:t>
            </a:r>
            <a:r>
              <a:rPr lang="en-GB" b="0" i="0" dirty="0">
                <a:solidFill>
                  <a:srgbClr val="494949"/>
                </a:solidFill>
                <a:effectLst/>
                <a:latin typeface="Georgia" panose="02040502050405020303" pitchFamily="18" charset="0"/>
              </a:rPr>
              <a:t> (data collection methods, data analysis techniques, sampling strategies, etc.)</a:t>
            </a:r>
          </a:p>
          <a:p>
            <a:endParaRPr lang="en-GB" dirty="0"/>
          </a:p>
        </p:txBody>
      </p:sp>
      <p:pic>
        <p:nvPicPr>
          <p:cNvPr id="6" name="Picture 5">
            <a:extLst>
              <a:ext uri="{FF2B5EF4-FFF2-40B4-BE49-F238E27FC236}">
                <a16:creationId xmlns:a16="http://schemas.microsoft.com/office/drawing/2014/main" id="{8237E8A5-2C69-4784-9C32-773EF86B451A}"/>
              </a:ext>
            </a:extLst>
          </p:cNvPr>
          <p:cNvPicPr>
            <a:picLocks noChangeAspect="1"/>
          </p:cNvPicPr>
          <p:nvPr/>
        </p:nvPicPr>
        <p:blipFill>
          <a:blip r:embed="rId3"/>
          <a:stretch>
            <a:fillRect/>
          </a:stretch>
        </p:blipFill>
        <p:spPr>
          <a:xfrm>
            <a:off x="7779853" y="2784152"/>
            <a:ext cx="3736285" cy="2905999"/>
          </a:xfrm>
          <a:prstGeom prst="rect">
            <a:avLst/>
          </a:prstGeom>
        </p:spPr>
      </p:pic>
    </p:spTree>
    <p:extLst>
      <p:ext uri="{BB962C8B-B14F-4D97-AF65-F5344CB8AC3E}">
        <p14:creationId xmlns:p14="http://schemas.microsoft.com/office/powerpoint/2010/main" val="20193457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1403073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413302" y="2027530"/>
            <a:ext cx="5990896" cy="3917032"/>
          </a:xfrm>
        </p:spPr>
        <p:txBody>
          <a:bodyPr vert="horz" lIns="91440" tIns="45720" rIns="91440" bIns="45720" rtlCol="0" anchor="t">
            <a:normAutofit fontScale="92500" lnSpcReduction="20000"/>
          </a:bodyPr>
          <a:lstStyle/>
          <a:p>
            <a:r>
              <a:rPr lang="en-GB" dirty="0">
                <a:hlinkClick r:id="rId3"/>
              </a:rPr>
              <a:t>Saunders' Research Onion: Explained Simply (+ Examples) - Grad Coach</a:t>
            </a:r>
            <a:endParaRPr lang="en-GB" dirty="0"/>
          </a:p>
          <a:p>
            <a:r>
              <a:rPr lang="en-GB" dirty="0">
                <a:hlinkClick r:id="rId4"/>
              </a:rPr>
              <a:t>Understanding the Research Onion | Writing Guides | 15 Writers</a:t>
            </a:r>
            <a:endParaRPr lang="en-GB" dirty="0"/>
          </a:p>
          <a:p>
            <a:r>
              <a:rPr lang="en-GB" dirty="0">
                <a:ea typeface="+mn-lt"/>
                <a:cs typeface="+mn-lt"/>
                <a:hlinkClick r:id="rId5"/>
              </a:rPr>
              <a:t>The Research Onion Made EASY! Simple Research Methods Template For Your Methodology Chapter - Bing video</a:t>
            </a:r>
            <a:endParaRPr lang="en-GB" dirty="0">
              <a:ea typeface="+mn-lt"/>
              <a:cs typeface="+mn-lt"/>
            </a:endParaRPr>
          </a:p>
          <a:p>
            <a:r>
              <a:rPr lang="en-GB" dirty="0">
                <a:ea typeface="+mn-lt"/>
                <a:cs typeface="+mn-lt"/>
              </a:rPr>
              <a:t>Saunders, Lewis, Thornhill (2007) Research Methods for Business Students 5</a:t>
            </a:r>
            <a:r>
              <a:rPr lang="en-GB" baseline="30000" dirty="0">
                <a:ea typeface="+mn-lt"/>
                <a:cs typeface="+mn-lt"/>
              </a:rPr>
              <a:t>th</a:t>
            </a:r>
            <a:r>
              <a:rPr lang="en-GB" dirty="0">
                <a:ea typeface="+mn-lt"/>
                <a:cs typeface="+mn-lt"/>
              </a:rPr>
              <a:t> Ed. Essex, Prentice Hall.</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484B40D4-5EBA-44B6-8A63-7AA8085B2BDA}"/>
              </a:ext>
            </a:extLst>
          </p:cNvPr>
          <p:cNvPicPr>
            <a:picLocks noChangeAspect="1"/>
          </p:cNvPicPr>
          <p:nvPr/>
        </p:nvPicPr>
        <p:blipFill>
          <a:blip r:embed="rId6"/>
          <a:stretch>
            <a:fillRect/>
          </a:stretch>
        </p:blipFill>
        <p:spPr>
          <a:xfrm>
            <a:off x="6272905" y="1920280"/>
            <a:ext cx="5309495" cy="4131532"/>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0707-CAA5-483F-AC21-2EBA86894DDA}"/>
              </a:ext>
            </a:extLst>
          </p:cNvPr>
          <p:cNvSpPr>
            <a:spLocks noGrp="1"/>
          </p:cNvSpPr>
          <p:nvPr>
            <p:ph type="title"/>
          </p:nvPr>
        </p:nvSpPr>
        <p:spPr>
          <a:xfrm>
            <a:off x="609600" y="393700"/>
            <a:ext cx="10972800" cy="1143000"/>
          </a:xfrm>
          <a:solidFill>
            <a:schemeClr val="accent3"/>
          </a:solidFill>
        </p:spPr>
        <p:txBody>
          <a:bodyPr/>
          <a:lstStyle/>
          <a:p>
            <a:pPr algn="l"/>
            <a:r>
              <a:rPr lang="en-GB" dirty="0"/>
              <a:t>   Sources</a:t>
            </a:r>
          </a:p>
        </p:txBody>
      </p:sp>
      <p:graphicFrame>
        <p:nvGraphicFramePr>
          <p:cNvPr id="7" name="Content Placeholder 2">
            <a:extLst>
              <a:ext uri="{FF2B5EF4-FFF2-40B4-BE49-F238E27FC236}">
                <a16:creationId xmlns:a16="http://schemas.microsoft.com/office/drawing/2014/main" id="{E6663533-8EF1-4B2B-B2D3-9629E3CB971F}"/>
              </a:ext>
            </a:extLst>
          </p:cNvPr>
          <p:cNvGraphicFramePr>
            <a:graphicFrameLocks noGrp="1"/>
          </p:cNvGraphicFramePr>
          <p:nvPr>
            <p:ph idx="1"/>
          </p:nvPr>
        </p:nvGraphicFramePr>
        <p:xfrm>
          <a:off x="744512" y="2547937"/>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he Best Higher Education Books Of 2020">
            <a:extLst>
              <a:ext uri="{FF2B5EF4-FFF2-40B4-BE49-F238E27FC236}">
                <a16:creationId xmlns:a16="http://schemas.microsoft.com/office/drawing/2014/main" id="{F77DC36F-A339-01EA-F75D-EBF83E09F9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84224" y="134937"/>
            <a:ext cx="33782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6074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3174</Words>
  <Application>Microsoft Office PowerPoint</Application>
  <PresentationFormat>Widescreen</PresentationFormat>
  <Paragraphs>337</Paragraphs>
  <Slides>24</Slides>
  <Notes>23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Arial,Sans-Serif</vt:lpstr>
      <vt:lpstr>Myriad Pro</vt:lpstr>
      <vt:lpstr>Aptos</vt:lpstr>
      <vt:lpstr>Aptos Display</vt:lpstr>
      <vt:lpstr>Arial</vt:lpstr>
      <vt:lpstr>Bahnschrift</vt:lpstr>
      <vt:lpstr>Calibri</vt:lpstr>
      <vt:lpstr>Courier New</vt:lpstr>
      <vt:lpstr>Georgia</vt:lpstr>
      <vt:lpstr>Wingdings</vt:lpstr>
      <vt:lpstr>Office Theme</vt:lpstr>
      <vt:lpstr>Methodology Workshop   Laura Knight </vt:lpstr>
      <vt:lpstr>Writing your Methodology Chapter</vt:lpstr>
      <vt:lpstr>What needs to be included</vt:lpstr>
      <vt:lpstr>Introduction</vt:lpstr>
      <vt:lpstr>Research Strategy</vt:lpstr>
      <vt:lpstr>Data Collection</vt:lpstr>
      <vt:lpstr>Data Analysis</vt:lpstr>
      <vt:lpstr>Limitations</vt:lpstr>
      <vt:lpstr>Tips for writing a strong methodology</vt:lpstr>
      <vt:lpstr>Methodology</vt:lpstr>
      <vt:lpstr>The ‘Research Onion’</vt:lpstr>
      <vt:lpstr>The Research Onion – Saunders et al</vt:lpstr>
      <vt:lpstr>The 6 layers of Saunders’ research Onion</vt:lpstr>
      <vt:lpstr>Layer 1 – Research Philosophy</vt:lpstr>
      <vt:lpstr>Research Philosophies</vt:lpstr>
      <vt:lpstr>Layer 2 – Research Approach</vt:lpstr>
      <vt:lpstr>Layer 3 Research Strategy</vt:lpstr>
      <vt:lpstr>Layer 4 - Choices</vt:lpstr>
      <vt:lpstr>Layer 5 – Time Horizon</vt:lpstr>
      <vt:lpstr>Layer 6 – Techniques and procedures</vt:lpstr>
      <vt:lpstr>Recap</vt:lpstr>
      <vt:lpstr>Questions?</vt:lpstr>
      <vt:lpstr>References &amp; Useful resources</vt:lpstr>
      <vt:lpstr>   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1</cp:revision>
  <dcterms:created xsi:type="dcterms:W3CDTF">2024-12-11T13:30:15Z</dcterms:created>
  <dcterms:modified xsi:type="dcterms:W3CDTF">2024-12-11T13:47:41Z</dcterms:modified>
</cp:coreProperties>
</file>