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2"/>
  </p:notesMasterIdLst>
  <p:handoutMasterIdLst>
    <p:handoutMasterId r:id="rId33"/>
  </p:handoutMasterIdLst>
  <p:sldIdLst>
    <p:sldId id="267" r:id="rId3"/>
    <p:sldId id="256" r:id="rId4"/>
    <p:sldId id="268" r:id="rId5"/>
    <p:sldId id="269" r:id="rId6"/>
    <p:sldId id="270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83" r:id="rId19"/>
    <p:sldId id="284" r:id="rId20"/>
    <p:sldId id="287" r:id="rId21"/>
    <p:sldId id="288" r:id="rId22"/>
    <p:sldId id="289" r:id="rId23"/>
    <p:sldId id="290" r:id="rId24"/>
    <p:sldId id="291" r:id="rId25"/>
    <p:sldId id="292" r:id="rId26"/>
    <p:sldId id="294" r:id="rId27"/>
    <p:sldId id="295" r:id="rId28"/>
    <p:sldId id="296" r:id="rId29"/>
    <p:sldId id="297" r:id="rId30"/>
    <p:sldId id="298" r:id="rId3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4893861-4357-4BB6-B075-83ABA6C3A12A}">
          <p14:sldIdLst>
            <p14:sldId id="267"/>
            <p14:sldId id="256"/>
            <p14:sldId id="268"/>
            <p14:sldId id="269"/>
            <p14:sldId id="270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7"/>
            <p14:sldId id="288"/>
            <p14:sldId id="289"/>
            <p14:sldId id="290"/>
            <p14:sldId id="291"/>
            <p14:sldId id="292"/>
            <p14:sldId id="294"/>
            <p14:sldId id="295"/>
            <p14:sldId id="296"/>
            <p14:sldId id="297"/>
            <p14:sldId id="298"/>
          </p14:sldIdLst>
        </p14:section>
        <p14:section name="Untitled Section" id="{CCB75F4F-5180-490C-9635-2E613DBCDA8A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1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F12E80-6B5E-4423-860D-930526D4ED1B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751B7C-90AD-46D6-A8E2-807155AE9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8694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E1891-0A2F-4307-905B-658170F6B016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26380F-920C-4B43-A925-DC6E8AB41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41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9550B781-14EB-480D-A965-233A72A3A4E3}" type="slidenum">
              <a:rPr lang="en-GB" altLang="en-US" sz="1200">
                <a:latin typeface="Times New Roman" panose="02020603050405020304" pitchFamily="18" charset="0"/>
              </a:rPr>
              <a:pPr/>
              <a:t>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269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/>
              <a:t>A hierarchical (top down</a:t>
            </a:r>
            <a:r>
              <a:rPr lang="en-US" altLang="en-US" baseline="0" dirty="0" smtClean="0"/>
              <a:t> planning methodology)</a:t>
            </a:r>
            <a:r>
              <a:rPr lang="en-US" altLang="en-US" dirty="0" smtClean="0"/>
              <a:t>description of work that must be done to complete the project./ organizational chart of the project</a:t>
            </a:r>
          </a:p>
          <a:p>
            <a:pPr marL="228600" indent="-228600">
              <a:buAutoNum type="arabicPeriod"/>
            </a:pPr>
            <a:r>
              <a:rPr lang="en-US" altLang="en-US" dirty="0" smtClean="0"/>
              <a:t>Define the work as</a:t>
            </a:r>
            <a:r>
              <a:rPr lang="en-US" altLang="en-US" baseline="0" dirty="0" smtClean="0"/>
              <a:t> independent tasks and can be sequenced, assigned, scheduled</a:t>
            </a:r>
          </a:p>
          <a:p>
            <a:pPr marL="228600" indent="-228600">
              <a:buAutoNum type="arabicPeriod"/>
            </a:pPr>
            <a:r>
              <a:rPr lang="en-US" altLang="en-US" baseline="0" dirty="0" smtClean="0"/>
              <a:t>Define length and complexity</a:t>
            </a:r>
          </a:p>
          <a:p>
            <a:pPr marL="228600" indent="-228600">
              <a:buAutoNum type="arabicPeriod"/>
            </a:pPr>
            <a:r>
              <a:rPr lang="en-US" altLang="en-US" baseline="0" dirty="0" smtClean="0"/>
              <a:t>Combine tasks</a:t>
            </a:r>
          </a:p>
          <a:p>
            <a:pPr marL="228600" indent="-228600">
              <a:buAutoNum type="arabicPeriod"/>
            </a:pPr>
            <a:r>
              <a:rPr lang="en-US" altLang="en-US" baseline="0" dirty="0" smtClean="0"/>
              <a:t>Present sequence in a task format</a:t>
            </a:r>
          </a:p>
          <a:p>
            <a:pPr marL="228600" indent="-228600">
              <a:buAutoNum type="arabicPeriod"/>
            </a:pPr>
            <a:r>
              <a:rPr lang="en-US" altLang="en-US" baseline="0" dirty="0" smtClean="0"/>
              <a:t>Verify the completion 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5460877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F47666FF-EE6B-4D05-A058-1FA5C30F92AC}" type="slidenum">
              <a:rPr lang="en-GB" altLang="en-US" sz="1200">
                <a:latin typeface="Times New Roman" panose="02020603050405020304" pitchFamily="18" charset="0"/>
              </a:rPr>
              <a:pPr/>
              <a:t>5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36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6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/>
              <a:t>Project starting at top</a:t>
            </a:r>
          </a:p>
          <a:p>
            <a:r>
              <a:rPr lang="en-US" altLang="en-US" dirty="0" smtClean="0"/>
              <a:t>Over</a:t>
            </a:r>
            <a:r>
              <a:rPr lang="en-US" altLang="en-US" baseline="0" dirty="0" smtClean="0"/>
              <a:t> all project aims/ objectives</a:t>
            </a:r>
          </a:p>
          <a:p>
            <a:r>
              <a:rPr lang="en-US" altLang="en-US" baseline="0" dirty="0" smtClean="0"/>
              <a:t>Clarifying goals and milestones</a:t>
            </a:r>
          </a:p>
          <a:p>
            <a:r>
              <a:rPr lang="en-US" altLang="en-US" baseline="0" dirty="0" smtClean="0"/>
              <a:t>Planning detail activities/ resources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40792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12BE4F3D-73EC-4CCC-8FF4-7B50562FF57E}" type="slidenum">
              <a:rPr lang="en-GB" altLang="en-US" sz="1200">
                <a:latin typeface="Times New Roman" panose="02020603050405020304" pitchFamily="18" charset="0"/>
              </a:rPr>
              <a:pPr/>
              <a:t>6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38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/>
              <a:t>Thought process tool</a:t>
            </a:r>
            <a:r>
              <a:rPr lang="en-US" altLang="en-US" baseline="0" dirty="0" smtClean="0"/>
              <a:t>  - designing and planning tool, helps project mangers to help the team to visualize the activities and over all project</a:t>
            </a:r>
          </a:p>
          <a:p>
            <a:r>
              <a:rPr lang="en-US" altLang="en-US" baseline="0" dirty="0" smtClean="0"/>
              <a:t>Architectural design tool – helps to see how task are linked with one another</a:t>
            </a:r>
          </a:p>
          <a:p>
            <a:r>
              <a:rPr lang="en-US" altLang="en-US" baseline="0" dirty="0" smtClean="0"/>
              <a:t>Planning tool – detailed presentation , helps to put them in order, build a schedules</a:t>
            </a:r>
          </a:p>
          <a:p>
            <a:r>
              <a:rPr lang="en-US" altLang="en-US" baseline="0" dirty="0" smtClean="0"/>
              <a:t>Project status reporting – keep checking process - reporting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98054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3D995EF1-069E-47C3-9525-76903F1BD8A2}" type="slidenum">
              <a:rPr lang="en-GB" altLang="en-US" sz="1200">
                <a:latin typeface="Times New Roman" panose="02020603050405020304" pitchFamily="18" charset="0"/>
              </a:rPr>
              <a:pPr/>
              <a:t>7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39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756118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B405B0EB-5BB4-4F5D-8E0F-1E71FD144A10}" type="slidenum">
              <a:rPr lang="en-GB" altLang="en-US" sz="1200">
                <a:latin typeface="Times New Roman" panose="02020603050405020304" pitchFamily="18" charset="0"/>
              </a:rPr>
              <a:pPr/>
              <a:t>8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41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1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924886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70D6A106-FE4B-40B9-B8A5-79D46875B105}" type="slidenum">
              <a:rPr lang="en-GB" altLang="en-US" sz="1200">
                <a:latin typeface="Times New Roman" panose="02020603050405020304" pitchFamily="18" charset="0"/>
              </a:rPr>
              <a:pPr/>
              <a:t>9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42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085132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C3A4E5C7-7A61-4610-A854-5EE3C514CF9A}" type="slidenum">
              <a:rPr lang="en-GB" altLang="en-US" sz="1200">
                <a:latin typeface="Times New Roman" panose="02020603050405020304" pitchFamily="18" charset="0"/>
              </a:rPr>
              <a:pPr/>
              <a:t>10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43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570463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149EF374-0539-40E6-B2D4-00FFF13B323C}" type="slidenum">
              <a:rPr lang="en-GB" altLang="en-US" sz="1200">
                <a:latin typeface="Times New Roman" panose="02020603050405020304" pitchFamily="18" charset="0"/>
              </a:rPr>
              <a:pPr/>
              <a:t>11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44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876920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794F39E7-C306-4223-B65A-148C7A929CB6}" type="slidenum">
              <a:rPr lang="en-GB" altLang="en-US" sz="1200">
                <a:latin typeface="Times New Roman" panose="02020603050405020304" pitchFamily="18" charset="0"/>
              </a:rPr>
              <a:pPr/>
              <a:t>12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45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5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/>
              <a:t>Six ways to check</a:t>
            </a:r>
            <a:r>
              <a:rPr lang="en-US" altLang="en-US" baseline="0" dirty="0" smtClean="0"/>
              <a:t> your completeness of WBS</a:t>
            </a:r>
          </a:p>
          <a:p>
            <a:pPr marL="228600" indent="-228600">
              <a:buAutoNum type="arabicPeriod"/>
            </a:pPr>
            <a:r>
              <a:rPr lang="en-US" altLang="en-US" baseline="0" dirty="0" smtClean="0"/>
              <a:t>Completion is measurable</a:t>
            </a:r>
          </a:p>
          <a:p>
            <a:pPr marL="228600" indent="-228600">
              <a:buAutoNum type="arabicPeriod"/>
            </a:pPr>
            <a:r>
              <a:rPr lang="en-US" altLang="en-US" baseline="0" dirty="0" smtClean="0"/>
              <a:t>Start and end events clearly defined</a:t>
            </a:r>
          </a:p>
          <a:p>
            <a:pPr marL="228600" indent="-228600">
              <a:buAutoNum type="arabicPeriod"/>
            </a:pPr>
            <a:r>
              <a:rPr lang="en-US" altLang="en-US" baseline="0" dirty="0" smtClean="0"/>
              <a:t>Activities are deliverable</a:t>
            </a:r>
          </a:p>
          <a:p>
            <a:pPr marL="228600" indent="-228600">
              <a:buAutoNum type="arabicPeriod"/>
            </a:pPr>
            <a:r>
              <a:rPr lang="en-US" altLang="en-US" baseline="0" dirty="0" smtClean="0"/>
              <a:t>Time/ cost is estimated</a:t>
            </a:r>
          </a:p>
          <a:p>
            <a:pPr marL="228600" indent="-228600">
              <a:buAutoNum type="arabicPeriod"/>
            </a:pPr>
            <a:r>
              <a:rPr lang="en-US" altLang="en-US" baseline="0" dirty="0" smtClean="0"/>
              <a:t>Activity durations are acceptable</a:t>
            </a:r>
          </a:p>
          <a:p>
            <a:pPr marL="228600" indent="-228600">
              <a:buAutoNum type="arabicPeriod"/>
            </a:pPr>
            <a:r>
              <a:rPr lang="en-US" altLang="en-US" baseline="0" dirty="0" smtClean="0"/>
              <a:t>Work assignments are independent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4233213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AE9F9DFC-0E4A-4879-A16E-33E653D0BE2C}" type="slidenum">
              <a:rPr lang="en-GB" altLang="en-US" sz="1200">
                <a:latin typeface="Times New Roman" panose="02020603050405020304" pitchFamily="18" charset="0"/>
              </a:rPr>
              <a:pPr/>
              <a:t>13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46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6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560986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57CC4D25-5D4F-4D16-8CED-04704EDDCDA5}" type="slidenum">
              <a:rPr lang="en-GB" altLang="en-US" sz="1200">
                <a:latin typeface="Times New Roman" panose="02020603050405020304" pitchFamily="18" charset="0"/>
              </a:rPr>
              <a:pPr/>
              <a:t>14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47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7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20175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AA0E1268-0183-41AA-9D68-16844A216891}" type="slidenum">
              <a:rPr lang="en-GB" altLang="en-US" sz="1200">
                <a:latin typeface="Times New Roman" panose="02020603050405020304" pitchFamily="18" charset="0"/>
              </a:rPr>
              <a:pPr/>
              <a:t>15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48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0790625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084DD7E0-BFF5-4097-8414-31801DB30775}" type="slidenum">
              <a:rPr lang="en-GB" altLang="en-US" sz="1200">
                <a:latin typeface="Times New Roman" panose="02020603050405020304" pitchFamily="18" charset="0"/>
              </a:rPr>
              <a:pPr/>
              <a:t>16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49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9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415775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9DDAA6A5-F68E-49D9-9053-CB26CB19B9B5}" type="slidenum">
              <a:rPr lang="en-GB" altLang="en-US" sz="1200">
                <a:latin typeface="Times New Roman" panose="02020603050405020304" pitchFamily="18" charset="0"/>
              </a:rPr>
              <a:pPr/>
              <a:t>17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51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1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945761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62E10842-BAA1-4F75-A1BE-5C4E7A835A6F}" type="slidenum">
              <a:rPr lang="en-GB" altLang="en-US" sz="1200">
                <a:latin typeface="Times New Roman" panose="02020603050405020304" pitchFamily="18" charset="0"/>
              </a:rPr>
              <a:pPr/>
              <a:t>18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52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2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0468723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825B52D8-9C58-4505-99AF-6426E6419477}" type="slidenum">
              <a:rPr lang="en-GB" altLang="en-US" sz="1200">
                <a:latin typeface="Times New Roman" panose="02020603050405020304" pitchFamily="18" charset="0"/>
              </a:rPr>
              <a:pPr/>
              <a:t>19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55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5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2318884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80D583C1-E43A-40E4-BA11-4CBC79046993}" type="slidenum">
              <a:rPr lang="en-GB" altLang="en-US" sz="1200">
                <a:latin typeface="Times New Roman" panose="02020603050405020304" pitchFamily="18" charset="0"/>
              </a:rPr>
              <a:pPr/>
              <a:t>20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56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6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/>
              <a:t>Once the project management cycle has been drawn out</a:t>
            </a:r>
          </a:p>
          <a:p>
            <a:r>
              <a:rPr lang="en-US" altLang="en-US" dirty="0" smtClean="0"/>
              <a:t>A work base down structure has been formed</a:t>
            </a:r>
          </a:p>
          <a:p>
            <a:r>
              <a:rPr lang="en-US" altLang="en-US" dirty="0" smtClean="0"/>
              <a:t>A </a:t>
            </a:r>
            <a:r>
              <a:rPr lang="en-US" altLang="en-US" dirty="0" err="1" smtClean="0"/>
              <a:t>gannt</a:t>
            </a:r>
            <a:r>
              <a:rPr lang="en-US" altLang="en-US" dirty="0" smtClean="0"/>
              <a:t> chart has been completed</a:t>
            </a:r>
          </a:p>
          <a:p>
            <a:r>
              <a:rPr lang="en-US" altLang="en-US" dirty="0" smtClean="0"/>
              <a:t>A network diagram – pictorial representation of sequence in which project is done</a:t>
            </a:r>
          </a:p>
          <a:p>
            <a:r>
              <a:rPr lang="en-US" altLang="en-US" dirty="0" smtClean="0"/>
              <a:t>Perform each activity one</a:t>
            </a:r>
            <a:r>
              <a:rPr lang="en-US" altLang="en-US" baseline="0" dirty="0" smtClean="0"/>
              <a:t> a ta time</a:t>
            </a:r>
          </a:p>
          <a:p>
            <a:r>
              <a:rPr lang="en-US" altLang="en-US" baseline="0" dirty="0" smtClean="0"/>
              <a:t>Highlighting relationship between activities if any</a:t>
            </a:r>
          </a:p>
          <a:p>
            <a:r>
              <a:rPr lang="en-US" altLang="en-US" baseline="0" dirty="0" smtClean="0"/>
              <a:t>Highlighting constraints – technical/ management/ </a:t>
            </a:r>
            <a:r>
              <a:rPr lang="en-US" altLang="en-US" baseline="0" dirty="0" err="1" smtClean="0"/>
              <a:t>interproject</a:t>
            </a:r>
            <a:r>
              <a:rPr lang="en-US" altLang="en-US" baseline="0" dirty="0" smtClean="0"/>
              <a:t>/ date or time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951465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373E4B57-5F33-41F8-871F-A20E497239FE}" type="slidenum">
              <a:rPr lang="en-GB" altLang="en-US" sz="1200">
                <a:latin typeface="Times New Roman" panose="02020603050405020304" pitchFamily="18" charset="0"/>
              </a:rPr>
              <a:pPr/>
              <a:t>21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57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7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4435213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77E03AC0-7E58-47B9-8660-32F44E955362}" type="slidenum">
              <a:rPr lang="en-GB" altLang="en-US" sz="1200">
                <a:latin typeface="Times New Roman" panose="02020603050405020304" pitchFamily="18" charset="0"/>
              </a:rPr>
              <a:pPr/>
              <a:t>22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58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8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9140212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B67D027D-33BE-4682-82CF-0EB663C59DF0}" type="slidenum">
              <a:rPr lang="en-GB" altLang="en-US" sz="1200">
                <a:latin typeface="Times New Roman" panose="02020603050405020304" pitchFamily="18" charset="0"/>
              </a:rPr>
              <a:pPr/>
              <a:t>23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68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8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69784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61928DE2-FCBE-4395-A2C3-9E3663947E3E}" type="slidenum">
              <a:rPr lang="en-GB" altLang="en-US" sz="1200">
                <a:latin typeface="Times New Roman" panose="02020603050405020304" pitchFamily="18" charset="0"/>
              </a:rPr>
              <a:pPr/>
              <a:t>24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69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9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028305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F89EA3B0-C840-40ED-9A57-1BC90975A320}" type="slidenum">
              <a:rPr lang="en-GB" altLang="en-US" sz="1200">
                <a:latin typeface="Times New Roman" panose="02020603050405020304" pitchFamily="18" charset="0"/>
              </a:rPr>
              <a:pPr/>
              <a:t>25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72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2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3180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A68808A2-0626-4C5A-922D-6AA82E55706E}" type="slidenum">
              <a:rPr lang="en-GB" altLang="en-US" sz="1200">
                <a:latin typeface="Times New Roman" panose="02020603050405020304" pitchFamily="18" charset="0"/>
              </a:rPr>
              <a:pPr/>
              <a:t>26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73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3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0419530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7F76D20F-7FDD-41FD-9C1D-BB99367A8C95}" type="slidenum">
              <a:rPr lang="en-GB" altLang="en-US" sz="1200">
                <a:latin typeface="Times New Roman" panose="02020603050405020304" pitchFamily="18" charset="0"/>
              </a:rPr>
              <a:pPr/>
              <a:t>27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74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9311277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fld id="{6A96D1E1-026C-48DF-813D-3A64CC0E3FD3}" type="slidenum">
              <a:rPr lang="en-GB" altLang="en-US" sz="1200">
                <a:latin typeface="Times New Roman" panose="02020603050405020304" pitchFamily="18" charset="0"/>
              </a:rPr>
              <a:pPr/>
              <a:t>28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75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5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0554756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212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528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524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966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830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507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447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615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502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01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7517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44B505-0D3E-4A39-B02C-E35F2CCF03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52759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637CC2-9496-4185-898D-B34AE8BA521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52503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D757C6-00C2-42AE-98FE-2706175511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54930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D54C6C-08BD-43A7-8C94-319BA3834B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76928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174474-7295-412D-80F5-8F3E9B8A4E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84827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96CAE8-FACD-46E9-A791-957E876349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099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56F2D9-C41C-4DAD-9E61-202E654345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67607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6F4D44-141B-4C8D-BFEE-82E1FF4085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30538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B83902-EB0C-4442-8515-8FADE460C3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5740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B6D3C4-444E-4DF1-81BD-3A911F2D53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1358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D07D0-6499-4C01-89AF-4FA235F789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55727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981200"/>
            <a:ext cx="10363200" cy="41148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SLIDE </a:t>
            </a:r>
            <a:fld id="{7F2016C7-8371-4B28-B085-32CBD5F6E95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83230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0">
          <a:gsLst>
            <a:gs pos="0">
              <a:srgbClr val="FFC000"/>
            </a:gs>
            <a:gs pos="68000">
              <a:schemeClr val="bg1"/>
            </a:gs>
          </a:gsLst>
          <a:path path="rect">
            <a:fillToRect l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3B8B5-E510-4D72-A30F-415718D1FE3F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964AB-A76F-439F-8D43-061002CCF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815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0">
          <a:gsLst>
            <a:gs pos="0">
              <a:srgbClr val="FFC000"/>
            </a:gs>
            <a:gs pos="68000">
              <a:schemeClr val="bg1"/>
            </a:gs>
          </a:gsLst>
          <a:path path="rect">
            <a:fillToRect l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4558616F-EBEF-4D3F-844F-B6FAE70716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0731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3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4.wdp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7775" y="1770611"/>
            <a:ext cx="945157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/>
              <a:t>Managing Project in the work place</a:t>
            </a:r>
          </a:p>
          <a:p>
            <a:pPr algn="ctr"/>
            <a:endParaRPr lang="en-GB" sz="4800" dirty="0" smtClean="0"/>
          </a:p>
          <a:p>
            <a:pPr algn="ctr"/>
            <a:r>
              <a:rPr lang="en-GB" sz="4800" dirty="0" smtClean="0"/>
              <a:t>BMSK 5004</a:t>
            </a:r>
          </a:p>
          <a:p>
            <a:pPr algn="ctr"/>
            <a:endParaRPr lang="en-GB" sz="4800" dirty="0" smtClean="0"/>
          </a:p>
          <a:p>
            <a:pPr algn="ctr"/>
            <a:r>
              <a:rPr lang="en-GB" sz="4800" dirty="0" smtClean="0"/>
              <a:t>Week 4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562036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Tool and techniques of project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4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694" y="3728149"/>
            <a:ext cx="2472612" cy="247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01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5901" y="1511560"/>
            <a:ext cx="754846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/>
              <a:t>Today</a:t>
            </a:r>
          </a:p>
          <a:p>
            <a:r>
              <a:rPr lang="en-GB" sz="4800" dirty="0" smtClean="0"/>
              <a:t>Work Break down Structure</a:t>
            </a:r>
            <a:endParaRPr lang="en-GB" sz="4800" dirty="0"/>
          </a:p>
          <a:p>
            <a:r>
              <a:rPr lang="en-GB" sz="4800" dirty="0" smtClean="0"/>
              <a:t>Gantt Chart</a:t>
            </a:r>
          </a:p>
          <a:p>
            <a:r>
              <a:rPr lang="en-GB" sz="4800" dirty="0" smtClean="0"/>
              <a:t>Flow Diagrams</a:t>
            </a:r>
          </a:p>
          <a:p>
            <a:endParaRPr lang="en-GB" sz="4800" dirty="0" smtClean="0"/>
          </a:p>
        </p:txBody>
      </p:sp>
      <p:pic>
        <p:nvPicPr>
          <p:cNvPr id="2050" name="Picture 2" descr="Image result for managing projec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192" y="181014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2539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 dirty="0" smtClean="0">
                <a:latin typeface="Arial" panose="020B0604020202020204" pitchFamily="34" charset="0"/>
              </a:rPr>
              <a:t>For a New Project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>
                <a:latin typeface="Arial" panose="020B0604020202020204" pitchFamily="34" charset="0"/>
              </a:rPr>
              <a:t>Identify tasks by 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Arial" panose="020B0604020202020204" pitchFamily="34" charset="0"/>
              </a:rPr>
              <a:t>asking others / through consultation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Arial" panose="020B0604020202020204" pitchFamily="34" charset="0"/>
              </a:rPr>
              <a:t>borrowing information from similar projects</a:t>
            </a:r>
          </a:p>
          <a:p>
            <a:pPr lvl="1">
              <a:lnSpc>
                <a:spcPct val="90000"/>
              </a:lnSpc>
            </a:pPr>
            <a:endParaRPr lang="en-GB" altLang="en-US" sz="240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800">
                <a:latin typeface="Arial" panose="020B0604020202020204" pitchFamily="34" charset="0"/>
              </a:rPr>
              <a:t>Be prepared to get it wrong and learn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Arial" panose="020B0604020202020204" pitchFamily="34" charset="0"/>
              </a:rPr>
              <a:t>this is one of the reasons why we have post-project evaluation.</a:t>
            </a:r>
          </a:p>
          <a:p>
            <a:pPr lvl="1">
              <a:lnSpc>
                <a:spcPct val="90000"/>
              </a:lnSpc>
            </a:pPr>
            <a:r>
              <a:rPr lang="en-GB" altLang="en-US" sz="2400">
                <a:latin typeface="Arial" panose="020B0604020202020204" pitchFamily="34" charset="0"/>
              </a:rPr>
              <a:t>Even experienced project mangers get it wrong; remember the London Dome, the Wembley stadium, the London Millenium Bridge…. </a:t>
            </a:r>
          </a:p>
        </p:txBody>
      </p:sp>
      <p:sp>
        <p:nvSpPr>
          <p:cNvPr id="2" name="AutoShape 2" descr="Image result for managing projec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managing projec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2470" name="Picture 6" descr="Related imag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26769"/>
          <a:stretch/>
        </p:blipFill>
        <p:spPr bwMode="auto">
          <a:xfrm>
            <a:off x="8582523" y="781520"/>
            <a:ext cx="2967028" cy="1199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51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Tool &amp; Technique 10 </a:t>
            </a:r>
            <a:br>
              <a:rPr lang="en-GB" altLang="en-US" smtClean="0">
                <a:latin typeface="Arial" panose="020B0604020202020204" pitchFamily="34" charset="0"/>
              </a:rPr>
            </a:br>
            <a:r>
              <a:rPr lang="en-GB" altLang="en-US" smtClean="0">
                <a:latin typeface="Arial" panose="020B0604020202020204" pitchFamily="34" charset="0"/>
              </a:rPr>
              <a:t>Work Breakdown Structure</a:t>
            </a:r>
          </a:p>
        </p:txBody>
      </p:sp>
      <p:pic>
        <p:nvPicPr>
          <p:cNvPr id="28675" name="Picture 3" descr="jigsa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2057401"/>
            <a:ext cx="8382000" cy="347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2365376" y="5600700"/>
            <a:ext cx="124301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600">
                <a:latin typeface="Times New Roman" panose="02020603050405020304" pitchFamily="18" charset="0"/>
              </a:rPr>
              <a:t>ELEMENTS</a:t>
            </a:r>
          </a:p>
        </p:txBody>
      </p:sp>
    </p:spTree>
    <p:extLst>
      <p:ext uri="{BB962C8B-B14F-4D97-AF65-F5344CB8AC3E}">
        <p14:creationId xmlns:p14="http://schemas.microsoft.com/office/powerpoint/2010/main" val="1460080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566738"/>
            <a:ext cx="7772400" cy="1143000"/>
          </a:xfrm>
        </p:spPr>
        <p:txBody>
          <a:bodyPr/>
          <a:lstStyle/>
          <a:p>
            <a:r>
              <a:rPr lang="en-GB" altLang="en-US" sz="4000" dirty="0">
                <a:latin typeface="Arial" panose="020B0604020202020204" pitchFamily="34" charset="0"/>
              </a:rPr>
              <a:t>Breaking the Puzzle down into Manageable Pieces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724025"/>
            <a:ext cx="7772400" cy="4114800"/>
          </a:xfrm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  <a:p>
            <a:r>
              <a:rPr lang="en-GB" altLang="en-US" dirty="0" smtClean="0">
                <a:latin typeface="Arial" panose="020B0604020202020204" pitchFamily="34" charset="0"/>
              </a:rPr>
              <a:t>Called a ‘work breakdown’ structure</a:t>
            </a:r>
          </a:p>
          <a:p>
            <a:endParaRPr lang="en-GB" altLang="en-US" dirty="0" smtClean="0">
              <a:latin typeface="Arial" panose="020B0604020202020204" pitchFamily="34" charset="0"/>
            </a:endParaRPr>
          </a:p>
          <a:p>
            <a:r>
              <a:rPr lang="en-GB" altLang="en-US" dirty="0" smtClean="0">
                <a:latin typeface="Arial" panose="020B0604020202020204" pitchFamily="34" charset="0"/>
              </a:rPr>
              <a:t>There is a ‘bottom up approach’ and a ‘top down approach’</a:t>
            </a:r>
          </a:p>
        </p:txBody>
      </p:sp>
      <p:pic>
        <p:nvPicPr>
          <p:cNvPr id="56322" name="Picture 2" descr="Image result for managing projec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889" y="4758936"/>
            <a:ext cx="2924175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97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985512" y="311021"/>
            <a:ext cx="10363200" cy="1143000"/>
          </a:xfrm>
        </p:spPr>
        <p:txBody>
          <a:bodyPr/>
          <a:lstStyle/>
          <a:p>
            <a:r>
              <a:rPr lang="en-GB" altLang="en-US" dirty="0" smtClean="0">
                <a:latin typeface="Arial" panose="020B0604020202020204" pitchFamily="34" charset="0"/>
              </a:rPr>
              <a:t>Methods for Developing a Work Breakdown Structure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85512" y="1570653"/>
            <a:ext cx="10363200" cy="4114800"/>
          </a:xfrm>
        </p:spPr>
        <p:txBody>
          <a:bodyPr/>
          <a:lstStyle/>
          <a:p>
            <a:r>
              <a:rPr lang="en-GB" altLang="en-US" sz="2800" b="1" dirty="0">
                <a:solidFill>
                  <a:srgbClr val="FF9900"/>
                </a:solidFill>
                <a:latin typeface="Arial" panose="020B0604020202020204" pitchFamily="34" charset="0"/>
              </a:rPr>
              <a:t>Bottom-up approach</a:t>
            </a:r>
            <a:r>
              <a:rPr lang="en-GB" altLang="en-US" sz="2800" b="1" dirty="0">
                <a:latin typeface="Arial" panose="020B0604020202020204" pitchFamily="34" charset="0"/>
              </a:rPr>
              <a:t> (using Brainstorming)</a:t>
            </a:r>
          </a:p>
          <a:p>
            <a:r>
              <a:rPr lang="en-GB" altLang="en-US" sz="2800" dirty="0">
                <a:latin typeface="Arial" panose="020B0604020202020204" pitchFamily="34" charset="0"/>
              </a:rPr>
              <a:t>This is the most appropriate method for projects involving untested methods and approaches OR where team members have not performed similar projects before</a:t>
            </a:r>
          </a:p>
          <a:p>
            <a:r>
              <a:rPr lang="en-GB" altLang="en-US" sz="2800" dirty="0">
                <a:latin typeface="Arial" panose="020B0604020202020204" pitchFamily="34" charset="0"/>
              </a:rPr>
              <a:t>Brainstorm to generate all activities you can think of that will have to be done.</a:t>
            </a:r>
          </a:p>
          <a:p>
            <a:r>
              <a:rPr lang="en-GB" altLang="en-US" sz="2800" dirty="0">
                <a:latin typeface="Arial" panose="020B0604020202020204" pitchFamily="34" charset="0"/>
              </a:rPr>
              <a:t>Then group them into categories</a:t>
            </a:r>
          </a:p>
        </p:txBody>
      </p:sp>
      <p:pic>
        <p:nvPicPr>
          <p:cNvPr id="54274" name="Picture 2" descr="Image result for managing projec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390" y="5027401"/>
            <a:ext cx="3098735" cy="1549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633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66"/>
          </a:solidFill>
        </p:spPr>
        <p:txBody>
          <a:bodyPr/>
          <a:lstStyle/>
          <a:p>
            <a:r>
              <a:rPr lang="en-GB" altLang="en-US" sz="3600">
                <a:solidFill>
                  <a:srgbClr val="FF0000"/>
                </a:solidFill>
                <a:latin typeface="Arial" panose="020B0604020202020204" pitchFamily="34" charset="0"/>
              </a:rPr>
              <a:t>Group work TASK 1: Developing a Work Breakdown Structure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55813" y="1981200"/>
            <a:ext cx="8121650" cy="41148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Bottom Up Approach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800" b="1" dirty="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b="1" dirty="0">
                <a:latin typeface="Arial" panose="020B0604020202020204" pitchFamily="34" charset="0"/>
              </a:rPr>
              <a:t>Brainstorm</a:t>
            </a:r>
            <a:r>
              <a:rPr lang="en-GB" altLang="en-US" sz="2400" dirty="0">
                <a:latin typeface="Arial" panose="020B0604020202020204" pitchFamily="34" charset="0"/>
              </a:rPr>
              <a:t> and write any and all </a:t>
            </a:r>
            <a:r>
              <a:rPr lang="en-GB" altLang="en-US" sz="2400" b="1" dirty="0">
                <a:latin typeface="Arial" panose="020B0604020202020204" pitchFamily="34" charset="0"/>
              </a:rPr>
              <a:t>activities</a:t>
            </a:r>
            <a:r>
              <a:rPr lang="en-GB" altLang="en-US" sz="2400" dirty="0">
                <a:latin typeface="Arial" panose="020B0604020202020204" pitchFamily="34" charset="0"/>
              </a:rPr>
              <a:t> that you think need to be performed for </a:t>
            </a:r>
            <a:r>
              <a:rPr lang="en-GB" altLang="en-US" sz="2400" dirty="0" smtClean="0">
                <a:latin typeface="Arial" panose="020B0604020202020204" pitchFamily="34" charset="0"/>
              </a:rPr>
              <a:t>your group </a:t>
            </a:r>
            <a:r>
              <a:rPr lang="en-GB" altLang="en-US" sz="2400" dirty="0" smtClean="0">
                <a:latin typeface="Arial" panose="020B0604020202020204" pitchFamily="34" charset="0"/>
              </a:rPr>
              <a:t>project </a:t>
            </a:r>
            <a:r>
              <a:rPr lang="en-GB" altLang="en-US" sz="2400" dirty="0">
                <a:latin typeface="Arial" panose="020B0604020202020204" pitchFamily="34" charset="0"/>
              </a:rPr>
              <a:t>on post-it notes or small cards.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/>
            </a:r>
            <a:br>
              <a:rPr lang="en-GB" altLang="en-US" sz="2400" dirty="0">
                <a:latin typeface="Arial" panose="020B0604020202020204" pitchFamily="34" charset="0"/>
              </a:rPr>
            </a:br>
            <a:r>
              <a:rPr lang="en-GB" altLang="en-US" sz="2400" dirty="0">
                <a:latin typeface="Arial" panose="020B0604020202020204" pitchFamily="34" charset="0"/>
              </a:rPr>
              <a:t>Do not worry about overlap or level of detail at this stage.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Do not discuss task wording or details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 smtClean="0">
                <a:latin typeface="Arial" panose="020B0604020202020204" pitchFamily="34" charset="0"/>
              </a:rPr>
              <a:t>Write </a:t>
            </a:r>
            <a:r>
              <a:rPr lang="en-GB" altLang="en-US" sz="2000" dirty="0">
                <a:latin typeface="Arial" panose="020B0604020202020204" pitchFamily="34" charset="0"/>
              </a:rPr>
              <a:t>everything down</a:t>
            </a:r>
          </a:p>
        </p:txBody>
      </p:sp>
    </p:spTree>
    <p:extLst>
      <p:ext uri="{BB962C8B-B14F-4D97-AF65-F5344CB8AC3E}">
        <p14:creationId xmlns:p14="http://schemas.microsoft.com/office/powerpoint/2010/main" val="327980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66"/>
          </a:solidFill>
        </p:spPr>
        <p:txBody>
          <a:bodyPr/>
          <a:lstStyle/>
          <a:p>
            <a:r>
              <a:rPr lang="en-GB" altLang="en-US" sz="3600">
                <a:solidFill>
                  <a:srgbClr val="FF0000"/>
                </a:solidFill>
                <a:latin typeface="Arial" panose="020B0604020202020204" pitchFamily="34" charset="0"/>
              </a:rPr>
              <a:t>Group work </a:t>
            </a:r>
            <a:r>
              <a:rPr lang="en-GB" altLang="en-US" sz="3400">
                <a:solidFill>
                  <a:srgbClr val="FF0000"/>
                </a:solidFill>
                <a:latin typeface="Arial" panose="020B0604020202020204" pitchFamily="34" charset="0"/>
              </a:rPr>
              <a:t>TASK 2: Developing a Work</a:t>
            </a:r>
            <a:br>
              <a:rPr lang="en-GB" altLang="en-US" sz="340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GB" altLang="en-US" sz="3400">
                <a:solidFill>
                  <a:srgbClr val="FF0000"/>
                </a:solidFill>
                <a:latin typeface="Arial" panose="020B0604020202020204" pitchFamily="34" charset="0"/>
              </a:rPr>
              <a:t>Breakdown Structure (Bottom-Up)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55813" y="1981200"/>
            <a:ext cx="812165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>
                <a:latin typeface="Arial" panose="020B0604020202020204" pitchFamily="34" charset="0"/>
              </a:rPr>
              <a:t>Study the post-its or cards and group the activities into a few major categories with common characteristics.</a:t>
            </a:r>
          </a:p>
          <a:p>
            <a:pPr lvl="1">
              <a:lnSpc>
                <a:spcPct val="90000"/>
              </a:lnSpc>
            </a:pPr>
            <a:r>
              <a:rPr lang="en-GB" altLang="en-US" smtClean="0">
                <a:latin typeface="Arial" panose="020B0604020202020204" pitchFamily="34" charset="0"/>
              </a:rPr>
              <a:t>These will be your work assignments (elements)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latin typeface="Arial" panose="020B0604020202020204" pitchFamily="34" charset="0"/>
              </a:rPr>
              <a:t>Can any activities within an element be grouped into a number of subtasks?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latin typeface="Arial" panose="020B0604020202020204" pitchFamily="34" charset="0"/>
              </a:rPr>
              <a:t>Note this process is sometimes referred to as the Crawford Slip method.</a:t>
            </a:r>
          </a:p>
          <a:p>
            <a:pPr lvl="1">
              <a:lnSpc>
                <a:spcPct val="90000"/>
              </a:lnSpc>
            </a:pPr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4975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Methods for Developing a Work Breakdown Structure II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b="1" smtClean="0">
                <a:solidFill>
                  <a:srgbClr val="FF9900"/>
                </a:solidFill>
                <a:latin typeface="Arial" panose="020B0604020202020204" pitchFamily="34" charset="0"/>
              </a:rPr>
              <a:t>Top-down approach</a:t>
            </a:r>
            <a:endParaRPr lang="en-GB" altLang="en-US" smtClean="0">
              <a:solidFill>
                <a:srgbClr val="FF9900"/>
              </a:solidFill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Better suited to projects with which you or others are familiar</a:t>
            </a:r>
          </a:p>
          <a:p>
            <a:r>
              <a:rPr lang="en-GB" altLang="en-US" smtClean="0">
                <a:latin typeface="Arial" panose="020B0604020202020204" pitchFamily="34" charset="0"/>
              </a:rPr>
              <a:t>Start at the top level (the finished project) and systematically develop increasing levels of detail for all activities</a:t>
            </a:r>
          </a:p>
        </p:txBody>
      </p:sp>
    </p:spTree>
    <p:extLst>
      <p:ext uri="{BB962C8B-B14F-4D97-AF65-F5344CB8AC3E}">
        <p14:creationId xmlns:p14="http://schemas.microsoft.com/office/powerpoint/2010/main" val="2705713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66"/>
          </a:solidFill>
        </p:spPr>
        <p:txBody>
          <a:bodyPr/>
          <a:lstStyle/>
          <a:p>
            <a:r>
              <a:rPr lang="en-GB" altLang="en-US" sz="3600">
                <a:solidFill>
                  <a:srgbClr val="FF0000"/>
                </a:solidFill>
                <a:latin typeface="Arial" panose="020B0604020202020204" pitchFamily="34" charset="0"/>
              </a:rPr>
              <a:t>Group work</a:t>
            </a:r>
            <a:r>
              <a:rPr lang="en-GB" altLang="en-US" sz="3600">
                <a:latin typeface="Arial" panose="020B0604020202020204" pitchFamily="34" charset="0"/>
              </a:rPr>
              <a:t> </a:t>
            </a:r>
            <a:r>
              <a:rPr lang="en-GB" altLang="en-US" sz="3400">
                <a:solidFill>
                  <a:srgbClr val="FF0000"/>
                </a:solidFill>
                <a:latin typeface="Arial" panose="020B0604020202020204" pitchFamily="34" charset="0"/>
              </a:rPr>
              <a:t>TASK 3: Developing a Work</a:t>
            </a:r>
            <a:br>
              <a:rPr lang="en-GB" altLang="en-US" sz="340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GB" altLang="en-US" sz="3400">
                <a:solidFill>
                  <a:srgbClr val="FF0000"/>
                </a:solidFill>
                <a:latin typeface="Arial" panose="020B0604020202020204" pitchFamily="34" charset="0"/>
              </a:rPr>
              <a:t> Breakdown Structure (Top-down)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55813" y="1981200"/>
            <a:ext cx="8121650" cy="4114800"/>
          </a:xfrm>
        </p:spPr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Consider the finished project and work backwards.</a:t>
            </a:r>
          </a:p>
          <a:p>
            <a:r>
              <a:rPr lang="en-GB" altLang="en-US" smtClean="0">
                <a:latin typeface="Arial" panose="020B0604020202020204" pitchFamily="34" charset="0"/>
              </a:rPr>
              <a:t>Use a top-down approach to determine any activities that might have been missed</a:t>
            </a:r>
          </a:p>
          <a:p>
            <a:pPr lvl="1"/>
            <a:r>
              <a:rPr lang="en-GB" altLang="en-US" smtClean="0">
                <a:latin typeface="Arial" panose="020B0604020202020204" pitchFamily="34" charset="0"/>
              </a:rPr>
              <a:t>There might not be any for a project of this size? ?</a:t>
            </a:r>
          </a:p>
          <a:p>
            <a:pPr lvl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3779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>
                <a:latin typeface="Arial" panose="020B0604020202020204" pitchFamily="34" charset="0"/>
              </a:rPr>
              <a:t>General Rule for Breaking Down your Work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b="1" smtClean="0">
                <a:latin typeface="Arial" panose="020B0604020202020204" pitchFamily="34" charset="0"/>
              </a:rPr>
              <a:t>No Gaps:</a:t>
            </a:r>
            <a:r>
              <a:rPr lang="en-GB" altLang="en-US" smtClean="0">
                <a:latin typeface="Arial" panose="020B0604020202020204" pitchFamily="34" charset="0"/>
              </a:rPr>
              <a:t> All work for a given task must be encompassed in its sub-tasks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b="1" smtClean="0">
                <a:latin typeface="Arial" panose="020B0604020202020204" pitchFamily="34" charset="0"/>
              </a:rPr>
              <a:t>No Overlaps: </a:t>
            </a:r>
            <a:r>
              <a:rPr lang="en-GB" altLang="en-US" smtClean="0">
                <a:latin typeface="Arial" panose="020B0604020202020204" pitchFamily="34" charset="0"/>
              </a:rPr>
              <a:t>The same work should not be included in more than one sub-task. </a:t>
            </a:r>
          </a:p>
        </p:txBody>
      </p:sp>
    </p:spTree>
    <p:extLst>
      <p:ext uri="{BB962C8B-B14F-4D97-AF65-F5344CB8AC3E}">
        <p14:creationId xmlns:p14="http://schemas.microsoft.com/office/powerpoint/2010/main" val="364854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Gantt Chart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If we were to cut the length of each post it note or card to scale and lay them out from start to finish then we basically have a Gantt Chart.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The Gantt chart is one of the project manager’s tools for scheduling</a:t>
            </a:r>
          </a:p>
        </p:txBody>
      </p:sp>
    </p:spTree>
    <p:extLst>
      <p:ext uri="{BB962C8B-B14F-4D97-AF65-F5344CB8AC3E}">
        <p14:creationId xmlns:p14="http://schemas.microsoft.com/office/powerpoint/2010/main" val="3830755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The Gantt Chart - Example</a:t>
            </a:r>
          </a:p>
        </p:txBody>
      </p:sp>
      <p:grpSp>
        <p:nvGrpSpPr>
          <p:cNvPr id="39939" name="Group 6"/>
          <p:cNvGrpSpPr>
            <a:grpSpLocks noChangeAspect="1"/>
          </p:cNvGrpSpPr>
          <p:nvPr/>
        </p:nvGrpSpPr>
        <p:grpSpPr bwMode="auto">
          <a:xfrm>
            <a:off x="1533525" y="2287588"/>
            <a:ext cx="8661400" cy="2914650"/>
            <a:chOff x="64" y="1440"/>
            <a:chExt cx="5456" cy="1836"/>
          </a:xfrm>
        </p:grpSpPr>
        <p:sp>
          <p:nvSpPr>
            <p:cNvPr id="39940" name="AutoShape 5"/>
            <p:cNvSpPr>
              <a:spLocks noChangeAspect="1" noChangeArrowheads="1" noTextEdit="1"/>
            </p:cNvSpPr>
            <p:nvPr/>
          </p:nvSpPr>
          <p:spPr bwMode="auto">
            <a:xfrm>
              <a:off x="144" y="1440"/>
              <a:ext cx="5376" cy="18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1" name="Rectangle 7"/>
            <p:cNvSpPr>
              <a:spLocks noChangeArrowheads="1"/>
            </p:cNvSpPr>
            <p:nvPr/>
          </p:nvSpPr>
          <p:spPr bwMode="auto">
            <a:xfrm>
              <a:off x="1343" y="1566"/>
              <a:ext cx="181" cy="123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42" name="Rectangle 8"/>
            <p:cNvSpPr>
              <a:spLocks noChangeArrowheads="1"/>
            </p:cNvSpPr>
            <p:nvPr/>
          </p:nvSpPr>
          <p:spPr bwMode="auto">
            <a:xfrm>
              <a:off x="1524" y="1688"/>
              <a:ext cx="55" cy="122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43" name="Rectangle 9"/>
            <p:cNvSpPr>
              <a:spLocks noChangeArrowheads="1"/>
            </p:cNvSpPr>
            <p:nvPr/>
          </p:nvSpPr>
          <p:spPr bwMode="auto">
            <a:xfrm>
              <a:off x="1578" y="1810"/>
              <a:ext cx="3253" cy="122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44" name="Rectangle 10"/>
            <p:cNvSpPr>
              <a:spLocks noChangeArrowheads="1"/>
            </p:cNvSpPr>
            <p:nvPr/>
          </p:nvSpPr>
          <p:spPr bwMode="auto">
            <a:xfrm>
              <a:off x="4831" y="1931"/>
              <a:ext cx="181" cy="123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45" name="Rectangle 11"/>
            <p:cNvSpPr>
              <a:spLocks noChangeArrowheads="1"/>
            </p:cNvSpPr>
            <p:nvPr/>
          </p:nvSpPr>
          <p:spPr bwMode="auto">
            <a:xfrm>
              <a:off x="5011" y="2053"/>
              <a:ext cx="91" cy="123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46" name="Rectangle 12"/>
            <p:cNvSpPr>
              <a:spLocks noChangeArrowheads="1"/>
            </p:cNvSpPr>
            <p:nvPr/>
          </p:nvSpPr>
          <p:spPr bwMode="auto">
            <a:xfrm>
              <a:off x="5011" y="2175"/>
              <a:ext cx="182" cy="123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47" name="Rectangle 13"/>
            <p:cNvSpPr>
              <a:spLocks noChangeArrowheads="1"/>
            </p:cNvSpPr>
            <p:nvPr/>
          </p:nvSpPr>
          <p:spPr bwMode="auto">
            <a:xfrm>
              <a:off x="5192" y="2297"/>
              <a:ext cx="272" cy="123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48" name="Rectangle 14"/>
            <p:cNvSpPr>
              <a:spLocks noChangeArrowheads="1"/>
            </p:cNvSpPr>
            <p:nvPr/>
          </p:nvSpPr>
          <p:spPr bwMode="auto">
            <a:xfrm>
              <a:off x="1578" y="2419"/>
              <a:ext cx="272" cy="123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49" name="Rectangle 15"/>
            <p:cNvSpPr>
              <a:spLocks noChangeArrowheads="1"/>
            </p:cNvSpPr>
            <p:nvPr/>
          </p:nvSpPr>
          <p:spPr bwMode="auto">
            <a:xfrm>
              <a:off x="1849" y="2541"/>
              <a:ext cx="272" cy="123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50" name="Rectangle 16"/>
            <p:cNvSpPr>
              <a:spLocks noChangeArrowheads="1"/>
            </p:cNvSpPr>
            <p:nvPr/>
          </p:nvSpPr>
          <p:spPr bwMode="auto">
            <a:xfrm>
              <a:off x="2120" y="2663"/>
              <a:ext cx="181" cy="123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51" name="Rectangle 17"/>
            <p:cNvSpPr>
              <a:spLocks noChangeArrowheads="1"/>
            </p:cNvSpPr>
            <p:nvPr/>
          </p:nvSpPr>
          <p:spPr bwMode="auto">
            <a:xfrm>
              <a:off x="2301" y="2785"/>
              <a:ext cx="181" cy="122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52" name="Rectangle 18"/>
            <p:cNvSpPr>
              <a:spLocks noChangeArrowheads="1"/>
            </p:cNvSpPr>
            <p:nvPr/>
          </p:nvSpPr>
          <p:spPr bwMode="auto">
            <a:xfrm>
              <a:off x="2481" y="2785"/>
              <a:ext cx="2350" cy="122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53" name="Rectangle 19"/>
            <p:cNvSpPr>
              <a:spLocks noChangeArrowheads="1"/>
            </p:cNvSpPr>
            <p:nvPr/>
          </p:nvSpPr>
          <p:spPr bwMode="auto">
            <a:xfrm>
              <a:off x="5463" y="2906"/>
              <a:ext cx="55" cy="123"/>
            </a:xfrm>
            <a:prstGeom prst="rect">
              <a:avLst/>
            </a:prstGeom>
            <a:solidFill>
              <a:srgbClr val="99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54" name="Rectangle 20"/>
            <p:cNvSpPr>
              <a:spLocks noChangeArrowheads="1"/>
            </p:cNvSpPr>
            <p:nvPr/>
          </p:nvSpPr>
          <p:spPr bwMode="auto">
            <a:xfrm>
              <a:off x="1041" y="1448"/>
              <a:ext cx="370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Time (s)</a:t>
              </a:r>
              <a:endParaRPr lang="en-GB" altLang="en-US"/>
            </a:p>
          </p:txBody>
        </p:sp>
        <p:sp>
          <p:nvSpPr>
            <p:cNvPr id="39955" name="Rectangle 21"/>
            <p:cNvSpPr>
              <a:spLocks noChangeArrowheads="1"/>
            </p:cNvSpPr>
            <p:nvPr/>
          </p:nvSpPr>
          <p:spPr bwMode="auto">
            <a:xfrm>
              <a:off x="126" y="1570"/>
              <a:ext cx="418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/>
                <a:t>Switch stove on</a:t>
              </a:r>
            </a:p>
          </p:txBody>
        </p:sp>
        <p:sp>
          <p:nvSpPr>
            <p:cNvPr id="39956" name="Rectangle 22"/>
            <p:cNvSpPr>
              <a:spLocks noChangeArrowheads="1"/>
            </p:cNvSpPr>
            <p:nvPr/>
          </p:nvSpPr>
          <p:spPr bwMode="auto">
            <a:xfrm>
              <a:off x="1223" y="1572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57" name="Rectangle 23"/>
            <p:cNvSpPr>
              <a:spLocks noChangeArrowheads="1"/>
            </p:cNvSpPr>
            <p:nvPr/>
          </p:nvSpPr>
          <p:spPr bwMode="auto">
            <a:xfrm>
              <a:off x="306" y="1691"/>
              <a:ext cx="303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/>
                <a:t>Break eggs</a:t>
              </a:r>
            </a:p>
          </p:txBody>
        </p:sp>
        <p:sp>
          <p:nvSpPr>
            <p:cNvPr id="39958" name="Rectangle 24"/>
            <p:cNvSpPr>
              <a:spLocks noChangeArrowheads="1"/>
            </p:cNvSpPr>
            <p:nvPr/>
          </p:nvSpPr>
          <p:spPr bwMode="auto">
            <a:xfrm>
              <a:off x="1223" y="1694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59" name="Rectangle 25"/>
            <p:cNvSpPr>
              <a:spLocks noChangeArrowheads="1"/>
            </p:cNvSpPr>
            <p:nvPr/>
          </p:nvSpPr>
          <p:spPr bwMode="auto">
            <a:xfrm>
              <a:off x="271" y="1813"/>
              <a:ext cx="414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/>
                <a:t>Cook sausages</a:t>
              </a:r>
            </a:p>
          </p:txBody>
        </p:sp>
        <p:sp>
          <p:nvSpPr>
            <p:cNvPr id="39960" name="Rectangle 26"/>
            <p:cNvSpPr>
              <a:spLocks noChangeArrowheads="1"/>
            </p:cNvSpPr>
            <p:nvPr/>
          </p:nvSpPr>
          <p:spPr bwMode="auto">
            <a:xfrm>
              <a:off x="1222" y="1816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61" name="Rectangle 27"/>
            <p:cNvSpPr>
              <a:spLocks noChangeArrowheads="1"/>
            </p:cNvSpPr>
            <p:nvPr/>
          </p:nvSpPr>
          <p:spPr bwMode="auto">
            <a:xfrm>
              <a:off x="333" y="1935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62" name="Rectangle 28"/>
            <p:cNvSpPr>
              <a:spLocks noChangeArrowheads="1"/>
            </p:cNvSpPr>
            <p:nvPr/>
          </p:nvSpPr>
          <p:spPr bwMode="auto">
            <a:xfrm>
              <a:off x="1223" y="1938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63" name="Rectangle 29"/>
            <p:cNvSpPr>
              <a:spLocks noChangeArrowheads="1"/>
            </p:cNvSpPr>
            <p:nvPr/>
          </p:nvSpPr>
          <p:spPr bwMode="auto">
            <a:xfrm>
              <a:off x="280" y="2057"/>
              <a:ext cx="404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Fry eggs</a:t>
              </a:r>
              <a:endParaRPr lang="en-GB" altLang="en-US"/>
            </a:p>
          </p:txBody>
        </p:sp>
        <p:sp>
          <p:nvSpPr>
            <p:cNvPr id="39964" name="Rectangle 30"/>
            <p:cNvSpPr>
              <a:spLocks noChangeArrowheads="1"/>
            </p:cNvSpPr>
            <p:nvPr/>
          </p:nvSpPr>
          <p:spPr bwMode="auto">
            <a:xfrm>
              <a:off x="1223" y="2060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65" name="Rectangle 31"/>
            <p:cNvSpPr>
              <a:spLocks noChangeArrowheads="1"/>
            </p:cNvSpPr>
            <p:nvPr/>
          </p:nvSpPr>
          <p:spPr bwMode="auto">
            <a:xfrm>
              <a:off x="299" y="2179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66" name="Rectangle 32"/>
            <p:cNvSpPr>
              <a:spLocks noChangeArrowheads="1"/>
            </p:cNvSpPr>
            <p:nvPr/>
          </p:nvSpPr>
          <p:spPr bwMode="auto">
            <a:xfrm>
              <a:off x="1223" y="2182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67" name="Rectangle 33"/>
            <p:cNvSpPr>
              <a:spLocks noChangeArrowheads="1"/>
            </p:cNvSpPr>
            <p:nvPr/>
          </p:nvSpPr>
          <p:spPr bwMode="auto">
            <a:xfrm>
              <a:off x="106" y="2301"/>
              <a:ext cx="513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Pour Water</a:t>
              </a:r>
              <a:endParaRPr lang="en-GB" altLang="en-US"/>
            </a:p>
          </p:txBody>
        </p:sp>
        <p:sp>
          <p:nvSpPr>
            <p:cNvPr id="39968" name="Rectangle 34"/>
            <p:cNvSpPr>
              <a:spLocks noChangeArrowheads="1"/>
            </p:cNvSpPr>
            <p:nvPr/>
          </p:nvSpPr>
          <p:spPr bwMode="auto">
            <a:xfrm>
              <a:off x="1223" y="2304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69" name="Rectangle 35"/>
            <p:cNvSpPr>
              <a:spLocks noChangeArrowheads="1"/>
            </p:cNvSpPr>
            <p:nvPr/>
          </p:nvSpPr>
          <p:spPr bwMode="auto">
            <a:xfrm>
              <a:off x="196" y="2423"/>
              <a:ext cx="466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/>
                <a:t>Slice + dice salad</a:t>
              </a:r>
            </a:p>
          </p:txBody>
        </p:sp>
        <p:sp>
          <p:nvSpPr>
            <p:cNvPr id="39970" name="Rectangle 36"/>
            <p:cNvSpPr>
              <a:spLocks noChangeArrowheads="1"/>
            </p:cNvSpPr>
            <p:nvPr/>
          </p:nvSpPr>
          <p:spPr bwMode="auto">
            <a:xfrm>
              <a:off x="1223" y="2426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71" name="Rectangle 37"/>
            <p:cNvSpPr>
              <a:spLocks noChangeArrowheads="1"/>
            </p:cNvSpPr>
            <p:nvPr/>
          </p:nvSpPr>
          <p:spPr bwMode="auto">
            <a:xfrm>
              <a:off x="474" y="2545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72" name="Rectangle 38"/>
            <p:cNvSpPr>
              <a:spLocks noChangeArrowheads="1"/>
            </p:cNvSpPr>
            <p:nvPr/>
          </p:nvSpPr>
          <p:spPr bwMode="auto">
            <a:xfrm>
              <a:off x="1223" y="2548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73" name="Rectangle 39"/>
            <p:cNvSpPr>
              <a:spLocks noChangeArrowheads="1"/>
            </p:cNvSpPr>
            <p:nvPr/>
          </p:nvSpPr>
          <p:spPr bwMode="auto">
            <a:xfrm>
              <a:off x="67" y="2667"/>
              <a:ext cx="506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Get cutlery</a:t>
              </a:r>
              <a:endParaRPr lang="en-GB" altLang="en-US"/>
            </a:p>
          </p:txBody>
        </p:sp>
        <p:sp>
          <p:nvSpPr>
            <p:cNvPr id="39974" name="Rectangle 40"/>
            <p:cNvSpPr>
              <a:spLocks noChangeArrowheads="1"/>
            </p:cNvSpPr>
            <p:nvPr/>
          </p:nvSpPr>
          <p:spPr bwMode="auto">
            <a:xfrm>
              <a:off x="1223" y="2669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75" name="Rectangle 41"/>
            <p:cNvSpPr>
              <a:spLocks noChangeArrowheads="1"/>
            </p:cNvSpPr>
            <p:nvPr/>
          </p:nvSpPr>
          <p:spPr bwMode="auto">
            <a:xfrm>
              <a:off x="613" y="2788"/>
              <a:ext cx="447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Lay table </a:t>
              </a:r>
              <a:endParaRPr lang="en-GB" altLang="en-US"/>
            </a:p>
          </p:txBody>
        </p:sp>
        <p:sp>
          <p:nvSpPr>
            <p:cNvPr id="39976" name="Rectangle 42"/>
            <p:cNvSpPr>
              <a:spLocks noChangeArrowheads="1"/>
            </p:cNvSpPr>
            <p:nvPr/>
          </p:nvSpPr>
          <p:spPr bwMode="auto">
            <a:xfrm>
              <a:off x="1223" y="2791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77" name="Rectangle 43"/>
            <p:cNvSpPr>
              <a:spLocks noChangeArrowheads="1"/>
            </p:cNvSpPr>
            <p:nvPr/>
          </p:nvSpPr>
          <p:spPr bwMode="auto">
            <a:xfrm>
              <a:off x="2312" y="2807"/>
              <a:ext cx="1389" cy="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 sz="1000">
                  <a:solidFill>
                    <a:srgbClr val="000000"/>
                  </a:solidFill>
                  <a:latin typeface="Arial" panose="020B0604020202020204" pitchFamily="34" charset="0"/>
                </a:rPr>
                <a:t>SLACK  -  SLACK  -  SLACK  -  SLACK</a:t>
              </a:r>
              <a:endParaRPr lang="en-GB" altLang="en-US"/>
            </a:p>
          </p:txBody>
        </p:sp>
        <p:sp>
          <p:nvSpPr>
            <p:cNvPr id="39978" name="Rectangle 44"/>
            <p:cNvSpPr>
              <a:spLocks noChangeArrowheads="1"/>
            </p:cNvSpPr>
            <p:nvPr/>
          </p:nvSpPr>
          <p:spPr bwMode="auto">
            <a:xfrm>
              <a:off x="64" y="2910"/>
              <a:ext cx="809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Place Pot on Tray</a:t>
              </a:r>
              <a:endParaRPr lang="en-GB" altLang="en-US"/>
            </a:p>
          </p:txBody>
        </p:sp>
        <p:sp>
          <p:nvSpPr>
            <p:cNvPr id="39979" name="Rectangle 45"/>
            <p:cNvSpPr>
              <a:spLocks noChangeArrowheads="1"/>
            </p:cNvSpPr>
            <p:nvPr/>
          </p:nvSpPr>
          <p:spPr bwMode="auto">
            <a:xfrm>
              <a:off x="1223" y="2913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80" name="Rectangle 46"/>
            <p:cNvSpPr>
              <a:spLocks noChangeArrowheads="1"/>
            </p:cNvSpPr>
            <p:nvPr/>
          </p:nvSpPr>
          <p:spPr bwMode="auto">
            <a:xfrm>
              <a:off x="140" y="3032"/>
              <a:ext cx="263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Serve</a:t>
              </a:r>
              <a:endParaRPr lang="en-GB" altLang="en-US"/>
            </a:p>
          </p:txBody>
        </p:sp>
        <p:sp>
          <p:nvSpPr>
            <p:cNvPr id="39981" name="Rectangle 47"/>
            <p:cNvSpPr>
              <a:spLocks noChangeArrowheads="1"/>
            </p:cNvSpPr>
            <p:nvPr/>
          </p:nvSpPr>
          <p:spPr bwMode="auto">
            <a:xfrm>
              <a:off x="1223" y="3035"/>
              <a:ext cx="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82" name="Rectangle 48"/>
            <p:cNvSpPr>
              <a:spLocks noChangeArrowheads="1"/>
            </p:cNvSpPr>
            <p:nvPr/>
          </p:nvSpPr>
          <p:spPr bwMode="auto">
            <a:xfrm>
              <a:off x="138" y="3154"/>
              <a:ext cx="767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r>
                <a:rPr lang="en-GB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breakfast served</a:t>
              </a:r>
              <a:endParaRPr lang="en-GB" altLang="en-US"/>
            </a:p>
          </p:txBody>
        </p:sp>
        <p:sp>
          <p:nvSpPr>
            <p:cNvPr id="39983" name="Line 49"/>
            <p:cNvSpPr>
              <a:spLocks noChangeShapeType="1"/>
            </p:cNvSpPr>
            <p:nvPr/>
          </p:nvSpPr>
          <p:spPr bwMode="auto">
            <a:xfrm>
              <a:off x="147" y="1806"/>
              <a:ext cx="142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84" name="Rectangle 50"/>
            <p:cNvSpPr>
              <a:spLocks noChangeArrowheads="1"/>
            </p:cNvSpPr>
            <p:nvPr/>
          </p:nvSpPr>
          <p:spPr bwMode="auto">
            <a:xfrm>
              <a:off x="147" y="1806"/>
              <a:ext cx="1422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85" name="Line 51"/>
            <p:cNvSpPr>
              <a:spLocks noChangeShapeType="1"/>
            </p:cNvSpPr>
            <p:nvPr/>
          </p:nvSpPr>
          <p:spPr bwMode="auto">
            <a:xfrm>
              <a:off x="147" y="1928"/>
              <a:ext cx="142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86" name="Rectangle 52"/>
            <p:cNvSpPr>
              <a:spLocks noChangeArrowheads="1"/>
            </p:cNvSpPr>
            <p:nvPr/>
          </p:nvSpPr>
          <p:spPr bwMode="auto">
            <a:xfrm>
              <a:off x="147" y="1928"/>
              <a:ext cx="1422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87" name="Line 53"/>
            <p:cNvSpPr>
              <a:spLocks noChangeShapeType="1"/>
            </p:cNvSpPr>
            <p:nvPr/>
          </p:nvSpPr>
          <p:spPr bwMode="auto">
            <a:xfrm>
              <a:off x="1586" y="1928"/>
              <a:ext cx="32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88" name="Rectangle 54"/>
            <p:cNvSpPr>
              <a:spLocks noChangeArrowheads="1"/>
            </p:cNvSpPr>
            <p:nvPr/>
          </p:nvSpPr>
          <p:spPr bwMode="auto">
            <a:xfrm>
              <a:off x="1586" y="1928"/>
              <a:ext cx="3236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89" name="Line 55"/>
            <p:cNvSpPr>
              <a:spLocks noChangeShapeType="1"/>
            </p:cNvSpPr>
            <p:nvPr/>
          </p:nvSpPr>
          <p:spPr bwMode="auto">
            <a:xfrm>
              <a:off x="147" y="2049"/>
              <a:ext cx="142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90" name="Rectangle 56"/>
            <p:cNvSpPr>
              <a:spLocks noChangeArrowheads="1"/>
            </p:cNvSpPr>
            <p:nvPr/>
          </p:nvSpPr>
          <p:spPr bwMode="auto">
            <a:xfrm>
              <a:off x="147" y="2049"/>
              <a:ext cx="142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91" name="Line 57"/>
            <p:cNvSpPr>
              <a:spLocks noChangeShapeType="1"/>
            </p:cNvSpPr>
            <p:nvPr/>
          </p:nvSpPr>
          <p:spPr bwMode="auto">
            <a:xfrm>
              <a:off x="1586" y="2049"/>
              <a:ext cx="32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92" name="Rectangle 58"/>
            <p:cNvSpPr>
              <a:spLocks noChangeArrowheads="1"/>
            </p:cNvSpPr>
            <p:nvPr/>
          </p:nvSpPr>
          <p:spPr bwMode="auto">
            <a:xfrm>
              <a:off x="1586" y="2049"/>
              <a:ext cx="3236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93" name="Line 59"/>
            <p:cNvSpPr>
              <a:spLocks noChangeShapeType="1"/>
            </p:cNvSpPr>
            <p:nvPr/>
          </p:nvSpPr>
          <p:spPr bwMode="auto">
            <a:xfrm>
              <a:off x="147" y="2171"/>
              <a:ext cx="142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94" name="Rectangle 60"/>
            <p:cNvSpPr>
              <a:spLocks noChangeArrowheads="1"/>
            </p:cNvSpPr>
            <p:nvPr/>
          </p:nvSpPr>
          <p:spPr bwMode="auto">
            <a:xfrm>
              <a:off x="147" y="2171"/>
              <a:ext cx="142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95" name="Line 61"/>
            <p:cNvSpPr>
              <a:spLocks noChangeShapeType="1"/>
            </p:cNvSpPr>
            <p:nvPr/>
          </p:nvSpPr>
          <p:spPr bwMode="auto">
            <a:xfrm>
              <a:off x="1586" y="2171"/>
              <a:ext cx="32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96" name="Rectangle 62"/>
            <p:cNvSpPr>
              <a:spLocks noChangeArrowheads="1"/>
            </p:cNvSpPr>
            <p:nvPr/>
          </p:nvSpPr>
          <p:spPr bwMode="auto">
            <a:xfrm>
              <a:off x="1586" y="2171"/>
              <a:ext cx="3236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97" name="Line 63"/>
            <p:cNvSpPr>
              <a:spLocks noChangeShapeType="1"/>
            </p:cNvSpPr>
            <p:nvPr/>
          </p:nvSpPr>
          <p:spPr bwMode="auto">
            <a:xfrm>
              <a:off x="147" y="2293"/>
              <a:ext cx="142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98" name="Rectangle 64"/>
            <p:cNvSpPr>
              <a:spLocks noChangeArrowheads="1"/>
            </p:cNvSpPr>
            <p:nvPr/>
          </p:nvSpPr>
          <p:spPr bwMode="auto">
            <a:xfrm>
              <a:off x="147" y="2293"/>
              <a:ext cx="142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39999" name="Line 65"/>
            <p:cNvSpPr>
              <a:spLocks noChangeShapeType="1"/>
            </p:cNvSpPr>
            <p:nvPr/>
          </p:nvSpPr>
          <p:spPr bwMode="auto">
            <a:xfrm>
              <a:off x="1586" y="2293"/>
              <a:ext cx="32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00" name="Rectangle 66"/>
            <p:cNvSpPr>
              <a:spLocks noChangeArrowheads="1"/>
            </p:cNvSpPr>
            <p:nvPr/>
          </p:nvSpPr>
          <p:spPr bwMode="auto">
            <a:xfrm>
              <a:off x="1586" y="2293"/>
              <a:ext cx="3236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01" name="Line 67"/>
            <p:cNvSpPr>
              <a:spLocks noChangeShapeType="1"/>
            </p:cNvSpPr>
            <p:nvPr/>
          </p:nvSpPr>
          <p:spPr bwMode="auto">
            <a:xfrm>
              <a:off x="147" y="2415"/>
              <a:ext cx="142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02" name="Rectangle 68"/>
            <p:cNvSpPr>
              <a:spLocks noChangeArrowheads="1"/>
            </p:cNvSpPr>
            <p:nvPr/>
          </p:nvSpPr>
          <p:spPr bwMode="auto">
            <a:xfrm>
              <a:off x="147" y="2415"/>
              <a:ext cx="142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03" name="Line 69"/>
            <p:cNvSpPr>
              <a:spLocks noChangeShapeType="1"/>
            </p:cNvSpPr>
            <p:nvPr/>
          </p:nvSpPr>
          <p:spPr bwMode="auto">
            <a:xfrm>
              <a:off x="1586" y="2415"/>
              <a:ext cx="32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04" name="Rectangle 70"/>
            <p:cNvSpPr>
              <a:spLocks noChangeArrowheads="1"/>
            </p:cNvSpPr>
            <p:nvPr/>
          </p:nvSpPr>
          <p:spPr bwMode="auto">
            <a:xfrm>
              <a:off x="1586" y="2415"/>
              <a:ext cx="3236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05" name="Line 71"/>
            <p:cNvSpPr>
              <a:spLocks noChangeShapeType="1"/>
            </p:cNvSpPr>
            <p:nvPr/>
          </p:nvSpPr>
          <p:spPr bwMode="auto">
            <a:xfrm>
              <a:off x="4839" y="2415"/>
              <a:ext cx="61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06" name="Rectangle 72"/>
            <p:cNvSpPr>
              <a:spLocks noChangeArrowheads="1"/>
            </p:cNvSpPr>
            <p:nvPr/>
          </p:nvSpPr>
          <p:spPr bwMode="auto">
            <a:xfrm>
              <a:off x="4839" y="2415"/>
              <a:ext cx="616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07" name="Line 73"/>
            <p:cNvSpPr>
              <a:spLocks noChangeShapeType="1"/>
            </p:cNvSpPr>
            <p:nvPr/>
          </p:nvSpPr>
          <p:spPr bwMode="auto">
            <a:xfrm>
              <a:off x="147" y="2537"/>
              <a:ext cx="142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08" name="Rectangle 74"/>
            <p:cNvSpPr>
              <a:spLocks noChangeArrowheads="1"/>
            </p:cNvSpPr>
            <p:nvPr/>
          </p:nvSpPr>
          <p:spPr bwMode="auto">
            <a:xfrm>
              <a:off x="147" y="2537"/>
              <a:ext cx="1422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09" name="Line 75"/>
            <p:cNvSpPr>
              <a:spLocks noChangeShapeType="1"/>
            </p:cNvSpPr>
            <p:nvPr/>
          </p:nvSpPr>
          <p:spPr bwMode="auto">
            <a:xfrm>
              <a:off x="1586" y="2537"/>
              <a:ext cx="323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10" name="Rectangle 76"/>
            <p:cNvSpPr>
              <a:spLocks noChangeArrowheads="1"/>
            </p:cNvSpPr>
            <p:nvPr/>
          </p:nvSpPr>
          <p:spPr bwMode="auto">
            <a:xfrm>
              <a:off x="1586" y="2537"/>
              <a:ext cx="3236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11" name="Line 77"/>
            <p:cNvSpPr>
              <a:spLocks noChangeShapeType="1"/>
            </p:cNvSpPr>
            <p:nvPr/>
          </p:nvSpPr>
          <p:spPr bwMode="auto">
            <a:xfrm>
              <a:off x="4839" y="2537"/>
              <a:ext cx="61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12" name="Rectangle 78"/>
            <p:cNvSpPr>
              <a:spLocks noChangeArrowheads="1"/>
            </p:cNvSpPr>
            <p:nvPr/>
          </p:nvSpPr>
          <p:spPr bwMode="auto">
            <a:xfrm>
              <a:off x="4839" y="2537"/>
              <a:ext cx="616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13" name="Line 79"/>
            <p:cNvSpPr>
              <a:spLocks noChangeShapeType="1"/>
            </p:cNvSpPr>
            <p:nvPr/>
          </p:nvSpPr>
          <p:spPr bwMode="auto">
            <a:xfrm>
              <a:off x="147" y="2659"/>
              <a:ext cx="4675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14" name="Rectangle 80"/>
            <p:cNvSpPr>
              <a:spLocks noChangeArrowheads="1"/>
            </p:cNvSpPr>
            <p:nvPr/>
          </p:nvSpPr>
          <p:spPr bwMode="auto">
            <a:xfrm>
              <a:off x="147" y="2659"/>
              <a:ext cx="4675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15" name="Line 81"/>
            <p:cNvSpPr>
              <a:spLocks noChangeShapeType="1"/>
            </p:cNvSpPr>
            <p:nvPr/>
          </p:nvSpPr>
          <p:spPr bwMode="auto">
            <a:xfrm>
              <a:off x="4839" y="2659"/>
              <a:ext cx="61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16" name="Rectangle 82"/>
            <p:cNvSpPr>
              <a:spLocks noChangeArrowheads="1"/>
            </p:cNvSpPr>
            <p:nvPr/>
          </p:nvSpPr>
          <p:spPr bwMode="auto">
            <a:xfrm>
              <a:off x="4839" y="2659"/>
              <a:ext cx="616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17" name="Line 83"/>
            <p:cNvSpPr>
              <a:spLocks noChangeShapeType="1"/>
            </p:cNvSpPr>
            <p:nvPr/>
          </p:nvSpPr>
          <p:spPr bwMode="auto">
            <a:xfrm>
              <a:off x="147" y="2781"/>
              <a:ext cx="232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18" name="Rectangle 84"/>
            <p:cNvSpPr>
              <a:spLocks noChangeArrowheads="1"/>
            </p:cNvSpPr>
            <p:nvPr/>
          </p:nvSpPr>
          <p:spPr bwMode="auto">
            <a:xfrm>
              <a:off x="147" y="2781"/>
              <a:ext cx="2326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19" name="Rectangle 85"/>
            <p:cNvSpPr>
              <a:spLocks noChangeArrowheads="1"/>
            </p:cNvSpPr>
            <p:nvPr/>
          </p:nvSpPr>
          <p:spPr bwMode="auto">
            <a:xfrm>
              <a:off x="4822" y="1928"/>
              <a:ext cx="17" cy="85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20" name="Line 86"/>
            <p:cNvSpPr>
              <a:spLocks noChangeShapeType="1"/>
            </p:cNvSpPr>
            <p:nvPr/>
          </p:nvSpPr>
          <p:spPr bwMode="auto">
            <a:xfrm>
              <a:off x="2490" y="2781"/>
              <a:ext cx="233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21" name="Rectangle 87"/>
            <p:cNvSpPr>
              <a:spLocks noChangeArrowheads="1"/>
            </p:cNvSpPr>
            <p:nvPr/>
          </p:nvSpPr>
          <p:spPr bwMode="auto">
            <a:xfrm>
              <a:off x="2490" y="2781"/>
              <a:ext cx="2332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22" name="Line 88"/>
            <p:cNvSpPr>
              <a:spLocks noChangeShapeType="1"/>
            </p:cNvSpPr>
            <p:nvPr/>
          </p:nvSpPr>
          <p:spPr bwMode="auto">
            <a:xfrm>
              <a:off x="4839" y="2781"/>
              <a:ext cx="61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23" name="Rectangle 89"/>
            <p:cNvSpPr>
              <a:spLocks noChangeArrowheads="1"/>
            </p:cNvSpPr>
            <p:nvPr/>
          </p:nvSpPr>
          <p:spPr bwMode="auto">
            <a:xfrm>
              <a:off x="4839" y="2781"/>
              <a:ext cx="616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24" name="Line 90"/>
            <p:cNvSpPr>
              <a:spLocks noChangeShapeType="1"/>
            </p:cNvSpPr>
            <p:nvPr/>
          </p:nvSpPr>
          <p:spPr bwMode="auto">
            <a:xfrm>
              <a:off x="147" y="2903"/>
              <a:ext cx="232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25" name="Rectangle 91"/>
            <p:cNvSpPr>
              <a:spLocks noChangeArrowheads="1"/>
            </p:cNvSpPr>
            <p:nvPr/>
          </p:nvSpPr>
          <p:spPr bwMode="auto">
            <a:xfrm>
              <a:off x="147" y="2903"/>
              <a:ext cx="2326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26" name="Line 92"/>
            <p:cNvSpPr>
              <a:spLocks noChangeShapeType="1"/>
            </p:cNvSpPr>
            <p:nvPr/>
          </p:nvSpPr>
          <p:spPr bwMode="auto">
            <a:xfrm>
              <a:off x="2490" y="2903"/>
              <a:ext cx="233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27" name="Rectangle 93"/>
            <p:cNvSpPr>
              <a:spLocks noChangeArrowheads="1"/>
            </p:cNvSpPr>
            <p:nvPr/>
          </p:nvSpPr>
          <p:spPr bwMode="auto">
            <a:xfrm>
              <a:off x="2490" y="2903"/>
              <a:ext cx="2332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28" name="Line 94"/>
            <p:cNvSpPr>
              <a:spLocks noChangeShapeType="1"/>
            </p:cNvSpPr>
            <p:nvPr/>
          </p:nvSpPr>
          <p:spPr bwMode="auto">
            <a:xfrm>
              <a:off x="4839" y="2903"/>
              <a:ext cx="61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29" name="Rectangle 95"/>
            <p:cNvSpPr>
              <a:spLocks noChangeArrowheads="1"/>
            </p:cNvSpPr>
            <p:nvPr/>
          </p:nvSpPr>
          <p:spPr bwMode="auto">
            <a:xfrm>
              <a:off x="4839" y="2903"/>
              <a:ext cx="616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30" name="Rectangle 96"/>
            <p:cNvSpPr>
              <a:spLocks noChangeArrowheads="1"/>
            </p:cNvSpPr>
            <p:nvPr/>
          </p:nvSpPr>
          <p:spPr bwMode="auto">
            <a:xfrm>
              <a:off x="1569" y="1806"/>
              <a:ext cx="17" cy="739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31" name="Rectangle 97"/>
            <p:cNvSpPr>
              <a:spLocks noChangeArrowheads="1"/>
            </p:cNvSpPr>
            <p:nvPr/>
          </p:nvSpPr>
          <p:spPr bwMode="auto">
            <a:xfrm>
              <a:off x="4822" y="2781"/>
              <a:ext cx="17" cy="129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32" name="Rectangle 98"/>
            <p:cNvSpPr>
              <a:spLocks noChangeArrowheads="1"/>
            </p:cNvSpPr>
            <p:nvPr/>
          </p:nvSpPr>
          <p:spPr bwMode="auto">
            <a:xfrm>
              <a:off x="5455" y="2415"/>
              <a:ext cx="16" cy="495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33" name="Rectangle 99"/>
            <p:cNvSpPr>
              <a:spLocks noChangeArrowheads="1"/>
            </p:cNvSpPr>
            <p:nvPr/>
          </p:nvSpPr>
          <p:spPr bwMode="auto">
            <a:xfrm>
              <a:off x="2473" y="2781"/>
              <a:ext cx="17" cy="129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34" name="Line 100"/>
            <p:cNvSpPr>
              <a:spLocks noChangeShapeType="1"/>
            </p:cNvSpPr>
            <p:nvPr/>
          </p:nvSpPr>
          <p:spPr bwMode="auto">
            <a:xfrm>
              <a:off x="147" y="1440"/>
              <a:ext cx="537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35" name="Rectangle 101"/>
            <p:cNvSpPr>
              <a:spLocks noChangeArrowheads="1"/>
            </p:cNvSpPr>
            <p:nvPr/>
          </p:nvSpPr>
          <p:spPr bwMode="auto">
            <a:xfrm>
              <a:off x="147" y="1440"/>
              <a:ext cx="5371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36" name="Line 102"/>
            <p:cNvSpPr>
              <a:spLocks noChangeShapeType="1"/>
            </p:cNvSpPr>
            <p:nvPr/>
          </p:nvSpPr>
          <p:spPr bwMode="auto">
            <a:xfrm>
              <a:off x="147" y="1562"/>
              <a:ext cx="537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37" name="Rectangle 103"/>
            <p:cNvSpPr>
              <a:spLocks noChangeArrowheads="1"/>
            </p:cNvSpPr>
            <p:nvPr/>
          </p:nvSpPr>
          <p:spPr bwMode="auto">
            <a:xfrm>
              <a:off x="147" y="1562"/>
              <a:ext cx="5371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38" name="Line 104"/>
            <p:cNvSpPr>
              <a:spLocks noChangeShapeType="1"/>
            </p:cNvSpPr>
            <p:nvPr/>
          </p:nvSpPr>
          <p:spPr bwMode="auto">
            <a:xfrm>
              <a:off x="147" y="1684"/>
              <a:ext cx="537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39" name="Rectangle 105"/>
            <p:cNvSpPr>
              <a:spLocks noChangeArrowheads="1"/>
            </p:cNvSpPr>
            <p:nvPr/>
          </p:nvSpPr>
          <p:spPr bwMode="auto">
            <a:xfrm>
              <a:off x="147" y="1684"/>
              <a:ext cx="5371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40" name="Line 106"/>
            <p:cNvSpPr>
              <a:spLocks noChangeShapeType="1"/>
            </p:cNvSpPr>
            <p:nvPr/>
          </p:nvSpPr>
          <p:spPr bwMode="auto">
            <a:xfrm>
              <a:off x="1586" y="1806"/>
              <a:ext cx="393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41" name="Rectangle 107"/>
            <p:cNvSpPr>
              <a:spLocks noChangeArrowheads="1"/>
            </p:cNvSpPr>
            <p:nvPr/>
          </p:nvSpPr>
          <p:spPr bwMode="auto">
            <a:xfrm>
              <a:off x="1586" y="1806"/>
              <a:ext cx="3932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42" name="Line 108"/>
            <p:cNvSpPr>
              <a:spLocks noChangeShapeType="1"/>
            </p:cNvSpPr>
            <p:nvPr/>
          </p:nvSpPr>
          <p:spPr bwMode="auto">
            <a:xfrm>
              <a:off x="4839" y="1928"/>
              <a:ext cx="6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43" name="Rectangle 109"/>
            <p:cNvSpPr>
              <a:spLocks noChangeArrowheads="1"/>
            </p:cNvSpPr>
            <p:nvPr/>
          </p:nvSpPr>
          <p:spPr bwMode="auto">
            <a:xfrm>
              <a:off x="4839" y="1928"/>
              <a:ext cx="679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44" name="Line 110"/>
            <p:cNvSpPr>
              <a:spLocks noChangeShapeType="1"/>
            </p:cNvSpPr>
            <p:nvPr/>
          </p:nvSpPr>
          <p:spPr bwMode="auto">
            <a:xfrm>
              <a:off x="4839" y="2049"/>
              <a:ext cx="6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45" name="Rectangle 111"/>
            <p:cNvSpPr>
              <a:spLocks noChangeArrowheads="1"/>
            </p:cNvSpPr>
            <p:nvPr/>
          </p:nvSpPr>
          <p:spPr bwMode="auto">
            <a:xfrm>
              <a:off x="4839" y="2049"/>
              <a:ext cx="679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46" name="Line 112"/>
            <p:cNvSpPr>
              <a:spLocks noChangeShapeType="1"/>
            </p:cNvSpPr>
            <p:nvPr/>
          </p:nvSpPr>
          <p:spPr bwMode="auto">
            <a:xfrm>
              <a:off x="4839" y="2171"/>
              <a:ext cx="6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47" name="Rectangle 113"/>
            <p:cNvSpPr>
              <a:spLocks noChangeArrowheads="1"/>
            </p:cNvSpPr>
            <p:nvPr/>
          </p:nvSpPr>
          <p:spPr bwMode="auto">
            <a:xfrm>
              <a:off x="4839" y="2171"/>
              <a:ext cx="679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48" name="Line 114"/>
            <p:cNvSpPr>
              <a:spLocks noChangeShapeType="1"/>
            </p:cNvSpPr>
            <p:nvPr/>
          </p:nvSpPr>
          <p:spPr bwMode="auto">
            <a:xfrm>
              <a:off x="4839" y="2293"/>
              <a:ext cx="6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49" name="Rectangle 115"/>
            <p:cNvSpPr>
              <a:spLocks noChangeArrowheads="1"/>
            </p:cNvSpPr>
            <p:nvPr/>
          </p:nvSpPr>
          <p:spPr bwMode="auto">
            <a:xfrm>
              <a:off x="4839" y="2293"/>
              <a:ext cx="679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50" name="Line 116"/>
            <p:cNvSpPr>
              <a:spLocks noChangeShapeType="1"/>
            </p:cNvSpPr>
            <p:nvPr/>
          </p:nvSpPr>
          <p:spPr bwMode="auto">
            <a:xfrm>
              <a:off x="5471" y="2415"/>
              <a:ext cx="4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51" name="Rectangle 117"/>
            <p:cNvSpPr>
              <a:spLocks noChangeArrowheads="1"/>
            </p:cNvSpPr>
            <p:nvPr/>
          </p:nvSpPr>
          <p:spPr bwMode="auto">
            <a:xfrm>
              <a:off x="5471" y="2415"/>
              <a:ext cx="47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52" name="Line 118"/>
            <p:cNvSpPr>
              <a:spLocks noChangeShapeType="1"/>
            </p:cNvSpPr>
            <p:nvPr/>
          </p:nvSpPr>
          <p:spPr bwMode="auto">
            <a:xfrm>
              <a:off x="5471" y="2537"/>
              <a:ext cx="4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53" name="Rectangle 119"/>
            <p:cNvSpPr>
              <a:spLocks noChangeArrowheads="1"/>
            </p:cNvSpPr>
            <p:nvPr/>
          </p:nvSpPr>
          <p:spPr bwMode="auto">
            <a:xfrm>
              <a:off x="5471" y="2537"/>
              <a:ext cx="47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54" name="Line 120"/>
            <p:cNvSpPr>
              <a:spLocks noChangeShapeType="1"/>
            </p:cNvSpPr>
            <p:nvPr/>
          </p:nvSpPr>
          <p:spPr bwMode="auto">
            <a:xfrm>
              <a:off x="5471" y="2659"/>
              <a:ext cx="4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55" name="Rectangle 121"/>
            <p:cNvSpPr>
              <a:spLocks noChangeArrowheads="1"/>
            </p:cNvSpPr>
            <p:nvPr/>
          </p:nvSpPr>
          <p:spPr bwMode="auto">
            <a:xfrm>
              <a:off x="5471" y="2659"/>
              <a:ext cx="47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56" name="Line 122"/>
            <p:cNvSpPr>
              <a:spLocks noChangeShapeType="1"/>
            </p:cNvSpPr>
            <p:nvPr/>
          </p:nvSpPr>
          <p:spPr bwMode="auto">
            <a:xfrm>
              <a:off x="5471" y="2781"/>
              <a:ext cx="4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57" name="Rectangle 123"/>
            <p:cNvSpPr>
              <a:spLocks noChangeArrowheads="1"/>
            </p:cNvSpPr>
            <p:nvPr/>
          </p:nvSpPr>
          <p:spPr bwMode="auto">
            <a:xfrm>
              <a:off x="5471" y="2781"/>
              <a:ext cx="47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58" name="Line 124"/>
            <p:cNvSpPr>
              <a:spLocks noChangeShapeType="1"/>
            </p:cNvSpPr>
            <p:nvPr/>
          </p:nvSpPr>
          <p:spPr bwMode="auto">
            <a:xfrm>
              <a:off x="5471" y="2903"/>
              <a:ext cx="4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59" name="Rectangle 125"/>
            <p:cNvSpPr>
              <a:spLocks noChangeArrowheads="1"/>
            </p:cNvSpPr>
            <p:nvPr/>
          </p:nvSpPr>
          <p:spPr bwMode="auto">
            <a:xfrm>
              <a:off x="5471" y="2903"/>
              <a:ext cx="47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60" name="Line 126"/>
            <p:cNvSpPr>
              <a:spLocks noChangeShapeType="1"/>
            </p:cNvSpPr>
            <p:nvPr/>
          </p:nvSpPr>
          <p:spPr bwMode="auto">
            <a:xfrm>
              <a:off x="147" y="3025"/>
              <a:ext cx="537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61" name="Rectangle 127"/>
            <p:cNvSpPr>
              <a:spLocks noChangeArrowheads="1"/>
            </p:cNvSpPr>
            <p:nvPr/>
          </p:nvSpPr>
          <p:spPr bwMode="auto">
            <a:xfrm>
              <a:off x="147" y="3025"/>
              <a:ext cx="5371" cy="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62" name="Line 128"/>
            <p:cNvSpPr>
              <a:spLocks noChangeShapeType="1"/>
            </p:cNvSpPr>
            <p:nvPr/>
          </p:nvSpPr>
          <p:spPr bwMode="auto">
            <a:xfrm>
              <a:off x="147" y="3146"/>
              <a:ext cx="537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63" name="Rectangle 129"/>
            <p:cNvSpPr>
              <a:spLocks noChangeArrowheads="1"/>
            </p:cNvSpPr>
            <p:nvPr/>
          </p:nvSpPr>
          <p:spPr bwMode="auto">
            <a:xfrm>
              <a:off x="147" y="3146"/>
              <a:ext cx="5371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0064" name="Line 130"/>
            <p:cNvSpPr>
              <a:spLocks noChangeShapeType="1"/>
            </p:cNvSpPr>
            <p:nvPr/>
          </p:nvSpPr>
          <p:spPr bwMode="auto">
            <a:xfrm>
              <a:off x="147" y="3268"/>
              <a:ext cx="537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65" name="Rectangle 131"/>
            <p:cNvSpPr>
              <a:spLocks noChangeArrowheads="1"/>
            </p:cNvSpPr>
            <p:nvPr/>
          </p:nvSpPr>
          <p:spPr bwMode="auto">
            <a:xfrm>
              <a:off x="147" y="3268"/>
              <a:ext cx="5371" cy="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425961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Gantt Chart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>
                <a:latin typeface="Arial" panose="020B0604020202020204" pitchFamily="34" charset="0"/>
              </a:rPr>
              <a:t>Named after its originator Henry Gantt.</a:t>
            </a:r>
          </a:p>
          <a:p>
            <a:pPr>
              <a:lnSpc>
                <a:spcPct val="90000"/>
              </a:lnSpc>
            </a:pPr>
            <a:endParaRPr lang="en-GB" altLang="en-US" sz="280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800">
                <a:latin typeface="Arial" panose="020B0604020202020204" pitchFamily="34" charset="0"/>
              </a:rPr>
              <a:t>A Gantt chart is a bar graph which illustrates on a timeline when each activity will start, finish and end. </a:t>
            </a:r>
          </a:p>
          <a:p>
            <a:pPr>
              <a:lnSpc>
                <a:spcPct val="90000"/>
              </a:lnSpc>
            </a:pPr>
            <a:r>
              <a:rPr lang="en-GB" altLang="en-US" sz="2800">
                <a:latin typeface="Arial" panose="020B0604020202020204" pitchFamily="34" charset="0"/>
              </a:rPr>
              <a:t>It’s a pictorial representation of each stage of the project showing individual tasks subdivided into work units according to the length of time they will take.</a:t>
            </a:r>
          </a:p>
        </p:txBody>
      </p:sp>
    </p:spTree>
    <p:extLst>
      <p:ext uri="{BB962C8B-B14F-4D97-AF65-F5344CB8AC3E}">
        <p14:creationId xmlns:p14="http://schemas.microsoft.com/office/powerpoint/2010/main" val="2955786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Gantt Chart - How to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981200"/>
            <a:ext cx="92583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 smtClean="0">
                <a:latin typeface="Arial" panose="020B0604020202020204" pitchFamily="34" charset="0"/>
              </a:rPr>
              <a:t>A graph</a:t>
            </a:r>
          </a:p>
          <a:p>
            <a:pPr>
              <a:lnSpc>
                <a:spcPct val="90000"/>
              </a:lnSpc>
            </a:pPr>
            <a:r>
              <a:rPr lang="en-GB" altLang="en-US" dirty="0" smtClean="0">
                <a:latin typeface="Arial" panose="020B0604020202020204" pitchFamily="34" charset="0"/>
              </a:rPr>
              <a:t>Time on the horizontal axis</a:t>
            </a:r>
          </a:p>
          <a:p>
            <a:pPr>
              <a:lnSpc>
                <a:spcPct val="90000"/>
              </a:lnSpc>
            </a:pPr>
            <a:r>
              <a:rPr lang="en-GB" altLang="en-US" dirty="0" smtClean="0">
                <a:latin typeface="Arial" panose="020B0604020202020204" pitchFamily="34" charset="0"/>
              </a:rPr>
              <a:t>Each task (preferably in sequence) is listed on the vertical axis</a:t>
            </a:r>
          </a:p>
          <a:p>
            <a:pPr>
              <a:lnSpc>
                <a:spcPct val="90000"/>
              </a:lnSpc>
            </a:pPr>
            <a:endParaRPr lang="en-GB" altLang="en-US" dirty="0" smtClean="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 smtClean="0">
                <a:latin typeface="Arial" panose="020B0604020202020204" pitchFamily="34" charset="0"/>
              </a:rPr>
              <a:t>Micrsoft</a:t>
            </a:r>
            <a:r>
              <a:rPr lang="en-GB" altLang="en-US" dirty="0" smtClean="0">
                <a:latin typeface="Arial" panose="020B0604020202020204" pitchFamily="34" charset="0"/>
              </a:rPr>
              <a:t>  office assistance available at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http://office.microsoft.com/en-gb/products/results.aspx?qu=gannt+chart&amp;sc=9</a:t>
            </a:r>
          </a:p>
        </p:txBody>
      </p:sp>
      <p:pic>
        <p:nvPicPr>
          <p:cNvPr id="4098" name="Picture 2" descr="Related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4462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0668" y="1907931"/>
            <a:ext cx="2356339" cy="3798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180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solidFill>
                  <a:schemeClr val="accent2"/>
                </a:solidFill>
                <a:latin typeface="Arial" panose="020B0604020202020204" pitchFamily="34" charset="0"/>
              </a:rPr>
              <a:t>Time</a:t>
            </a:r>
            <a:r>
              <a:rPr lang="en-GB" altLang="en-US" smtClean="0">
                <a:latin typeface="Arial" panose="020B0604020202020204" pitchFamily="34" charset="0"/>
              </a:rPr>
              <a:t> – Project time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97100" y="1993900"/>
            <a:ext cx="7772400" cy="41148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mtClean="0">
                <a:latin typeface="Arial" panose="020B0604020202020204" pitchFamily="34" charset="0"/>
              </a:rPr>
              <a:t>	The total time needed to perform a group or set of activities depends on 2 things:</a:t>
            </a:r>
          </a:p>
          <a:p>
            <a:pPr>
              <a:buFontTx/>
              <a:buNone/>
            </a:pPr>
            <a:endParaRPr lang="en-GB" altLang="en-US" smtClean="0">
              <a:latin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en-GB" altLang="en-US" smtClean="0">
                <a:solidFill>
                  <a:srgbClr val="008000"/>
                </a:solidFill>
                <a:latin typeface="Arial" panose="020B0604020202020204" pitchFamily="34" charset="0"/>
              </a:rPr>
              <a:t>1 DURATION – how long each activity will take,</a:t>
            </a:r>
          </a:p>
          <a:p>
            <a:pPr>
              <a:buFontTx/>
              <a:buNone/>
            </a:pPr>
            <a:endParaRPr lang="en-GB" altLang="en-US" smtClean="0">
              <a:solidFill>
                <a:srgbClr val="008000"/>
              </a:solidFill>
              <a:latin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en-GB" altLang="en-US" smtClean="0">
                <a:solidFill>
                  <a:srgbClr val="008000"/>
                </a:solidFill>
                <a:latin typeface="Arial" panose="020B0604020202020204" pitchFamily="34" charset="0"/>
              </a:rPr>
              <a:t>2 SEQUENCE – the order in which you perform the activities.</a:t>
            </a:r>
          </a:p>
        </p:txBody>
      </p:sp>
    </p:spTree>
    <p:extLst>
      <p:ext uri="{BB962C8B-B14F-4D97-AF65-F5344CB8AC3E}">
        <p14:creationId xmlns:p14="http://schemas.microsoft.com/office/powerpoint/2010/main" val="3834885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Project Time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smtClean="0">
                <a:latin typeface="Arial" panose="020B0604020202020204" pitchFamily="34" charset="0"/>
              </a:rPr>
              <a:t>Note that SEQUENCE might be determined by:</a:t>
            </a:r>
          </a:p>
          <a:p>
            <a:r>
              <a:rPr lang="en-GB" altLang="en-US" smtClean="0">
                <a:latin typeface="Arial" panose="020B0604020202020204" pitchFamily="34" charset="0"/>
              </a:rPr>
              <a:t> the project</a:t>
            </a:r>
          </a:p>
          <a:p>
            <a:r>
              <a:rPr lang="en-GB" altLang="en-US" smtClean="0">
                <a:latin typeface="Arial" panose="020B0604020202020204" pitchFamily="34" charset="0"/>
              </a:rPr>
              <a:t> you the project manager</a:t>
            </a:r>
          </a:p>
          <a:p>
            <a:r>
              <a:rPr lang="en-GB" altLang="en-US" smtClean="0">
                <a:latin typeface="Arial" panose="020B0604020202020204" pitchFamily="34" charset="0"/>
              </a:rPr>
              <a:t>the customer/client</a:t>
            </a:r>
          </a:p>
          <a:p>
            <a:r>
              <a:rPr lang="en-GB" altLang="en-US" smtClean="0">
                <a:latin typeface="Arial" panose="020B0604020202020204" pitchFamily="34" charset="0"/>
              </a:rPr>
              <a:t> all of the above  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</p:txBody>
      </p:sp>
      <p:pic>
        <p:nvPicPr>
          <p:cNvPr id="2050" name="Picture 2" descr="R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100" y="2914649"/>
            <a:ext cx="4762500" cy="340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10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>
                <a:latin typeface="Arial" panose="020B0604020202020204" pitchFamily="34" charset="0"/>
              </a:rPr>
              <a:t>Tool &amp; Technique </a:t>
            </a:r>
            <a:br>
              <a:rPr lang="en-GB" altLang="en-US" sz="4000">
                <a:latin typeface="Arial" panose="020B0604020202020204" pitchFamily="34" charset="0"/>
              </a:rPr>
            </a:br>
            <a:r>
              <a:rPr lang="en-GB" altLang="en-US" sz="4000">
                <a:latin typeface="Arial" panose="020B0604020202020204" pitchFamily="34" charset="0"/>
              </a:rPr>
              <a:t>The Network Diagram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Note when people who aren’t project managers think of project management techniques they usually only think of Network diagrams and the Gantt chart.</a:t>
            </a:r>
          </a:p>
          <a:p>
            <a:r>
              <a:rPr lang="en-GB" altLang="en-US" smtClean="0">
                <a:latin typeface="Arial" panose="020B0604020202020204" pitchFamily="34" charset="0"/>
              </a:rPr>
              <a:t>They are important tools, but, as we have seen so far, they are not the only tool. </a:t>
            </a:r>
          </a:p>
        </p:txBody>
      </p:sp>
      <p:sp>
        <p:nvSpPr>
          <p:cNvPr id="2" name="AutoShape 2" descr="Image result for project plan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6" descr="Image result for project planni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7728" y="4536831"/>
            <a:ext cx="2821434" cy="217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88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Tool &amp; Technique </a:t>
            </a:r>
            <a:br>
              <a:rPr lang="en-GB" altLang="en-US" smtClean="0">
                <a:latin typeface="Arial" panose="020B0604020202020204" pitchFamily="34" charset="0"/>
              </a:rPr>
            </a:br>
            <a:r>
              <a:rPr lang="en-GB" altLang="en-US" smtClean="0">
                <a:latin typeface="Arial" panose="020B0604020202020204" pitchFamily="34" charset="0"/>
              </a:rPr>
              <a:t>The Network Diagram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838325"/>
            <a:ext cx="7772400" cy="4114800"/>
          </a:xfrm>
        </p:spPr>
        <p:txBody>
          <a:bodyPr/>
          <a:lstStyle/>
          <a:p>
            <a:pPr marL="609600" indent="-609600"/>
            <a:endParaRPr lang="en-GB" altLang="en-US" sz="3600" dirty="0">
              <a:latin typeface="Arial" panose="020B0604020202020204" pitchFamily="34" charset="0"/>
            </a:endParaRPr>
          </a:p>
          <a:p>
            <a:pPr marL="990600" lvl="1" indent="-533400">
              <a:buNone/>
            </a:pPr>
            <a:r>
              <a:rPr lang="en-GB" altLang="en-US" sz="3200" dirty="0">
                <a:latin typeface="Arial" panose="020B0604020202020204" pitchFamily="34" charset="0"/>
              </a:rPr>
              <a:t>The Network diagram is a </a:t>
            </a:r>
            <a:r>
              <a:rPr lang="en-GB" altLang="en-US" sz="3200" dirty="0">
                <a:solidFill>
                  <a:srgbClr val="CC00FF"/>
                </a:solidFill>
                <a:latin typeface="Arial" panose="020B0604020202020204" pitchFamily="34" charset="0"/>
              </a:rPr>
              <a:t>flow-chart</a:t>
            </a:r>
            <a:r>
              <a:rPr lang="en-GB" altLang="en-US" sz="3200" dirty="0">
                <a:latin typeface="Arial" panose="020B0604020202020204" pitchFamily="34" charset="0"/>
              </a:rPr>
              <a:t> that illustrates;</a:t>
            </a:r>
          </a:p>
          <a:p>
            <a:pPr marL="609600" indent="-609600"/>
            <a:r>
              <a:rPr lang="en-GB" altLang="en-US" dirty="0" smtClean="0">
                <a:solidFill>
                  <a:srgbClr val="FF0000"/>
                </a:solidFill>
                <a:latin typeface="Arial" panose="020B0604020202020204" pitchFamily="34" charset="0"/>
              </a:rPr>
              <a:t>Dependencies</a:t>
            </a:r>
            <a:r>
              <a:rPr lang="en-GB" altLang="en-US" dirty="0" smtClean="0">
                <a:latin typeface="Arial" panose="020B0604020202020204" pitchFamily="34" charset="0"/>
              </a:rPr>
              <a:t> between tasks</a:t>
            </a:r>
          </a:p>
          <a:p>
            <a:pPr marL="609600" indent="-609600"/>
            <a:r>
              <a:rPr lang="en-GB" altLang="en-US" dirty="0" smtClean="0">
                <a:latin typeface="Arial" panose="020B0604020202020204" pitchFamily="34" charset="0"/>
              </a:rPr>
              <a:t>The </a:t>
            </a:r>
            <a:r>
              <a:rPr lang="en-GB" altLang="en-US" dirty="0" smtClean="0">
                <a:solidFill>
                  <a:srgbClr val="FF0000"/>
                </a:solidFill>
                <a:latin typeface="Arial" panose="020B0604020202020204" pitchFamily="34" charset="0"/>
              </a:rPr>
              <a:t>order</a:t>
            </a:r>
            <a:r>
              <a:rPr lang="en-GB" altLang="en-US" dirty="0" smtClean="0">
                <a:latin typeface="Arial" panose="020B0604020202020204" pitchFamily="34" charset="0"/>
              </a:rPr>
              <a:t> in which tasks will be performed</a:t>
            </a:r>
          </a:p>
          <a:p>
            <a:pPr marL="990600" lvl="1" indent="-533400"/>
            <a:endParaRPr lang="en-GB" altLang="en-US" sz="3200" dirty="0">
              <a:latin typeface="Arial" panose="020B0604020202020204" pitchFamily="34" charset="0"/>
            </a:endParaRPr>
          </a:p>
          <a:p>
            <a:pPr marL="609600" indent="-609600"/>
            <a:endParaRPr lang="en-GB" altLang="en-US" dirty="0" smtClean="0">
              <a:latin typeface="Arial" panose="020B0604020202020204" pitchFamily="34" charset="0"/>
            </a:endParaRPr>
          </a:p>
          <a:p>
            <a:pPr marL="609600" indent="-609600"/>
            <a:endParaRPr lang="en-GB" altLang="en-US" dirty="0" smtClean="0">
              <a:latin typeface="Arial" panose="020B0604020202020204" pitchFamily="34" charset="0"/>
            </a:endParaRPr>
          </a:p>
        </p:txBody>
      </p:sp>
      <p:pic>
        <p:nvPicPr>
          <p:cNvPr id="3074" name="Picture 2" descr="Related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6467" b="94867" l="3267" r="962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8346" y="3292892"/>
            <a:ext cx="3193401" cy="274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945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67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67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39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 Network Diagrams</a:t>
            </a:r>
          </a:p>
        </p:txBody>
      </p:sp>
      <p:sp>
        <p:nvSpPr>
          <p:cNvPr id="182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altLang="en-US" sz="3200" b="1" dirty="0">
                <a:latin typeface="Arial" panose="020B0604020202020204" pitchFamily="34" charset="0"/>
              </a:rPr>
              <a:t>Event</a:t>
            </a:r>
            <a:r>
              <a:rPr lang="en-GB" altLang="en-US" sz="3200" dirty="0">
                <a:latin typeface="Arial" panose="020B0604020202020204" pitchFamily="34" charset="0"/>
              </a:rPr>
              <a:t> - sometimes called a </a:t>
            </a:r>
            <a:r>
              <a:rPr lang="en-GB" altLang="en-US" sz="3200" i="1" dirty="0">
                <a:latin typeface="Arial" panose="020B0604020202020204" pitchFamily="34" charset="0"/>
              </a:rPr>
              <a:t>milestone</a:t>
            </a:r>
            <a:r>
              <a:rPr lang="en-GB" altLang="en-US" sz="3200" dirty="0">
                <a:latin typeface="Arial" panose="020B0604020202020204" pitchFamily="34" charset="0"/>
              </a:rPr>
              <a:t> (e.g. “design begins”, “draft report approved”) </a:t>
            </a:r>
          </a:p>
          <a:p>
            <a:pPr lvl="1"/>
            <a:r>
              <a:rPr lang="en-GB" altLang="en-US" sz="3200" b="1" dirty="0">
                <a:latin typeface="Arial" panose="020B0604020202020204" pitchFamily="34" charset="0"/>
              </a:rPr>
              <a:t>Activity</a:t>
            </a:r>
            <a:r>
              <a:rPr lang="en-GB" altLang="en-US" sz="3200" dirty="0">
                <a:latin typeface="Arial" panose="020B0604020202020204" pitchFamily="34" charset="0"/>
              </a:rPr>
              <a:t> - work required to move from one event to another</a:t>
            </a:r>
          </a:p>
          <a:p>
            <a:pPr lvl="1"/>
            <a:r>
              <a:rPr lang="en-GB" altLang="en-US" sz="3200" b="1" dirty="0">
                <a:latin typeface="Arial" panose="020B0604020202020204" pitchFamily="34" charset="0"/>
              </a:rPr>
              <a:t>Span time</a:t>
            </a:r>
            <a:r>
              <a:rPr lang="en-GB" altLang="en-US" sz="3200" dirty="0">
                <a:latin typeface="Arial" panose="020B0604020202020204" pitchFamily="34" charset="0"/>
              </a:rPr>
              <a:t> - the actual project time required to complete an activity</a:t>
            </a:r>
          </a:p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" name="AutoShape 2" descr="Image result for project plan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219" y="4755906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538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2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2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>
                <a:latin typeface="Arial" panose="020B0604020202020204" pitchFamily="34" charset="0"/>
              </a:rPr>
              <a:t>Network Diagrams </a:t>
            </a:r>
            <a:r>
              <a:rPr lang="en-GB" altLang="en-US" sz="2800">
                <a:latin typeface="Arial" panose="020B0604020202020204" pitchFamily="34" charset="0"/>
              </a:rPr>
              <a:t>(aka Dependency Diagram aka Precedence Diagram)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3600" b="1">
                <a:latin typeface="Arial" panose="020B0604020202020204" pitchFamily="34" charset="0"/>
              </a:rPr>
              <a:t>Events </a:t>
            </a:r>
            <a:r>
              <a:rPr lang="en-GB" altLang="en-US" sz="3600">
                <a:latin typeface="Arial" panose="020B0604020202020204" pitchFamily="34" charset="0"/>
              </a:rPr>
              <a:t>– take no time and consume no resources – they occur instantaneously</a:t>
            </a:r>
          </a:p>
          <a:p>
            <a:pPr>
              <a:lnSpc>
                <a:spcPct val="90000"/>
              </a:lnSpc>
            </a:pPr>
            <a:r>
              <a:rPr lang="en-GB" altLang="en-US" sz="3600">
                <a:latin typeface="Arial" panose="020B0604020202020204" pitchFamily="34" charset="0"/>
              </a:rPr>
              <a:t>  </a:t>
            </a:r>
            <a:r>
              <a:rPr lang="en-GB" altLang="en-US" sz="3600" b="1">
                <a:latin typeface="Arial" panose="020B0604020202020204" pitchFamily="34" charset="0"/>
              </a:rPr>
              <a:t>Activity</a:t>
            </a:r>
            <a:r>
              <a:rPr lang="en-GB" altLang="en-US" sz="3600">
                <a:latin typeface="Arial" panose="020B0604020202020204" pitchFamily="34" charset="0"/>
              </a:rPr>
              <a:t> – takes time and consumes resource </a:t>
            </a:r>
          </a:p>
          <a:p>
            <a:pPr>
              <a:lnSpc>
                <a:spcPct val="90000"/>
              </a:lnSpc>
            </a:pPr>
            <a:r>
              <a:rPr lang="en-GB" altLang="en-US" sz="3600" b="1">
                <a:latin typeface="Arial" panose="020B0604020202020204" pitchFamily="34" charset="0"/>
              </a:rPr>
              <a:t>Span time</a:t>
            </a:r>
            <a:r>
              <a:rPr lang="en-GB" altLang="en-US" sz="3600">
                <a:latin typeface="Arial" panose="020B0604020202020204" pitchFamily="34" charset="0"/>
              </a:rPr>
              <a:t> - the actual time required to complete an activity within the project (aka duration or elapsed time)</a:t>
            </a:r>
          </a:p>
          <a:p>
            <a:pPr>
              <a:lnSpc>
                <a:spcPct val="90000"/>
              </a:lnSpc>
            </a:pPr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946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Network Diagrams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Network Diagrams </a:t>
            </a:r>
          </a:p>
          <a:p>
            <a:pPr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(aka Dependency Diagram)</a:t>
            </a:r>
          </a:p>
          <a:p>
            <a:pPr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 A network diagram in activity-in-the-box format is sometimes  called a Precedence Diagram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44" b="81090" l="5447" r="95425"/>
                    </a14:imgEffect>
                    <a14:imgEffect>
                      <a14:artisticPastelsSmooth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56197" y="4694095"/>
            <a:ext cx="2860065" cy="1944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258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3600" y="609600"/>
            <a:ext cx="7924800" cy="1143000"/>
          </a:xfrm>
        </p:spPr>
        <p:txBody>
          <a:bodyPr/>
          <a:lstStyle/>
          <a:p>
            <a:r>
              <a:rPr lang="en-GB" altLang="en-US" sz="3600" b="1">
                <a:latin typeface="Arial" panose="020B0604020202020204" pitchFamily="34" charset="0"/>
              </a:rPr>
              <a:t>Tool &amp; Technique 12 Activity-in-the-Box Network or Precedence Diagrams </a:t>
            </a:r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066925" y="3581401"/>
            <a:ext cx="1079500" cy="727075"/>
          </a:xfrm>
          <a:prstGeom prst="flowChartPredefined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START</a:t>
            </a:r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4114800" y="2481264"/>
            <a:ext cx="1079500" cy="727075"/>
          </a:xfrm>
          <a:prstGeom prst="flowChart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Activity 1</a:t>
            </a:r>
            <a:br>
              <a:rPr lang="en-GB" altLang="en-US" sz="1400"/>
            </a:br>
            <a:r>
              <a:rPr lang="en-GB" altLang="en-US" sz="1400"/>
              <a:t>t</a:t>
            </a:r>
            <a:r>
              <a:rPr lang="en-GB" altLang="en-US" sz="1400" baseline="-25000"/>
              <a:t>1 </a:t>
            </a:r>
            <a:r>
              <a:rPr lang="en-GB" altLang="en-US" sz="1400"/>
              <a:t>= 5</a:t>
            </a: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6553200" y="2473326"/>
            <a:ext cx="1079500" cy="727075"/>
          </a:xfrm>
          <a:prstGeom prst="flowChart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Activity 2</a:t>
            </a:r>
            <a:br>
              <a:rPr lang="en-GB" altLang="en-US" sz="1400"/>
            </a:br>
            <a:r>
              <a:rPr lang="en-GB" altLang="en-US" sz="1400"/>
              <a:t>t</a:t>
            </a:r>
            <a:r>
              <a:rPr lang="en-GB" altLang="en-US" sz="1400" baseline="-25000"/>
              <a:t>2</a:t>
            </a:r>
            <a:r>
              <a:rPr lang="en-GB" altLang="en-US" sz="1400"/>
              <a:t> = 1</a:t>
            </a:r>
          </a:p>
        </p:txBody>
      </p:sp>
      <p:sp>
        <p:nvSpPr>
          <p:cNvPr id="67590" name="AutoShape 12"/>
          <p:cNvSpPr>
            <a:spLocks noChangeArrowheads="1"/>
          </p:cNvSpPr>
          <p:nvPr/>
        </p:nvSpPr>
        <p:spPr bwMode="auto">
          <a:xfrm>
            <a:off x="7820025" y="4495801"/>
            <a:ext cx="1079500" cy="727075"/>
          </a:xfrm>
          <a:prstGeom prst="flowChart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Activity 5</a:t>
            </a:r>
          </a:p>
          <a:p>
            <a:r>
              <a:rPr lang="en-GB" altLang="en-US" sz="1400"/>
              <a:t>t</a:t>
            </a:r>
            <a:r>
              <a:rPr lang="en-GB" altLang="en-US" sz="1400" baseline="-25000"/>
              <a:t>5</a:t>
            </a:r>
            <a:r>
              <a:rPr lang="en-GB" altLang="en-US" sz="1400"/>
              <a:t> = 2</a:t>
            </a:r>
          </a:p>
        </p:txBody>
      </p:sp>
      <p:sp>
        <p:nvSpPr>
          <p:cNvPr id="67591" name="AutoShape 13"/>
          <p:cNvSpPr>
            <a:spLocks noChangeArrowheads="1"/>
          </p:cNvSpPr>
          <p:nvPr/>
        </p:nvSpPr>
        <p:spPr bwMode="auto">
          <a:xfrm>
            <a:off x="9158288" y="3429001"/>
            <a:ext cx="1079500" cy="727075"/>
          </a:xfrm>
          <a:prstGeom prst="flowChartPredefined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END</a:t>
            </a:r>
          </a:p>
        </p:txBody>
      </p:sp>
      <p:sp>
        <p:nvSpPr>
          <p:cNvPr id="67592" name="AutoShape 14"/>
          <p:cNvSpPr>
            <a:spLocks noChangeArrowheads="1"/>
          </p:cNvSpPr>
          <p:nvPr/>
        </p:nvSpPr>
        <p:spPr bwMode="auto">
          <a:xfrm>
            <a:off x="3914775" y="4495801"/>
            <a:ext cx="1079500" cy="727075"/>
          </a:xfrm>
          <a:prstGeom prst="flowChart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Activity 3</a:t>
            </a:r>
            <a:br>
              <a:rPr lang="en-GB" altLang="en-US" sz="1400"/>
            </a:br>
            <a:r>
              <a:rPr lang="en-GB" altLang="en-US" sz="1400"/>
              <a:t>t</a:t>
            </a:r>
            <a:r>
              <a:rPr lang="en-GB" altLang="en-US" sz="1400" baseline="-25000"/>
              <a:t>3</a:t>
            </a:r>
            <a:r>
              <a:rPr lang="en-GB" altLang="en-US" sz="1400"/>
              <a:t> = 1</a:t>
            </a:r>
          </a:p>
        </p:txBody>
      </p:sp>
      <p:sp>
        <p:nvSpPr>
          <p:cNvPr id="67593" name="AutoShape 15"/>
          <p:cNvSpPr>
            <a:spLocks noChangeArrowheads="1"/>
          </p:cNvSpPr>
          <p:nvPr/>
        </p:nvSpPr>
        <p:spPr bwMode="auto">
          <a:xfrm>
            <a:off x="5873750" y="4495801"/>
            <a:ext cx="1079500" cy="727075"/>
          </a:xfrm>
          <a:prstGeom prst="flowChart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Activity 4</a:t>
            </a:r>
            <a:br>
              <a:rPr lang="en-GB" altLang="en-US" sz="1400"/>
            </a:br>
            <a:r>
              <a:rPr lang="en-GB" altLang="en-US" sz="1400"/>
              <a:t>t</a:t>
            </a:r>
            <a:r>
              <a:rPr lang="en-GB" altLang="en-US" sz="1400" baseline="-25000"/>
              <a:t>4 </a:t>
            </a:r>
            <a:r>
              <a:rPr lang="en-GB" altLang="en-US" sz="1400"/>
              <a:t>= 3</a:t>
            </a:r>
          </a:p>
        </p:txBody>
      </p:sp>
      <p:cxnSp>
        <p:nvCxnSpPr>
          <p:cNvPr id="67594" name="AutoShape 19"/>
          <p:cNvCxnSpPr>
            <a:cxnSpLocks noChangeShapeType="1"/>
            <a:stCxn id="67588" idx="3"/>
            <a:endCxn id="67589" idx="1"/>
          </p:cNvCxnSpPr>
          <p:nvPr/>
        </p:nvCxnSpPr>
        <p:spPr bwMode="auto">
          <a:xfrm flipV="1">
            <a:off x="5207000" y="2836864"/>
            <a:ext cx="1333500" cy="79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7595" name="AutoShape 24"/>
          <p:cNvCxnSpPr>
            <a:cxnSpLocks noChangeShapeType="1"/>
            <a:stCxn id="67592" idx="3"/>
            <a:endCxn id="67593" idx="1"/>
          </p:cNvCxnSpPr>
          <p:nvPr/>
        </p:nvCxnSpPr>
        <p:spPr bwMode="auto">
          <a:xfrm>
            <a:off x="5006976" y="4859338"/>
            <a:ext cx="8540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7596" name="AutoShape 27"/>
          <p:cNvCxnSpPr>
            <a:cxnSpLocks noChangeShapeType="1"/>
            <a:stCxn id="67587" idx="2"/>
            <a:endCxn id="67592" idx="1"/>
          </p:cNvCxnSpPr>
          <p:nvPr/>
        </p:nvCxnSpPr>
        <p:spPr bwMode="auto">
          <a:xfrm rot="16200000" flipH="1">
            <a:off x="2985294" y="3942557"/>
            <a:ext cx="538163" cy="12954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7597" name="AutoShape 28"/>
          <p:cNvCxnSpPr>
            <a:cxnSpLocks noChangeShapeType="1"/>
            <a:stCxn id="67593" idx="3"/>
            <a:endCxn id="67590" idx="1"/>
          </p:cNvCxnSpPr>
          <p:nvPr/>
        </p:nvCxnSpPr>
        <p:spPr bwMode="auto">
          <a:xfrm>
            <a:off x="6965951" y="4859338"/>
            <a:ext cx="8413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7598" name="AutoShape 29"/>
          <p:cNvCxnSpPr>
            <a:cxnSpLocks noChangeShapeType="1"/>
            <a:stCxn id="67588" idx="2"/>
            <a:endCxn id="67590" idx="0"/>
          </p:cNvCxnSpPr>
          <p:nvPr/>
        </p:nvCxnSpPr>
        <p:spPr bwMode="auto">
          <a:xfrm rot="16200000" flipH="1">
            <a:off x="5876132" y="1999457"/>
            <a:ext cx="1262062" cy="3705225"/>
          </a:xfrm>
          <a:prstGeom prst="bentConnector3">
            <a:avLst>
              <a:gd name="adj1" fmla="val 49935"/>
            </a:avLst>
          </a:prstGeom>
          <a:noFill/>
          <a:ln w="38100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7599" name="AutoShape 49"/>
          <p:cNvCxnSpPr>
            <a:cxnSpLocks noChangeShapeType="1"/>
            <a:stCxn id="67587" idx="0"/>
            <a:endCxn id="67588" idx="1"/>
          </p:cNvCxnSpPr>
          <p:nvPr/>
        </p:nvCxnSpPr>
        <p:spPr bwMode="auto">
          <a:xfrm rot="16200000">
            <a:off x="2992438" y="2459038"/>
            <a:ext cx="723900" cy="1495425"/>
          </a:xfrm>
          <a:prstGeom prst="bentConnector2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7600" name="AutoShape 50"/>
          <p:cNvCxnSpPr>
            <a:cxnSpLocks noChangeShapeType="1"/>
            <a:stCxn id="67589" idx="3"/>
            <a:endCxn id="67591" idx="0"/>
          </p:cNvCxnSpPr>
          <p:nvPr/>
        </p:nvCxnSpPr>
        <p:spPr bwMode="auto">
          <a:xfrm>
            <a:off x="7645400" y="2836864"/>
            <a:ext cx="2052638" cy="579437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7601" name="AutoShape 51"/>
          <p:cNvCxnSpPr>
            <a:cxnSpLocks noChangeShapeType="1"/>
            <a:stCxn id="67590" idx="3"/>
            <a:endCxn id="67591" idx="2"/>
          </p:cNvCxnSpPr>
          <p:nvPr/>
        </p:nvCxnSpPr>
        <p:spPr bwMode="auto">
          <a:xfrm flipV="1">
            <a:off x="8912226" y="4168776"/>
            <a:ext cx="785813" cy="690563"/>
          </a:xfrm>
          <a:prstGeom prst="bentConnector2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7602" name="Text Box 52"/>
          <p:cNvSpPr txBox="1">
            <a:spLocks noChangeArrowheads="1"/>
          </p:cNvSpPr>
          <p:nvPr/>
        </p:nvSpPr>
        <p:spPr bwMode="auto">
          <a:xfrm>
            <a:off x="1922463" y="5546726"/>
            <a:ext cx="8496300" cy="77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1800">
                <a:latin typeface="Times New Roman" panose="02020603050405020304" pitchFamily="18" charset="0"/>
              </a:rPr>
              <a:t>All inputs to an activity box must have been completed before it can begin.</a:t>
            </a:r>
          </a:p>
          <a:p>
            <a:pPr algn="l">
              <a:spcBef>
                <a:spcPct val="50000"/>
              </a:spcBef>
            </a:pPr>
            <a:r>
              <a:rPr lang="en-GB" altLang="en-US" sz="1800">
                <a:latin typeface="Times New Roman" panose="02020603050405020304" pitchFamily="18" charset="0"/>
              </a:rPr>
              <a:t>E.g. Activity 1 and 4 must be completed before 5 can commence. Total minimum time is 7</a:t>
            </a:r>
          </a:p>
        </p:txBody>
      </p:sp>
    </p:spTree>
    <p:extLst>
      <p:ext uri="{BB962C8B-B14F-4D97-AF65-F5344CB8AC3E}">
        <p14:creationId xmlns:p14="http://schemas.microsoft.com/office/powerpoint/2010/main" val="3631672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>
                <a:latin typeface="Arial" panose="020B0604020202020204" pitchFamily="34" charset="0"/>
              </a:rPr>
              <a:t>EXAMPLE </a:t>
            </a:r>
            <a:br>
              <a:rPr lang="en-GB" altLang="en-US" sz="3200">
                <a:latin typeface="Arial" panose="020B0604020202020204" pitchFamily="34" charset="0"/>
              </a:rPr>
            </a:br>
            <a:r>
              <a:rPr lang="en-GB" altLang="en-US" sz="3200">
                <a:latin typeface="Arial" panose="020B0604020202020204" pitchFamily="34" charset="0"/>
              </a:rPr>
              <a:t>Activities &amp; Events</a:t>
            </a:r>
            <a:br>
              <a:rPr lang="en-GB" altLang="en-US" sz="3200">
                <a:latin typeface="Arial" panose="020B0604020202020204" pitchFamily="34" charset="0"/>
              </a:rPr>
            </a:br>
            <a:endParaRPr lang="en-GB" altLang="en-US" sz="3200">
              <a:latin typeface="Arial" panose="020B0604020202020204" pitchFamily="34" charset="0"/>
            </a:endParaRP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b="1" smtClean="0">
                <a:latin typeface="Arial" panose="020B0604020202020204" pitchFamily="34" charset="0"/>
              </a:rPr>
              <a:t>An activity</a:t>
            </a:r>
            <a:r>
              <a:rPr lang="en-GB" altLang="en-US" smtClean="0">
                <a:latin typeface="Arial" panose="020B0604020202020204" pitchFamily="34" charset="0"/>
              </a:rPr>
              <a:t>			</a:t>
            </a:r>
          </a:p>
          <a:p>
            <a:pPr lvl="1">
              <a:lnSpc>
                <a:spcPct val="90000"/>
              </a:lnSpc>
            </a:pPr>
            <a:r>
              <a:rPr lang="en-GB" altLang="en-US" smtClean="0">
                <a:latin typeface="Arial" panose="020B0604020202020204" pitchFamily="34" charset="0"/>
              </a:rPr>
              <a:t>Time T=5	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b="1" smtClean="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b="1" smtClean="0">
                <a:latin typeface="Arial" panose="020B0604020202020204" pitchFamily="34" charset="0"/>
              </a:rPr>
              <a:t>An Event	</a:t>
            </a:r>
            <a:r>
              <a:rPr lang="en-GB" altLang="en-US" smtClean="0">
                <a:latin typeface="Arial" panose="020B0604020202020204" pitchFamily="34" charset="0"/>
              </a:rPr>
              <a:t>	</a:t>
            </a:r>
          </a:p>
          <a:p>
            <a:pPr lvl="1">
              <a:lnSpc>
                <a:spcPct val="90000"/>
              </a:lnSpc>
            </a:pPr>
            <a:r>
              <a:rPr lang="en-GB" altLang="en-US" smtClean="0">
                <a:latin typeface="Arial" panose="020B0604020202020204" pitchFamily="34" charset="0"/>
              </a:rPr>
              <a:t>Time T= 0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200" b="1">
                <a:latin typeface="Arial" panose="020B0604020202020204" pitchFamily="34" charset="0"/>
              </a:rPr>
              <a:t>(Remember, events take no time)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b="1" smtClean="0">
                <a:latin typeface="Arial" panose="020B0604020202020204" pitchFamily="34" charset="0"/>
              </a:rPr>
              <a:t>An Activity and an event</a:t>
            </a:r>
            <a:r>
              <a:rPr lang="en-GB" altLang="en-US" smtClean="0">
                <a:latin typeface="Arial" panose="020B0604020202020204" pitchFamily="34" charset="0"/>
              </a:rPr>
              <a:t>	</a:t>
            </a:r>
          </a:p>
          <a:p>
            <a:pPr lvl="1">
              <a:lnSpc>
                <a:spcPct val="90000"/>
              </a:lnSpc>
            </a:pPr>
            <a:r>
              <a:rPr lang="en-GB" altLang="en-US" smtClean="0">
                <a:latin typeface="Arial" panose="020B0604020202020204" pitchFamily="34" charset="0"/>
              </a:rPr>
              <a:t>Time T= 5	</a:t>
            </a:r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4991100" y="2200275"/>
            <a:ext cx="1447800" cy="762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r>
              <a:rPr lang="en-GB" altLang="en-US" sz="2200">
                <a:latin typeface="Times New Roman" panose="02020603050405020304" pitchFamily="18" charset="0"/>
              </a:rPr>
              <a:t>Write report</a:t>
            </a:r>
          </a:p>
        </p:txBody>
      </p:sp>
      <p:sp>
        <p:nvSpPr>
          <p:cNvPr id="69637" name="Rectangle 6"/>
          <p:cNvSpPr>
            <a:spLocks noChangeArrowheads="1"/>
          </p:cNvSpPr>
          <p:nvPr/>
        </p:nvSpPr>
        <p:spPr bwMode="auto">
          <a:xfrm>
            <a:off x="4862514" y="3538538"/>
            <a:ext cx="1958975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r>
              <a:rPr lang="en-GB" altLang="en-US" sz="2000">
                <a:latin typeface="Times New Roman" panose="02020603050405020304" pitchFamily="18" charset="0"/>
              </a:rPr>
              <a:t>Finished report</a:t>
            </a:r>
          </a:p>
          <a:p>
            <a:pPr eaLnBrk="1" hangingPunct="1"/>
            <a:r>
              <a:rPr lang="en-GB" altLang="en-US" sz="2000">
                <a:latin typeface="Times New Roman" panose="02020603050405020304" pitchFamily="18" charset="0"/>
              </a:rPr>
              <a:t>approved</a:t>
            </a:r>
            <a:r>
              <a:rPr lang="en-GB" altLang="en-US" sz="2400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69638" name="Rectangle 7"/>
          <p:cNvSpPr>
            <a:spLocks noChangeArrowheads="1"/>
          </p:cNvSpPr>
          <p:nvPr/>
        </p:nvSpPr>
        <p:spPr bwMode="auto">
          <a:xfrm>
            <a:off x="7162800" y="4913314"/>
            <a:ext cx="1676400" cy="9731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r>
              <a:rPr lang="en-GB" altLang="en-US" sz="2000">
                <a:latin typeface="Times New Roman" panose="02020603050405020304" pitchFamily="18" charset="0"/>
              </a:rPr>
              <a:t>Hand in </a:t>
            </a:r>
          </a:p>
          <a:p>
            <a:pPr eaLnBrk="1" hangingPunct="1"/>
            <a:r>
              <a:rPr lang="en-GB" altLang="en-US" sz="2000">
                <a:latin typeface="Times New Roman" panose="02020603050405020304" pitchFamily="18" charset="0"/>
              </a:rPr>
              <a:t>finished report</a:t>
            </a:r>
          </a:p>
        </p:txBody>
      </p:sp>
    </p:spTree>
    <p:extLst>
      <p:ext uri="{BB962C8B-B14F-4D97-AF65-F5344CB8AC3E}">
        <p14:creationId xmlns:p14="http://schemas.microsoft.com/office/powerpoint/2010/main" val="2905442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The 2 Rules of Network Diagrams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>
                <a:solidFill>
                  <a:srgbClr val="FF0000"/>
                </a:solidFill>
                <a:latin typeface="Arial" panose="020B0604020202020204" pitchFamily="34" charset="0"/>
              </a:rPr>
              <a:t>Rule 1</a:t>
            </a:r>
            <a:r>
              <a:rPr lang="en-GB" altLang="en-US" sz="2800">
                <a:latin typeface="Arial" panose="020B0604020202020204" pitchFamily="34" charset="0"/>
              </a:rPr>
              <a:t> After you finish an activity or reach an event you can proceed to the next activity or event as indicated by the arrow(s) leaving that activity or event.</a:t>
            </a:r>
          </a:p>
          <a:p>
            <a:r>
              <a:rPr lang="en-GB" altLang="en-US" sz="2800">
                <a:solidFill>
                  <a:srgbClr val="FF0000"/>
                </a:solidFill>
                <a:latin typeface="Arial" panose="020B0604020202020204" pitchFamily="34" charset="0"/>
              </a:rPr>
              <a:t>Rule 2</a:t>
            </a:r>
            <a:r>
              <a:rPr lang="en-GB" altLang="en-US" sz="2800">
                <a:latin typeface="Arial" panose="020B0604020202020204" pitchFamily="34" charset="0"/>
              </a:rPr>
              <a:t> To be able to start an activity or reach an event you must complete all activities and reach all events from which arrows entering that activity or event emanate.</a:t>
            </a:r>
          </a:p>
          <a:p>
            <a:endParaRPr lang="en-GB" altLang="en-US" sz="28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225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66"/>
          </a:solidFill>
        </p:spPr>
        <p:txBody>
          <a:bodyPr/>
          <a:lstStyle/>
          <a:p>
            <a:r>
              <a:rPr lang="en-GB" altLang="en-US" sz="3600">
                <a:solidFill>
                  <a:srgbClr val="FF0000"/>
                </a:solidFill>
                <a:latin typeface="Arial" panose="020B0604020202020204" pitchFamily="34" charset="0"/>
              </a:rPr>
              <a:t>Group Work</a:t>
            </a:r>
            <a:r>
              <a:rPr lang="en-GB" altLang="en-US" sz="3600">
                <a:latin typeface="Arial" panose="020B0604020202020204" pitchFamily="34" charset="0"/>
              </a:rPr>
              <a:t> TASK 4: Network Diagram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55813" y="1981200"/>
            <a:ext cx="8121650" cy="4114800"/>
          </a:xfrm>
        </p:spPr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Consider one of the tasks, (e.g. “Make Tea” in our breakfast project).</a:t>
            </a:r>
          </a:p>
          <a:p>
            <a:pPr lvl="1"/>
            <a:r>
              <a:rPr lang="en-GB" altLang="en-US" smtClean="0">
                <a:latin typeface="Arial" panose="020B0604020202020204" pitchFamily="34" charset="0"/>
              </a:rPr>
              <a:t>Check to see if you have identified all sub-tasks</a:t>
            </a:r>
          </a:p>
          <a:p>
            <a:pPr lvl="1"/>
            <a:r>
              <a:rPr lang="en-GB" altLang="en-US" smtClean="0">
                <a:latin typeface="Arial" panose="020B0604020202020204" pitchFamily="34" charset="0"/>
              </a:rPr>
              <a:t>Place post it notes on large sheet and attempt to create a network diagram</a:t>
            </a:r>
          </a:p>
          <a:p>
            <a:pPr lvl="1"/>
            <a:r>
              <a:rPr lang="en-GB" altLang="en-US" smtClean="0">
                <a:latin typeface="Arial" panose="020B0604020202020204" pitchFamily="34" charset="0"/>
              </a:rPr>
              <a:t>Assign estimates of the time required to perform each sub-task</a:t>
            </a:r>
          </a:p>
        </p:txBody>
      </p:sp>
    </p:spTree>
    <p:extLst>
      <p:ext uri="{BB962C8B-B14F-4D97-AF65-F5344CB8AC3E}">
        <p14:creationId xmlns:p14="http://schemas.microsoft.com/office/powerpoint/2010/main" val="3433943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3600" y="609600"/>
            <a:ext cx="7772400" cy="1143000"/>
          </a:xfrm>
        </p:spPr>
        <p:txBody>
          <a:bodyPr/>
          <a:lstStyle/>
          <a:p>
            <a:r>
              <a:rPr lang="en-GB" altLang="en-US" sz="3600" b="1">
                <a:latin typeface="Arial" panose="020B0604020202020204" pitchFamily="34" charset="0"/>
              </a:rPr>
              <a:t>Example Activity-in-the-Box Network Diagram</a:t>
            </a:r>
            <a:r>
              <a:rPr lang="en-GB" altLang="en-US" sz="3600">
                <a:latin typeface="Arial" panose="020B0604020202020204" pitchFamily="34" charset="0"/>
              </a:rPr>
              <a:t> (Making the Tea)</a:t>
            </a:r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752600" y="2971800"/>
            <a:ext cx="762000" cy="685800"/>
          </a:xfrm>
          <a:prstGeom prst="flowChartPredefined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START</a:t>
            </a:r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2819400" y="30480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Fill</a:t>
            </a:r>
            <a:br>
              <a:rPr lang="en-GB" altLang="en-US" sz="1400"/>
            </a:br>
            <a:r>
              <a:rPr lang="en-GB" altLang="en-US" sz="1400"/>
              <a:t>Kettle</a:t>
            </a: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3689350" y="30480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Switch</a:t>
            </a:r>
            <a:br>
              <a:rPr lang="en-GB" altLang="en-US" sz="1400"/>
            </a:br>
            <a:r>
              <a:rPr lang="en-GB" altLang="en-US" sz="1400"/>
              <a:t> Kettle On</a:t>
            </a: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713288" y="30480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Boil Water</a:t>
            </a:r>
            <a:br>
              <a:rPr lang="en-GB" altLang="en-US" sz="1400"/>
            </a:br>
            <a:r>
              <a:rPr lang="en-GB" altLang="en-US" sz="1400"/>
              <a:t>(Initial)</a:t>
            </a: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5583238" y="30480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Scold Pot</a:t>
            </a:r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6934200" y="30480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Put</a:t>
            </a:r>
            <a:br>
              <a:rPr lang="en-GB" altLang="en-US" sz="1400"/>
            </a:br>
            <a:r>
              <a:rPr lang="en-GB" altLang="en-US" sz="1400"/>
              <a:t>Tea-bag In</a:t>
            </a: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6934200" y="21336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Re-Boil</a:t>
            </a:r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8196263" y="30480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Pour</a:t>
            </a:r>
            <a:br>
              <a:rPr lang="en-GB" altLang="en-US" sz="1400"/>
            </a:br>
            <a:r>
              <a:rPr lang="en-GB" altLang="en-US" sz="1400"/>
              <a:t>Water</a:t>
            </a:r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9067800" y="30480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Place Pot</a:t>
            </a:r>
            <a:br>
              <a:rPr lang="en-GB" altLang="en-US" sz="1400"/>
            </a:br>
            <a:r>
              <a:rPr lang="en-GB" altLang="en-US" sz="1400"/>
              <a:t>On Tray</a:t>
            </a:r>
          </a:p>
        </p:txBody>
      </p:sp>
      <p:sp>
        <p:nvSpPr>
          <p:cNvPr id="72716" name="AutoShape 12"/>
          <p:cNvSpPr>
            <a:spLocks noChangeArrowheads="1"/>
          </p:cNvSpPr>
          <p:nvPr/>
        </p:nvSpPr>
        <p:spPr bwMode="auto">
          <a:xfrm>
            <a:off x="8305800" y="48768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Serve</a:t>
            </a:r>
          </a:p>
        </p:txBody>
      </p:sp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9372600" y="4800600"/>
            <a:ext cx="914400" cy="685800"/>
          </a:xfrm>
          <a:prstGeom prst="flowChartPredefined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END</a:t>
            </a:r>
            <a:br>
              <a:rPr lang="en-GB" altLang="en-US" sz="1400"/>
            </a:br>
            <a:r>
              <a:rPr lang="en-GB" altLang="en-US" sz="1400"/>
              <a:t>TEA </a:t>
            </a:r>
            <a:br>
              <a:rPr lang="en-GB" altLang="en-US" sz="1400"/>
            </a:br>
            <a:r>
              <a:rPr lang="en-GB" altLang="en-US" sz="1400"/>
              <a:t>SERVED</a:t>
            </a:r>
          </a:p>
        </p:txBody>
      </p:sp>
      <p:sp>
        <p:nvSpPr>
          <p:cNvPr id="72718" name="AutoShape 14"/>
          <p:cNvSpPr>
            <a:spLocks noChangeArrowheads="1"/>
          </p:cNvSpPr>
          <p:nvPr/>
        </p:nvSpPr>
        <p:spPr bwMode="auto">
          <a:xfrm>
            <a:off x="2895600" y="48768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Put Milk</a:t>
            </a:r>
            <a:br>
              <a:rPr lang="en-GB" altLang="en-US" sz="1400"/>
            </a:br>
            <a:r>
              <a:rPr lang="en-GB" altLang="en-US" sz="1400"/>
              <a:t>In Jug</a:t>
            </a:r>
          </a:p>
        </p:txBody>
      </p:sp>
      <p:sp>
        <p:nvSpPr>
          <p:cNvPr id="72719" name="AutoShape 15"/>
          <p:cNvSpPr>
            <a:spLocks noChangeArrowheads="1"/>
          </p:cNvSpPr>
          <p:nvPr/>
        </p:nvSpPr>
        <p:spPr bwMode="auto">
          <a:xfrm>
            <a:off x="3810000" y="48768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Put Sugar</a:t>
            </a:r>
            <a:br>
              <a:rPr lang="en-GB" altLang="en-US" sz="1400"/>
            </a:br>
            <a:r>
              <a:rPr lang="en-GB" altLang="en-US" sz="1400"/>
              <a:t>In Bowl</a:t>
            </a:r>
          </a:p>
        </p:txBody>
      </p:sp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4724400" y="4876800"/>
            <a:ext cx="7620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Get Tray</a:t>
            </a:r>
          </a:p>
        </p:txBody>
      </p:sp>
      <p:sp>
        <p:nvSpPr>
          <p:cNvPr id="72721" name="AutoShape 17"/>
          <p:cNvSpPr>
            <a:spLocks noChangeArrowheads="1"/>
          </p:cNvSpPr>
          <p:nvPr/>
        </p:nvSpPr>
        <p:spPr bwMode="auto">
          <a:xfrm>
            <a:off x="5638800" y="4876800"/>
            <a:ext cx="1600200" cy="533400"/>
          </a:xfrm>
          <a:prstGeom prst="flowChartProcess">
            <a:avLst/>
          </a:prstGeom>
          <a:solidFill>
            <a:srgbClr val="FFFF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Put Milk, Sugar,</a:t>
            </a:r>
            <a:br>
              <a:rPr lang="en-GB" altLang="en-US" sz="1400"/>
            </a:br>
            <a:r>
              <a:rPr lang="en-GB" altLang="en-US" sz="1400"/>
              <a:t> Cup &amp; Saucer on Tray</a:t>
            </a:r>
          </a:p>
        </p:txBody>
      </p:sp>
      <p:cxnSp>
        <p:nvCxnSpPr>
          <p:cNvPr id="72722" name="AutoShape 18"/>
          <p:cNvCxnSpPr>
            <a:cxnSpLocks noChangeShapeType="1"/>
            <a:stCxn id="72707" idx="3"/>
            <a:endCxn id="72708" idx="1"/>
          </p:cNvCxnSpPr>
          <p:nvPr/>
        </p:nvCxnSpPr>
        <p:spPr bwMode="auto">
          <a:xfrm>
            <a:off x="2528889" y="3314700"/>
            <a:ext cx="27622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23" name="AutoShape 19"/>
          <p:cNvCxnSpPr>
            <a:cxnSpLocks noChangeShapeType="1"/>
            <a:stCxn id="72708" idx="3"/>
            <a:endCxn id="72709" idx="1"/>
          </p:cNvCxnSpPr>
          <p:nvPr/>
        </p:nvCxnSpPr>
        <p:spPr bwMode="auto">
          <a:xfrm>
            <a:off x="3595689" y="3314700"/>
            <a:ext cx="793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24" name="AutoShape 20"/>
          <p:cNvCxnSpPr>
            <a:cxnSpLocks noChangeShapeType="1"/>
            <a:stCxn id="72709" idx="3"/>
            <a:endCxn id="72710" idx="1"/>
          </p:cNvCxnSpPr>
          <p:nvPr/>
        </p:nvCxnSpPr>
        <p:spPr bwMode="auto">
          <a:xfrm>
            <a:off x="4465638" y="3314700"/>
            <a:ext cx="233362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25" name="AutoShape 21"/>
          <p:cNvCxnSpPr>
            <a:cxnSpLocks noChangeShapeType="1"/>
            <a:stCxn id="72710" idx="3"/>
            <a:endCxn id="72711" idx="1"/>
          </p:cNvCxnSpPr>
          <p:nvPr/>
        </p:nvCxnSpPr>
        <p:spPr bwMode="auto">
          <a:xfrm>
            <a:off x="5489576" y="3314700"/>
            <a:ext cx="793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26" name="AutoShape 22"/>
          <p:cNvCxnSpPr>
            <a:cxnSpLocks noChangeShapeType="1"/>
            <a:stCxn id="72711" idx="3"/>
            <a:endCxn id="72712" idx="1"/>
          </p:cNvCxnSpPr>
          <p:nvPr/>
        </p:nvCxnSpPr>
        <p:spPr bwMode="auto">
          <a:xfrm>
            <a:off x="6359525" y="3314700"/>
            <a:ext cx="560388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27" name="AutoShape 23"/>
          <p:cNvCxnSpPr>
            <a:cxnSpLocks noChangeShapeType="1"/>
            <a:stCxn id="72714" idx="3"/>
            <a:endCxn id="72715" idx="1"/>
          </p:cNvCxnSpPr>
          <p:nvPr/>
        </p:nvCxnSpPr>
        <p:spPr bwMode="auto">
          <a:xfrm>
            <a:off x="8972551" y="3314700"/>
            <a:ext cx="80963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28" name="AutoShape 24"/>
          <p:cNvCxnSpPr>
            <a:cxnSpLocks noChangeShapeType="1"/>
            <a:stCxn id="72718" idx="3"/>
            <a:endCxn id="72719" idx="1"/>
          </p:cNvCxnSpPr>
          <p:nvPr/>
        </p:nvCxnSpPr>
        <p:spPr bwMode="auto">
          <a:xfrm>
            <a:off x="3671889" y="5143500"/>
            <a:ext cx="12382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29" name="AutoShape 25"/>
          <p:cNvCxnSpPr>
            <a:cxnSpLocks noChangeShapeType="1"/>
            <a:stCxn id="72719" idx="3"/>
            <a:endCxn id="72720" idx="1"/>
          </p:cNvCxnSpPr>
          <p:nvPr/>
        </p:nvCxnSpPr>
        <p:spPr bwMode="auto">
          <a:xfrm>
            <a:off x="4586289" y="5143500"/>
            <a:ext cx="12382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30" name="AutoShape 26"/>
          <p:cNvCxnSpPr>
            <a:cxnSpLocks noChangeShapeType="1"/>
            <a:stCxn id="72720" idx="3"/>
            <a:endCxn id="72721" idx="1"/>
          </p:cNvCxnSpPr>
          <p:nvPr/>
        </p:nvCxnSpPr>
        <p:spPr bwMode="auto">
          <a:xfrm>
            <a:off x="5500689" y="5143500"/>
            <a:ext cx="12382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31" name="AutoShape 27"/>
          <p:cNvCxnSpPr>
            <a:cxnSpLocks noChangeShapeType="1"/>
            <a:stCxn id="72709" idx="3"/>
            <a:endCxn id="72718" idx="1"/>
          </p:cNvCxnSpPr>
          <p:nvPr/>
        </p:nvCxnSpPr>
        <p:spPr bwMode="auto">
          <a:xfrm flipH="1">
            <a:off x="2881314" y="3314700"/>
            <a:ext cx="1584325" cy="1828800"/>
          </a:xfrm>
          <a:prstGeom prst="bentConnector5">
            <a:avLst>
              <a:gd name="adj1" fmla="val -7315"/>
              <a:gd name="adj2" fmla="val 50000"/>
              <a:gd name="adj3" fmla="val 113528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32" name="AutoShape 28"/>
          <p:cNvCxnSpPr>
            <a:cxnSpLocks noChangeShapeType="1"/>
            <a:stCxn id="72721" idx="3"/>
            <a:endCxn id="72716" idx="1"/>
          </p:cNvCxnSpPr>
          <p:nvPr/>
        </p:nvCxnSpPr>
        <p:spPr bwMode="auto">
          <a:xfrm>
            <a:off x="7253289" y="5143500"/>
            <a:ext cx="103822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33" name="AutoShape 29"/>
          <p:cNvCxnSpPr>
            <a:cxnSpLocks noChangeShapeType="1"/>
            <a:stCxn id="72715" idx="3"/>
            <a:endCxn id="72716" idx="1"/>
          </p:cNvCxnSpPr>
          <p:nvPr/>
        </p:nvCxnSpPr>
        <p:spPr bwMode="auto">
          <a:xfrm flipH="1">
            <a:off x="8291514" y="3314700"/>
            <a:ext cx="1552575" cy="1828800"/>
          </a:xfrm>
          <a:prstGeom prst="bentConnector5">
            <a:avLst>
              <a:gd name="adj1" fmla="val -13806"/>
              <a:gd name="adj2" fmla="val 50000"/>
              <a:gd name="adj3" fmla="val 113806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34" name="AutoShape 30"/>
          <p:cNvCxnSpPr>
            <a:cxnSpLocks noChangeShapeType="1"/>
            <a:stCxn id="72716" idx="3"/>
            <a:endCxn id="72717" idx="1"/>
          </p:cNvCxnSpPr>
          <p:nvPr/>
        </p:nvCxnSpPr>
        <p:spPr bwMode="auto">
          <a:xfrm>
            <a:off x="9082089" y="5143500"/>
            <a:ext cx="27622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35" name="AutoShape 31"/>
          <p:cNvCxnSpPr>
            <a:cxnSpLocks noChangeShapeType="1"/>
            <a:stCxn id="72711" idx="3"/>
            <a:endCxn id="72713" idx="1"/>
          </p:cNvCxnSpPr>
          <p:nvPr/>
        </p:nvCxnSpPr>
        <p:spPr bwMode="auto">
          <a:xfrm flipV="1">
            <a:off x="6359525" y="2400300"/>
            <a:ext cx="560388" cy="914400"/>
          </a:xfrm>
          <a:prstGeom prst="bentConnector3">
            <a:avLst>
              <a:gd name="adj1" fmla="val 49856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36" name="AutoShape 32"/>
          <p:cNvCxnSpPr>
            <a:cxnSpLocks noChangeShapeType="1"/>
            <a:stCxn id="72713" idx="3"/>
            <a:endCxn id="72714" idx="1"/>
          </p:cNvCxnSpPr>
          <p:nvPr/>
        </p:nvCxnSpPr>
        <p:spPr bwMode="auto">
          <a:xfrm>
            <a:off x="7710489" y="2400300"/>
            <a:ext cx="471487" cy="914400"/>
          </a:xfrm>
          <a:prstGeom prst="bentConnector3">
            <a:avLst>
              <a:gd name="adj1" fmla="val 49833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37" name="AutoShape 33"/>
          <p:cNvCxnSpPr>
            <a:cxnSpLocks noChangeShapeType="1"/>
            <a:stCxn id="72712" idx="3"/>
            <a:endCxn id="72714" idx="1"/>
          </p:cNvCxnSpPr>
          <p:nvPr/>
        </p:nvCxnSpPr>
        <p:spPr bwMode="auto">
          <a:xfrm>
            <a:off x="7710489" y="3314700"/>
            <a:ext cx="471487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Group 34"/>
          <p:cNvGrpSpPr>
            <a:grpSpLocks/>
          </p:cNvGrpSpPr>
          <p:nvPr/>
        </p:nvGrpSpPr>
        <p:grpSpPr bwMode="auto">
          <a:xfrm>
            <a:off x="2968626" y="2667000"/>
            <a:ext cx="6634163" cy="3048000"/>
            <a:chOff x="910" y="1008"/>
            <a:chExt cx="4179" cy="1920"/>
          </a:xfrm>
        </p:grpSpPr>
        <p:sp>
          <p:nvSpPr>
            <p:cNvPr id="72739" name="Text Box 35"/>
            <p:cNvSpPr txBox="1">
              <a:spLocks noChangeArrowheads="1"/>
            </p:cNvSpPr>
            <p:nvPr/>
          </p:nvSpPr>
          <p:spPr bwMode="auto">
            <a:xfrm>
              <a:off x="910" y="1584"/>
              <a:ext cx="26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10s</a:t>
              </a:r>
            </a:p>
          </p:txBody>
        </p:sp>
        <p:sp>
          <p:nvSpPr>
            <p:cNvPr id="72740" name="Text Box 36"/>
            <p:cNvSpPr txBox="1">
              <a:spLocks noChangeArrowheads="1"/>
            </p:cNvSpPr>
            <p:nvPr/>
          </p:nvSpPr>
          <p:spPr bwMode="auto">
            <a:xfrm>
              <a:off x="1486" y="1584"/>
              <a:ext cx="21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3s</a:t>
              </a:r>
            </a:p>
          </p:txBody>
        </p:sp>
        <p:sp>
          <p:nvSpPr>
            <p:cNvPr id="72741" name="Text Box 37"/>
            <p:cNvSpPr txBox="1">
              <a:spLocks noChangeArrowheads="1"/>
            </p:cNvSpPr>
            <p:nvPr/>
          </p:nvSpPr>
          <p:spPr bwMode="auto">
            <a:xfrm>
              <a:off x="2110" y="1584"/>
              <a:ext cx="3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180s</a:t>
              </a:r>
            </a:p>
          </p:txBody>
        </p:sp>
        <p:sp>
          <p:nvSpPr>
            <p:cNvPr id="72742" name="Text Box 38"/>
            <p:cNvSpPr txBox="1">
              <a:spLocks noChangeArrowheads="1"/>
            </p:cNvSpPr>
            <p:nvPr/>
          </p:nvSpPr>
          <p:spPr bwMode="auto">
            <a:xfrm>
              <a:off x="2686" y="1584"/>
              <a:ext cx="26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10s</a:t>
              </a:r>
            </a:p>
          </p:txBody>
        </p:sp>
        <p:sp>
          <p:nvSpPr>
            <p:cNvPr id="72743" name="Text Box 39"/>
            <p:cNvSpPr txBox="1">
              <a:spLocks noChangeArrowheads="1"/>
            </p:cNvSpPr>
            <p:nvPr/>
          </p:nvSpPr>
          <p:spPr bwMode="auto">
            <a:xfrm>
              <a:off x="3550" y="1584"/>
              <a:ext cx="21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5s</a:t>
              </a:r>
            </a:p>
          </p:txBody>
        </p:sp>
        <p:sp>
          <p:nvSpPr>
            <p:cNvPr id="72744" name="Text Box 40"/>
            <p:cNvSpPr txBox="1">
              <a:spLocks noChangeArrowheads="1"/>
            </p:cNvSpPr>
            <p:nvPr/>
          </p:nvSpPr>
          <p:spPr bwMode="auto">
            <a:xfrm>
              <a:off x="3502" y="1008"/>
              <a:ext cx="26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10s</a:t>
              </a:r>
            </a:p>
          </p:txBody>
        </p:sp>
        <p:sp>
          <p:nvSpPr>
            <p:cNvPr id="72745" name="Text Box 41"/>
            <p:cNvSpPr txBox="1">
              <a:spLocks noChangeArrowheads="1"/>
            </p:cNvSpPr>
            <p:nvPr/>
          </p:nvSpPr>
          <p:spPr bwMode="auto">
            <a:xfrm>
              <a:off x="4318" y="1584"/>
              <a:ext cx="26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15s</a:t>
              </a:r>
            </a:p>
          </p:txBody>
        </p:sp>
        <p:sp>
          <p:nvSpPr>
            <p:cNvPr id="72746" name="Text Box 42"/>
            <p:cNvSpPr txBox="1">
              <a:spLocks noChangeArrowheads="1"/>
            </p:cNvSpPr>
            <p:nvPr/>
          </p:nvSpPr>
          <p:spPr bwMode="auto">
            <a:xfrm>
              <a:off x="4871" y="1584"/>
              <a:ext cx="21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5s</a:t>
              </a:r>
            </a:p>
          </p:txBody>
        </p:sp>
        <p:sp>
          <p:nvSpPr>
            <p:cNvPr id="72747" name="Text Box 43"/>
            <p:cNvSpPr txBox="1">
              <a:spLocks noChangeArrowheads="1"/>
            </p:cNvSpPr>
            <p:nvPr/>
          </p:nvSpPr>
          <p:spPr bwMode="auto">
            <a:xfrm>
              <a:off x="958" y="2736"/>
              <a:ext cx="26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15s</a:t>
              </a:r>
            </a:p>
          </p:txBody>
        </p:sp>
        <p:sp>
          <p:nvSpPr>
            <p:cNvPr id="72748" name="Text Box 44"/>
            <p:cNvSpPr txBox="1">
              <a:spLocks noChangeArrowheads="1"/>
            </p:cNvSpPr>
            <p:nvPr/>
          </p:nvSpPr>
          <p:spPr bwMode="auto">
            <a:xfrm>
              <a:off x="1534" y="2736"/>
              <a:ext cx="26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15s</a:t>
              </a:r>
            </a:p>
          </p:txBody>
        </p:sp>
        <p:sp>
          <p:nvSpPr>
            <p:cNvPr id="72749" name="Text Box 45"/>
            <p:cNvSpPr txBox="1">
              <a:spLocks noChangeArrowheads="1"/>
            </p:cNvSpPr>
            <p:nvPr/>
          </p:nvSpPr>
          <p:spPr bwMode="auto">
            <a:xfrm>
              <a:off x="2133" y="2736"/>
              <a:ext cx="26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10s</a:t>
              </a:r>
            </a:p>
          </p:txBody>
        </p:sp>
        <p:sp>
          <p:nvSpPr>
            <p:cNvPr id="72750" name="Text Box 46"/>
            <p:cNvSpPr txBox="1">
              <a:spLocks noChangeArrowheads="1"/>
            </p:cNvSpPr>
            <p:nvPr/>
          </p:nvSpPr>
          <p:spPr bwMode="auto">
            <a:xfrm>
              <a:off x="2926" y="2736"/>
              <a:ext cx="26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10s</a:t>
              </a:r>
            </a:p>
          </p:txBody>
        </p:sp>
        <p:sp>
          <p:nvSpPr>
            <p:cNvPr id="72751" name="Text Box 47"/>
            <p:cNvSpPr txBox="1">
              <a:spLocks noChangeArrowheads="1"/>
            </p:cNvSpPr>
            <p:nvPr/>
          </p:nvSpPr>
          <p:spPr bwMode="auto">
            <a:xfrm>
              <a:off x="4366" y="2736"/>
              <a:ext cx="26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 type="none" w="sm" len="sm"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9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400" b="1"/>
                <a:t>20s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47995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</a:t>
            </a:r>
            <a:r>
              <a:rPr lang="en-GB" dirty="0" smtClean="0"/>
              <a:t>omework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68215" y="2453054"/>
            <a:ext cx="99704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Complete a Gantt chart for your project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Complete a WBS/ Network Diagram for your project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161" b="96552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72608" y="3530272"/>
            <a:ext cx="4572000" cy="331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7957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1308</Words>
  <Application>Microsoft Office PowerPoint</Application>
  <PresentationFormat>Widescreen</PresentationFormat>
  <Paragraphs>235</Paragraphs>
  <Slides>29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Arial Narrow</vt:lpstr>
      <vt:lpstr>Calibri</vt:lpstr>
      <vt:lpstr>Calibri Light</vt:lpstr>
      <vt:lpstr>Times New Roman</vt:lpstr>
      <vt:lpstr>Office Theme</vt:lpstr>
      <vt:lpstr>Default Design</vt:lpstr>
      <vt:lpstr>PowerPoint Presentation</vt:lpstr>
      <vt:lpstr>Tool and techniques of project management</vt:lpstr>
      <vt:lpstr>PowerPoint Presentation</vt:lpstr>
      <vt:lpstr>For a New Project</vt:lpstr>
      <vt:lpstr>Tool &amp; Technique 10  Work Breakdown Structure</vt:lpstr>
      <vt:lpstr>Breaking the Puzzle down into Manageable Pieces </vt:lpstr>
      <vt:lpstr>Methods for Developing a Work Breakdown Structure</vt:lpstr>
      <vt:lpstr>Group work TASK 1: Developing a Work Breakdown Structure</vt:lpstr>
      <vt:lpstr>Group work TASK 2: Developing a Work Breakdown Structure (Bottom-Up)</vt:lpstr>
      <vt:lpstr>Methods for Developing a Work Breakdown Structure II</vt:lpstr>
      <vt:lpstr>Group work TASK 3: Developing a Work  Breakdown Structure (Top-down)</vt:lpstr>
      <vt:lpstr>General Rule for Breaking Down your Work</vt:lpstr>
      <vt:lpstr>Gantt Chart</vt:lpstr>
      <vt:lpstr>The Gantt Chart - Example</vt:lpstr>
      <vt:lpstr>Gantt Chart</vt:lpstr>
      <vt:lpstr>Gantt Chart - How to</vt:lpstr>
      <vt:lpstr>Time – Project time</vt:lpstr>
      <vt:lpstr>Project Time</vt:lpstr>
      <vt:lpstr>Tool &amp; Technique  The Network Diagram</vt:lpstr>
      <vt:lpstr>Tool &amp; Technique  The Network Diagram</vt:lpstr>
      <vt:lpstr> Network Diagrams</vt:lpstr>
      <vt:lpstr>Network Diagrams (aka Dependency Diagram aka Precedence Diagram)</vt:lpstr>
      <vt:lpstr>Network Diagrams</vt:lpstr>
      <vt:lpstr>Tool &amp; Technique 12 Activity-in-the-Box Network or Precedence Diagrams </vt:lpstr>
      <vt:lpstr>EXAMPLE  Activities &amp; Events </vt:lpstr>
      <vt:lpstr>The 2 Rules of Network Diagrams</vt:lpstr>
      <vt:lpstr>Group Work TASK 4: Network Diagram</vt:lpstr>
      <vt:lpstr>Example Activity-in-the-Box Network Diagram (Making the Tea)</vt:lpstr>
      <vt:lpstr>Homework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Tool and techniques of project management</dc:title>
  <dc:creator>Shehla Khan</dc:creator>
  <cp:lastModifiedBy>Shehla Khan</cp:lastModifiedBy>
  <cp:revision>10</cp:revision>
  <cp:lastPrinted>2019-05-22T10:26:09Z</cp:lastPrinted>
  <dcterms:created xsi:type="dcterms:W3CDTF">2019-05-07T11:37:10Z</dcterms:created>
  <dcterms:modified xsi:type="dcterms:W3CDTF">2019-05-22T10:27:28Z</dcterms:modified>
</cp:coreProperties>
</file>