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7" r:id="rId2"/>
    <p:sldId id="258" r:id="rId3"/>
    <p:sldId id="259" r:id="rId4"/>
    <p:sldId id="263" r:id="rId5"/>
    <p:sldId id="266" r:id="rId6"/>
    <p:sldId id="264" r:id="rId7"/>
    <p:sldId id="261" r:id="rId8"/>
    <p:sldId id="274" r:id="rId9"/>
    <p:sldId id="262" r:id="rId10"/>
    <p:sldId id="273" r:id="rId11"/>
    <p:sldId id="256" r:id="rId12"/>
    <p:sldId id="275" r:id="rId13"/>
    <p:sldId id="270" r:id="rId14"/>
    <p:sldId id="269" r:id="rId15"/>
    <p:sldId id="268" r:id="rId16"/>
    <p:sldId id="267" r:id="rId17"/>
    <p:sldId id="276" r:id="rId18"/>
    <p:sldId id="260"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2034" autoAdjust="0"/>
  </p:normalViewPr>
  <p:slideViewPr>
    <p:cSldViewPr snapToGrid="0">
      <p:cViewPr varScale="1">
        <p:scale>
          <a:sx n="65" d="100"/>
          <a:sy n="65" d="100"/>
        </p:scale>
        <p:origin x="1286"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D092A85-4A88-413E-A12B-D7ADC0C4FA0A}" type="datetimeFigureOut">
              <a:rPr lang="en-GB" smtClean="0"/>
              <a:t>25/10/2026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B9915D-9B3C-4D27-A9DE-66900A46AF53}" type="slidenum">
              <a:rPr lang="en-GB" smtClean="0"/>
              <a:t>‹#›</a:t>
            </a:fld>
            <a:endParaRPr lang="en-GB"/>
          </a:p>
        </p:txBody>
      </p:sp>
    </p:spTree>
    <p:extLst>
      <p:ext uri="{BB962C8B-B14F-4D97-AF65-F5344CB8AC3E}">
        <p14:creationId xmlns:p14="http://schemas.microsoft.com/office/powerpoint/2010/main" val="24650763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Good morning. This presentation critically examines how effectively older people’s care, support and empowerment needs are being met in the UK, with particular attention to England where much of the current social-care data and legislation applies.
</a:t>
            </a:r>
            <a:endParaRPr lang="en-GB" dirty="0"/>
          </a:p>
        </p:txBody>
      </p:sp>
      <p:sp>
        <p:nvSpPr>
          <p:cNvPr id="4" name="Slide Number Placeholder 3"/>
          <p:cNvSpPr>
            <a:spLocks noGrp="1"/>
          </p:cNvSpPr>
          <p:nvPr>
            <p:ph type="sldNum" sz="quarter" idx="5"/>
          </p:nvPr>
        </p:nvSpPr>
        <p:spPr/>
        <p:txBody>
          <a:bodyPr/>
          <a:lstStyle/>
          <a:p>
            <a:fld id="{D3B9915D-9B3C-4D27-A9DE-66900A46AF53}" type="slidenum">
              <a:rPr lang="en-GB" smtClean="0"/>
              <a:t>1</a:t>
            </a:fld>
            <a:endParaRPr lang="en-GB"/>
          </a:p>
        </p:txBody>
      </p:sp>
    </p:spTree>
    <p:extLst>
      <p:ext uri="{BB962C8B-B14F-4D97-AF65-F5344CB8AC3E}">
        <p14:creationId xmlns:p14="http://schemas.microsoft.com/office/powerpoint/2010/main" val="18247345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Ageing is often described chronologically, for example using 65 years and over, but this can be misleading because people age very differently. The World Health Organization defines healthy ageing in terms of functional ability: the ability to meet needs, make decisions, remain mobile, maintain relationships and contribute to society. This is useful because it shifts attention away from disease alone and towards what a person can actually do and values doing.
The ageing population matters because longer life expectancy is a major social achievement, yet it also increases the number of people living with multimorbidity, frailty, dementia, disability or care needs. Services therefore need to balance treatment with prevention, rehabilitation, social participation and long-term support. 
This presentation uses empowerment as a quality test. I will ask whether policy promises of choice and control are translated into everyday practice, whether care settings maintain identity and independence, and whether technology expands capability or creates new inequalities. This means looking at both strengths and gaps rather than presenting ageing as either a crisis or an entirely positive experience.</a:t>
            </a:r>
          </a:p>
          <a:p>
            <a:endParaRPr lang="en-GB" dirty="0"/>
          </a:p>
        </p:txBody>
      </p:sp>
      <p:sp>
        <p:nvSpPr>
          <p:cNvPr id="4" name="Slide Number Placeholder 3"/>
          <p:cNvSpPr>
            <a:spLocks noGrp="1"/>
          </p:cNvSpPr>
          <p:nvPr>
            <p:ph type="sldNum" sz="quarter" idx="5"/>
          </p:nvPr>
        </p:nvSpPr>
        <p:spPr/>
        <p:txBody>
          <a:bodyPr/>
          <a:lstStyle/>
          <a:p>
            <a:fld id="{D3B9915D-9B3C-4D27-A9DE-66900A46AF53}" type="slidenum">
              <a:rPr lang="en-GB" smtClean="0"/>
              <a:t>2</a:t>
            </a:fld>
            <a:endParaRPr lang="en-GB"/>
          </a:p>
        </p:txBody>
      </p:sp>
    </p:spTree>
    <p:extLst>
      <p:ext uri="{BB962C8B-B14F-4D97-AF65-F5344CB8AC3E}">
        <p14:creationId xmlns:p14="http://schemas.microsoft.com/office/powerpoint/2010/main" val="32306948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demographic context is important. Census 2021 showed that 18.6 per cent of people in England and Wales were aged 65 and over — 11.1 million people — compared with 16.4 per cent in 2011. This is not simply a numerical change; it changes the pattern and volume of demand across health, housing and social care.
In England during 2024 to 2025, local authorities recorded around 1.30 million requests for support from people aged 65 and over who were new to social care. Twenty-two per cent of requests from this age group were associated with hospital discharge. This shows how closely social care capacity is connected to NHS flow and recovery.
However, it would be ageist to equate an older population automatically with dependency. WHO </a:t>
            </a:r>
            <a:r>
              <a:rPr lang="en-US" dirty="0" err="1"/>
              <a:t>emphasises</a:t>
            </a:r>
            <a:r>
              <a:rPr lang="en-US" dirty="0"/>
              <a:t> that there is no ‘typical’ older person. Some people remain highly independent into their eighties and beyond, while others experience significant limitations much earlier. Therefore, the challenge is not ageing itself; it is whether environments and services can preserve functional ability and respond proportionately when needs increase.</a:t>
            </a:r>
          </a:p>
          <a:p>
            <a:endParaRPr lang="en-GB" dirty="0"/>
          </a:p>
        </p:txBody>
      </p:sp>
      <p:sp>
        <p:nvSpPr>
          <p:cNvPr id="4" name="Slide Number Placeholder 3"/>
          <p:cNvSpPr>
            <a:spLocks noGrp="1"/>
          </p:cNvSpPr>
          <p:nvPr>
            <p:ph type="sldNum" sz="quarter" idx="5"/>
          </p:nvPr>
        </p:nvSpPr>
        <p:spPr/>
        <p:txBody>
          <a:bodyPr/>
          <a:lstStyle/>
          <a:p>
            <a:fld id="{D3B9915D-9B3C-4D27-A9DE-66900A46AF53}" type="slidenum">
              <a:rPr lang="en-GB" smtClean="0"/>
              <a:t>3</a:t>
            </a:fld>
            <a:endParaRPr lang="en-GB"/>
          </a:p>
        </p:txBody>
      </p:sp>
    </p:spTree>
    <p:extLst>
      <p:ext uri="{BB962C8B-B14F-4D97-AF65-F5344CB8AC3E}">
        <p14:creationId xmlns:p14="http://schemas.microsoft.com/office/powerpoint/2010/main" val="24948306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biopsychosocial model, developed by Engel, is particularly relevant to later life because older people’s needs rarely sit neatly within one category.
Biological needs may include multimorbidity, pain, frailty, reduced mobility, sensory impairment and medication management. Psychological needs can include cognition, anxiety, depression, bereavement, confidence and maintaining a coherent sense of identity. Social needs include relationships, housing, transport, income, culture, meaningful activity and protection from loneliness or isolation.
These dimensions interact. For example, a fall may initially appear biological, but fear of falling can reduce confidence; reduced confidence can stop someone leaving home; isolation may then worsen mood and physical deconditioning. A narrow response that only treats the injury misses the cycle.
This is why empowerment and functional ability matter. The goal is not simply to keep someone medically stable. It is to support them to make decisions, move safely, maintain relationships and participate in meaningful life. NICE similarly recommends identifying older people at risk of declining independence and offering tailored physical and social activities. Effective care therefore needs coordination across medical, psychological and social domains.</a:t>
            </a:r>
          </a:p>
          <a:p>
            <a:endParaRPr lang="en-GB" dirty="0"/>
          </a:p>
        </p:txBody>
      </p:sp>
      <p:sp>
        <p:nvSpPr>
          <p:cNvPr id="4" name="Slide Number Placeholder 3"/>
          <p:cNvSpPr>
            <a:spLocks noGrp="1"/>
          </p:cNvSpPr>
          <p:nvPr>
            <p:ph type="sldNum" sz="quarter" idx="5"/>
          </p:nvPr>
        </p:nvSpPr>
        <p:spPr/>
        <p:txBody>
          <a:bodyPr/>
          <a:lstStyle/>
          <a:p>
            <a:fld id="{D3B9915D-9B3C-4D27-A9DE-66900A46AF53}" type="slidenum">
              <a:rPr lang="en-GB" smtClean="0"/>
              <a:t>4</a:t>
            </a:fld>
            <a:endParaRPr lang="en-GB"/>
          </a:p>
        </p:txBody>
      </p:sp>
    </p:spTree>
    <p:extLst>
      <p:ext uri="{BB962C8B-B14F-4D97-AF65-F5344CB8AC3E}">
        <p14:creationId xmlns:p14="http://schemas.microsoft.com/office/powerpoint/2010/main" val="20205022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Empowerment changes how quality is judged. Independence should not be interpreted as having no support. A person may need substantial assistance and still be empowered if they retain control over decisions, routines and goals.
The Care Act places individual wellbeing at the </a:t>
            </a:r>
            <a:r>
              <a:rPr lang="en-US" dirty="0" err="1"/>
              <a:t>centre</a:t>
            </a:r>
            <a:r>
              <a:rPr lang="en-US" dirty="0"/>
              <a:t> of local-authority duties and explicitly includes dignity, physical and mental health, relationships, participation and control over day-to-day life. The Mental Capacity Act adds a crucial safeguard: capacity must be presumed unless established otherwise, people should be supported to make decisions, and an unwise decision is not automatically evidence of incapacity.
In practice, empowerment therefore includes four ideas. Choice — what matters to the person. Control — how support is delivered. Capability — enabling the person to do as much as possible rather than creating unnecessary dependence. And connection — sustaining relationships and participation.
The tension is that services also have duties around safety. Good practice is not risk elimination. It is shared, proportionate risk management. [PAUSE] Over-protection can itself be disempowering if it removes ordinary freedoms simply because a person is older.</a:t>
            </a:r>
          </a:p>
          <a:p>
            <a:endParaRPr lang="en-GB" dirty="0"/>
          </a:p>
        </p:txBody>
      </p:sp>
      <p:sp>
        <p:nvSpPr>
          <p:cNvPr id="4" name="Slide Number Placeholder 3"/>
          <p:cNvSpPr>
            <a:spLocks noGrp="1"/>
          </p:cNvSpPr>
          <p:nvPr>
            <p:ph type="sldNum" sz="quarter" idx="5"/>
          </p:nvPr>
        </p:nvSpPr>
        <p:spPr/>
        <p:txBody>
          <a:bodyPr/>
          <a:lstStyle/>
          <a:p>
            <a:fld id="{D3B9915D-9B3C-4D27-A9DE-66900A46AF53}" type="slidenum">
              <a:rPr lang="en-GB" smtClean="0"/>
              <a:t>5</a:t>
            </a:fld>
            <a:endParaRPr lang="en-GB"/>
          </a:p>
        </p:txBody>
      </p:sp>
    </p:spTree>
    <p:extLst>
      <p:ext uri="{BB962C8B-B14F-4D97-AF65-F5344CB8AC3E}">
        <p14:creationId xmlns:p14="http://schemas.microsoft.com/office/powerpoint/2010/main" val="15164446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 have selected Activity Theory and Continuity Theory because both connect directly with empowerment and care practice.
Activity Theory proposes that wellbeing in later life is supported by maintaining participation and replacing roles that may be lost through retirement, bereavement or declining health. Its practical value is clear: services should not reduce people to recipients of personal care, but support meaningful activity, relationships, rehabilitation, volunteering and community participation. Research reviews broadly support associations between social and leisure participation and wellbeing, although the relationship is more complex than simply ‘more activity is better’. A key limitation is that the theory can impose an ideal of active ageing that may not fit people with severe disability, fatigue, different preferences or limited resources.
Continuity Theory, associated with Atchley, argues that people adapt by maintaining valued internal and external patterns — identity, habits, relationships and familiar environments. In care, this supports life-story approaches, culturally appropriate routines and ageing in place. Its strength is respect for biography. However, critics note that discontinuity can be normal and even beneficial.
Together, the theories suggest a balanced principle: empower people to continue what matters, while supporting meaningful new roles when circumstances change.</a:t>
            </a:r>
          </a:p>
          <a:p>
            <a:endParaRPr lang="en-GB" dirty="0"/>
          </a:p>
        </p:txBody>
      </p:sp>
      <p:sp>
        <p:nvSpPr>
          <p:cNvPr id="4" name="Slide Number Placeholder 3"/>
          <p:cNvSpPr>
            <a:spLocks noGrp="1"/>
          </p:cNvSpPr>
          <p:nvPr>
            <p:ph type="sldNum" sz="quarter" idx="5"/>
          </p:nvPr>
        </p:nvSpPr>
        <p:spPr/>
        <p:txBody>
          <a:bodyPr/>
          <a:lstStyle/>
          <a:p>
            <a:fld id="{D3B9915D-9B3C-4D27-A9DE-66900A46AF53}" type="slidenum">
              <a:rPr lang="en-GB" smtClean="0"/>
              <a:t>6</a:t>
            </a:fld>
            <a:endParaRPr lang="en-GB"/>
          </a:p>
        </p:txBody>
      </p:sp>
    </p:spTree>
    <p:extLst>
      <p:ext uri="{BB962C8B-B14F-4D97-AF65-F5344CB8AC3E}">
        <p14:creationId xmlns:p14="http://schemas.microsoft.com/office/powerpoint/2010/main" val="28851428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At policy level, the direction is clear. The Care Act 2014 makes wellbeing a core duty and explicitly includes control over day-to-day life. It also emphasizes prevention and safeguarding. Human-rights principles reinforce dignity, privacy and family life.
</a:t>
            </a:r>
            <a:endParaRPr lang="en-GB" dirty="0"/>
          </a:p>
        </p:txBody>
      </p:sp>
      <p:sp>
        <p:nvSpPr>
          <p:cNvPr id="4" name="Slide Number Placeholder 3"/>
          <p:cNvSpPr>
            <a:spLocks noGrp="1"/>
          </p:cNvSpPr>
          <p:nvPr>
            <p:ph type="sldNum" sz="quarter" idx="5"/>
          </p:nvPr>
        </p:nvSpPr>
        <p:spPr/>
        <p:txBody>
          <a:bodyPr/>
          <a:lstStyle/>
          <a:p>
            <a:fld id="{D3B9915D-9B3C-4D27-A9DE-66900A46AF53}" type="slidenum">
              <a:rPr lang="en-GB" smtClean="0"/>
              <a:t>7</a:t>
            </a:fld>
            <a:endParaRPr lang="en-GB"/>
          </a:p>
        </p:txBody>
      </p:sp>
    </p:spTree>
    <p:extLst>
      <p:ext uri="{BB962C8B-B14F-4D97-AF65-F5344CB8AC3E}">
        <p14:creationId xmlns:p14="http://schemas.microsoft.com/office/powerpoint/2010/main" val="7187389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Domiciliary care has a strong theoretical fit with empowerment because it allows people to remain in their own homes, maintain familiar routines and stay connected to </a:t>
            </a:r>
            <a:r>
              <a:rPr lang="en-US" dirty="0" err="1"/>
              <a:t>neighbours</a:t>
            </a:r>
            <a:r>
              <a:rPr lang="en-US" dirty="0"/>
              <a:t> and community. A systematic review of older people’s experiences of home care found that people valued flexible, proactive, person-</a:t>
            </a:r>
            <a:r>
              <a:rPr lang="en-US" dirty="0" err="1"/>
              <a:t>centred</a:t>
            </a:r>
            <a:r>
              <a:rPr lang="en-US" dirty="0"/>
              <a:t> support focused on what they could or wanted to do. Practical help and time to build trust were also important, not only assistance with personal care.
This aligns closely with Continuity Theory: remaining at home can preserve identity, routines and relationships. It also aligns with Activity Theory when care enables people to continue social and meaningful activities rather than simply completing tasks for them.
However, effectiveness is constrained by capacity. Workforce shortages, turnover and commissioning pressures can reduce continuity of carers and create task-focused visits. Age UK estimated in its 2025 review that around two million older people had unmet social-care needs, illustrating the gap between need and formal provision. Although vacancy rates have improved, workforce sustainability remains a concern.
The critical issue is therefore not whether home care is conceptually empowering — it can be — but whether the service model gives workers enough continuity, time and flexibility to </a:t>
            </a:r>
            <a:r>
              <a:rPr lang="en-US" dirty="0" err="1"/>
              <a:t>practise</a:t>
            </a:r>
            <a:r>
              <a:rPr lang="en-US" dirty="0"/>
              <a:t> that way. If support only completes essential tasks, the person may remain at home yet still lose autonomy, confidence and social participation.</a:t>
            </a:r>
          </a:p>
          <a:p>
            <a:endParaRPr lang="en-GB" dirty="0"/>
          </a:p>
        </p:txBody>
      </p:sp>
      <p:sp>
        <p:nvSpPr>
          <p:cNvPr id="4" name="Slide Number Placeholder 3"/>
          <p:cNvSpPr>
            <a:spLocks noGrp="1"/>
          </p:cNvSpPr>
          <p:nvPr>
            <p:ph type="sldNum" sz="quarter" idx="5"/>
          </p:nvPr>
        </p:nvSpPr>
        <p:spPr/>
        <p:txBody>
          <a:bodyPr/>
          <a:lstStyle/>
          <a:p>
            <a:fld id="{D3B9915D-9B3C-4D27-A9DE-66900A46AF53}" type="slidenum">
              <a:rPr lang="en-GB" smtClean="0"/>
              <a:t>9</a:t>
            </a:fld>
            <a:endParaRPr lang="en-GB"/>
          </a:p>
        </p:txBody>
      </p:sp>
    </p:spTree>
    <p:extLst>
      <p:ext uri="{BB962C8B-B14F-4D97-AF65-F5344CB8AC3E}">
        <p14:creationId xmlns:p14="http://schemas.microsoft.com/office/powerpoint/2010/main" val="26621756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Residential and nursing care can be essential where needs become too complex or unsafe to manage at home. Strengths include continuous support, medication management, nutrition, nursing input and opportunities for social contact. NICE states that older people in care homes should be offered meaningful activity and enabled to maintain personal identity.
Recent systematic evidence supports this direction. </a:t>
            </a:r>
            <a:r>
              <a:rPr lang="en-US" dirty="0" err="1"/>
              <a:t>Udkunta</a:t>
            </a:r>
            <a:r>
              <a:rPr lang="en-US" dirty="0"/>
              <a:t> and colleagues found that person-</a:t>
            </a:r>
            <a:r>
              <a:rPr lang="en-US" dirty="0" err="1"/>
              <a:t>centred</a:t>
            </a:r>
            <a:r>
              <a:rPr lang="en-US" dirty="0"/>
              <a:t> approaches can improve autonomy, quality of life, </a:t>
            </a:r>
            <a:r>
              <a:rPr lang="en-US" dirty="0" err="1"/>
              <a:t>personalised</a:t>
            </a:r>
            <a:r>
              <a:rPr lang="en-US" dirty="0"/>
              <a:t> preferences, family involvement and social engagement. However, staff shortages and weak </a:t>
            </a:r>
            <a:r>
              <a:rPr lang="en-US" dirty="0" err="1"/>
              <a:t>organisational</a:t>
            </a:r>
            <a:r>
              <a:rPr lang="en-US" dirty="0"/>
              <a:t> support can obstruct implementation. Other reviews show that outcomes are not uniformly positive, reminding us that labelling a service ‘person-</a:t>
            </a:r>
            <a:r>
              <a:rPr lang="en-US" dirty="0" err="1"/>
              <a:t>centred</a:t>
            </a:r>
            <a:r>
              <a:rPr lang="en-US" dirty="0"/>
              <a:t>’ does not guarantee measurable benefit.
There are also structural risks. Moving into a care home can disrupt continuity of place, routines and relationships. Institutional timetables can </a:t>
            </a:r>
            <a:r>
              <a:rPr lang="en-US" dirty="0" err="1"/>
              <a:t>prioritise</a:t>
            </a:r>
            <a:r>
              <a:rPr lang="en-US" dirty="0"/>
              <a:t> efficiency over personal preference — for example, fixed waking, bathing or meal times. Cost is another equity issue: independent-sector fees have risen significantly and vary geographically.
Therefore, residential care should not be framed as the opposite of independence. A person can be highly dependent for physical care while still exercising autonomy. The quality test is whether the environment adapts to the person, or the person is expected to adapt to the institution.</a:t>
            </a:r>
          </a:p>
          <a:p>
            <a:endParaRPr lang="en-GB" dirty="0"/>
          </a:p>
        </p:txBody>
      </p:sp>
      <p:sp>
        <p:nvSpPr>
          <p:cNvPr id="4" name="Slide Number Placeholder 3"/>
          <p:cNvSpPr>
            <a:spLocks noGrp="1"/>
          </p:cNvSpPr>
          <p:nvPr>
            <p:ph type="sldNum" sz="quarter" idx="5"/>
          </p:nvPr>
        </p:nvSpPr>
        <p:spPr/>
        <p:txBody>
          <a:bodyPr/>
          <a:lstStyle/>
          <a:p>
            <a:fld id="{D3B9915D-9B3C-4D27-A9DE-66900A46AF53}" type="slidenum">
              <a:rPr lang="en-GB" smtClean="0"/>
              <a:t>10</a:t>
            </a:fld>
            <a:endParaRPr lang="en-GB"/>
          </a:p>
        </p:txBody>
      </p:sp>
    </p:spTree>
    <p:extLst>
      <p:ext uri="{BB962C8B-B14F-4D97-AF65-F5344CB8AC3E}">
        <p14:creationId xmlns:p14="http://schemas.microsoft.com/office/powerpoint/2010/main" val="32789732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Technology-enabled care includes traditional telecare alarms, remote monitoring, smart-home sensors, medication prompts, dementia technologies, digital care records, artificial intelligence and emerging robotics. The potential benefit is not simply replacing staff. It is extending capability.
For example, sensors can identify changes in mobility or daily routines, telehealth can reduce unnecessary travel, medication reminders can support self-management, and digital records can improve coordination between health and social care. Government </a:t>
            </a:r>
            <a:r>
              <a:rPr lang="en-US" dirty="0" err="1"/>
              <a:t>programmes</a:t>
            </a:r>
            <a:r>
              <a:rPr lang="en-US" dirty="0"/>
              <a:t> have also funded sensor-based falls prevention and technology-enabled care.
But the empowerment test is important. Does the technology give the older person more control, confidence and freedom? Or is it mainly collecting data for </a:t>
            </a:r>
            <a:r>
              <a:rPr lang="en-US" dirty="0" err="1"/>
              <a:t>organisations</a:t>
            </a:r>
            <a:r>
              <a:rPr lang="en-US" dirty="0"/>
              <a:t> and relatives? Monitoring can become intrusive if consent is weak or if people do not understand who sees their information. False alarms, technical failure and poor interoperability can undermine trust. Technology can also shift responsibility onto individuals without adequate support.
The 2025 adult social-care provider technology survey found that 27 per cent of responding providers used no care technologies, while sensors were the most common care technology at 43 per cent. This suggests adoption remains uneven. Technology is therefore an enabler, not a substitute for relational, person-</a:t>
            </a:r>
            <a:r>
              <a:rPr lang="en-US" dirty="0" err="1"/>
              <a:t>centred</a:t>
            </a:r>
            <a:r>
              <a:rPr lang="en-US" dirty="0"/>
              <a:t> care.</a:t>
            </a:r>
          </a:p>
          <a:p>
            <a:endParaRPr lang="en-GB" dirty="0"/>
          </a:p>
        </p:txBody>
      </p:sp>
      <p:sp>
        <p:nvSpPr>
          <p:cNvPr id="4" name="Slide Number Placeholder 3"/>
          <p:cNvSpPr>
            <a:spLocks noGrp="1"/>
          </p:cNvSpPr>
          <p:nvPr>
            <p:ph type="sldNum" sz="quarter" idx="5"/>
          </p:nvPr>
        </p:nvSpPr>
        <p:spPr/>
        <p:txBody>
          <a:bodyPr/>
          <a:lstStyle/>
          <a:p>
            <a:fld id="{D3B9915D-9B3C-4D27-A9DE-66900A46AF53}" type="slidenum">
              <a:rPr lang="en-GB" smtClean="0"/>
              <a:t>11</a:t>
            </a:fld>
            <a:endParaRPr lang="en-GB"/>
          </a:p>
        </p:txBody>
      </p:sp>
    </p:spTree>
    <p:extLst>
      <p:ext uri="{BB962C8B-B14F-4D97-AF65-F5344CB8AC3E}">
        <p14:creationId xmlns:p14="http://schemas.microsoft.com/office/powerpoint/2010/main" val="2159232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Safeguarding is directly connected to empowerment. The six principles are empowerment, prevention, protection, proportionality, partnership and accountability. Empowerment comes first because safeguarding should begin with the person’s wishes, desired outcomes and informed consent wherever possible.
Prevention means acting early; protection means supporting those at greatest risk; proportionality means using the least intrusive response appropriate to the risk; partnership </a:t>
            </a:r>
            <a:r>
              <a:rPr lang="en-US" dirty="0" err="1"/>
              <a:t>recognises</a:t>
            </a:r>
            <a:r>
              <a:rPr lang="en-US" dirty="0"/>
              <a:t> that safeguarding often requires coordinated action; and accountability requires transparent professional responsibility.
The difficult issue is balancing autonomy and safety. Older age, disability or a diagnosis of dementia does not automatically remove decision-making rights. The Mental Capacity Act requires capacity to be assessed in relation to the specific decision, and an apparently unwise choice is not by itself evidence of incapacity.
Therefore, risk-averse practice can become a safeguarding failure of a different kind if it removes freedom unnecessarily. Effective safeguarding should make an older person safer while preserving as much control, privacy and ordinary life as possible.</a:t>
            </a:r>
          </a:p>
          <a:p>
            <a:endParaRPr lang="en-GB" dirty="0"/>
          </a:p>
        </p:txBody>
      </p:sp>
      <p:sp>
        <p:nvSpPr>
          <p:cNvPr id="4" name="Slide Number Placeholder 3"/>
          <p:cNvSpPr>
            <a:spLocks noGrp="1"/>
          </p:cNvSpPr>
          <p:nvPr>
            <p:ph type="sldNum" sz="quarter" idx="5"/>
          </p:nvPr>
        </p:nvSpPr>
        <p:spPr/>
        <p:txBody>
          <a:bodyPr/>
          <a:lstStyle/>
          <a:p>
            <a:fld id="{D3B9915D-9B3C-4D27-A9DE-66900A46AF53}" type="slidenum">
              <a:rPr lang="en-GB" smtClean="0"/>
              <a:t>14</a:t>
            </a:fld>
            <a:endParaRPr lang="en-GB"/>
          </a:p>
        </p:txBody>
      </p:sp>
    </p:spTree>
    <p:extLst>
      <p:ext uri="{BB962C8B-B14F-4D97-AF65-F5344CB8AC3E}">
        <p14:creationId xmlns:p14="http://schemas.microsoft.com/office/powerpoint/2010/main" val="1668406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 conclude, older people’s care, support and empowerment needs are being met with mixed effectiveness. The UK — and particularly England — has a strong legal and policy commitment to wellbeing, choice, prevention, person-</a:t>
            </a:r>
            <a:r>
              <a:rPr lang="en-US" dirty="0" err="1"/>
              <a:t>centred</a:t>
            </a:r>
            <a:r>
              <a:rPr lang="en-US" dirty="0"/>
              <a:t> care and supported decision-making. There are also many examples of high-quality home care, residential care, proactive frailty services and technology-enabled support.
However, policy rights are not experienced consistently. Rising demand, workforce pressure, unequal access, unmet need, cost and digital exclusion can all reduce genuine choice. Theories of ageing remind us that good care should support both meaningful activity and continuity of identity. The biopsychosocial model reminds us that physical, psychological and social needs cannot be separated.
Technology offers significant opportunities, particularly for prevention and ageing in place, but it should augment human relationships rather than replace them.
My final point is this: empowerment is not measured by how many services surround an older person. It is measured by whether those services expand the person’s real choices, preserve dignity and identity, and enable them to live a life they </a:t>
            </a:r>
            <a:r>
              <a:rPr lang="en-US" dirty="0" err="1"/>
              <a:t>recognise</a:t>
            </a:r>
            <a:r>
              <a:rPr lang="en-US" dirty="0"/>
              <a:t> as their own. Thank you.</a:t>
            </a:r>
          </a:p>
          <a:p>
            <a:endParaRPr lang="en-GB" dirty="0"/>
          </a:p>
        </p:txBody>
      </p:sp>
      <p:sp>
        <p:nvSpPr>
          <p:cNvPr id="4" name="Slide Number Placeholder 3"/>
          <p:cNvSpPr>
            <a:spLocks noGrp="1"/>
          </p:cNvSpPr>
          <p:nvPr>
            <p:ph type="sldNum" sz="quarter" idx="5"/>
          </p:nvPr>
        </p:nvSpPr>
        <p:spPr/>
        <p:txBody>
          <a:bodyPr/>
          <a:lstStyle/>
          <a:p>
            <a:fld id="{D3B9915D-9B3C-4D27-A9DE-66900A46AF53}" type="slidenum">
              <a:rPr lang="en-GB" smtClean="0"/>
              <a:t>16</a:t>
            </a:fld>
            <a:endParaRPr lang="en-GB"/>
          </a:p>
        </p:txBody>
      </p:sp>
    </p:spTree>
    <p:extLst>
      <p:ext uri="{BB962C8B-B14F-4D97-AF65-F5344CB8AC3E}">
        <p14:creationId xmlns:p14="http://schemas.microsoft.com/office/powerpoint/2010/main" val="38530758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2FD477-89EA-74DB-F1AE-73D23B1EC4E6}"/>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870C6507-1F70-27C5-F88B-43EADC72A4C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2F9A8711-41ED-51FB-6F68-9CFD316A8211}"/>
              </a:ext>
            </a:extLst>
          </p:cNvPr>
          <p:cNvSpPr>
            <a:spLocks noGrp="1"/>
          </p:cNvSpPr>
          <p:nvPr>
            <p:ph type="dt" sz="half" idx="10"/>
          </p:nvPr>
        </p:nvSpPr>
        <p:spPr/>
        <p:txBody>
          <a:bodyPr/>
          <a:lstStyle/>
          <a:p>
            <a:fld id="{C18CAC0E-ECB9-42A0-8E07-61A89338B736}" type="datetimeFigureOut">
              <a:rPr lang="en-GB" smtClean="0"/>
              <a:t>25/10/2026</a:t>
            </a:fld>
            <a:endParaRPr lang="en-GB"/>
          </a:p>
        </p:txBody>
      </p:sp>
      <p:sp>
        <p:nvSpPr>
          <p:cNvPr id="5" name="Footer Placeholder 4">
            <a:extLst>
              <a:ext uri="{FF2B5EF4-FFF2-40B4-BE49-F238E27FC236}">
                <a16:creationId xmlns:a16="http://schemas.microsoft.com/office/drawing/2014/main" id="{C85827B3-07FC-06CB-6012-F282F6273FB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C9FD89-8FE1-82CD-FE86-890D10EF0F4B}"/>
              </a:ext>
            </a:extLst>
          </p:cNvPr>
          <p:cNvSpPr>
            <a:spLocks noGrp="1"/>
          </p:cNvSpPr>
          <p:nvPr>
            <p:ph type="sldNum" sz="quarter" idx="12"/>
          </p:nvPr>
        </p:nvSpPr>
        <p:spPr/>
        <p:txBody>
          <a:bodyPr/>
          <a:lstStyle/>
          <a:p>
            <a:fld id="{EE5E3352-718E-4ADF-A04D-A9156AC699F4}" type="slidenum">
              <a:rPr lang="en-GB" smtClean="0"/>
              <a:t>‹#›</a:t>
            </a:fld>
            <a:endParaRPr lang="en-GB"/>
          </a:p>
        </p:txBody>
      </p:sp>
    </p:spTree>
    <p:extLst>
      <p:ext uri="{BB962C8B-B14F-4D97-AF65-F5344CB8AC3E}">
        <p14:creationId xmlns:p14="http://schemas.microsoft.com/office/powerpoint/2010/main" val="24257363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16E5D2-12DB-49A3-0F00-1280DF19664C}"/>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A3952DD9-ABB0-650F-31C2-D3720BC49125}"/>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76E1910-9272-4876-9450-CF654F356C90}"/>
              </a:ext>
            </a:extLst>
          </p:cNvPr>
          <p:cNvSpPr>
            <a:spLocks noGrp="1"/>
          </p:cNvSpPr>
          <p:nvPr>
            <p:ph type="dt" sz="half" idx="10"/>
          </p:nvPr>
        </p:nvSpPr>
        <p:spPr/>
        <p:txBody>
          <a:bodyPr/>
          <a:lstStyle/>
          <a:p>
            <a:fld id="{C18CAC0E-ECB9-42A0-8E07-61A89338B736}" type="datetimeFigureOut">
              <a:rPr lang="en-GB" smtClean="0"/>
              <a:t>25/10/2026</a:t>
            </a:fld>
            <a:endParaRPr lang="en-GB"/>
          </a:p>
        </p:txBody>
      </p:sp>
      <p:sp>
        <p:nvSpPr>
          <p:cNvPr id="5" name="Footer Placeholder 4">
            <a:extLst>
              <a:ext uri="{FF2B5EF4-FFF2-40B4-BE49-F238E27FC236}">
                <a16:creationId xmlns:a16="http://schemas.microsoft.com/office/drawing/2014/main" id="{D3E2480B-4B1F-2903-70A0-F6959D58F26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E0E62B-B6F7-35B3-1E3F-81A5F6AF9F68}"/>
              </a:ext>
            </a:extLst>
          </p:cNvPr>
          <p:cNvSpPr>
            <a:spLocks noGrp="1"/>
          </p:cNvSpPr>
          <p:nvPr>
            <p:ph type="sldNum" sz="quarter" idx="12"/>
          </p:nvPr>
        </p:nvSpPr>
        <p:spPr/>
        <p:txBody>
          <a:bodyPr/>
          <a:lstStyle/>
          <a:p>
            <a:fld id="{EE5E3352-718E-4ADF-A04D-A9156AC699F4}" type="slidenum">
              <a:rPr lang="en-GB" smtClean="0"/>
              <a:t>‹#›</a:t>
            </a:fld>
            <a:endParaRPr lang="en-GB"/>
          </a:p>
        </p:txBody>
      </p:sp>
    </p:spTree>
    <p:extLst>
      <p:ext uri="{BB962C8B-B14F-4D97-AF65-F5344CB8AC3E}">
        <p14:creationId xmlns:p14="http://schemas.microsoft.com/office/powerpoint/2010/main" val="38654973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CFE07-CC69-0159-AFB2-D44EB2079FC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B4AF99A7-BBC7-CD57-64AC-F14A03EC7DB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CBEE2CD-5D4C-793C-14DC-36F7B4E22A42}"/>
              </a:ext>
            </a:extLst>
          </p:cNvPr>
          <p:cNvSpPr>
            <a:spLocks noGrp="1"/>
          </p:cNvSpPr>
          <p:nvPr>
            <p:ph type="dt" sz="half" idx="10"/>
          </p:nvPr>
        </p:nvSpPr>
        <p:spPr/>
        <p:txBody>
          <a:bodyPr/>
          <a:lstStyle/>
          <a:p>
            <a:fld id="{C18CAC0E-ECB9-42A0-8E07-61A89338B736}" type="datetimeFigureOut">
              <a:rPr lang="en-GB" smtClean="0"/>
              <a:t>25/10/2026</a:t>
            </a:fld>
            <a:endParaRPr lang="en-GB"/>
          </a:p>
        </p:txBody>
      </p:sp>
      <p:sp>
        <p:nvSpPr>
          <p:cNvPr id="5" name="Footer Placeholder 4">
            <a:extLst>
              <a:ext uri="{FF2B5EF4-FFF2-40B4-BE49-F238E27FC236}">
                <a16:creationId xmlns:a16="http://schemas.microsoft.com/office/drawing/2014/main" id="{8E284F3E-35BF-2554-9974-DFC850DE82F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90E131F-BCFE-A710-CBDC-E56F989D7EC8}"/>
              </a:ext>
            </a:extLst>
          </p:cNvPr>
          <p:cNvSpPr>
            <a:spLocks noGrp="1"/>
          </p:cNvSpPr>
          <p:nvPr>
            <p:ph type="sldNum" sz="quarter" idx="12"/>
          </p:nvPr>
        </p:nvSpPr>
        <p:spPr/>
        <p:txBody>
          <a:bodyPr/>
          <a:lstStyle/>
          <a:p>
            <a:fld id="{EE5E3352-718E-4ADF-A04D-A9156AC699F4}" type="slidenum">
              <a:rPr lang="en-GB" smtClean="0"/>
              <a:t>‹#›</a:t>
            </a:fld>
            <a:endParaRPr lang="en-GB"/>
          </a:p>
        </p:txBody>
      </p:sp>
    </p:spTree>
    <p:extLst>
      <p:ext uri="{BB962C8B-B14F-4D97-AF65-F5344CB8AC3E}">
        <p14:creationId xmlns:p14="http://schemas.microsoft.com/office/powerpoint/2010/main" val="24363408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6C935-E586-A657-B101-FAEDF479BE0C}"/>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DFBB4F19-B327-A56A-42D0-AF490F073C7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7852D003-20AB-D022-29DE-7EDE67484C9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CFA87DC6-B902-CFBE-FE3C-070590823867}"/>
              </a:ext>
            </a:extLst>
          </p:cNvPr>
          <p:cNvSpPr>
            <a:spLocks noGrp="1"/>
          </p:cNvSpPr>
          <p:nvPr>
            <p:ph type="dt" sz="half" idx="10"/>
          </p:nvPr>
        </p:nvSpPr>
        <p:spPr/>
        <p:txBody>
          <a:bodyPr/>
          <a:lstStyle/>
          <a:p>
            <a:fld id="{C18CAC0E-ECB9-42A0-8E07-61A89338B736}" type="datetimeFigureOut">
              <a:rPr lang="en-GB" smtClean="0"/>
              <a:t>25/10/2026</a:t>
            </a:fld>
            <a:endParaRPr lang="en-GB"/>
          </a:p>
        </p:txBody>
      </p:sp>
      <p:sp>
        <p:nvSpPr>
          <p:cNvPr id="6" name="Footer Placeholder 5">
            <a:extLst>
              <a:ext uri="{FF2B5EF4-FFF2-40B4-BE49-F238E27FC236}">
                <a16:creationId xmlns:a16="http://schemas.microsoft.com/office/drawing/2014/main" id="{6BBE8811-F41D-F564-6772-BCB73BA17D3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854FE34-A311-41F7-6C36-0F8E8022D2C0}"/>
              </a:ext>
            </a:extLst>
          </p:cNvPr>
          <p:cNvSpPr>
            <a:spLocks noGrp="1"/>
          </p:cNvSpPr>
          <p:nvPr>
            <p:ph type="sldNum" sz="quarter" idx="12"/>
          </p:nvPr>
        </p:nvSpPr>
        <p:spPr/>
        <p:txBody>
          <a:bodyPr/>
          <a:lstStyle/>
          <a:p>
            <a:fld id="{EE5E3352-718E-4ADF-A04D-A9156AC699F4}" type="slidenum">
              <a:rPr lang="en-GB" smtClean="0"/>
              <a:t>‹#›</a:t>
            </a:fld>
            <a:endParaRPr lang="en-GB"/>
          </a:p>
        </p:txBody>
      </p:sp>
    </p:spTree>
    <p:extLst>
      <p:ext uri="{BB962C8B-B14F-4D97-AF65-F5344CB8AC3E}">
        <p14:creationId xmlns:p14="http://schemas.microsoft.com/office/powerpoint/2010/main" val="17159001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64D871-8524-4695-877A-7C793AE1BAC1}"/>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FCE5A5D8-52C8-BDE2-2072-89A453F62FE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019D9DFA-7F26-DC89-BC31-F00DF609107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9534FC3D-0340-A8A4-605E-CB6F36ABFF2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64B2E88-9BE9-A348-55B7-FCFF9D561260}"/>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D4CCA1D1-1ED7-5159-8E6C-EDD8EFE5EEA6}"/>
              </a:ext>
            </a:extLst>
          </p:cNvPr>
          <p:cNvSpPr>
            <a:spLocks noGrp="1"/>
          </p:cNvSpPr>
          <p:nvPr>
            <p:ph type="dt" sz="half" idx="10"/>
          </p:nvPr>
        </p:nvSpPr>
        <p:spPr/>
        <p:txBody>
          <a:bodyPr/>
          <a:lstStyle/>
          <a:p>
            <a:fld id="{C18CAC0E-ECB9-42A0-8E07-61A89338B736}" type="datetimeFigureOut">
              <a:rPr lang="en-GB" smtClean="0"/>
              <a:t>25/10/2026</a:t>
            </a:fld>
            <a:endParaRPr lang="en-GB"/>
          </a:p>
        </p:txBody>
      </p:sp>
      <p:sp>
        <p:nvSpPr>
          <p:cNvPr id="8" name="Footer Placeholder 7">
            <a:extLst>
              <a:ext uri="{FF2B5EF4-FFF2-40B4-BE49-F238E27FC236}">
                <a16:creationId xmlns:a16="http://schemas.microsoft.com/office/drawing/2014/main" id="{617813DE-9333-8E5A-B4AE-4CD9FB06B8A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5198543-4E28-255E-4364-97C2C5953FF4}"/>
              </a:ext>
            </a:extLst>
          </p:cNvPr>
          <p:cNvSpPr>
            <a:spLocks noGrp="1"/>
          </p:cNvSpPr>
          <p:nvPr>
            <p:ph type="sldNum" sz="quarter" idx="12"/>
          </p:nvPr>
        </p:nvSpPr>
        <p:spPr/>
        <p:txBody>
          <a:bodyPr/>
          <a:lstStyle/>
          <a:p>
            <a:fld id="{EE5E3352-718E-4ADF-A04D-A9156AC699F4}" type="slidenum">
              <a:rPr lang="en-GB" smtClean="0"/>
              <a:t>‹#›</a:t>
            </a:fld>
            <a:endParaRPr lang="en-GB"/>
          </a:p>
        </p:txBody>
      </p:sp>
    </p:spTree>
    <p:extLst>
      <p:ext uri="{BB962C8B-B14F-4D97-AF65-F5344CB8AC3E}">
        <p14:creationId xmlns:p14="http://schemas.microsoft.com/office/powerpoint/2010/main" val="26162974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50960-CBA5-DD04-701C-6524D05D9DDC}"/>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ECED5327-E986-3CDF-D656-D6670C34E240}"/>
              </a:ext>
            </a:extLst>
          </p:cNvPr>
          <p:cNvSpPr>
            <a:spLocks noGrp="1"/>
          </p:cNvSpPr>
          <p:nvPr>
            <p:ph type="dt" sz="half" idx="10"/>
          </p:nvPr>
        </p:nvSpPr>
        <p:spPr/>
        <p:txBody>
          <a:bodyPr/>
          <a:lstStyle/>
          <a:p>
            <a:fld id="{C18CAC0E-ECB9-42A0-8E07-61A89338B736}" type="datetimeFigureOut">
              <a:rPr lang="en-GB" smtClean="0"/>
              <a:t>25/10/2026</a:t>
            </a:fld>
            <a:endParaRPr lang="en-GB"/>
          </a:p>
        </p:txBody>
      </p:sp>
      <p:sp>
        <p:nvSpPr>
          <p:cNvPr id="4" name="Footer Placeholder 3">
            <a:extLst>
              <a:ext uri="{FF2B5EF4-FFF2-40B4-BE49-F238E27FC236}">
                <a16:creationId xmlns:a16="http://schemas.microsoft.com/office/drawing/2014/main" id="{38F5A00A-D669-8974-7903-2EE6E9F1B64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8A45B63-3C0A-5FDE-5848-CCE3073AFEE3}"/>
              </a:ext>
            </a:extLst>
          </p:cNvPr>
          <p:cNvSpPr>
            <a:spLocks noGrp="1"/>
          </p:cNvSpPr>
          <p:nvPr>
            <p:ph type="sldNum" sz="quarter" idx="12"/>
          </p:nvPr>
        </p:nvSpPr>
        <p:spPr/>
        <p:txBody>
          <a:bodyPr/>
          <a:lstStyle/>
          <a:p>
            <a:fld id="{EE5E3352-718E-4ADF-A04D-A9156AC699F4}" type="slidenum">
              <a:rPr lang="en-GB" smtClean="0"/>
              <a:t>‹#›</a:t>
            </a:fld>
            <a:endParaRPr lang="en-GB"/>
          </a:p>
        </p:txBody>
      </p:sp>
    </p:spTree>
    <p:extLst>
      <p:ext uri="{BB962C8B-B14F-4D97-AF65-F5344CB8AC3E}">
        <p14:creationId xmlns:p14="http://schemas.microsoft.com/office/powerpoint/2010/main" val="14754866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7D1F56D-C7F7-DD7A-59F5-D013AD07D4FD}"/>
              </a:ext>
            </a:extLst>
          </p:cNvPr>
          <p:cNvSpPr>
            <a:spLocks noGrp="1"/>
          </p:cNvSpPr>
          <p:nvPr>
            <p:ph type="dt" sz="half" idx="10"/>
          </p:nvPr>
        </p:nvSpPr>
        <p:spPr/>
        <p:txBody>
          <a:bodyPr/>
          <a:lstStyle/>
          <a:p>
            <a:fld id="{C18CAC0E-ECB9-42A0-8E07-61A89338B736}" type="datetimeFigureOut">
              <a:rPr lang="en-GB" smtClean="0"/>
              <a:t>25/10/2026</a:t>
            </a:fld>
            <a:endParaRPr lang="en-GB"/>
          </a:p>
        </p:txBody>
      </p:sp>
      <p:sp>
        <p:nvSpPr>
          <p:cNvPr id="3" name="Footer Placeholder 2">
            <a:extLst>
              <a:ext uri="{FF2B5EF4-FFF2-40B4-BE49-F238E27FC236}">
                <a16:creationId xmlns:a16="http://schemas.microsoft.com/office/drawing/2014/main" id="{02E608AE-705A-ADF6-EC82-7BC2738CA31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EECD4BB-1E15-3B5A-FC1E-7F6C2AF6125A}"/>
              </a:ext>
            </a:extLst>
          </p:cNvPr>
          <p:cNvSpPr>
            <a:spLocks noGrp="1"/>
          </p:cNvSpPr>
          <p:nvPr>
            <p:ph type="sldNum" sz="quarter" idx="12"/>
          </p:nvPr>
        </p:nvSpPr>
        <p:spPr/>
        <p:txBody>
          <a:bodyPr/>
          <a:lstStyle/>
          <a:p>
            <a:fld id="{EE5E3352-718E-4ADF-A04D-A9156AC699F4}" type="slidenum">
              <a:rPr lang="en-GB" smtClean="0"/>
              <a:t>‹#›</a:t>
            </a:fld>
            <a:endParaRPr lang="en-GB"/>
          </a:p>
        </p:txBody>
      </p:sp>
    </p:spTree>
    <p:extLst>
      <p:ext uri="{BB962C8B-B14F-4D97-AF65-F5344CB8AC3E}">
        <p14:creationId xmlns:p14="http://schemas.microsoft.com/office/powerpoint/2010/main" val="36439454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13B854-D690-23F6-1F7F-DAAD7D26AAC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F2151863-E6E8-EF74-06A7-BD45A2411F2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800F58B-5A02-30FB-9E67-5EE65ED27B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3CB96B2-E831-E464-8DB2-AF13D0FB2605}"/>
              </a:ext>
            </a:extLst>
          </p:cNvPr>
          <p:cNvSpPr>
            <a:spLocks noGrp="1"/>
          </p:cNvSpPr>
          <p:nvPr>
            <p:ph type="dt" sz="half" idx="10"/>
          </p:nvPr>
        </p:nvSpPr>
        <p:spPr/>
        <p:txBody>
          <a:bodyPr/>
          <a:lstStyle/>
          <a:p>
            <a:fld id="{C18CAC0E-ECB9-42A0-8E07-61A89338B736}" type="datetimeFigureOut">
              <a:rPr lang="en-GB" smtClean="0"/>
              <a:t>25/10/2026</a:t>
            </a:fld>
            <a:endParaRPr lang="en-GB"/>
          </a:p>
        </p:txBody>
      </p:sp>
      <p:sp>
        <p:nvSpPr>
          <p:cNvPr id="6" name="Footer Placeholder 5">
            <a:extLst>
              <a:ext uri="{FF2B5EF4-FFF2-40B4-BE49-F238E27FC236}">
                <a16:creationId xmlns:a16="http://schemas.microsoft.com/office/drawing/2014/main" id="{380574FD-F2F8-F6FA-701A-C42027D69F0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58577B3-B5A9-F121-27B7-F50AB9845600}"/>
              </a:ext>
            </a:extLst>
          </p:cNvPr>
          <p:cNvSpPr>
            <a:spLocks noGrp="1"/>
          </p:cNvSpPr>
          <p:nvPr>
            <p:ph type="sldNum" sz="quarter" idx="12"/>
          </p:nvPr>
        </p:nvSpPr>
        <p:spPr/>
        <p:txBody>
          <a:bodyPr/>
          <a:lstStyle/>
          <a:p>
            <a:fld id="{EE5E3352-718E-4ADF-A04D-A9156AC699F4}" type="slidenum">
              <a:rPr lang="en-GB" smtClean="0"/>
              <a:t>‹#›</a:t>
            </a:fld>
            <a:endParaRPr lang="en-GB"/>
          </a:p>
        </p:txBody>
      </p:sp>
    </p:spTree>
    <p:extLst>
      <p:ext uri="{BB962C8B-B14F-4D97-AF65-F5344CB8AC3E}">
        <p14:creationId xmlns:p14="http://schemas.microsoft.com/office/powerpoint/2010/main" val="38299679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0C5514-1B33-1F33-C0E3-87C5E30E7BF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D875BD55-3A89-7C30-DA21-0863911646BB}"/>
              </a:ext>
            </a:extLst>
          </p:cNvPr>
          <p:cNvSpPr>
            <a:spLocks noGrp="1" noChangeAspect="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DB0B115-8EA4-759E-B443-48013FFD57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21A63F9-65B8-F884-EF5D-0781962BBA77}"/>
              </a:ext>
            </a:extLst>
          </p:cNvPr>
          <p:cNvSpPr>
            <a:spLocks noGrp="1"/>
          </p:cNvSpPr>
          <p:nvPr>
            <p:ph type="dt" sz="half" idx="10"/>
          </p:nvPr>
        </p:nvSpPr>
        <p:spPr/>
        <p:txBody>
          <a:bodyPr/>
          <a:lstStyle/>
          <a:p>
            <a:fld id="{C18CAC0E-ECB9-42A0-8E07-61A89338B736}" type="datetimeFigureOut">
              <a:rPr lang="en-GB" smtClean="0"/>
              <a:t>25/10/2026</a:t>
            </a:fld>
            <a:endParaRPr lang="en-GB"/>
          </a:p>
        </p:txBody>
      </p:sp>
      <p:sp>
        <p:nvSpPr>
          <p:cNvPr id="6" name="Footer Placeholder 5">
            <a:extLst>
              <a:ext uri="{FF2B5EF4-FFF2-40B4-BE49-F238E27FC236}">
                <a16:creationId xmlns:a16="http://schemas.microsoft.com/office/drawing/2014/main" id="{5E366964-936C-1468-2FA0-5EA3AC99328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F882B6B-8D40-DC13-4F13-BF899769BF55}"/>
              </a:ext>
            </a:extLst>
          </p:cNvPr>
          <p:cNvSpPr>
            <a:spLocks noGrp="1"/>
          </p:cNvSpPr>
          <p:nvPr>
            <p:ph type="sldNum" sz="quarter" idx="12"/>
          </p:nvPr>
        </p:nvSpPr>
        <p:spPr/>
        <p:txBody>
          <a:bodyPr/>
          <a:lstStyle/>
          <a:p>
            <a:fld id="{EE5E3352-718E-4ADF-A04D-A9156AC699F4}" type="slidenum">
              <a:rPr lang="en-GB" smtClean="0"/>
              <a:t>‹#›</a:t>
            </a:fld>
            <a:endParaRPr lang="en-GB"/>
          </a:p>
        </p:txBody>
      </p:sp>
    </p:spTree>
    <p:extLst>
      <p:ext uri="{BB962C8B-B14F-4D97-AF65-F5344CB8AC3E}">
        <p14:creationId xmlns:p14="http://schemas.microsoft.com/office/powerpoint/2010/main" val="6378247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85A183-184F-B0B1-3563-4092E10438E2}"/>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7AE81843-5A86-5748-6748-09D9E8EE2E12}"/>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8771972-9AD7-E575-6572-E441E29D9503}"/>
              </a:ext>
            </a:extLst>
          </p:cNvPr>
          <p:cNvSpPr>
            <a:spLocks noGrp="1"/>
          </p:cNvSpPr>
          <p:nvPr>
            <p:ph type="dt" sz="half" idx="10"/>
          </p:nvPr>
        </p:nvSpPr>
        <p:spPr/>
        <p:txBody>
          <a:bodyPr/>
          <a:lstStyle/>
          <a:p>
            <a:fld id="{C18CAC0E-ECB9-42A0-8E07-61A89338B736}" type="datetimeFigureOut">
              <a:rPr lang="en-GB" smtClean="0"/>
              <a:t>25/10/2026</a:t>
            </a:fld>
            <a:endParaRPr lang="en-GB"/>
          </a:p>
        </p:txBody>
      </p:sp>
      <p:sp>
        <p:nvSpPr>
          <p:cNvPr id="5" name="Footer Placeholder 4">
            <a:extLst>
              <a:ext uri="{FF2B5EF4-FFF2-40B4-BE49-F238E27FC236}">
                <a16:creationId xmlns:a16="http://schemas.microsoft.com/office/drawing/2014/main" id="{C6D9EE38-D12B-28AF-D07A-3B36FD1F53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6A9C2E-822F-38A8-BA4F-B6654FA61D60}"/>
              </a:ext>
            </a:extLst>
          </p:cNvPr>
          <p:cNvSpPr>
            <a:spLocks noGrp="1"/>
          </p:cNvSpPr>
          <p:nvPr>
            <p:ph type="sldNum" sz="quarter" idx="12"/>
          </p:nvPr>
        </p:nvSpPr>
        <p:spPr/>
        <p:txBody>
          <a:bodyPr/>
          <a:lstStyle/>
          <a:p>
            <a:fld id="{EE5E3352-718E-4ADF-A04D-A9156AC699F4}" type="slidenum">
              <a:rPr lang="en-GB" smtClean="0"/>
              <a:t>‹#›</a:t>
            </a:fld>
            <a:endParaRPr lang="en-GB"/>
          </a:p>
        </p:txBody>
      </p:sp>
    </p:spTree>
    <p:extLst>
      <p:ext uri="{BB962C8B-B14F-4D97-AF65-F5344CB8AC3E}">
        <p14:creationId xmlns:p14="http://schemas.microsoft.com/office/powerpoint/2010/main" val="4712807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7D7B901-FBB7-095B-AC56-DAD79C92CF97}"/>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665C09FA-3E95-98BF-BA92-9E02503E274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8D2E5D5-F691-59B7-7539-C6D102BFB171}"/>
              </a:ext>
            </a:extLst>
          </p:cNvPr>
          <p:cNvSpPr>
            <a:spLocks noGrp="1"/>
          </p:cNvSpPr>
          <p:nvPr>
            <p:ph type="dt" sz="half" idx="10"/>
          </p:nvPr>
        </p:nvSpPr>
        <p:spPr/>
        <p:txBody>
          <a:bodyPr/>
          <a:lstStyle/>
          <a:p>
            <a:fld id="{C18CAC0E-ECB9-42A0-8E07-61A89338B736}" type="datetimeFigureOut">
              <a:rPr lang="en-GB" smtClean="0"/>
              <a:t>25/10/2026</a:t>
            </a:fld>
            <a:endParaRPr lang="en-GB"/>
          </a:p>
        </p:txBody>
      </p:sp>
      <p:sp>
        <p:nvSpPr>
          <p:cNvPr id="5" name="Footer Placeholder 4">
            <a:extLst>
              <a:ext uri="{FF2B5EF4-FFF2-40B4-BE49-F238E27FC236}">
                <a16:creationId xmlns:a16="http://schemas.microsoft.com/office/drawing/2014/main" id="{F9E0F337-2045-3921-2D0F-6F24B43800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44BC62-7D41-DFCE-37D9-EC756ED325C8}"/>
              </a:ext>
            </a:extLst>
          </p:cNvPr>
          <p:cNvSpPr>
            <a:spLocks noGrp="1"/>
          </p:cNvSpPr>
          <p:nvPr>
            <p:ph type="sldNum" sz="quarter" idx="12"/>
          </p:nvPr>
        </p:nvSpPr>
        <p:spPr/>
        <p:txBody>
          <a:bodyPr/>
          <a:lstStyle/>
          <a:p>
            <a:fld id="{EE5E3352-718E-4ADF-A04D-A9156AC699F4}" type="slidenum">
              <a:rPr lang="en-GB" smtClean="0"/>
              <a:t>‹#›</a:t>
            </a:fld>
            <a:endParaRPr lang="en-GB"/>
          </a:p>
        </p:txBody>
      </p:sp>
    </p:spTree>
    <p:extLst>
      <p:ext uri="{BB962C8B-B14F-4D97-AF65-F5344CB8AC3E}">
        <p14:creationId xmlns:p14="http://schemas.microsoft.com/office/powerpoint/2010/main" val="12487578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1DEA9B6-839B-54F6-3F67-160D4B008C1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3FB64A28-3E42-AF10-6D63-9E6C6FEDEB4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4BB4CE0-4EF5-277C-2690-D9B62A38A66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18CAC0E-ECB9-42A0-8E07-61A89338B736}" type="datetimeFigureOut">
              <a:rPr lang="en-GB" smtClean="0"/>
              <a:t>25/10/2026</a:t>
            </a:fld>
            <a:endParaRPr lang="en-GB"/>
          </a:p>
        </p:txBody>
      </p:sp>
      <p:sp>
        <p:nvSpPr>
          <p:cNvPr id="5" name="Footer Placeholder 4">
            <a:extLst>
              <a:ext uri="{FF2B5EF4-FFF2-40B4-BE49-F238E27FC236}">
                <a16:creationId xmlns:a16="http://schemas.microsoft.com/office/drawing/2014/main" id="{FDBE89B0-2654-1CE1-3745-7CDB3882506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36D8D24A-0B38-C8DC-96F1-3EF40D35696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E5E3352-718E-4ADF-A04D-A9156AC699F4}" type="slidenum">
              <a:rPr lang="en-GB" smtClean="0"/>
              <a:t>‹#›</a:t>
            </a:fld>
            <a:endParaRPr lang="en-GB"/>
          </a:p>
        </p:txBody>
      </p:sp>
    </p:spTree>
    <p:extLst>
      <p:ext uri="{BB962C8B-B14F-4D97-AF65-F5344CB8AC3E}">
        <p14:creationId xmlns:p14="http://schemas.microsoft.com/office/powerpoint/2010/main" val="21849138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7.png"/><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4.mp4"/><Relationship Id="rId1" Type="http://schemas.microsoft.com/office/2007/relationships/media" Target="../media/media4.mp4"/><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5.mp4"/><Relationship Id="rId1" Type="http://schemas.microsoft.com/office/2007/relationships/media" Target="../media/media5.mp4"/><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6.mp4"/><Relationship Id="rId1" Type="http://schemas.microsoft.com/office/2007/relationships/media" Target="../media/media6.mp4"/><Relationship Id="rId5" Type="http://schemas.openxmlformats.org/officeDocument/2006/relationships/image" Target="../media/image12.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7.mp4"/><Relationship Id="rId1" Type="http://schemas.microsoft.com/office/2007/relationships/media" Target="../media/media7.mp4"/><Relationship Id="rId5" Type="http://schemas.openxmlformats.org/officeDocument/2006/relationships/image" Target="../media/image13.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8.mp4"/><Relationship Id="rId1" Type="http://schemas.microsoft.com/office/2007/relationships/media" Target="../media/media8.mp4"/><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9.mp4"/><Relationship Id="rId1" Type="http://schemas.microsoft.com/office/2007/relationships/media" Target="../media/media9.mp4"/><Relationship Id="rId5" Type="http://schemas.openxmlformats.org/officeDocument/2006/relationships/image" Target="../media/image15.png"/><Relationship Id="rId4"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0.mp4"/><Relationship Id="rId1" Type="http://schemas.microsoft.com/office/2007/relationships/media" Target="../media/media10.mp4"/><Relationship Id="rId5" Type="http://schemas.openxmlformats.org/officeDocument/2006/relationships/image" Target="../media/image16.png"/><Relationship Id="rId4"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1.mp4"/><Relationship Id="rId1" Type="http://schemas.microsoft.com/office/2007/relationships/media" Target="../media/media11.mp4"/><Relationship Id="rId5" Type="http://schemas.openxmlformats.org/officeDocument/2006/relationships/image" Target="../media/image17.png"/><Relationship Id="rId4"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2.mp4"/><Relationship Id="rId1" Type="http://schemas.microsoft.com/office/2007/relationships/media" Target="../media/media12.mp4"/><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3.mp4"/><Relationship Id="rId1" Type="http://schemas.microsoft.com/office/2007/relationships/media" Target="../media/media13.mp4"/><Relationship Id="rId5" Type="http://schemas.openxmlformats.org/officeDocument/2006/relationships/image" Target="../media/image20.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4.mp4"/><Relationship Id="rId1" Type="http://schemas.microsoft.com/office/2007/relationships/media" Target="../media/media14.mp4"/><Relationship Id="rId5" Type="http://schemas.openxmlformats.org/officeDocument/2006/relationships/image" Target="../media/image21.png"/><Relationship Id="rId4" Type="http://schemas.openxmlformats.org/officeDocument/2006/relationships/notesSlide" Target="../notesSlides/notesSlide11.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5.mp4"/><Relationship Id="rId1" Type="http://schemas.microsoft.com/office/2007/relationships/media" Target="../media/media15.mp4"/><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6.mp4"/><Relationship Id="rId1" Type="http://schemas.microsoft.com/office/2007/relationships/media" Target="../media/media16.mp4"/><Relationship Id="rId5" Type="http://schemas.openxmlformats.org/officeDocument/2006/relationships/image" Target="../media/image23.png"/><Relationship Id="rId4" Type="http://schemas.openxmlformats.org/officeDocument/2006/relationships/notesSlide" Target="../notesSlides/notesSlide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legislation.gov.uk/ukpga/2005/9?utm_source=chatgpt.com" TargetMode="External"/><Relationship Id="rId2" Type="http://schemas.openxmlformats.org/officeDocument/2006/relationships/hyperlink" Target="https://lpslaw.co.uk/resources/General/SCIE_DOLS.pdf?utm_source=chatgpt.com" TargetMode="External"/><Relationship Id="rId1" Type="http://schemas.openxmlformats.org/officeDocument/2006/relationships/slideLayout" Target="../slideLayouts/slideLayout2.xml"/><Relationship Id="rId4" Type="http://schemas.openxmlformats.org/officeDocument/2006/relationships/hyperlink" Target="https://www.scie.org.uk/mca/practice/care-planning/liberty-autonomy/?utm_source=chatgp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descr="The Importance of Choice for the Elderly: Empowering Lives with Royal Homecare">
            <a:extLst>
              <a:ext uri="{FF2B5EF4-FFF2-40B4-BE49-F238E27FC236}">
                <a16:creationId xmlns:a16="http://schemas.microsoft.com/office/drawing/2014/main" id="{BC9EB0C2-2669-CE32-91DA-96780F9125ED}"/>
              </a:ext>
            </a:extLst>
          </p:cNvPr>
          <p:cNvPicPr>
            <a:picLocks noChangeAspect="1"/>
          </p:cNvPicPr>
          <p:nvPr/>
        </p:nvPicPr>
        <p:blipFill>
          <a:blip r:embed="rId5"/>
          <a:stretch>
            <a:fillRect/>
          </a:stretch>
        </p:blipFill>
        <p:spPr>
          <a:xfrm>
            <a:off x="6069562" y="383458"/>
            <a:ext cx="6078894" cy="6078894"/>
          </a:xfrm>
          <a:prstGeom prst="rect">
            <a:avLst/>
          </a:prstGeom>
        </p:spPr>
      </p:pic>
      <p:sp>
        <p:nvSpPr>
          <p:cNvPr id="5" name="Rectangle 4">
            <a:extLst>
              <a:ext uri="{FF2B5EF4-FFF2-40B4-BE49-F238E27FC236}">
                <a16:creationId xmlns:a16="http://schemas.microsoft.com/office/drawing/2014/main" id="{266C2CFA-C7D7-868F-25F2-FDD5102E503E}"/>
              </a:ext>
            </a:extLst>
          </p:cNvPr>
          <p:cNvSpPr/>
          <p:nvPr/>
        </p:nvSpPr>
        <p:spPr>
          <a:xfrm>
            <a:off x="0" y="255639"/>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1569316F-B6A8-A898-F73F-F5A1581FE5B6}"/>
              </a:ext>
            </a:extLst>
          </p:cNvPr>
          <p:cNvSpPr/>
          <p:nvPr/>
        </p:nvSpPr>
        <p:spPr>
          <a:xfrm>
            <a:off x="14751" y="6366404"/>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EF9A3C59-367E-9F57-BC54-C69C5FFDEE3A}"/>
              </a:ext>
            </a:extLst>
          </p:cNvPr>
          <p:cNvSpPr txBox="1"/>
          <p:nvPr/>
        </p:nvSpPr>
        <p:spPr>
          <a:xfrm>
            <a:off x="-1" y="1518855"/>
            <a:ext cx="6069563" cy="3108543"/>
          </a:xfrm>
          <a:prstGeom prst="rect">
            <a:avLst/>
          </a:prstGeom>
          <a:noFill/>
        </p:spPr>
        <p:txBody>
          <a:bodyPr wrap="square" rtlCol="0">
            <a:spAutoFit/>
          </a:bodyPr>
          <a:lstStyle/>
          <a:p>
            <a:pPr algn="ctr"/>
            <a:r>
              <a:rPr lang="en-GB" sz="2800" b="1" dirty="0"/>
              <a:t>Name: EDINAH NYIRANKUSI</a:t>
            </a:r>
          </a:p>
          <a:p>
            <a:pPr algn="ctr"/>
            <a:endParaRPr lang="en-GB" sz="2800" b="1" dirty="0"/>
          </a:p>
          <a:p>
            <a:pPr algn="ctr"/>
            <a:r>
              <a:rPr lang="en-GB" sz="2800" b="1" dirty="0"/>
              <a:t>Module Title: EMPOWERING THE OLDER PERSON</a:t>
            </a:r>
          </a:p>
          <a:p>
            <a:pPr algn="ctr"/>
            <a:endParaRPr lang="en-GB" sz="2800" b="1" dirty="0"/>
          </a:p>
          <a:p>
            <a:pPr algn="ctr"/>
            <a:endParaRPr lang="en-GB" sz="2800" b="1" dirty="0"/>
          </a:p>
          <a:p>
            <a:pPr algn="ctr"/>
            <a:r>
              <a:rPr lang="en-GB" sz="2800" b="1" dirty="0"/>
              <a:t>Lecturer:  TSIWANI  KHUMALO</a:t>
            </a:r>
          </a:p>
        </p:txBody>
      </p:sp>
      <p:sp>
        <p:nvSpPr>
          <p:cNvPr id="27" name="Text 16">
            <a:extLst>
              <a:ext uri="{FF2B5EF4-FFF2-40B4-BE49-F238E27FC236}">
                <a16:creationId xmlns:a16="http://schemas.microsoft.com/office/drawing/2014/main" id="{E1627B77-A7C6-0306-2763-C76B1A9C03C4}"/>
              </a:ext>
            </a:extLst>
          </p:cNvPr>
          <p:cNvSpPr/>
          <p:nvPr/>
        </p:nvSpPr>
        <p:spPr>
          <a:xfrm>
            <a:off x="8803182" y="6314720"/>
            <a:ext cx="3251969" cy="535474"/>
          </a:xfrm>
          <a:prstGeom prst="rect">
            <a:avLst/>
          </a:prstGeom>
          <a:noFill/>
          <a:ln/>
        </p:spPr>
        <p:txBody>
          <a:bodyPr wrap="square" lIns="0" tIns="0" rIns="0" bIns="0" rtlCol="0" anchor="ctr"/>
          <a:lstStyle/>
          <a:p>
            <a:pPr marL="0" indent="0">
              <a:buNone/>
            </a:pPr>
            <a:r>
              <a:rPr lang="en-US" sz="1200" b="1" i="1" dirty="0"/>
              <a:t>Sources: Royal Homecare &amp; Healthcare, 2024</a:t>
            </a:r>
            <a:endParaRPr lang="en-US" sz="1200" b="1" dirty="0"/>
          </a:p>
        </p:txBody>
      </p:sp>
      <p:pic>
        <p:nvPicPr>
          <p:cNvPr id="17" name="Video 16">
            <a:hlinkClick r:id="" action="ppaction://media"/>
            <a:extLst>
              <a:ext uri="{FF2B5EF4-FFF2-40B4-BE49-F238E27FC236}">
                <a16:creationId xmlns:a16="http://schemas.microsoft.com/office/drawing/2014/main" id="{9A0547F4-93DF-D2FF-C7A4-410E0FF0D64B}"/>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842773827"/>
      </p:ext>
    </p:extLst>
  </p:cSld>
  <p:clrMapOvr>
    <a:masterClrMapping/>
  </p:clrMapOvr>
  <mc:AlternateContent xmlns:mc="http://schemas.openxmlformats.org/markup-compatibility/2006" xmlns:p14="http://schemas.microsoft.com/office/powerpoint/2010/main">
    <mc:Choice Requires="p14">
      <p:transition spd="slow" p14:dur="2000" advTm="15300"/>
    </mc:Choice>
    <mc:Fallback xmlns="">
      <p:transition spd="slow" advTm="153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7"/>
                </p:tgtEl>
              </p:cMediaNode>
            </p:video>
            <p:seq concurrent="1" nextAc="seek">
              <p:cTn id="8" restart="whenNotActive" fill="hold" evtFilter="cancelBubble" nodeType="interactiveSeq">
                <p:stCondLst>
                  <p:cond evt="onClick" delay="0">
                    <p:tgtEl>
                      <p:spTgt spid="1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7"/>
                                        </p:tgtEl>
                                      </p:cBhvr>
                                    </p:cmd>
                                  </p:childTnLst>
                                </p:cTn>
                              </p:par>
                            </p:childTnLst>
                          </p:cTn>
                        </p:par>
                      </p:childTnLst>
                    </p:cTn>
                  </p:par>
                </p:childTnLst>
              </p:cTn>
              <p:nextCondLst>
                <p:cond evt="onClick" delay="0">
                  <p:tgtEl>
                    <p:spTgt spid="17"/>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B8EDD9-94CA-4EEE-A11A-0DE82FA48A46}"/>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632D14C2-3F56-C81B-BB68-1FBDEAAA3C26}"/>
              </a:ext>
            </a:extLst>
          </p:cNvPr>
          <p:cNvSpPr/>
          <p:nvPr/>
        </p:nvSpPr>
        <p:spPr>
          <a:xfrm>
            <a:off x="0" y="255639"/>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730BCC4B-791E-F2EB-2F7A-8567A72BD169}"/>
              </a:ext>
            </a:extLst>
          </p:cNvPr>
          <p:cNvSpPr/>
          <p:nvPr/>
        </p:nvSpPr>
        <p:spPr>
          <a:xfrm>
            <a:off x="14751" y="6366404"/>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 1">
            <a:extLst>
              <a:ext uri="{FF2B5EF4-FFF2-40B4-BE49-F238E27FC236}">
                <a16:creationId xmlns:a16="http://schemas.microsoft.com/office/drawing/2014/main" id="{7E9E500D-0EC4-5566-BBB3-F4DF1015C403}"/>
              </a:ext>
            </a:extLst>
          </p:cNvPr>
          <p:cNvSpPr/>
          <p:nvPr/>
        </p:nvSpPr>
        <p:spPr>
          <a:xfrm>
            <a:off x="546736" y="1563030"/>
            <a:ext cx="7075170" cy="2172700"/>
          </a:xfrm>
          <a:prstGeom prst="rect">
            <a:avLst/>
          </a:prstGeom>
          <a:noFill/>
          <a:ln/>
        </p:spPr>
        <p:txBody>
          <a:bodyPr wrap="square" lIns="0" tIns="0" rIns="0" bIns="0" rtlCol="0" anchor="ctr"/>
          <a:lstStyle/>
          <a:p>
            <a:pPr marL="0" indent="0">
              <a:buNone/>
            </a:pPr>
            <a:endParaRPr lang="en-US" sz="1600" b="1" dirty="0">
              <a:solidFill>
                <a:srgbClr val="173B38"/>
              </a:solidFill>
            </a:endParaRPr>
          </a:p>
          <a:p>
            <a:pPr marL="0" indent="0">
              <a:buNone/>
            </a:pPr>
            <a:endParaRPr lang="en-US" sz="1600" b="1" dirty="0">
              <a:solidFill>
                <a:srgbClr val="173B38"/>
              </a:solidFill>
            </a:endParaRPr>
          </a:p>
          <a:p>
            <a:pPr marL="0" indent="0">
              <a:buNone/>
            </a:pPr>
            <a:r>
              <a:rPr lang="en-US" sz="1600" b="1" dirty="0">
                <a:solidFill>
                  <a:srgbClr val="173B38"/>
                </a:solidFill>
              </a:rPr>
              <a:t>Ageing is not simply decline.</a:t>
            </a:r>
          </a:p>
          <a:p>
            <a:pPr marL="0" indent="0">
              <a:buNone/>
            </a:pPr>
            <a:endParaRPr lang="en-US" sz="1600" b="1" dirty="0">
              <a:solidFill>
                <a:srgbClr val="173B38"/>
              </a:solidFill>
            </a:endParaRPr>
          </a:p>
          <a:p>
            <a:pPr marL="0" indent="0">
              <a:buNone/>
            </a:pPr>
            <a:r>
              <a:rPr lang="en-US" sz="1600" b="1" dirty="0">
                <a:solidFill>
                  <a:srgbClr val="173B38"/>
                </a:solidFill>
              </a:rPr>
              <a:t>Ageing in the natural process of growing older, involving physical, psychological and social changes over time. In the UK, older adults are generally classified as people aged 65 years and above (WHO, 2020).</a:t>
            </a:r>
          </a:p>
          <a:p>
            <a:pPr marL="0" indent="0">
              <a:buNone/>
            </a:pPr>
            <a:endParaRPr lang="en-US" sz="1600" b="1" dirty="0">
              <a:solidFill>
                <a:srgbClr val="173B38"/>
              </a:solidFill>
            </a:endParaRPr>
          </a:p>
          <a:p>
            <a:pPr marL="0" indent="0">
              <a:buNone/>
            </a:pPr>
            <a:r>
              <a:rPr lang="en-US" sz="1600" b="1" dirty="0">
                <a:solidFill>
                  <a:srgbClr val="173B38"/>
                </a:solidFill>
              </a:rPr>
              <a:t>Empowerment it means retaining meaningful choices, control, identity, relationships and the ability to take reasonable risks.</a:t>
            </a:r>
            <a:endParaRPr lang="en-US" sz="1600" b="1" dirty="0">
              <a:solidFill>
                <a:schemeClr val="bg1"/>
              </a:solidFill>
            </a:endParaRPr>
          </a:p>
          <a:p>
            <a:pPr marL="0" indent="0">
              <a:lnSpc>
                <a:spcPct val="150000"/>
              </a:lnSpc>
              <a:buNone/>
            </a:pPr>
            <a:endParaRPr lang="en-US" sz="1600" dirty="0"/>
          </a:p>
        </p:txBody>
      </p:sp>
      <p:pic>
        <p:nvPicPr>
          <p:cNvPr id="8" name="Picture 7">
            <a:extLst>
              <a:ext uri="{FF2B5EF4-FFF2-40B4-BE49-F238E27FC236}">
                <a16:creationId xmlns:a16="http://schemas.microsoft.com/office/drawing/2014/main" id="{8C5634D0-FF23-CCAC-837A-9DD57E44386B}"/>
              </a:ext>
            </a:extLst>
          </p:cNvPr>
          <p:cNvPicPr>
            <a:picLocks noChangeAspect="1"/>
          </p:cNvPicPr>
          <p:nvPr/>
        </p:nvPicPr>
        <p:blipFill>
          <a:blip r:embed="rId5"/>
          <a:stretch>
            <a:fillRect/>
          </a:stretch>
        </p:blipFill>
        <p:spPr>
          <a:xfrm>
            <a:off x="7955280" y="1238519"/>
            <a:ext cx="3775699" cy="4784278"/>
          </a:xfrm>
          <a:prstGeom prst="rect">
            <a:avLst/>
          </a:prstGeom>
        </p:spPr>
      </p:pic>
      <p:sp>
        <p:nvSpPr>
          <p:cNvPr id="10" name="Text 2">
            <a:extLst>
              <a:ext uri="{FF2B5EF4-FFF2-40B4-BE49-F238E27FC236}">
                <a16:creationId xmlns:a16="http://schemas.microsoft.com/office/drawing/2014/main" id="{D3C4F93A-80D9-F174-4306-A4A127F15E76}"/>
              </a:ext>
            </a:extLst>
          </p:cNvPr>
          <p:cNvSpPr/>
          <p:nvPr/>
        </p:nvSpPr>
        <p:spPr>
          <a:xfrm>
            <a:off x="546736" y="3763723"/>
            <a:ext cx="6583680" cy="914400"/>
          </a:xfrm>
          <a:prstGeom prst="rect">
            <a:avLst/>
          </a:prstGeom>
          <a:noFill/>
          <a:ln/>
        </p:spPr>
        <p:txBody>
          <a:bodyPr wrap="square" lIns="0" tIns="0" rIns="0" bIns="0" rtlCol="0" anchor="ctr"/>
          <a:lstStyle/>
          <a:p>
            <a:pPr marL="0" indent="0">
              <a:buNone/>
            </a:pPr>
            <a:r>
              <a:rPr lang="en-US" sz="1600" b="1" dirty="0">
                <a:solidFill>
                  <a:srgbClr val="173B38"/>
                </a:solidFill>
              </a:rPr>
              <a:t>Healthy ageing = maintaining the functional ability to be and do what a person values.</a:t>
            </a:r>
            <a:endParaRPr lang="en-US" sz="1600" dirty="0"/>
          </a:p>
        </p:txBody>
      </p:sp>
      <p:sp>
        <p:nvSpPr>
          <p:cNvPr id="14" name="Text 16">
            <a:extLst>
              <a:ext uri="{FF2B5EF4-FFF2-40B4-BE49-F238E27FC236}">
                <a16:creationId xmlns:a16="http://schemas.microsoft.com/office/drawing/2014/main" id="{B8C3581A-D5D0-F252-B5E8-4E55FD1280D7}"/>
              </a:ext>
            </a:extLst>
          </p:cNvPr>
          <p:cNvSpPr/>
          <p:nvPr/>
        </p:nvSpPr>
        <p:spPr>
          <a:xfrm>
            <a:off x="8579247" y="5809343"/>
            <a:ext cx="3009373" cy="385258"/>
          </a:xfrm>
          <a:prstGeom prst="rect">
            <a:avLst/>
          </a:prstGeom>
          <a:noFill/>
          <a:ln/>
        </p:spPr>
        <p:txBody>
          <a:bodyPr wrap="square" lIns="0" tIns="0" rIns="0" bIns="0" rtlCol="0" anchor="ctr"/>
          <a:lstStyle/>
          <a:p>
            <a:pPr marL="0" indent="0">
              <a:buNone/>
            </a:pPr>
            <a:r>
              <a:rPr lang="en-US" sz="1200" i="1" dirty="0"/>
              <a:t>Sources: NICE NG32 (2015).</a:t>
            </a:r>
            <a:endParaRPr lang="en-US" sz="1200" dirty="0"/>
          </a:p>
        </p:txBody>
      </p:sp>
      <p:sp>
        <p:nvSpPr>
          <p:cNvPr id="16" name="Text 0">
            <a:extLst>
              <a:ext uri="{FF2B5EF4-FFF2-40B4-BE49-F238E27FC236}">
                <a16:creationId xmlns:a16="http://schemas.microsoft.com/office/drawing/2014/main" id="{8FEEEE4F-32C5-FADD-DFF4-90582043518B}"/>
              </a:ext>
            </a:extLst>
          </p:cNvPr>
          <p:cNvSpPr/>
          <p:nvPr/>
        </p:nvSpPr>
        <p:spPr>
          <a:xfrm>
            <a:off x="1511558" y="255639"/>
            <a:ext cx="4064377" cy="876779"/>
          </a:xfrm>
          <a:prstGeom prst="rect">
            <a:avLst/>
          </a:prstGeom>
          <a:noFill/>
          <a:ln/>
        </p:spPr>
        <p:txBody>
          <a:bodyPr wrap="square" rtlCol="0" anchor="ctr"/>
          <a:lstStyle/>
          <a:p>
            <a:pPr marL="0" indent="0">
              <a:buNone/>
            </a:pPr>
            <a:r>
              <a:rPr lang="en-US" sz="1600" b="1" kern="0" spc="150" dirty="0"/>
              <a:t>INTRODUCTION</a:t>
            </a:r>
            <a:endParaRPr lang="en-US" sz="1600" dirty="0"/>
          </a:p>
        </p:txBody>
      </p:sp>
      <p:pic>
        <p:nvPicPr>
          <p:cNvPr id="23" name="Video 22">
            <a:hlinkClick r:id="" action="ppaction://media"/>
            <a:extLst>
              <a:ext uri="{FF2B5EF4-FFF2-40B4-BE49-F238E27FC236}">
                <a16:creationId xmlns:a16="http://schemas.microsoft.com/office/drawing/2014/main" id="{5B735D3D-961C-5496-A18F-D0DD9A37CAEC}"/>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008407370"/>
      </p:ext>
    </p:extLst>
  </p:cSld>
  <p:clrMapOvr>
    <a:masterClrMapping/>
  </p:clrMapOvr>
  <mc:AlternateContent xmlns:mc="http://schemas.openxmlformats.org/markup-compatibility/2006" xmlns:p14="http://schemas.microsoft.com/office/powerpoint/2010/main">
    <mc:Choice Requires="p14">
      <p:transition spd="slow" p14:dur="2000" advTm="53077"/>
    </mc:Choice>
    <mc:Fallback xmlns="">
      <p:transition spd="slow" advTm="530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3"/>
                </p:tgtEl>
              </p:cMediaNode>
            </p:video>
            <p:seq concurrent="1" nextAc="seek">
              <p:cTn id="8" restart="whenNotActive" fill="hold" evtFilter="cancelBubble" nodeType="interactiveSeq">
                <p:stCondLst>
                  <p:cond evt="onClick" delay="0">
                    <p:tgtEl>
                      <p:spTgt spid="2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3"/>
                                        </p:tgtEl>
                                      </p:cBhvr>
                                    </p:cmd>
                                  </p:childTnLst>
                                </p:cTn>
                              </p:par>
                            </p:childTnLst>
                          </p:cTn>
                        </p:par>
                      </p:childTnLst>
                    </p:cTn>
                  </p:par>
                </p:childTnLst>
              </p:cTn>
              <p:nextCondLst>
                <p:cond evt="onClick" delay="0">
                  <p:tgtEl>
                    <p:spTgt spid="23"/>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3B4617-51D8-F40D-EEB3-6DB8A5BEFCA0}"/>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FB3E701F-4940-DC47-1769-4D18B86A3542}"/>
              </a:ext>
            </a:extLst>
          </p:cNvPr>
          <p:cNvSpPr/>
          <p:nvPr/>
        </p:nvSpPr>
        <p:spPr>
          <a:xfrm>
            <a:off x="0" y="255639"/>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FBF3E776-E26F-05A4-4B99-10432BB65E48}"/>
              </a:ext>
            </a:extLst>
          </p:cNvPr>
          <p:cNvSpPr/>
          <p:nvPr/>
        </p:nvSpPr>
        <p:spPr>
          <a:xfrm>
            <a:off x="14751" y="6366404"/>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 0">
            <a:extLst>
              <a:ext uri="{FF2B5EF4-FFF2-40B4-BE49-F238E27FC236}">
                <a16:creationId xmlns:a16="http://schemas.microsoft.com/office/drawing/2014/main" id="{01CD6526-888E-60B2-B70B-45BC4E8C3CDD}"/>
              </a:ext>
            </a:extLst>
          </p:cNvPr>
          <p:cNvSpPr/>
          <p:nvPr/>
        </p:nvSpPr>
        <p:spPr>
          <a:xfrm>
            <a:off x="685800" y="720902"/>
            <a:ext cx="5029200" cy="517617"/>
          </a:xfrm>
          <a:prstGeom prst="rect">
            <a:avLst/>
          </a:prstGeom>
          <a:noFill/>
          <a:ln/>
        </p:spPr>
        <p:txBody>
          <a:bodyPr wrap="square" rtlCol="0" anchor="ctr"/>
          <a:lstStyle/>
          <a:p>
            <a:pPr marL="0" indent="0">
              <a:buNone/>
            </a:pPr>
            <a:r>
              <a:rPr lang="en-US" sz="1600" b="1" kern="0" spc="150" dirty="0"/>
              <a:t>POPULATION</a:t>
            </a:r>
            <a:endParaRPr lang="en-US" sz="1600" dirty="0"/>
          </a:p>
        </p:txBody>
      </p:sp>
      <p:sp>
        <p:nvSpPr>
          <p:cNvPr id="8" name="Text 1">
            <a:extLst>
              <a:ext uri="{FF2B5EF4-FFF2-40B4-BE49-F238E27FC236}">
                <a16:creationId xmlns:a16="http://schemas.microsoft.com/office/drawing/2014/main" id="{85221923-749C-7DF1-5949-4196EBDDE9A6}"/>
              </a:ext>
            </a:extLst>
          </p:cNvPr>
          <p:cNvSpPr/>
          <p:nvPr/>
        </p:nvSpPr>
        <p:spPr>
          <a:xfrm>
            <a:off x="685800" y="1154266"/>
            <a:ext cx="10972800" cy="658368"/>
          </a:xfrm>
          <a:prstGeom prst="rect">
            <a:avLst/>
          </a:prstGeom>
          <a:noFill/>
          <a:ln/>
        </p:spPr>
        <p:txBody>
          <a:bodyPr wrap="square" lIns="0" tIns="0" rIns="0" bIns="0" rtlCol="0" anchor="ctr"/>
          <a:lstStyle/>
          <a:p>
            <a:pPr marL="0" indent="0">
              <a:buNone/>
            </a:pPr>
            <a:r>
              <a:rPr lang="en-US" sz="2500" b="1" dirty="0">
                <a:solidFill>
                  <a:srgbClr val="173B38"/>
                </a:solidFill>
              </a:rPr>
              <a:t>A larger, older population is reshaping demand</a:t>
            </a:r>
            <a:endParaRPr lang="en-US" sz="2500" dirty="0"/>
          </a:p>
        </p:txBody>
      </p:sp>
      <p:sp>
        <p:nvSpPr>
          <p:cNvPr id="10" name="Text 2">
            <a:extLst>
              <a:ext uri="{FF2B5EF4-FFF2-40B4-BE49-F238E27FC236}">
                <a16:creationId xmlns:a16="http://schemas.microsoft.com/office/drawing/2014/main" id="{2B069224-4846-0FDC-851A-6616D9CD4E5B}"/>
              </a:ext>
            </a:extLst>
          </p:cNvPr>
          <p:cNvSpPr/>
          <p:nvPr/>
        </p:nvSpPr>
        <p:spPr>
          <a:xfrm>
            <a:off x="685800" y="1913054"/>
            <a:ext cx="4114800" cy="274320"/>
          </a:xfrm>
          <a:prstGeom prst="rect">
            <a:avLst/>
          </a:prstGeom>
          <a:noFill/>
          <a:ln/>
        </p:spPr>
        <p:txBody>
          <a:bodyPr wrap="square" lIns="0" tIns="0" rIns="0" bIns="0" rtlCol="0" anchor="ctr"/>
          <a:lstStyle/>
          <a:p>
            <a:pPr marL="0" indent="0">
              <a:buNone/>
            </a:pPr>
            <a:r>
              <a:rPr lang="en-US" sz="1600" b="1" dirty="0">
                <a:solidFill>
                  <a:srgbClr val="173B38"/>
                </a:solidFill>
              </a:rPr>
              <a:t>England &amp; Wales: population aged 65+</a:t>
            </a:r>
            <a:endParaRPr lang="en-US" sz="1600" dirty="0"/>
          </a:p>
        </p:txBody>
      </p:sp>
      <p:pic>
        <p:nvPicPr>
          <p:cNvPr id="12" name="Picture 11">
            <a:extLst>
              <a:ext uri="{FF2B5EF4-FFF2-40B4-BE49-F238E27FC236}">
                <a16:creationId xmlns:a16="http://schemas.microsoft.com/office/drawing/2014/main" id="{92AA85FB-3171-F12E-116A-B5C5C40D1F54}"/>
              </a:ext>
            </a:extLst>
          </p:cNvPr>
          <p:cNvPicPr>
            <a:picLocks noChangeAspect="1"/>
          </p:cNvPicPr>
          <p:nvPr/>
        </p:nvPicPr>
        <p:blipFill>
          <a:blip r:embed="rId5"/>
          <a:stretch>
            <a:fillRect/>
          </a:stretch>
        </p:blipFill>
        <p:spPr>
          <a:xfrm>
            <a:off x="685800" y="2477044"/>
            <a:ext cx="3577590" cy="3441856"/>
          </a:xfrm>
          <a:prstGeom prst="rect">
            <a:avLst/>
          </a:prstGeom>
        </p:spPr>
      </p:pic>
      <p:pic>
        <p:nvPicPr>
          <p:cNvPr id="14" name="Picture 13">
            <a:extLst>
              <a:ext uri="{FF2B5EF4-FFF2-40B4-BE49-F238E27FC236}">
                <a16:creationId xmlns:a16="http://schemas.microsoft.com/office/drawing/2014/main" id="{F223A8BE-F4A1-C304-BB4F-DDAC7BE23527}"/>
              </a:ext>
            </a:extLst>
          </p:cNvPr>
          <p:cNvPicPr>
            <a:picLocks noChangeAspect="1"/>
          </p:cNvPicPr>
          <p:nvPr/>
        </p:nvPicPr>
        <p:blipFill>
          <a:blip r:embed="rId6"/>
          <a:stretch>
            <a:fillRect/>
          </a:stretch>
        </p:blipFill>
        <p:spPr>
          <a:xfrm>
            <a:off x="5524346" y="1913054"/>
            <a:ext cx="5494174" cy="3498426"/>
          </a:xfrm>
          <a:prstGeom prst="rect">
            <a:avLst/>
          </a:prstGeom>
        </p:spPr>
      </p:pic>
      <p:sp>
        <p:nvSpPr>
          <p:cNvPr id="16" name="Text 22">
            <a:extLst>
              <a:ext uri="{FF2B5EF4-FFF2-40B4-BE49-F238E27FC236}">
                <a16:creationId xmlns:a16="http://schemas.microsoft.com/office/drawing/2014/main" id="{B2994F79-DC83-8D13-B6C5-5D989ECB44A2}"/>
              </a:ext>
            </a:extLst>
          </p:cNvPr>
          <p:cNvSpPr/>
          <p:nvPr/>
        </p:nvSpPr>
        <p:spPr>
          <a:xfrm>
            <a:off x="609600" y="6049531"/>
            <a:ext cx="3577590" cy="274320"/>
          </a:xfrm>
          <a:prstGeom prst="rect">
            <a:avLst/>
          </a:prstGeom>
          <a:noFill/>
          <a:ln/>
        </p:spPr>
        <p:txBody>
          <a:bodyPr wrap="square" lIns="0" tIns="0" rIns="0" bIns="0" rtlCol="0" anchor="ctr"/>
          <a:lstStyle/>
          <a:p>
            <a:pPr marL="0" indent="0">
              <a:buNone/>
            </a:pPr>
            <a:r>
              <a:rPr lang="en-US" sz="1200" i="1" dirty="0"/>
              <a:t>Sources: ONS Census 2021 </a:t>
            </a:r>
            <a:endParaRPr lang="en-US" sz="1200" dirty="0"/>
          </a:p>
        </p:txBody>
      </p:sp>
      <p:sp>
        <p:nvSpPr>
          <p:cNvPr id="4" name="TextBox 3">
            <a:extLst>
              <a:ext uri="{FF2B5EF4-FFF2-40B4-BE49-F238E27FC236}">
                <a16:creationId xmlns:a16="http://schemas.microsoft.com/office/drawing/2014/main" id="{D9C75BA4-2AD4-333D-DF27-5807CAF3E212}"/>
              </a:ext>
            </a:extLst>
          </p:cNvPr>
          <p:cNvSpPr txBox="1"/>
          <p:nvPr/>
        </p:nvSpPr>
        <p:spPr>
          <a:xfrm>
            <a:off x="6110751" y="5361253"/>
            <a:ext cx="6111550" cy="276999"/>
          </a:xfrm>
          <a:prstGeom prst="rect">
            <a:avLst/>
          </a:prstGeom>
          <a:noFill/>
        </p:spPr>
        <p:txBody>
          <a:bodyPr wrap="square">
            <a:spAutoFit/>
          </a:bodyPr>
          <a:lstStyle/>
          <a:p>
            <a:r>
              <a:rPr lang="en-US" sz="1200" i="1" dirty="0"/>
              <a:t>DHSC Adult Social Care Activity Report 2024/25; WHO (2020).</a:t>
            </a:r>
            <a:endParaRPr lang="en-GB" dirty="0"/>
          </a:p>
        </p:txBody>
      </p:sp>
      <p:pic>
        <p:nvPicPr>
          <p:cNvPr id="18" name="Video 17">
            <a:hlinkClick r:id="" action="ppaction://media"/>
            <a:extLst>
              <a:ext uri="{FF2B5EF4-FFF2-40B4-BE49-F238E27FC236}">
                <a16:creationId xmlns:a16="http://schemas.microsoft.com/office/drawing/2014/main" id="{38B7CDCD-6E89-A4A2-E079-33B619CD1745}"/>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943531638"/>
      </p:ext>
    </p:extLst>
  </p:cSld>
  <p:clrMapOvr>
    <a:masterClrMapping/>
  </p:clrMapOvr>
  <mc:AlternateContent xmlns:mc="http://schemas.openxmlformats.org/markup-compatibility/2006" xmlns:p14="http://schemas.microsoft.com/office/powerpoint/2010/main">
    <mc:Choice Requires="p14">
      <p:transition spd="slow" p14:dur="2000" advTm="50918"/>
    </mc:Choice>
    <mc:Fallback xmlns="">
      <p:transition spd="slow" advTm="509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8"/>
                </p:tgtEl>
              </p:cMediaNode>
            </p:video>
            <p:seq concurrent="1" nextAc="seek">
              <p:cTn id="8" restart="whenNotActive" fill="hold" evtFilter="cancelBubble" nodeType="interactiveSeq">
                <p:stCondLst>
                  <p:cond evt="onClick" delay="0">
                    <p:tgtEl>
                      <p:spTgt spid="1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8"/>
                                        </p:tgtEl>
                                      </p:cBhvr>
                                    </p:cmd>
                                  </p:childTnLst>
                                </p:cTn>
                              </p:par>
                            </p:childTnLst>
                          </p:cTn>
                        </p:par>
                      </p:childTnLst>
                    </p:cTn>
                  </p:par>
                </p:childTnLst>
              </p:cTn>
              <p:nextCondLst>
                <p:cond evt="onClick" delay="0">
                  <p:tgtEl>
                    <p:spTgt spid="18"/>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98EC23-B30E-46C7-A7E6-3FBEB3B847FC}"/>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A2694860-28CF-DB55-255E-492D82519EAB}"/>
              </a:ext>
            </a:extLst>
          </p:cNvPr>
          <p:cNvSpPr/>
          <p:nvPr/>
        </p:nvSpPr>
        <p:spPr>
          <a:xfrm>
            <a:off x="0" y="255639"/>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FB1BA7E8-500F-2933-5511-CCAAEB0E6AD6}"/>
              </a:ext>
            </a:extLst>
          </p:cNvPr>
          <p:cNvSpPr/>
          <p:nvPr/>
        </p:nvSpPr>
        <p:spPr>
          <a:xfrm>
            <a:off x="14751" y="6366404"/>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 0">
            <a:extLst>
              <a:ext uri="{FF2B5EF4-FFF2-40B4-BE49-F238E27FC236}">
                <a16:creationId xmlns:a16="http://schemas.microsoft.com/office/drawing/2014/main" id="{95D29EFD-949A-DBBF-0E58-C982FA4CF414}"/>
              </a:ext>
            </a:extLst>
          </p:cNvPr>
          <p:cNvSpPr/>
          <p:nvPr/>
        </p:nvSpPr>
        <p:spPr>
          <a:xfrm>
            <a:off x="685800" y="720902"/>
            <a:ext cx="5029200" cy="517617"/>
          </a:xfrm>
          <a:prstGeom prst="rect">
            <a:avLst/>
          </a:prstGeom>
          <a:noFill/>
          <a:ln/>
        </p:spPr>
        <p:txBody>
          <a:bodyPr wrap="square" rtlCol="0" anchor="ctr"/>
          <a:lstStyle/>
          <a:p>
            <a:pPr marL="0" indent="0">
              <a:buNone/>
            </a:pPr>
            <a:r>
              <a:rPr lang="en-US" sz="1600" b="1" kern="0" spc="150" dirty="0"/>
              <a:t>AGEING POPULATION &amp; NEEDS</a:t>
            </a:r>
            <a:endParaRPr lang="en-US" sz="1600" dirty="0"/>
          </a:p>
        </p:txBody>
      </p:sp>
      <p:sp>
        <p:nvSpPr>
          <p:cNvPr id="6" name="Text 1">
            <a:extLst>
              <a:ext uri="{FF2B5EF4-FFF2-40B4-BE49-F238E27FC236}">
                <a16:creationId xmlns:a16="http://schemas.microsoft.com/office/drawing/2014/main" id="{0EB0BEF3-284A-953E-CCD2-A1AFF4F00AF0}"/>
              </a:ext>
            </a:extLst>
          </p:cNvPr>
          <p:cNvSpPr/>
          <p:nvPr/>
        </p:nvSpPr>
        <p:spPr>
          <a:xfrm>
            <a:off x="685800" y="1135649"/>
            <a:ext cx="10972800" cy="658368"/>
          </a:xfrm>
          <a:prstGeom prst="rect">
            <a:avLst/>
          </a:prstGeom>
          <a:noFill/>
          <a:ln/>
        </p:spPr>
        <p:txBody>
          <a:bodyPr wrap="square" lIns="0" tIns="0" rIns="0" bIns="0" rtlCol="0" anchor="ctr"/>
          <a:lstStyle/>
          <a:p>
            <a:pPr marL="0" indent="0">
              <a:buNone/>
            </a:pPr>
            <a:r>
              <a:rPr lang="en-US" sz="2500" b="1" dirty="0">
                <a:solidFill>
                  <a:srgbClr val="173B38"/>
                </a:solidFill>
              </a:rPr>
              <a:t>Needs interact: the biopsychosocial lens</a:t>
            </a:r>
            <a:endParaRPr lang="en-US" sz="2500" dirty="0"/>
          </a:p>
        </p:txBody>
      </p:sp>
      <p:pic>
        <p:nvPicPr>
          <p:cNvPr id="9" name="Picture 8">
            <a:extLst>
              <a:ext uri="{FF2B5EF4-FFF2-40B4-BE49-F238E27FC236}">
                <a16:creationId xmlns:a16="http://schemas.microsoft.com/office/drawing/2014/main" id="{02975A3C-68EE-45BE-EC3D-BDC91DE8319D}"/>
              </a:ext>
            </a:extLst>
          </p:cNvPr>
          <p:cNvPicPr>
            <a:picLocks noChangeAspect="1"/>
          </p:cNvPicPr>
          <p:nvPr/>
        </p:nvPicPr>
        <p:blipFill>
          <a:blip r:embed="rId5"/>
          <a:stretch>
            <a:fillRect/>
          </a:stretch>
        </p:blipFill>
        <p:spPr>
          <a:xfrm>
            <a:off x="2701826" y="1814135"/>
            <a:ext cx="5935607" cy="3565315"/>
          </a:xfrm>
          <a:prstGeom prst="rect">
            <a:avLst/>
          </a:prstGeom>
        </p:spPr>
      </p:pic>
      <p:sp>
        <p:nvSpPr>
          <p:cNvPr id="11" name="Text 13">
            <a:extLst>
              <a:ext uri="{FF2B5EF4-FFF2-40B4-BE49-F238E27FC236}">
                <a16:creationId xmlns:a16="http://schemas.microsoft.com/office/drawing/2014/main" id="{5FF16AD2-A04F-2E3F-BA87-A8A47E41E3C3}"/>
              </a:ext>
            </a:extLst>
          </p:cNvPr>
          <p:cNvSpPr/>
          <p:nvPr/>
        </p:nvSpPr>
        <p:spPr>
          <a:xfrm>
            <a:off x="685800" y="5426964"/>
            <a:ext cx="10698480" cy="457200"/>
          </a:xfrm>
          <a:prstGeom prst="rect">
            <a:avLst/>
          </a:prstGeom>
          <a:noFill/>
          <a:ln/>
        </p:spPr>
        <p:txBody>
          <a:bodyPr wrap="square" lIns="0" tIns="0" rIns="0" bIns="0" rtlCol="0" anchor="ctr"/>
          <a:lstStyle/>
          <a:p>
            <a:pPr algn="ctr"/>
            <a:r>
              <a:rPr lang="en-US" sz="1400" dirty="0">
                <a:solidFill>
                  <a:srgbClr val="25312F"/>
                </a:solidFill>
              </a:rPr>
              <a:t>Engel’s model challenges “single-disease” care. For older people, outcomes often depend on the interaction between health, psychology, relationships and environment (</a:t>
            </a:r>
            <a:r>
              <a:rPr lang="en-US" sz="1400" dirty="0">
                <a:solidFill>
                  <a:srgbClr val="65716E"/>
                </a:solidFill>
              </a:rPr>
              <a:t>Engel (1977)</a:t>
            </a:r>
            <a:r>
              <a:rPr lang="en-US" sz="1400" dirty="0">
                <a:solidFill>
                  <a:srgbClr val="25312F"/>
                </a:solidFill>
              </a:rPr>
              <a:t>.</a:t>
            </a:r>
            <a:endParaRPr lang="en-US" sz="1400" dirty="0"/>
          </a:p>
        </p:txBody>
      </p:sp>
      <p:sp>
        <p:nvSpPr>
          <p:cNvPr id="13" name="Text 14">
            <a:extLst>
              <a:ext uri="{FF2B5EF4-FFF2-40B4-BE49-F238E27FC236}">
                <a16:creationId xmlns:a16="http://schemas.microsoft.com/office/drawing/2014/main" id="{3168AA52-D1C5-55BD-56A3-93C72649B78F}"/>
              </a:ext>
            </a:extLst>
          </p:cNvPr>
          <p:cNvSpPr/>
          <p:nvPr/>
        </p:nvSpPr>
        <p:spPr>
          <a:xfrm>
            <a:off x="6730482" y="5083358"/>
            <a:ext cx="4041710" cy="343606"/>
          </a:xfrm>
          <a:prstGeom prst="rect">
            <a:avLst/>
          </a:prstGeom>
          <a:noFill/>
          <a:ln/>
        </p:spPr>
        <p:txBody>
          <a:bodyPr wrap="square" lIns="0" tIns="0" rIns="0" bIns="0" rtlCol="0" anchor="ctr"/>
          <a:lstStyle/>
          <a:p>
            <a:pPr marL="0" indent="0">
              <a:buNone/>
            </a:pPr>
            <a:r>
              <a:rPr lang="en-US" sz="1200" i="1" dirty="0">
                <a:solidFill>
                  <a:srgbClr val="65716E"/>
                </a:solidFill>
              </a:rPr>
              <a:t>Sources: WHO (2020); NICE QS137.</a:t>
            </a:r>
            <a:endParaRPr lang="en-US" sz="1200" dirty="0"/>
          </a:p>
        </p:txBody>
      </p:sp>
      <p:pic>
        <p:nvPicPr>
          <p:cNvPr id="8" name="Video 7">
            <a:hlinkClick r:id="" action="ppaction://media"/>
            <a:extLst>
              <a:ext uri="{FF2B5EF4-FFF2-40B4-BE49-F238E27FC236}">
                <a16:creationId xmlns:a16="http://schemas.microsoft.com/office/drawing/2014/main" id="{D6B119DF-3E8A-B914-33ED-1668AA142713}"/>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151644993"/>
      </p:ext>
    </p:extLst>
  </p:cSld>
  <p:clrMapOvr>
    <a:masterClrMapping/>
  </p:clrMapOvr>
  <mc:AlternateContent xmlns:mc="http://schemas.openxmlformats.org/markup-compatibility/2006" xmlns:p14="http://schemas.microsoft.com/office/powerpoint/2010/main">
    <mc:Choice Requires="p14">
      <p:transition spd="slow" p14:dur="2000" advTm="45763"/>
    </mc:Choice>
    <mc:Fallback xmlns="">
      <p:transition spd="slow" advTm="457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1A8B5E-AC9D-4D8F-49EE-AD0E1C7E5FE4}"/>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5823051B-536A-BDD4-F188-F2DDB8C8BD04}"/>
              </a:ext>
            </a:extLst>
          </p:cNvPr>
          <p:cNvSpPr/>
          <p:nvPr/>
        </p:nvSpPr>
        <p:spPr>
          <a:xfrm>
            <a:off x="0" y="255639"/>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0D2EAFE-BE53-453F-50DE-4C49CCBD45A4}"/>
              </a:ext>
            </a:extLst>
          </p:cNvPr>
          <p:cNvSpPr/>
          <p:nvPr/>
        </p:nvSpPr>
        <p:spPr>
          <a:xfrm>
            <a:off x="14751" y="6366404"/>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 1">
            <a:extLst>
              <a:ext uri="{FF2B5EF4-FFF2-40B4-BE49-F238E27FC236}">
                <a16:creationId xmlns:a16="http://schemas.microsoft.com/office/drawing/2014/main" id="{DB91A89C-D44D-4747-BC4E-AE73746018F4}"/>
              </a:ext>
            </a:extLst>
          </p:cNvPr>
          <p:cNvSpPr/>
          <p:nvPr/>
        </p:nvSpPr>
        <p:spPr>
          <a:xfrm>
            <a:off x="594360" y="731520"/>
            <a:ext cx="10972800" cy="658368"/>
          </a:xfrm>
          <a:prstGeom prst="rect">
            <a:avLst/>
          </a:prstGeom>
          <a:noFill/>
          <a:ln/>
        </p:spPr>
        <p:txBody>
          <a:bodyPr wrap="square" lIns="0" tIns="0" rIns="0" bIns="0" rtlCol="0" anchor="ctr"/>
          <a:lstStyle/>
          <a:p>
            <a:pPr marL="0" indent="0">
              <a:buNone/>
            </a:pPr>
            <a:r>
              <a:rPr lang="en-US" sz="2500" b="1" dirty="0">
                <a:solidFill>
                  <a:srgbClr val="173B38"/>
                </a:solidFill>
              </a:rPr>
              <a:t>Empowerment changes the question</a:t>
            </a:r>
            <a:endParaRPr lang="en-US" sz="2500" dirty="0"/>
          </a:p>
        </p:txBody>
      </p:sp>
      <p:sp>
        <p:nvSpPr>
          <p:cNvPr id="6" name="Text 14">
            <a:extLst>
              <a:ext uri="{FF2B5EF4-FFF2-40B4-BE49-F238E27FC236}">
                <a16:creationId xmlns:a16="http://schemas.microsoft.com/office/drawing/2014/main" id="{D3551D48-4C55-45F4-7F65-775663D1F53D}"/>
              </a:ext>
            </a:extLst>
          </p:cNvPr>
          <p:cNvSpPr/>
          <p:nvPr/>
        </p:nvSpPr>
        <p:spPr>
          <a:xfrm>
            <a:off x="1051560" y="4160519"/>
            <a:ext cx="10058400" cy="1540153"/>
          </a:xfrm>
          <a:prstGeom prst="rect">
            <a:avLst/>
          </a:prstGeom>
          <a:noFill/>
          <a:ln/>
        </p:spPr>
        <p:txBody>
          <a:bodyPr wrap="square" lIns="0" tIns="0" rIns="0" bIns="0" rtlCol="0" anchor="ctr"/>
          <a:lstStyle/>
          <a:p>
            <a:pPr marL="0" indent="0" algn="ctr">
              <a:buNone/>
            </a:pPr>
            <a:r>
              <a:rPr lang="en-US" sz="2300" b="1" dirty="0">
                <a:solidFill>
                  <a:srgbClr val="173B38"/>
                </a:solidFill>
              </a:rPr>
              <a:t>Independence does not mean one does not require help. It means retaining agency and control — including the right to supported decision-making and proportionate risk (Mental Capacity Act 2005).</a:t>
            </a:r>
            <a:endParaRPr lang="en-US" sz="2300" dirty="0"/>
          </a:p>
        </p:txBody>
      </p:sp>
      <p:pic>
        <p:nvPicPr>
          <p:cNvPr id="11" name="Picture 10">
            <a:extLst>
              <a:ext uri="{FF2B5EF4-FFF2-40B4-BE49-F238E27FC236}">
                <a16:creationId xmlns:a16="http://schemas.microsoft.com/office/drawing/2014/main" id="{C622245B-C442-6621-61EE-BD6E791496BF}"/>
              </a:ext>
            </a:extLst>
          </p:cNvPr>
          <p:cNvPicPr>
            <a:picLocks noChangeAspect="1"/>
          </p:cNvPicPr>
          <p:nvPr/>
        </p:nvPicPr>
        <p:blipFill>
          <a:blip r:embed="rId5"/>
          <a:stretch>
            <a:fillRect/>
          </a:stretch>
        </p:blipFill>
        <p:spPr>
          <a:xfrm>
            <a:off x="742950" y="1608933"/>
            <a:ext cx="10206990" cy="2045870"/>
          </a:xfrm>
          <a:prstGeom prst="rect">
            <a:avLst/>
          </a:prstGeom>
        </p:spPr>
      </p:pic>
      <p:sp>
        <p:nvSpPr>
          <p:cNvPr id="4" name="TextBox 3">
            <a:extLst>
              <a:ext uri="{FF2B5EF4-FFF2-40B4-BE49-F238E27FC236}">
                <a16:creationId xmlns:a16="http://schemas.microsoft.com/office/drawing/2014/main" id="{2F985B7F-A026-C6EC-0BD4-57BBAA371401}"/>
              </a:ext>
            </a:extLst>
          </p:cNvPr>
          <p:cNvSpPr txBox="1"/>
          <p:nvPr/>
        </p:nvSpPr>
        <p:spPr>
          <a:xfrm>
            <a:off x="3540968" y="3654803"/>
            <a:ext cx="6111550" cy="276999"/>
          </a:xfrm>
          <a:prstGeom prst="rect">
            <a:avLst/>
          </a:prstGeom>
          <a:noFill/>
        </p:spPr>
        <p:txBody>
          <a:bodyPr wrap="square">
            <a:spAutoFit/>
          </a:bodyPr>
          <a:lstStyle/>
          <a:p>
            <a:r>
              <a:rPr lang="en-US" sz="1200" b="1" i="1" dirty="0">
                <a:solidFill>
                  <a:srgbClr val="65716E"/>
                </a:solidFill>
              </a:rPr>
              <a:t>Care Act 2014</a:t>
            </a:r>
            <a:endParaRPr lang="en-GB" b="1" dirty="0"/>
          </a:p>
        </p:txBody>
      </p:sp>
      <p:pic>
        <p:nvPicPr>
          <p:cNvPr id="8" name="Video 7">
            <a:hlinkClick r:id="" action="ppaction://media"/>
            <a:extLst>
              <a:ext uri="{FF2B5EF4-FFF2-40B4-BE49-F238E27FC236}">
                <a16:creationId xmlns:a16="http://schemas.microsoft.com/office/drawing/2014/main" id="{76F23E90-E9A7-4B45-98A6-1C69C2F49542}"/>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79442227"/>
      </p:ext>
    </p:extLst>
  </p:cSld>
  <p:clrMapOvr>
    <a:masterClrMapping/>
  </p:clrMapOvr>
  <mc:AlternateContent xmlns:mc="http://schemas.openxmlformats.org/markup-compatibility/2006" xmlns:p14="http://schemas.microsoft.com/office/powerpoint/2010/main">
    <mc:Choice Requires="p14">
      <p:transition spd="slow" p14:dur="2000" advTm="29391"/>
    </mc:Choice>
    <mc:Fallback xmlns="">
      <p:transition spd="slow" advTm="293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3F2527-7905-F626-E75A-0236AB46C0A8}"/>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BB478902-0157-C0FB-5B1D-FD842959F021}"/>
              </a:ext>
            </a:extLst>
          </p:cNvPr>
          <p:cNvSpPr/>
          <p:nvPr/>
        </p:nvSpPr>
        <p:spPr>
          <a:xfrm>
            <a:off x="0" y="255639"/>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FDBF651E-8DCE-2FCB-44EF-22F0AFA9B4B2}"/>
              </a:ext>
            </a:extLst>
          </p:cNvPr>
          <p:cNvSpPr/>
          <p:nvPr/>
        </p:nvSpPr>
        <p:spPr>
          <a:xfrm>
            <a:off x="14751" y="6366404"/>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 0">
            <a:extLst>
              <a:ext uri="{FF2B5EF4-FFF2-40B4-BE49-F238E27FC236}">
                <a16:creationId xmlns:a16="http://schemas.microsoft.com/office/drawing/2014/main" id="{A2F1FD62-AF2F-48DF-66A4-5E8CFF3569BE}"/>
              </a:ext>
            </a:extLst>
          </p:cNvPr>
          <p:cNvSpPr/>
          <p:nvPr/>
        </p:nvSpPr>
        <p:spPr>
          <a:xfrm>
            <a:off x="685800" y="720902"/>
            <a:ext cx="5029200" cy="517617"/>
          </a:xfrm>
          <a:prstGeom prst="rect">
            <a:avLst/>
          </a:prstGeom>
          <a:noFill/>
          <a:ln/>
        </p:spPr>
        <p:txBody>
          <a:bodyPr wrap="square" rtlCol="0" anchor="ctr"/>
          <a:lstStyle/>
          <a:p>
            <a:pPr marL="0" indent="0">
              <a:buNone/>
            </a:pPr>
            <a:r>
              <a:rPr lang="en-US" sz="1600" b="1" kern="0" spc="150" dirty="0"/>
              <a:t>THEORIES OF AGEING</a:t>
            </a:r>
            <a:endParaRPr lang="en-US" sz="1600" dirty="0"/>
          </a:p>
        </p:txBody>
      </p:sp>
      <p:sp>
        <p:nvSpPr>
          <p:cNvPr id="6" name="Text 1">
            <a:extLst>
              <a:ext uri="{FF2B5EF4-FFF2-40B4-BE49-F238E27FC236}">
                <a16:creationId xmlns:a16="http://schemas.microsoft.com/office/drawing/2014/main" id="{D8228C20-5CD2-56DD-199E-FB2DFC6FC1ED}"/>
              </a:ext>
            </a:extLst>
          </p:cNvPr>
          <p:cNvSpPr/>
          <p:nvPr/>
        </p:nvSpPr>
        <p:spPr>
          <a:xfrm>
            <a:off x="788670" y="1208308"/>
            <a:ext cx="10972800" cy="658368"/>
          </a:xfrm>
          <a:prstGeom prst="rect">
            <a:avLst/>
          </a:prstGeom>
          <a:noFill/>
          <a:ln/>
        </p:spPr>
        <p:txBody>
          <a:bodyPr wrap="square" lIns="0" tIns="0" rIns="0" bIns="0" rtlCol="0" anchor="ctr"/>
          <a:lstStyle/>
          <a:p>
            <a:pPr marL="0" indent="0">
              <a:buNone/>
            </a:pPr>
            <a:r>
              <a:rPr lang="en-US" sz="2500" b="1" dirty="0">
                <a:solidFill>
                  <a:srgbClr val="173B38"/>
                </a:solidFill>
              </a:rPr>
              <a:t>Activity &amp; Continuity theories — As they apply to ageing in the UK</a:t>
            </a:r>
            <a:endParaRPr lang="en-US" sz="2500" dirty="0"/>
          </a:p>
        </p:txBody>
      </p:sp>
      <p:sp>
        <p:nvSpPr>
          <p:cNvPr id="11" name="TextBox 10">
            <a:extLst>
              <a:ext uri="{FF2B5EF4-FFF2-40B4-BE49-F238E27FC236}">
                <a16:creationId xmlns:a16="http://schemas.microsoft.com/office/drawing/2014/main" id="{B39F774A-C809-3D63-0AC3-F61F94EA979A}"/>
              </a:ext>
            </a:extLst>
          </p:cNvPr>
          <p:cNvSpPr txBox="1"/>
          <p:nvPr/>
        </p:nvSpPr>
        <p:spPr>
          <a:xfrm>
            <a:off x="354330" y="1994222"/>
            <a:ext cx="6172200" cy="3380862"/>
          </a:xfrm>
          <a:prstGeom prst="rect">
            <a:avLst/>
          </a:prstGeom>
          <a:noFill/>
        </p:spPr>
        <p:txBody>
          <a:bodyPr wrap="square">
            <a:spAutoFit/>
          </a:bodyPr>
          <a:lstStyle/>
          <a:p>
            <a:pPr>
              <a:lnSpc>
                <a:spcPct val="150000"/>
              </a:lnSpc>
              <a:buNone/>
            </a:pPr>
            <a:r>
              <a:rPr lang="en-GB" sz="1600" b="1" dirty="0"/>
              <a:t>Activity Theory</a:t>
            </a:r>
          </a:p>
          <a:p>
            <a:pPr marL="342900" lvl="0" indent="-342900">
              <a:lnSpc>
                <a:spcPct val="150000"/>
              </a:lnSpc>
              <a:buFont typeface="Arial" panose="020B0604020202020204" pitchFamily="34" charset="0"/>
              <a:buChar char="•"/>
            </a:pPr>
            <a:r>
              <a:rPr lang="en-GB" sz="1600" dirty="0"/>
              <a:t>Suggests that remaining physically, mentally and socially active promotes wellbeing and life satisfaction in older age (Havighurst 1961).</a:t>
            </a:r>
          </a:p>
          <a:p>
            <a:pPr marL="342900" lvl="0" indent="-342900">
              <a:lnSpc>
                <a:spcPct val="150000"/>
              </a:lnSpc>
              <a:buFont typeface="Arial" panose="020B0604020202020204" pitchFamily="34" charset="0"/>
              <a:buChar char="•"/>
            </a:pPr>
            <a:r>
              <a:rPr lang="en-GB" sz="1600" dirty="0"/>
              <a:t>UK application: Community groups, Age UK activities, volunteering and social prescribing help older people maintain social connections and independence (NHS England 2023).</a:t>
            </a:r>
          </a:p>
          <a:p>
            <a:pPr marL="342900" lvl="0" indent="-342900">
              <a:lnSpc>
                <a:spcPct val="150000"/>
              </a:lnSpc>
              <a:buFont typeface="Arial" panose="020B0604020202020204" pitchFamily="34" charset="0"/>
              <a:buChar char="•"/>
            </a:pPr>
            <a:r>
              <a:rPr lang="en-GB" sz="1600" dirty="0"/>
              <a:t>Limitation: Poor health, mobility difficulties and financial barriers may restrict participation (Havighurst 1961).</a:t>
            </a:r>
          </a:p>
        </p:txBody>
      </p:sp>
      <p:sp>
        <p:nvSpPr>
          <p:cNvPr id="13" name="TextBox 12">
            <a:extLst>
              <a:ext uri="{FF2B5EF4-FFF2-40B4-BE49-F238E27FC236}">
                <a16:creationId xmlns:a16="http://schemas.microsoft.com/office/drawing/2014/main" id="{01881675-DF94-9977-2FD9-8CFCF98F76D9}"/>
              </a:ext>
            </a:extLst>
          </p:cNvPr>
          <p:cNvSpPr txBox="1"/>
          <p:nvPr/>
        </p:nvSpPr>
        <p:spPr>
          <a:xfrm>
            <a:off x="6526530" y="1906368"/>
            <a:ext cx="5665470" cy="3750194"/>
          </a:xfrm>
          <a:prstGeom prst="rect">
            <a:avLst/>
          </a:prstGeom>
          <a:noFill/>
        </p:spPr>
        <p:txBody>
          <a:bodyPr wrap="square">
            <a:spAutoFit/>
          </a:bodyPr>
          <a:lstStyle/>
          <a:p>
            <a:pPr>
              <a:lnSpc>
                <a:spcPct val="150000"/>
              </a:lnSpc>
              <a:buNone/>
            </a:pPr>
            <a:r>
              <a:rPr lang="en-GB" sz="1600" b="1" dirty="0"/>
              <a:t>Continuity Theory</a:t>
            </a:r>
          </a:p>
          <a:p>
            <a:pPr marL="342900" lvl="0" indent="-342900">
              <a:lnSpc>
                <a:spcPct val="150000"/>
              </a:lnSpc>
              <a:buFont typeface="Arial" panose="020B0604020202020204" pitchFamily="34" charset="0"/>
              <a:buChar char="•"/>
            </a:pPr>
            <a:r>
              <a:rPr lang="en-GB" sz="1600" dirty="0"/>
              <a:t>Suggests that older people experience better adjustment to ageing when they maintain familiar routines, relationships and personal identities (Atchley 1989).</a:t>
            </a:r>
          </a:p>
          <a:p>
            <a:pPr marL="342900" lvl="0" indent="-342900">
              <a:lnSpc>
                <a:spcPct val="150000"/>
              </a:lnSpc>
              <a:buFont typeface="Arial" panose="020B0604020202020204" pitchFamily="34" charset="0"/>
              <a:buChar char="•"/>
            </a:pPr>
            <a:r>
              <a:rPr lang="en-GB" sz="1600" dirty="0"/>
              <a:t>UK application: NHS personalised care and domiciliary care services can support older people to remain in their own homes and maintain established lifestyles (NHS England 2023; Age UK, 2024).</a:t>
            </a:r>
          </a:p>
          <a:p>
            <a:pPr marL="342900" lvl="0" indent="-342900">
              <a:lnSpc>
                <a:spcPct val="150000"/>
              </a:lnSpc>
              <a:buFont typeface="Arial" panose="020B0604020202020204" pitchFamily="34" charset="0"/>
              <a:buChar char="•"/>
            </a:pPr>
            <a:r>
              <a:rPr lang="en-GB" sz="1600" dirty="0"/>
              <a:t>Limitation: Illness, bereavement and limited access to care may disrupt continuity (Fox 1982).</a:t>
            </a:r>
          </a:p>
        </p:txBody>
      </p:sp>
      <p:pic>
        <p:nvPicPr>
          <p:cNvPr id="4" name="Video 3">
            <a:hlinkClick r:id="" action="ppaction://media"/>
            <a:extLst>
              <a:ext uri="{FF2B5EF4-FFF2-40B4-BE49-F238E27FC236}">
                <a16:creationId xmlns:a16="http://schemas.microsoft.com/office/drawing/2014/main" id="{AA8CE706-0C22-A8A9-6F70-35B214897AE0}"/>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529101253"/>
      </p:ext>
    </p:extLst>
  </p:cSld>
  <p:clrMapOvr>
    <a:masterClrMapping/>
  </p:clrMapOvr>
  <mc:AlternateContent xmlns:mc="http://schemas.openxmlformats.org/markup-compatibility/2006" xmlns:p14="http://schemas.microsoft.com/office/powerpoint/2010/main">
    <mc:Choice Requires="p14">
      <p:transition spd="slow" p14:dur="2000" advTm="75379"/>
    </mc:Choice>
    <mc:Fallback xmlns="">
      <p:transition spd="slow" advTm="753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B9D51C-DB90-CB3C-BAF6-F527F20B3138}"/>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94464B95-BAE8-74EB-06B7-3BCF1580E74B}"/>
              </a:ext>
            </a:extLst>
          </p:cNvPr>
          <p:cNvSpPr/>
          <p:nvPr/>
        </p:nvSpPr>
        <p:spPr>
          <a:xfrm>
            <a:off x="0" y="255639"/>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CB029E4-5609-0A50-752B-49849DD2EBD4}"/>
              </a:ext>
            </a:extLst>
          </p:cNvPr>
          <p:cNvSpPr/>
          <p:nvPr/>
        </p:nvSpPr>
        <p:spPr>
          <a:xfrm>
            <a:off x="14751" y="6366404"/>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 0">
            <a:extLst>
              <a:ext uri="{FF2B5EF4-FFF2-40B4-BE49-F238E27FC236}">
                <a16:creationId xmlns:a16="http://schemas.microsoft.com/office/drawing/2014/main" id="{F904EE95-02D1-268D-043E-697AF3C89DCD}"/>
              </a:ext>
            </a:extLst>
          </p:cNvPr>
          <p:cNvSpPr/>
          <p:nvPr/>
        </p:nvSpPr>
        <p:spPr>
          <a:xfrm>
            <a:off x="594360" y="507492"/>
            <a:ext cx="5029200" cy="228600"/>
          </a:xfrm>
          <a:prstGeom prst="rect">
            <a:avLst/>
          </a:prstGeom>
          <a:noFill/>
          <a:ln/>
        </p:spPr>
        <p:txBody>
          <a:bodyPr wrap="square" rtlCol="0" anchor="ctr"/>
          <a:lstStyle/>
          <a:p>
            <a:pPr marL="0" indent="0">
              <a:buNone/>
            </a:pPr>
            <a:r>
              <a:rPr lang="en-US" b="1" kern="0" spc="150" dirty="0"/>
              <a:t>POLICY &amp; LEGISLATION</a:t>
            </a:r>
            <a:endParaRPr lang="en-US" dirty="0"/>
          </a:p>
        </p:txBody>
      </p:sp>
      <p:sp>
        <p:nvSpPr>
          <p:cNvPr id="3" name="Text 1">
            <a:extLst>
              <a:ext uri="{FF2B5EF4-FFF2-40B4-BE49-F238E27FC236}">
                <a16:creationId xmlns:a16="http://schemas.microsoft.com/office/drawing/2014/main" id="{0609437C-592F-D41D-0ABB-F6992EE92421}"/>
              </a:ext>
            </a:extLst>
          </p:cNvPr>
          <p:cNvSpPr/>
          <p:nvPr/>
        </p:nvSpPr>
        <p:spPr>
          <a:xfrm>
            <a:off x="594360" y="731520"/>
            <a:ext cx="10972800" cy="658368"/>
          </a:xfrm>
          <a:prstGeom prst="rect">
            <a:avLst/>
          </a:prstGeom>
          <a:noFill/>
          <a:ln/>
        </p:spPr>
        <p:txBody>
          <a:bodyPr wrap="square" lIns="0" tIns="0" rIns="0" bIns="0" rtlCol="0" anchor="ctr"/>
          <a:lstStyle/>
          <a:p>
            <a:pPr marL="0" indent="0">
              <a:buNone/>
            </a:pPr>
            <a:r>
              <a:rPr lang="en-US" sz="2500" b="1" dirty="0">
                <a:solidFill>
                  <a:srgbClr val="173B38"/>
                </a:solidFill>
              </a:rPr>
              <a:t>The legal framework is strongly pro-empowerment</a:t>
            </a:r>
            <a:endParaRPr lang="en-US" sz="2500" dirty="0"/>
          </a:p>
        </p:txBody>
      </p:sp>
      <p:sp>
        <p:nvSpPr>
          <p:cNvPr id="4" name="Text 2">
            <a:extLst>
              <a:ext uri="{FF2B5EF4-FFF2-40B4-BE49-F238E27FC236}">
                <a16:creationId xmlns:a16="http://schemas.microsoft.com/office/drawing/2014/main" id="{D8F28465-B081-2316-AD8F-3E679A0EF432}"/>
              </a:ext>
            </a:extLst>
          </p:cNvPr>
          <p:cNvSpPr/>
          <p:nvPr/>
        </p:nvSpPr>
        <p:spPr>
          <a:xfrm>
            <a:off x="777240" y="1337079"/>
            <a:ext cx="2468880" cy="310896"/>
          </a:xfrm>
          <a:prstGeom prst="rect">
            <a:avLst/>
          </a:prstGeom>
          <a:noFill/>
          <a:ln/>
        </p:spPr>
        <p:txBody>
          <a:bodyPr wrap="square" lIns="0" tIns="0" rIns="0" bIns="0" rtlCol="0" anchor="ctr"/>
          <a:lstStyle/>
          <a:p>
            <a:pPr marL="0" indent="0">
              <a:buNone/>
            </a:pPr>
            <a:r>
              <a:rPr lang="en-US" sz="1500" b="1" dirty="0">
                <a:solidFill>
                  <a:srgbClr val="2F6F68"/>
                </a:solidFill>
              </a:rPr>
              <a:t>Care Act 2014</a:t>
            </a:r>
            <a:endParaRPr lang="en-US" sz="1500" dirty="0"/>
          </a:p>
        </p:txBody>
      </p:sp>
      <p:sp>
        <p:nvSpPr>
          <p:cNvPr id="6" name="Text 3">
            <a:extLst>
              <a:ext uri="{FF2B5EF4-FFF2-40B4-BE49-F238E27FC236}">
                <a16:creationId xmlns:a16="http://schemas.microsoft.com/office/drawing/2014/main" id="{FBDF1F5D-B7B9-3A2F-ACF5-CDC639997559}"/>
              </a:ext>
            </a:extLst>
          </p:cNvPr>
          <p:cNvSpPr/>
          <p:nvPr/>
        </p:nvSpPr>
        <p:spPr>
          <a:xfrm>
            <a:off x="3429000" y="1271764"/>
            <a:ext cx="7772400" cy="438912"/>
          </a:xfrm>
          <a:prstGeom prst="rect">
            <a:avLst/>
          </a:prstGeom>
          <a:noFill/>
          <a:ln/>
        </p:spPr>
        <p:txBody>
          <a:bodyPr wrap="square" lIns="0" tIns="0" rIns="0" bIns="0" rtlCol="0" anchor="ctr"/>
          <a:lstStyle/>
          <a:p>
            <a:pPr marL="0" indent="0">
              <a:buNone/>
            </a:pPr>
            <a:r>
              <a:rPr lang="en-US" sz="1500" dirty="0">
                <a:solidFill>
                  <a:srgbClr val="25312F"/>
                </a:solidFill>
              </a:rPr>
              <a:t>Wellbeing • prevention • personalisation • safeguarding • control over daily life</a:t>
            </a:r>
            <a:endParaRPr lang="en-US" sz="1500" dirty="0"/>
          </a:p>
        </p:txBody>
      </p:sp>
      <p:sp>
        <p:nvSpPr>
          <p:cNvPr id="8" name="Shape 4">
            <a:extLst>
              <a:ext uri="{FF2B5EF4-FFF2-40B4-BE49-F238E27FC236}">
                <a16:creationId xmlns:a16="http://schemas.microsoft.com/office/drawing/2014/main" id="{70B0D6DD-1D18-136B-D21C-6B6120D46C88}"/>
              </a:ext>
            </a:extLst>
          </p:cNvPr>
          <p:cNvSpPr/>
          <p:nvPr/>
        </p:nvSpPr>
        <p:spPr>
          <a:xfrm>
            <a:off x="777240" y="1856232"/>
            <a:ext cx="10424160" cy="0"/>
          </a:xfrm>
          <a:prstGeom prst="line">
            <a:avLst/>
          </a:prstGeom>
          <a:noFill/>
          <a:ln w="12700">
            <a:solidFill>
              <a:srgbClr val="D7DFDD"/>
            </a:solidFill>
            <a:prstDash val="solid"/>
          </a:ln>
        </p:spPr>
        <p:txBody>
          <a:bodyPr/>
          <a:lstStyle/>
          <a:p>
            <a:endParaRPr lang="en-GB" sz="1500"/>
          </a:p>
        </p:txBody>
      </p:sp>
      <p:sp>
        <p:nvSpPr>
          <p:cNvPr id="11" name="Shape 7">
            <a:extLst>
              <a:ext uri="{FF2B5EF4-FFF2-40B4-BE49-F238E27FC236}">
                <a16:creationId xmlns:a16="http://schemas.microsoft.com/office/drawing/2014/main" id="{453868C6-F6F2-780F-57C1-0DE25ACDBD81}"/>
              </a:ext>
            </a:extLst>
          </p:cNvPr>
          <p:cNvSpPr/>
          <p:nvPr/>
        </p:nvSpPr>
        <p:spPr>
          <a:xfrm>
            <a:off x="777240" y="3769012"/>
            <a:ext cx="10424160" cy="0"/>
          </a:xfrm>
          <a:prstGeom prst="line">
            <a:avLst/>
          </a:prstGeom>
          <a:noFill/>
          <a:ln w="12700">
            <a:solidFill>
              <a:srgbClr val="D7DFDD"/>
            </a:solidFill>
            <a:prstDash val="solid"/>
          </a:ln>
        </p:spPr>
        <p:txBody>
          <a:bodyPr/>
          <a:lstStyle/>
          <a:p>
            <a:endParaRPr lang="en-GB" sz="1500"/>
          </a:p>
        </p:txBody>
      </p:sp>
      <p:sp>
        <p:nvSpPr>
          <p:cNvPr id="12" name="Text 8">
            <a:extLst>
              <a:ext uri="{FF2B5EF4-FFF2-40B4-BE49-F238E27FC236}">
                <a16:creationId xmlns:a16="http://schemas.microsoft.com/office/drawing/2014/main" id="{28F7440B-466C-23B0-356A-57DF513500E8}"/>
              </a:ext>
            </a:extLst>
          </p:cNvPr>
          <p:cNvSpPr/>
          <p:nvPr/>
        </p:nvSpPr>
        <p:spPr>
          <a:xfrm>
            <a:off x="777240" y="4061620"/>
            <a:ext cx="2468880" cy="310896"/>
          </a:xfrm>
          <a:prstGeom prst="rect">
            <a:avLst/>
          </a:prstGeom>
          <a:noFill/>
          <a:ln/>
        </p:spPr>
        <p:txBody>
          <a:bodyPr wrap="square" lIns="0" tIns="0" rIns="0" bIns="0" rtlCol="0" anchor="ctr"/>
          <a:lstStyle/>
          <a:p>
            <a:pPr marL="0" indent="0">
              <a:buNone/>
            </a:pPr>
            <a:r>
              <a:rPr lang="en-US" sz="1500" b="1" dirty="0">
                <a:solidFill>
                  <a:srgbClr val="2F6F68"/>
                </a:solidFill>
              </a:rPr>
              <a:t>Human Rights Act 1998</a:t>
            </a:r>
            <a:endParaRPr lang="en-US" sz="1500" dirty="0"/>
          </a:p>
        </p:txBody>
      </p:sp>
      <p:sp>
        <p:nvSpPr>
          <p:cNvPr id="13" name="Text 9">
            <a:extLst>
              <a:ext uri="{FF2B5EF4-FFF2-40B4-BE49-F238E27FC236}">
                <a16:creationId xmlns:a16="http://schemas.microsoft.com/office/drawing/2014/main" id="{C9A3C796-4D2A-3BCD-74E0-D6469D41E1D6}"/>
              </a:ext>
            </a:extLst>
          </p:cNvPr>
          <p:cNvSpPr/>
          <p:nvPr/>
        </p:nvSpPr>
        <p:spPr>
          <a:xfrm>
            <a:off x="3429000" y="4061620"/>
            <a:ext cx="7772400" cy="438912"/>
          </a:xfrm>
          <a:prstGeom prst="rect">
            <a:avLst/>
          </a:prstGeom>
          <a:noFill/>
          <a:ln/>
        </p:spPr>
        <p:txBody>
          <a:bodyPr wrap="square" lIns="0" tIns="0" rIns="0" bIns="0" rtlCol="0" anchor="ctr"/>
          <a:lstStyle/>
          <a:p>
            <a:pPr marL="0" indent="0">
              <a:buNone/>
            </a:pPr>
            <a:r>
              <a:rPr lang="en-US" sz="1500" dirty="0">
                <a:solidFill>
                  <a:srgbClr val="25312F"/>
                </a:solidFill>
              </a:rPr>
              <a:t>Dignity, privacy, family life and protection from degrading treatment</a:t>
            </a:r>
            <a:endParaRPr lang="en-US" sz="1500" dirty="0"/>
          </a:p>
        </p:txBody>
      </p:sp>
      <p:sp>
        <p:nvSpPr>
          <p:cNvPr id="14" name="Shape 10">
            <a:extLst>
              <a:ext uri="{FF2B5EF4-FFF2-40B4-BE49-F238E27FC236}">
                <a16:creationId xmlns:a16="http://schemas.microsoft.com/office/drawing/2014/main" id="{31FB5621-E301-B7C6-6F47-94411125AFA3}"/>
              </a:ext>
            </a:extLst>
          </p:cNvPr>
          <p:cNvSpPr/>
          <p:nvPr/>
        </p:nvSpPr>
        <p:spPr>
          <a:xfrm>
            <a:off x="777240" y="4683412"/>
            <a:ext cx="10424160" cy="0"/>
          </a:xfrm>
          <a:prstGeom prst="line">
            <a:avLst/>
          </a:prstGeom>
          <a:noFill/>
          <a:ln w="12700">
            <a:solidFill>
              <a:srgbClr val="D7DFDD"/>
            </a:solidFill>
            <a:prstDash val="solid"/>
          </a:ln>
        </p:spPr>
        <p:txBody>
          <a:bodyPr/>
          <a:lstStyle/>
          <a:p>
            <a:endParaRPr lang="en-GB" sz="1500"/>
          </a:p>
        </p:txBody>
      </p:sp>
      <p:sp>
        <p:nvSpPr>
          <p:cNvPr id="21" name="Text 17">
            <a:extLst>
              <a:ext uri="{FF2B5EF4-FFF2-40B4-BE49-F238E27FC236}">
                <a16:creationId xmlns:a16="http://schemas.microsoft.com/office/drawing/2014/main" id="{96064B8F-F588-4A17-431F-ECDB29EA09DF}"/>
              </a:ext>
            </a:extLst>
          </p:cNvPr>
          <p:cNvSpPr/>
          <p:nvPr/>
        </p:nvSpPr>
        <p:spPr>
          <a:xfrm>
            <a:off x="2957805" y="5892004"/>
            <a:ext cx="4655976" cy="583038"/>
          </a:xfrm>
          <a:prstGeom prst="rect">
            <a:avLst/>
          </a:prstGeom>
          <a:noFill/>
          <a:ln/>
        </p:spPr>
        <p:txBody>
          <a:bodyPr wrap="square" lIns="0" tIns="0" rIns="0" bIns="0" rtlCol="0" anchor="ctr"/>
          <a:lstStyle/>
          <a:p>
            <a:pPr marL="0" indent="0" algn="ctr">
              <a:buNone/>
            </a:pPr>
            <a:r>
              <a:rPr lang="en-US" sz="1200" b="1" dirty="0">
                <a:solidFill>
                  <a:srgbClr val="C49345"/>
                </a:solidFill>
              </a:rPr>
              <a:t>Policy intent is clear. The implementation gap is the critical issue.</a:t>
            </a:r>
            <a:endParaRPr lang="en-US" sz="1200" dirty="0"/>
          </a:p>
        </p:txBody>
      </p:sp>
      <p:sp>
        <p:nvSpPr>
          <p:cNvPr id="23" name="Slide Number Placeholder 0">
            <a:extLst>
              <a:ext uri="{FF2B5EF4-FFF2-40B4-BE49-F238E27FC236}">
                <a16:creationId xmlns:a16="http://schemas.microsoft.com/office/drawing/2014/main" id="{C6A9AC13-B910-5FEC-CFB2-2811B5314C6F}"/>
              </a:ext>
            </a:extLst>
          </p:cNvPr>
          <p:cNvSpPr txBox="1">
            <a:spLocks/>
          </p:cNvSpPr>
          <p:nvPr/>
        </p:nvSpPr>
        <p:spPr>
          <a:xfrm>
            <a:off x="11292840" y="6473952"/>
            <a:ext cx="320040" cy="182880"/>
          </a:xfrm>
          <a:prstGeom prst="rect">
            <a:avLst/>
          </a:prstGeom>
          <a:extLst>
            <a:ext uri="{C572A759-6A51-4108-AA02-DFA0A04FC94B}">
              <ma14:wrappingTextBoxFlag xmlns:ma14="http://schemas.microsoft.com/office/mac/drawingml/2011/main" xmlns="" val="0"/>
            </a:ext>
          </a:extLst>
        </p:spPr>
        <p:txBody>
          <a:bodyPr vert="horz" lIns="91440" tIns="45720" rIns="91440" bIns="45720" rtlCol="0" anchor="ctr"/>
          <a:lstStyle>
            <a:defPPr>
              <a:defRPr lang="en-US"/>
            </a:defPPr>
            <a:lvl1pPr marL="0" algn="r" defTabSz="914400" rtl="0" eaLnBrk="1" latinLnBrk="0" hangingPunct="1">
              <a:defRPr sz="800" kern="1200">
                <a:solidFill>
                  <a:srgbClr val="6B7471"/>
                </a:solidFill>
                <a:latin typeface="Aptos"/>
                <a:ea typeface="Aptos"/>
                <a:cs typeface="Apto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fld id="{F7021451-1387-4CA6-816F-3879F97B5CBC}" type="slidenum">
              <a:rPr lang="en-US" smtClean="0"/>
              <a:pPr algn="l"/>
              <a:t>7</a:t>
            </a:fld>
            <a:endParaRPr lang="en-US"/>
          </a:p>
        </p:txBody>
      </p:sp>
      <p:sp>
        <p:nvSpPr>
          <p:cNvPr id="25" name="TextBox 24">
            <a:extLst>
              <a:ext uri="{FF2B5EF4-FFF2-40B4-BE49-F238E27FC236}">
                <a16:creationId xmlns:a16="http://schemas.microsoft.com/office/drawing/2014/main" id="{0B591229-6659-3F50-7059-E68845D56C49}"/>
              </a:ext>
            </a:extLst>
          </p:cNvPr>
          <p:cNvSpPr txBox="1"/>
          <p:nvPr/>
        </p:nvSpPr>
        <p:spPr>
          <a:xfrm>
            <a:off x="685799" y="1959710"/>
            <a:ext cx="9960429" cy="1477328"/>
          </a:xfrm>
          <a:prstGeom prst="rect">
            <a:avLst/>
          </a:prstGeom>
          <a:noFill/>
        </p:spPr>
        <p:txBody>
          <a:bodyPr wrap="square">
            <a:spAutoFit/>
          </a:bodyPr>
          <a:lstStyle/>
          <a:p>
            <a:r>
              <a:rPr lang="en-GB" sz="1500" b="0" u="none" strike="noStrike" dirty="0">
                <a:effectLst/>
                <a:latin typeface="+mn-lt"/>
              </a:rPr>
              <a:t>The </a:t>
            </a:r>
            <a:r>
              <a:rPr lang="en-GB" sz="1500" b="1" u="none" strike="noStrike" dirty="0">
                <a:effectLst/>
                <a:latin typeface="+mn-lt"/>
              </a:rPr>
              <a:t>Care Act 2014</a:t>
            </a:r>
            <a:r>
              <a:rPr lang="en-GB" sz="1500" dirty="0"/>
              <a:t> is the primary law governing adult social care in England (Care Act 2014).</a:t>
            </a:r>
          </a:p>
          <a:p>
            <a:endParaRPr lang="en-GB" sz="1500" dirty="0"/>
          </a:p>
          <a:p>
            <a:r>
              <a:rPr lang="en-GB" sz="1500" dirty="0"/>
              <a:t>The Care Act 2014 directly impacts older adults in several key ways such as:</a:t>
            </a:r>
          </a:p>
          <a:p>
            <a:pPr marL="285750" indent="-285750">
              <a:buFont typeface="Arial" panose="020B0604020202020204" pitchFamily="34" charset="0"/>
              <a:buChar char="•"/>
            </a:pPr>
            <a:r>
              <a:rPr lang="en-GB" sz="1500" dirty="0"/>
              <a:t>Adult safeguarding.</a:t>
            </a:r>
          </a:p>
          <a:p>
            <a:pPr marL="285750" indent="-285750">
              <a:buFont typeface="Arial" panose="020B0604020202020204" pitchFamily="34" charset="0"/>
              <a:buChar char="•"/>
            </a:pPr>
            <a:r>
              <a:rPr lang="en-GB" sz="1500" dirty="0"/>
              <a:t>Support for Unpaid Carers.</a:t>
            </a:r>
          </a:p>
          <a:p>
            <a:endParaRPr lang="en-GB" sz="1500" dirty="0"/>
          </a:p>
        </p:txBody>
      </p:sp>
      <p:sp>
        <p:nvSpPr>
          <p:cNvPr id="31" name="TextBox 30">
            <a:extLst>
              <a:ext uri="{FF2B5EF4-FFF2-40B4-BE49-F238E27FC236}">
                <a16:creationId xmlns:a16="http://schemas.microsoft.com/office/drawing/2014/main" id="{220832A2-DE32-8409-9629-E5106822E843}"/>
              </a:ext>
            </a:extLst>
          </p:cNvPr>
          <p:cNvSpPr txBox="1"/>
          <p:nvPr/>
        </p:nvSpPr>
        <p:spPr>
          <a:xfrm>
            <a:off x="685800" y="4643711"/>
            <a:ext cx="9745824" cy="1246495"/>
          </a:xfrm>
          <a:prstGeom prst="rect">
            <a:avLst/>
          </a:prstGeom>
          <a:noFill/>
        </p:spPr>
        <p:txBody>
          <a:bodyPr wrap="square">
            <a:spAutoFit/>
          </a:bodyPr>
          <a:lstStyle/>
          <a:p>
            <a:r>
              <a:rPr lang="en-GB" sz="1500" b="0" u="none" strike="noStrike" dirty="0">
                <a:effectLst/>
                <a:latin typeface="+mn-lt"/>
              </a:rPr>
              <a:t>The </a:t>
            </a:r>
            <a:r>
              <a:rPr lang="en-GB" sz="1500" b="1" u="none" strike="noStrike" dirty="0">
                <a:effectLst/>
                <a:latin typeface="+mn-lt"/>
              </a:rPr>
              <a:t>Human Rights Act 1998 (HRA)</a:t>
            </a:r>
            <a:r>
              <a:rPr lang="en-GB" sz="1500" dirty="0"/>
              <a:t> makes the rights from the European Convention on Human Rights (ECHR) part of UK law.</a:t>
            </a:r>
          </a:p>
          <a:p>
            <a:endParaRPr lang="en-GB" sz="1500" dirty="0"/>
          </a:p>
          <a:p>
            <a:r>
              <a:rPr lang="en-GB" sz="1500" dirty="0"/>
              <a:t>It gives Older people rights, especially those relying on hospitals, care homes, or community social care, frequently use the HRA to challenge poor treatment, neglect, or loss of autonomy (Human Rights Act, 1998).</a:t>
            </a:r>
          </a:p>
        </p:txBody>
      </p:sp>
      <p:pic>
        <p:nvPicPr>
          <p:cNvPr id="10" name="Video 9">
            <a:hlinkClick r:id="" action="ppaction://media"/>
            <a:extLst>
              <a:ext uri="{FF2B5EF4-FFF2-40B4-BE49-F238E27FC236}">
                <a16:creationId xmlns:a16="http://schemas.microsoft.com/office/drawing/2014/main" id="{D75AA47C-54AA-814C-2446-D571E778D7BF}"/>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203670136"/>
      </p:ext>
    </p:extLst>
  </p:cSld>
  <p:clrMapOvr>
    <a:masterClrMapping/>
  </p:clrMapOvr>
  <mc:AlternateContent xmlns:mc="http://schemas.openxmlformats.org/markup-compatibility/2006" xmlns:p14="http://schemas.microsoft.com/office/powerpoint/2010/main">
    <mc:Choice Requires="p14">
      <p:transition spd="slow" p14:dur="2000" advTm="29381"/>
    </mc:Choice>
    <mc:Fallback xmlns="">
      <p:transition spd="slow" advTm="293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0"/>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FC9012-2E99-F31A-A3B8-52E8EB197F8E}"/>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4097571A-3C1B-AAA4-B7F1-C8C3238A7FAC}"/>
              </a:ext>
            </a:extLst>
          </p:cNvPr>
          <p:cNvSpPr/>
          <p:nvPr/>
        </p:nvSpPr>
        <p:spPr>
          <a:xfrm>
            <a:off x="0" y="255639"/>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8EAFA866-1FDA-4902-1AEB-3B2AC47EF99B}"/>
              </a:ext>
            </a:extLst>
          </p:cNvPr>
          <p:cNvSpPr/>
          <p:nvPr/>
        </p:nvSpPr>
        <p:spPr>
          <a:xfrm>
            <a:off x="14751" y="6366404"/>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Slide Number Placeholder 0">
            <a:extLst>
              <a:ext uri="{FF2B5EF4-FFF2-40B4-BE49-F238E27FC236}">
                <a16:creationId xmlns:a16="http://schemas.microsoft.com/office/drawing/2014/main" id="{7B334E30-0681-EFD8-6765-FC693FF5EE5E}"/>
              </a:ext>
            </a:extLst>
          </p:cNvPr>
          <p:cNvSpPr txBox="1">
            <a:spLocks/>
          </p:cNvSpPr>
          <p:nvPr/>
        </p:nvSpPr>
        <p:spPr>
          <a:xfrm>
            <a:off x="11292840" y="6473952"/>
            <a:ext cx="320040" cy="182880"/>
          </a:xfrm>
          <a:prstGeom prst="rect">
            <a:avLst/>
          </a:prstGeom>
          <a:extLst>
            <a:ext uri="{C572A759-6A51-4108-AA02-DFA0A04FC94B}">
              <ma14:wrappingTextBoxFlag xmlns:ma14="http://schemas.microsoft.com/office/mac/drawingml/2011/main" xmlns="" val="0"/>
            </a:ext>
          </a:extLst>
        </p:spPr>
        <p:txBody>
          <a:bodyPr vert="horz" lIns="91440" tIns="45720" rIns="91440" bIns="45720" rtlCol="0" anchor="ctr"/>
          <a:lstStyle>
            <a:defPPr>
              <a:defRPr lang="en-US"/>
            </a:defPPr>
            <a:lvl1pPr marL="0" algn="r" defTabSz="914400" rtl="0" eaLnBrk="1" latinLnBrk="0" hangingPunct="1">
              <a:defRPr sz="800" kern="1200">
                <a:solidFill>
                  <a:srgbClr val="6B7471"/>
                </a:solidFill>
                <a:latin typeface="Aptos"/>
                <a:ea typeface="Aptos"/>
                <a:cs typeface="Apto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fld id="{F7021451-1387-4CA6-816F-3879F97B5CBC}" type="slidenum">
              <a:rPr lang="en-US" smtClean="0"/>
              <a:pPr algn="l"/>
              <a:t>8</a:t>
            </a:fld>
            <a:endParaRPr lang="en-US"/>
          </a:p>
        </p:txBody>
      </p:sp>
      <p:sp>
        <p:nvSpPr>
          <p:cNvPr id="35" name="Rectangle 34">
            <a:extLst>
              <a:ext uri="{FF2B5EF4-FFF2-40B4-BE49-F238E27FC236}">
                <a16:creationId xmlns:a16="http://schemas.microsoft.com/office/drawing/2014/main" id="{C6F41BBB-A758-38A8-FBC4-F26B66B885F9}"/>
              </a:ext>
            </a:extLst>
          </p:cNvPr>
          <p:cNvSpPr/>
          <p:nvPr/>
        </p:nvSpPr>
        <p:spPr>
          <a:xfrm>
            <a:off x="0" y="0"/>
            <a:ext cx="12191695" cy="54864"/>
          </a:xfrm>
          <a:prstGeom prst="rect">
            <a:avLst/>
          </a:prstGeom>
          <a:solidFill>
            <a:srgbClr val="1840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7" name="TextBox 36">
            <a:extLst>
              <a:ext uri="{FF2B5EF4-FFF2-40B4-BE49-F238E27FC236}">
                <a16:creationId xmlns:a16="http://schemas.microsoft.com/office/drawing/2014/main" id="{7E4EE422-E713-36A6-8854-DF21A1DF45B2}"/>
              </a:ext>
            </a:extLst>
          </p:cNvPr>
          <p:cNvSpPr txBox="1"/>
          <p:nvPr/>
        </p:nvSpPr>
        <p:spPr>
          <a:xfrm>
            <a:off x="438912" y="374904"/>
            <a:ext cx="10972800" cy="219456"/>
          </a:xfrm>
          <a:prstGeom prst="rect">
            <a:avLst/>
          </a:prstGeom>
          <a:noFill/>
        </p:spPr>
        <p:txBody>
          <a:bodyPr wrap="square">
            <a:spAutoFit/>
          </a:bodyPr>
          <a:lstStyle/>
          <a:p>
            <a:pPr>
              <a:defRPr sz="1100" b="1">
                <a:solidFill>
                  <a:srgbClr val="2D746C"/>
                </a:solidFill>
              </a:defRPr>
            </a:pPr>
            <a:r>
              <a:rPr dirty="0"/>
              <a:t>CARE LANDSCAPE  |  ENGLAND</a:t>
            </a:r>
          </a:p>
        </p:txBody>
      </p:sp>
      <p:sp>
        <p:nvSpPr>
          <p:cNvPr id="39" name="TextBox 38">
            <a:extLst>
              <a:ext uri="{FF2B5EF4-FFF2-40B4-BE49-F238E27FC236}">
                <a16:creationId xmlns:a16="http://schemas.microsoft.com/office/drawing/2014/main" id="{B40D61D8-3271-7C61-7FD8-D55F29275BC9}"/>
              </a:ext>
            </a:extLst>
          </p:cNvPr>
          <p:cNvSpPr txBox="1"/>
          <p:nvPr/>
        </p:nvSpPr>
        <p:spPr>
          <a:xfrm>
            <a:off x="457200" y="530352"/>
            <a:ext cx="11393424" cy="338554"/>
          </a:xfrm>
          <a:prstGeom prst="rect">
            <a:avLst/>
          </a:prstGeom>
          <a:noFill/>
        </p:spPr>
        <p:txBody>
          <a:bodyPr wrap="square">
            <a:spAutoFit/>
          </a:bodyPr>
          <a:lstStyle/>
          <a:p>
            <a:pPr>
              <a:defRPr sz="2700" b="1">
                <a:solidFill>
                  <a:srgbClr val="18403D"/>
                </a:solidFill>
              </a:defRPr>
            </a:pPr>
            <a:r>
              <a:rPr sz="1600" dirty="0"/>
              <a:t>Current care provision: wide-ranging services, unequal access</a:t>
            </a:r>
          </a:p>
        </p:txBody>
      </p:sp>
      <p:sp>
        <p:nvSpPr>
          <p:cNvPr id="41" name="TextBox 40">
            <a:extLst>
              <a:ext uri="{FF2B5EF4-FFF2-40B4-BE49-F238E27FC236}">
                <a16:creationId xmlns:a16="http://schemas.microsoft.com/office/drawing/2014/main" id="{4608BC37-6F59-4B34-4C57-F0C03056242B}"/>
              </a:ext>
            </a:extLst>
          </p:cNvPr>
          <p:cNvSpPr txBox="1"/>
          <p:nvPr/>
        </p:nvSpPr>
        <p:spPr>
          <a:xfrm>
            <a:off x="457200" y="949886"/>
            <a:ext cx="10972800" cy="274320"/>
          </a:xfrm>
          <a:prstGeom prst="rect">
            <a:avLst/>
          </a:prstGeom>
          <a:noFill/>
        </p:spPr>
        <p:txBody>
          <a:bodyPr wrap="square">
            <a:spAutoFit/>
          </a:bodyPr>
          <a:lstStyle/>
          <a:p>
            <a:pPr>
              <a:defRPr sz="1500" b="0">
                <a:solidFill>
                  <a:srgbClr val="596865"/>
                </a:solidFill>
              </a:defRPr>
            </a:pPr>
            <a:r>
              <a:rPr dirty="0"/>
              <a:t>Seven service types, grouped by the support they provide</a:t>
            </a:r>
          </a:p>
        </p:txBody>
      </p:sp>
      <p:sp>
        <p:nvSpPr>
          <p:cNvPr id="43" name="Rounded Rectangle 5">
            <a:extLst>
              <a:ext uri="{FF2B5EF4-FFF2-40B4-BE49-F238E27FC236}">
                <a16:creationId xmlns:a16="http://schemas.microsoft.com/office/drawing/2014/main" id="{CBB423B2-80F9-A35E-DD5E-FB3F738045FD}"/>
              </a:ext>
            </a:extLst>
          </p:cNvPr>
          <p:cNvSpPr/>
          <p:nvPr/>
        </p:nvSpPr>
        <p:spPr>
          <a:xfrm>
            <a:off x="320040" y="1435608"/>
            <a:ext cx="3429000" cy="2148840"/>
          </a:xfrm>
          <a:prstGeom prst="roundRect">
            <a:avLst/>
          </a:prstGeom>
          <a:solidFill>
            <a:srgbClr val="E8F2E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5" name="TextBox 44">
            <a:extLst>
              <a:ext uri="{FF2B5EF4-FFF2-40B4-BE49-F238E27FC236}">
                <a16:creationId xmlns:a16="http://schemas.microsoft.com/office/drawing/2014/main" id="{3F2F5F87-A519-F9DE-BF61-0D195E88A629}"/>
              </a:ext>
            </a:extLst>
          </p:cNvPr>
          <p:cNvSpPr txBox="1"/>
          <p:nvPr/>
        </p:nvSpPr>
        <p:spPr>
          <a:xfrm>
            <a:off x="640080" y="1773936"/>
            <a:ext cx="3108960" cy="320040"/>
          </a:xfrm>
          <a:prstGeom prst="rect">
            <a:avLst/>
          </a:prstGeom>
          <a:noFill/>
        </p:spPr>
        <p:txBody>
          <a:bodyPr wrap="square">
            <a:spAutoFit/>
          </a:bodyPr>
          <a:lstStyle/>
          <a:p>
            <a:pPr>
              <a:defRPr sz="1400" b="1">
                <a:solidFill>
                  <a:srgbClr val="18403D"/>
                </a:solidFill>
              </a:defRPr>
            </a:pPr>
            <a:r>
              <a:t>HEALTH &amp; CLINICAL CARE</a:t>
            </a:r>
          </a:p>
        </p:txBody>
      </p:sp>
      <p:sp>
        <p:nvSpPr>
          <p:cNvPr id="47" name="TextBox 46">
            <a:extLst>
              <a:ext uri="{FF2B5EF4-FFF2-40B4-BE49-F238E27FC236}">
                <a16:creationId xmlns:a16="http://schemas.microsoft.com/office/drawing/2014/main" id="{6CA8EA9A-2001-2243-3127-94114186434A}"/>
              </a:ext>
            </a:extLst>
          </p:cNvPr>
          <p:cNvSpPr txBox="1"/>
          <p:nvPr/>
        </p:nvSpPr>
        <p:spPr>
          <a:xfrm>
            <a:off x="667512" y="2240280"/>
            <a:ext cx="3063240" cy="365760"/>
          </a:xfrm>
          <a:prstGeom prst="rect">
            <a:avLst/>
          </a:prstGeom>
          <a:noFill/>
        </p:spPr>
        <p:txBody>
          <a:bodyPr wrap="square">
            <a:spAutoFit/>
          </a:bodyPr>
          <a:lstStyle/>
          <a:p>
            <a:pPr>
              <a:defRPr sz="1500" b="0">
                <a:solidFill>
                  <a:srgbClr val="18403D"/>
                </a:solidFill>
              </a:defRPr>
            </a:pPr>
            <a:r>
              <a:rPr dirty="0"/>
              <a:t>•  Primary &amp; community NHS</a:t>
            </a:r>
          </a:p>
        </p:txBody>
      </p:sp>
      <p:sp>
        <p:nvSpPr>
          <p:cNvPr id="49" name="TextBox 48">
            <a:extLst>
              <a:ext uri="{FF2B5EF4-FFF2-40B4-BE49-F238E27FC236}">
                <a16:creationId xmlns:a16="http://schemas.microsoft.com/office/drawing/2014/main" id="{717C7EF7-FB01-ECAB-93A9-F7ECF232D057}"/>
              </a:ext>
            </a:extLst>
          </p:cNvPr>
          <p:cNvSpPr txBox="1"/>
          <p:nvPr/>
        </p:nvSpPr>
        <p:spPr>
          <a:xfrm>
            <a:off x="667512" y="2670048"/>
            <a:ext cx="3063240" cy="365760"/>
          </a:xfrm>
          <a:prstGeom prst="rect">
            <a:avLst/>
          </a:prstGeom>
          <a:noFill/>
        </p:spPr>
        <p:txBody>
          <a:bodyPr wrap="square">
            <a:spAutoFit/>
          </a:bodyPr>
          <a:lstStyle/>
          <a:p>
            <a:pPr>
              <a:defRPr sz="1500" b="0">
                <a:solidFill>
                  <a:srgbClr val="18403D"/>
                </a:solidFill>
              </a:defRPr>
            </a:pPr>
            <a:r>
              <a:t>•  Residential &amp; nursing care</a:t>
            </a:r>
          </a:p>
        </p:txBody>
      </p:sp>
      <p:sp>
        <p:nvSpPr>
          <p:cNvPr id="51" name="TextBox 50">
            <a:extLst>
              <a:ext uri="{FF2B5EF4-FFF2-40B4-BE49-F238E27FC236}">
                <a16:creationId xmlns:a16="http://schemas.microsoft.com/office/drawing/2014/main" id="{496A76C4-B738-0316-21B9-CD4BF0154CC4}"/>
              </a:ext>
            </a:extLst>
          </p:cNvPr>
          <p:cNvSpPr txBox="1"/>
          <p:nvPr/>
        </p:nvSpPr>
        <p:spPr>
          <a:xfrm>
            <a:off x="667512" y="3099816"/>
            <a:ext cx="3063240" cy="553998"/>
          </a:xfrm>
          <a:prstGeom prst="rect">
            <a:avLst/>
          </a:prstGeom>
          <a:noFill/>
        </p:spPr>
        <p:txBody>
          <a:bodyPr wrap="square">
            <a:spAutoFit/>
          </a:bodyPr>
          <a:lstStyle/>
          <a:p>
            <a:pPr>
              <a:defRPr sz="1500" b="0">
                <a:solidFill>
                  <a:srgbClr val="18403D"/>
                </a:solidFill>
              </a:defRPr>
            </a:pPr>
            <a:r>
              <a:rPr dirty="0"/>
              <a:t>•  Hospice &amp; palliative care</a:t>
            </a:r>
            <a:r>
              <a:rPr lang="en-GB" dirty="0"/>
              <a:t> (DHSC 2025)</a:t>
            </a:r>
            <a:endParaRPr dirty="0"/>
          </a:p>
        </p:txBody>
      </p:sp>
      <p:sp>
        <p:nvSpPr>
          <p:cNvPr id="53" name="Rounded Rectangle 10">
            <a:extLst>
              <a:ext uri="{FF2B5EF4-FFF2-40B4-BE49-F238E27FC236}">
                <a16:creationId xmlns:a16="http://schemas.microsoft.com/office/drawing/2014/main" id="{6A46FE18-5796-028F-4AB2-4286450946C0}"/>
              </a:ext>
            </a:extLst>
          </p:cNvPr>
          <p:cNvSpPr/>
          <p:nvPr/>
        </p:nvSpPr>
        <p:spPr>
          <a:xfrm>
            <a:off x="4381347" y="1429946"/>
            <a:ext cx="3429000" cy="2148840"/>
          </a:xfrm>
          <a:prstGeom prst="roundRect">
            <a:avLst/>
          </a:prstGeom>
          <a:solidFill>
            <a:srgbClr val="E8F2E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5" name="TextBox 54">
            <a:extLst>
              <a:ext uri="{FF2B5EF4-FFF2-40B4-BE49-F238E27FC236}">
                <a16:creationId xmlns:a16="http://schemas.microsoft.com/office/drawing/2014/main" id="{F1D06BA0-BC17-5475-4D66-5EC096CE70C4}"/>
              </a:ext>
            </a:extLst>
          </p:cNvPr>
          <p:cNvSpPr txBox="1"/>
          <p:nvPr/>
        </p:nvSpPr>
        <p:spPr>
          <a:xfrm>
            <a:off x="4572000" y="1773936"/>
            <a:ext cx="3108960" cy="320040"/>
          </a:xfrm>
          <a:prstGeom prst="rect">
            <a:avLst/>
          </a:prstGeom>
          <a:noFill/>
        </p:spPr>
        <p:txBody>
          <a:bodyPr wrap="square">
            <a:spAutoFit/>
          </a:bodyPr>
          <a:lstStyle/>
          <a:p>
            <a:pPr>
              <a:defRPr sz="1400" b="1">
                <a:solidFill>
                  <a:srgbClr val="18403D"/>
                </a:solidFill>
              </a:defRPr>
            </a:pPr>
            <a:r>
              <a:t>SUPPORT AT HOME</a:t>
            </a:r>
          </a:p>
        </p:txBody>
      </p:sp>
      <p:sp>
        <p:nvSpPr>
          <p:cNvPr id="57" name="TextBox 56">
            <a:extLst>
              <a:ext uri="{FF2B5EF4-FFF2-40B4-BE49-F238E27FC236}">
                <a16:creationId xmlns:a16="http://schemas.microsoft.com/office/drawing/2014/main" id="{8727150C-17FC-B523-5EDD-ECC3F9893C73}"/>
              </a:ext>
            </a:extLst>
          </p:cNvPr>
          <p:cNvSpPr txBox="1"/>
          <p:nvPr/>
        </p:nvSpPr>
        <p:spPr>
          <a:xfrm>
            <a:off x="4599432" y="2240280"/>
            <a:ext cx="3063240" cy="365760"/>
          </a:xfrm>
          <a:prstGeom prst="rect">
            <a:avLst/>
          </a:prstGeom>
          <a:noFill/>
        </p:spPr>
        <p:txBody>
          <a:bodyPr wrap="square">
            <a:spAutoFit/>
          </a:bodyPr>
          <a:lstStyle/>
          <a:p>
            <a:pPr>
              <a:defRPr sz="1500" b="0">
                <a:solidFill>
                  <a:srgbClr val="18403D"/>
                </a:solidFill>
              </a:defRPr>
            </a:pPr>
            <a:r>
              <a:t>•  Domiciliary / home care</a:t>
            </a:r>
          </a:p>
        </p:txBody>
      </p:sp>
      <p:sp>
        <p:nvSpPr>
          <p:cNvPr id="59" name="TextBox 58">
            <a:extLst>
              <a:ext uri="{FF2B5EF4-FFF2-40B4-BE49-F238E27FC236}">
                <a16:creationId xmlns:a16="http://schemas.microsoft.com/office/drawing/2014/main" id="{E4E1D95D-E286-46B8-B6DD-7DC19D33F2E6}"/>
              </a:ext>
            </a:extLst>
          </p:cNvPr>
          <p:cNvSpPr txBox="1"/>
          <p:nvPr/>
        </p:nvSpPr>
        <p:spPr>
          <a:xfrm>
            <a:off x="4599432" y="2670048"/>
            <a:ext cx="3063240" cy="323165"/>
          </a:xfrm>
          <a:prstGeom prst="rect">
            <a:avLst/>
          </a:prstGeom>
          <a:noFill/>
        </p:spPr>
        <p:txBody>
          <a:bodyPr wrap="square">
            <a:spAutoFit/>
          </a:bodyPr>
          <a:lstStyle/>
          <a:p>
            <a:pPr>
              <a:defRPr sz="1500" b="0">
                <a:solidFill>
                  <a:srgbClr val="18403D"/>
                </a:solidFill>
              </a:defRPr>
            </a:pPr>
            <a:r>
              <a:rPr dirty="0"/>
              <a:t>•  R</a:t>
            </a:r>
            <a:r>
              <a:rPr lang="en-GB" dirty="0" err="1"/>
              <a:t>ea</a:t>
            </a:r>
            <a:r>
              <a:rPr dirty="0" err="1"/>
              <a:t>blements</a:t>
            </a:r>
            <a:r>
              <a:rPr dirty="0"/>
              <a:t> after illness</a:t>
            </a:r>
          </a:p>
        </p:txBody>
      </p:sp>
      <p:sp>
        <p:nvSpPr>
          <p:cNvPr id="61" name="TextBox 60">
            <a:extLst>
              <a:ext uri="{FF2B5EF4-FFF2-40B4-BE49-F238E27FC236}">
                <a16:creationId xmlns:a16="http://schemas.microsoft.com/office/drawing/2014/main" id="{1049E827-AD66-940E-C6A7-73E568FC2209}"/>
              </a:ext>
            </a:extLst>
          </p:cNvPr>
          <p:cNvSpPr txBox="1"/>
          <p:nvPr/>
        </p:nvSpPr>
        <p:spPr>
          <a:xfrm>
            <a:off x="4599432" y="3099816"/>
            <a:ext cx="3063240" cy="553998"/>
          </a:xfrm>
          <a:prstGeom prst="rect">
            <a:avLst/>
          </a:prstGeom>
          <a:noFill/>
        </p:spPr>
        <p:txBody>
          <a:bodyPr wrap="square">
            <a:spAutoFit/>
          </a:bodyPr>
          <a:lstStyle/>
          <a:p>
            <a:pPr>
              <a:defRPr sz="1500" b="0">
                <a:solidFill>
                  <a:srgbClr val="18403D"/>
                </a:solidFill>
              </a:defRPr>
            </a:pPr>
            <a:r>
              <a:rPr dirty="0"/>
              <a:t>•  Day &amp; community services</a:t>
            </a:r>
            <a:r>
              <a:rPr lang="en-GB" dirty="0"/>
              <a:t> (DHSC 2025)</a:t>
            </a:r>
            <a:endParaRPr dirty="0"/>
          </a:p>
        </p:txBody>
      </p:sp>
      <p:sp>
        <p:nvSpPr>
          <p:cNvPr id="63" name="Rounded Rectangle 15">
            <a:extLst>
              <a:ext uri="{FF2B5EF4-FFF2-40B4-BE49-F238E27FC236}">
                <a16:creationId xmlns:a16="http://schemas.microsoft.com/office/drawing/2014/main" id="{0F6D0760-5127-B71E-86F8-84A70601FE31}"/>
              </a:ext>
            </a:extLst>
          </p:cNvPr>
          <p:cNvSpPr/>
          <p:nvPr/>
        </p:nvSpPr>
        <p:spPr>
          <a:xfrm>
            <a:off x="8321040" y="1436600"/>
            <a:ext cx="3429000" cy="2148840"/>
          </a:xfrm>
          <a:prstGeom prst="roundRect">
            <a:avLst/>
          </a:prstGeom>
          <a:solidFill>
            <a:srgbClr val="E8F2E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5" name="TextBox 64">
            <a:extLst>
              <a:ext uri="{FF2B5EF4-FFF2-40B4-BE49-F238E27FC236}">
                <a16:creationId xmlns:a16="http://schemas.microsoft.com/office/drawing/2014/main" id="{F761F388-FB98-0DAF-CB59-F74A6D3550AE}"/>
              </a:ext>
            </a:extLst>
          </p:cNvPr>
          <p:cNvSpPr txBox="1"/>
          <p:nvPr/>
        </p:nvSpPr>
        <p:spPr>
          <a:xfrm>
            <a:off x="8503919" y="1773936"/>
            <a:ext cx="3108960" cy="320040"/>
          </a:xfrm>
          <a:prstGeom prst="rect">
            <a:avLst/>
          </a:prstGeom>
          <a:noFill/>
        </p:spPr>
        <p:txBody>
          <a:bodyPr wrap="square">
            <a:spAutoFit/>
          </a:bodyPr>
          <a:lstStyle/>
          <a:p>
            <a:pPr>
              <a:defRPr sz="1400" b="1">
                <a:solidFill>
                  <a:srgbClr val="18403D"/>
                </a:solidFill>
              </a:defRPr>
            </a:pPr>
            <a:r>
              <a:t>FAMILY &amp; COMMUNITY</a:t>
            </a:r>
          </a:p>
        </p:txBody>
      </p:sp>
      <p:sp>
        <p:nvSpPr>
          <p:cNvPr id="67" name="TextBox 66">
            <a:extLst>
              <a:ext uri="{FF2B5EF4-FFF2-40B4-BE49-F238E27FC236}">
                <a16:creationId xmlns:a16="http://schemas.microsoft.com/office/drawing/2014/main" id="{38AADF84-CDF4-6C3A-094E-C82E0F6E0187}"/>
              </a:ext>
            </a:extLst>
          </p:cNvPr>
          <p:cNvSpPr txBox="1"/>
          <p:nvPr/>
        </p:nvSpPr>
        <p:spPr>
          <a:xfrm>
            <a:off x="8531352" y="2240280"/>
            <a:ext cx="3063240" cy="365760"/>
          </a:xfrm>
          <a:prstGeom prst="rect">
            <a:avLst/>
          </a:prstGeom>
          <a:noFill/>
        </p:spPr>
        <p:txBody>
          <a:bodyPr wrap="square">
            <a:spAutoFit/>
          </a:bodyPr>
          <a:lstStyle/>
          <a:p>
            <a:pPr>
              <a:defRPr sz="1500" b="0">
                <a:solidFill>
                  <a:srgbClr val="18403D"/>
                </a:solidFill>
              </a:defRPr>
            </a:pPr>
            <a:r>
              <a:t>•  Unpaid carers</a:t>
            </a:r>
          </a:p>
        </p:txBody>
      </p:sp>
      <p:sp>
        <p:nvSpPr>
          <p:cNvPr id="69" name="TextBox 68">
            <a:extLst>
              <a:ext uri="{FF2B5EF4-FFF2-40B4-BE49-F238E27FC236}">
                <a16:creationId xmlns:a16="http://schemas.microsoft.com/office/drawing/2014/main" id="{87481095-BC73-51E2-F20B-BE58B433D64D}"/>
              </a:ext>
            </a:extLst>
          </p:cNvPr>
          <p:cNvSpPr txBox="1"/>
          <p:nvPr/>
        </p:nvSpPr>
        <p:spPr>
          <a:xfrm>
            <a:off x="8531352" y="2670048"/>
            <a:ext cx="3063240" cy="553998"/>
          </a:xfrm>
          <a:prstGeom prst="rect">
            <a:avLst/>
          </a:prstGeom>
          <a:noFill/>
        </p:spPr>
        <p:txBody>
          <a:bodyPr wrap="square">
            <a:spAutoFit/>
          </a:bodyPr>
          <a:lstStyle/>
          <a:p>
            <a:pPr>
              <a:defRPr sz="1500" b="0">
                <a:solidFill>
                  <a:srgbClr val="18403D"/>
                </a:solidFill>
              </a:defRPr>
            </a:pPr>
            <a:r>
              <a:rPr dirty="0"/>
              <a:t>•  Voluntary-sector support</a:t>
            </a:r>
            <a:r>
              <a:rPr lang="en-GB" dirty="0"/>
              <a:t> (DHSC 2025)</a:t>
            </a:r>
            <a:endParaRPr dirty="0"/>
          </a:p>
        </p:txBody>
      </p:sp>
      <p:sp>
        <p:nvSpPr>
          <p:cNvPr id="71" name="TextBox 70">
            <a:extLst>
              <a:ext uri="{FF2B5EF4-FFF2-40B4-BE49-F238E27FC236}">
                <a16:creationId xmlns:a16="http://schemas.microsoft.com/office/drawing/2014/main" id="{B7DD4500-41AB-AB4A-0389-1159469BEE48}"/>
              </a:ext>
            </a:extLst>
          </p:cNvPr>
          <p:cNvSpPr txBox="1"/>
          <p:nvPr/>
        </p:nvSpPr>
        <p:spPr>
          <a:xfrm>
            <a:off x="438912" y="3665753"/>
            <a:ext cx="10972800" cy="365760"/>
          </a:xfrm>
          <a:prstGeom prst="rect">
            <a:avLst/>
          </a:prstGeom>
          <a:noFill/>
        </p:spPr>
        <p:txBody>
          <a:bodyPr wrap="square">
            <a:spAutoFit/>
          </a:bodyPr>
          <a:lstStyle/>
          <a:p>
            <a:pPr>
              <a:defRPr sz="1800" b="1">
                <a:solidFill>
                  <a:srgbClr val="18403D"/>
                </a:solidFill>
              </a:defRPr>
            </a:pPr>
            <a:r>
              <a:rPr dirty="0"/>
              <a:t>Three pressures affecting older people’s experience</a:t>
            </a:r>
          </a:p>
        </p:txBody>
      </p:sp>
      <p:sp>
        <p:nvSpPr>
          <p:cNvPr id="73" name="Rounded Rectangle 20">
            <a:extLst>
              <a:ext uri="{FF2B5EF4-FFF2-40B4-BE49-F238E27FC236}">
                <a16:creationId xmlns:a16="http://schemas.microsoft.com/office/drawing/2014/main" id="{419AA784-F6AB-0F26-B16E-87E3EECDE174}"/>
              </a:ext>
            </a:extLst>
          </p:cNvPr>
          <p:cNvSpPr/>
          <p:nvPr/>
        </p:nvSpPr>
        <p:spPr>
          <a:xfrm>
            <a:off x="457200" y="4191762"/>
            <a:ext cx="3429000" cy="1499616"/>
          </a:xfrm>
          <a:prstGeom prst="roundRect">
            <a:avLst/>
          </a:prstGeom>
          <a:solidFill>
            <a:srgbClr val="F7F3E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5" name="Rectangle 74">
            <a:extLst>
              <a:ext uri="{FF2B5EF4-FFF2-40B4-BE49-F238E27FC236}">
                <a16:creationId xmlns:a16="http://schemas.microsoft.com/office/drawing/2014/main" id="{0EE51023-87AF-F76D-2A46-FC3412660568}"/>
              </a:ext>
            </a:extLst>
          </p:cNvPr>
          <p:cNvSpPr/>
          <p:nvPr/>
        </p:nvSpPr>
        <p:spPr>
          <a:xfrm>
            <a:off x="457200" y="4191762"/>
            <a:ext cx="64008" cy="1499616"/>
          </a:xfrm>
          <a:prstGeom prst="rect">
            <a:avLst/>
          </a:prstGeom>
          <a:solidFill>
            <a:srgbClr val="C6923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7" name="TextBox 76">
            <a:extLst>
              <a:ext uri="{FF2B5EF4-FFF2-40B4-BE49-F238E27FC236}">
                <a16:creationId xmlns:a16="http://schemas.microsoft.com/office/drawing/2014/main" id="{1B6E0F86-B360-F5F4-E3C7-4861EAD38509}"/>
              </a:ext>
            </a:extLst>
          </p:cNvPr>
          <p:cNvSpPr txBox="1"/>
          <p:nvPr/>
        </p:nvSpPr>
        <p:spPr>
          <a:xfrm>
            <a:off x="667512" y="4338066"/>
            <a:ext cx="2926080" cy="292608"/>
          </a:xfrm>
          <a:prstGeom prst="rect">
            <a:avLst/>
          </a:prstGeom>
          <a:noFill/>
        </p:spPr>
        <p:txBody>
          <a:bodyPr wrap="square">
            <a:spAutoFit/>
          </a:bodyPr>
          <a:lstStyle/>
          <a:p>
            <a:pPr>
              <a:defRPr sz="1500" b="1">
                <a:solidFill>
                  <a:srgbClr val="18403D"/>
                </a:solidFill>
              </a:defRPr>
            </a:pPr>
            <a:r>
              <a:t>01  DEMAND</a:t>
            </a:r>
          </a:p>
        </p:txBody>
      </p:sp>
      <p:sp>
        <p:nvSpPr>
          <p:cNvPr id="79" name="TextBox 78">
            <a:extLst>
              <a:ext uri="{FF2B5EF4-FFF2-40B4-BE49-F238E27FC236}">
                <a16:creationId xmlns:a16="http://schemas.microsoft.com/office/drawing/2014/main" id="{F728DA8D-5805-E660-1260-FF2D0CA30407}"/>
              </a:ext>
            </a:extLst>
          </p:cNvPr>
          <p:cNvSpPr txBox="1"/>
          <p:nvPr/>
        </p:nvSpPr>
        <p:spPr>
          <a:xfrm>
            <a:off x="667512" y="4712970"/>
            <a:ext cx="2962656" cy="692497"/>
          </a:xfrm>
          <a:prstGeom prst="rect">
            <a:avLst/>
          </a:prstGeom>
          <a:noFill/>
        </p:spPr>
        <p:txBody>
          <a:bodyPr wrap="square">
            <a:spAutoFit/>
          </a:bodyPr>
          <a:lstStyle/>
          <a:p>
            <a:pPr>
              <a:defRPr sz="1300" b="0">
                <a:solidFill>
                  <a:srgbClr val="18403D"/>
                </a:solidFill>
              </a:defRPr>
            </a:pPr>
            <a:r>
              <a:rPr dirty="0"/>
              <a:t>2.02 million new requests for adult social care support in England (</a:t>
            </a:r>
            <a:r>
              <a:rPr lang="en-GB" dirty="0"/>
              <a:t>DHSC </a:t>
            </a:r>
            <a:r>
              <a:rPr dirty="0"/>
              <a:t>2024/25).</a:t>
            </a:r>
          </a:p>
        </p:txBody>
      </p:sp>
      <p:sp>
        <p:nvSpPr>
          <p:cNvPr id="81" name="Rounded Rectangle 24">
            <a:extLst>
              <a:ext uri="{FF2B5EF4-FFF2-40B4-BE49-F238E27FC236}">
                <a16:creationId xmlns:a16="http://schemas.microsoft.com/office/drawing/2014/main" id="{324A3FC9-4857-CD1B-287D-20324EBFE0B3}"/>
              </a:ext>
            </a:extLst>
          </p:cNvPr>
          <p:cNvSpPr/>
          <p:nvPr/>
        </p:nvSpPr>
        <p:spPr>
          <a:xfrm>
            <a:off x="4389120" y="4191762"/>
            <a:ext cx="3429000" cy="1499616"/>
          </a:xfrm>
          <a:prstGeom prst="roundRect">
            <a:avLst/>
          </a:prstGeom>
          <a:solidFill>
            <a:srgbClr val="F7F3E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3" name="Rectangle 82">
            <a:extLst>
              <a:ext uri="{FF2B5EF4-FFF2-40B4-BE49-F238E27FC236}">
                <a16:creationId xmlns:a16="http://schemas.microsoft.com/office/drawing/2014/main" id="{F5DAF96E-12E2-356C-7ED2-59967404F0F6}"/>
              </a:ext>
            </a:extLst>
          </p:cNvPr>
          <p:cNvSpPr/>
          <p:nvPr/>
        </p:nvSpPr>
        <p:spPr>
          <a:xfrm>
            <a:off x="4389120" y="4191762"/>
            <a:ext cx="64008" cy="1499616"/>
          </a:xfrm>
          <a:prstGeom prst="rect">
            <a:avLst/>
          </a:prstGeom>
          <a:solidFill>
            <a:srgbClr val="A65C5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5" name="TextBox 84">
            <a:extLst>
              <a:ext uri="{FF2B5EF4-FFF2-40B4-BE49-F238E27FC236}">
                <a16:creationId xmlns:a16="http://schemas.microsoft.com/office/drawing/2014/main" id="{C7D6A451-DE1F-87D1-B96C-633C44817201}"/>
              </a:ext>
            </a:extLst>
          </p:cNvPr>
          <p:cNvSpPr txBox="1"/>
          <p:nvPr/>
        </p:nvSpPr>
        <p:spPr>
          <a:xfrm>
            <a:off x="4599432" y="4338066"/>
            <a:ext cx="2926080" cy="292608"/>
          </a:xfrm>
          <a:prstGeom prst="rect">
            <a:avLst/>
          </a:prstGeom>
          <a:noFill/>
        </p:spPr>
        <p:txBody>
          <a:bodyPr wrap="square">
            <a:spAutoFit/>
          </a:bodyPr>
          <a:lstStyle/>
          <a:p>
            <a:pPr>
              <a:defRPr sz="1500" b="1">
                <a:solidFill>
                  <a:srgbClr val="18403D"/>
                </a:solidFill>
              </a:defRPr>
            </a:pPr>
            <a:r>
              <a:t>02  WORKFORCE</a:t>
            </a:r>
          </a:p>
        </p:txBody>
      </p:sp>
      <p:sp>
        <p:nvSpPr>
          <p:cNvPr id="87" name="TextBox 86">
            <a:extLst>
              <a:ext uri="{FF2B5EF4-FFF2-40B4-BE49-F238E27FC236}">
                <a16:creationId xmlns:a16="http://schemas.microsoft.com/office/drawing/2014/main" id="{3936C1AB-EC9D-2EE2-8CD5-EAF21F017497}"/>
              </a:ext>
            </a:extLst>
          </p:cNvPr>
          <p:cNvSpPr txBox="1"/>
          <p:nvPr/>
        </p:nvSpPr>
        <p:spPr>
          <a:xfrm>
            <a:off x="4599432" y="4712970"/>
            <a:ext cx="3218688" cy="692497"/>
          </a:xfrm>
          <a:prstGeom prst="rect">
            <a:avLst/>
          </a:prstGeom>
          <a:noFill/>
        </p:spPr>
        <p:txBody>
          <a:bodyPr wrap="square">
            <a:spAutoFit/>
          </a:bodyPr>
          <a:lstStyle/>
          <a:p>
            <a:pPr>
              <a:defRPr sz="1300" b="0">
                <a:solidFill>
                  <a:srgbClr val="18403D"/>
                </a:solidFill>
              </a:defRPr>
            </a:pPr>
            <a:r>
              <a:rPr dirty="0"/>
              <a:t>6.2% adult social care vacancy rate in 2025/26; recruitment and retention remain challenges.</a:t>
            </a:r>
            <a:r>
              <a:rPr lang="en-GB" dirty="0"/>
              <a:t> (Skills for Care 2025)</a:t>
            </a:r>
            <a:endParaRPr dirty="0"/>
          </a:p>
        </p:txBody>
      </p:sp>
      <p:sp>
        <p:nvSpPr>
          <p:cNvPr id="89" name="Rounded Rectangle 28">
            <a:extLst>
              <a:ext uri="{FF2B5EF4-FFF2-40B4-BE49-F238E27FC236}">
                <a16:creationId xmlns:a16="http://schemas.microsoft.com/office/drawing/2014/main" id="{CC270AEF-540D-BB73-5AB3-0B7A05B5FF12}"/>
              </a:ext>
            </a:extLst>
          </p:cNvPr>
          <p:cNvSpPr/>
          <p:nvPr/>
        </p:nvSpPr>
        <p:spPr>
          <a:xfrm>
            <a:off x="8321040" y="4191762"/>
            <a:ext cx="3429000" cy="1499616"/>
          </a:xfrm>
          <a:prstGeom prst="roundRect">
            <a:avLst/>
          </a:prstGeom>
          <a:solidFill>
            <a:srgbClr val="F7F3E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1" name="Rectangle 90">
            <a:extLst>
              <a:ext uri="{FF2B5EF4-FFF2-40B4-BE49-F238E27FC236}">
                <a16:creationId xmlns:a16="http://schemas.microsoft.com/office/drawing/2014/main" id="{5FADE090-5972-AB54-F777-EC2FFEB865A8}"/>
              </a:ext>
            </a:extLst>
          </p:cNvPr>
          <p:cNvSpPr/>
          <p:nvPr/>
        </p:nvSpPr>
        <p:spPr>
          <a:xfrm>
            <a:off x="8321040" y="4191762"/>
            <a:ext cx="64008" cy="1499616"/>
          </a:xfrm>
          <a:prstGeom prst="rect">
            <a:avLst/>
          </a:prstGeom>
          <a:solidFill>
            <a:srgbClr val="416D8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3" name="TextBox 92">
            <a:extLst>
              <a:ext uri="{FF2B5EF4-FFF2-40B4-BE49-F238E27FC236}">
                <a16:creationId xmlns:a16="http://schemas.microsoft.com/office/drawing/2014/main" id="{40B1BEAE-A3BC-AB34-7D7A-DABC6B49B392}"/>
              </a:ext>
            </a:extLst>
          </p:cNvPr>
          <p:cNvSpPr txBox="1"/>
          <p:nvPr/>
        </p:nvSpPr>
        <p:spPr>
          <a:xfrm>
            <a:off x="8531352" y="4338066"/>
            <a:ext cx="2926080" cy="292608"/>
          </a:xfrm>
          <a:prstGeom prst="rect">
            <a:avLst/>
          </a:prstGeom>
          <a:noFill/>
        </p:spPr>
        <p:txBody>
          <a:bodyPr wrap="square">
            <a:spAutoFit/>
          </a:bodyPr>
          <a:lstStyle/>
          <a:p>
            <a:pPr>
              <a:defRPr sz="1500" b="1">
                <a:solidFill>
                  <a:srgbClr val="18403D"/>
                </a:solidFill>
              </a:defRPr>
            </a:pPr>
            <a:r>
              <a:t>03  INEQUALITY</a:t>
            </a:r>
          </a:p>
        </p:txBody>
      </p:sp>
      <p:sp>
        <p:nvSpPr>
          <p:cNvPr id="95" name="TextBox 94">
            <a:extLst>
              <a:ext uri="{FF2B5EF4-FFF2-40B4-BE49-F238E27FC236}">
                <a16:creationId xmlns:a16="http://schemas.microsoft.com/office/drawing/2014/main" id="{D6A1A4FD-3879-DD75-C373-E7803BF5E8F4}"/>
              </a:ext>
            </a:extLst>
          </p:cNvPr>
          <p:cNvSpPr txBox="1"/>
          <p:nvPr/>
        </p:nvSpPr>
        <p:spPr>
          <a:xfrm>
            <a:off x="8531352" y="4712970"/>
            <a:ext cx="2962656" cy="692497"/>
          </a:xfrm>
          <a:prstGeom prst="rect">
            <a:avLst/>
          </a:prstGeom>
          <a:noFill/>
        </p:spPr>
        <p:txBody>
          <a:bodyPr wrap="square">
            <a:spAutoFit/>
          </a:bodyPr>
          <a:lstStyle/>
          <a:p>
            <a:pPr>
              <a:defRPr sz="1300" b="0">
                <a:solidFill>
                  <a:srgbClr val="18403D"/>
                </a:solidFill>
              </a:defRPr>
            </a:pPr>
            <a:r>
              <a:rPr dirty="0"/>
              <a:t>CQC reports variation in access and quality between local areas and population groups</a:t>
            </a:r>
            <a:r>
              <a:rPr lang="en-GB" dirty="0"/>
              <a:t> (CQC 2025)</a:t>
            </a:r>
            <a:endParaRPr dirty="0"/>
          </a:p>
        </p:txBody>
      </p:sp>
      <p:sp>
        <p:nvSpPr>
          <p:cNvPr id="97" name="TextBox 96">
            <a:extLst>
              <a:ext uri="{FF2B5EF4-FFF2-40B4-BE49-F238E27FC236}">
                <a16:creationId xmlns:a16="http://schemas.microsoft.com/office/drawing/2014/main" id="{D84265AC-8D42-6A49-4120-C91D432EAB2F}"/>
              </a:ext>
            </a:extLst>
          </p:cNvPr>
          <p:cNvSpPr txBox="1"/>
          <p:nvPr/>
        </p:nvSpPr>
        <p:spPr>
          <a:xfrm>
            <a:off x="365759" y="5913677"/>
            <a:ext cx="11247120" cy="246888"/>
          </a:xfrm>
          <a:prstGeom prst="rect">
            <a:avLst/>
          </a:prstGeom>
          <a:noFill/>
        </p:spPr>
        <p:txBody>
          <a:bodyPr wrap="square">
            <a:spAutoFit/>
          </a:bodyPr>
          <a:lstStyle/>
          <a:p>
            <a:pPr>
              <a:defRPr sz="1400" b="1">
                <a:solidFill>
                  <a:srgbClr val="2D746C"/>
                </a:solidFill>
              </a:defRPr>
            </a:pPr>
            <a:r>
              <a:rPr dirty="0"/>
              <a:t>Key message: Having services available does not guarantee timely, equitable or person-</a:t>
            </a:r>
            <a:r>
              <a:rPr dirty="0" err="1"/>
              <a:t>centred</a:t>
            </a:r>
            <a:r>
              <a:rPr dirty="0"/>
              <a:t> support.</a:t>
            </a:r>
          </a:p>
        </p:txBody>
      </p:sp>
      <p:pic>
        <p:nvPicPr>
          <p:cNvPr id="3" name="Video 2">
            <a:hlinkClick r:id="" action="ppaction://media"/>
            <a:extLst>
              <a:ext uri="{FF2B5EF4-FFF2-40B4-BE49-F238E27FC236}">
                <a16:creationId xmlns:a16="http://schemas.microsoft.com/office/drawing/2014/main" id="{22B8B185-B031-E460-F562-42294488CFBA}"/>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218385223"/>
      </p:ext>
    </p:extLst>
  </p:cSld>
  <p:clrMapOvr>
    <a:masterClrMapping/>
  </p:clrMapOvr>
  <mc:AlternateContent xmlns:mc="http://schemas.openxmlformats.org/markup-compatibility/2006" xmlns:p14="http://schemas.microsoft.com/office/powerpoint/2010/main">
    <mc:Choice Requires="p14">
      <p:transition spd="slow" p14:dur="2000" advTm="72648"/>
    </mc:Choice>
    <mc:Fallback xmlns="">
      <p:transition spd="slow" advTm="726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B0145D-4E39-0CAB-4290-AAFF9A47225B}"/>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092A1CCC-7073-F609-5891-81C1FDB24FD2}"/>
              </a:ext>
            </a:extLst>
          </p:cNvPr>
          <p:cNvSpPr/>
          <p:nvPr/>
        </p:nvSpPr>
        <p:spPr>
          <a:xfrm>
            <a:off x="0" y="255639"/>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071F0846-8254-39A7-50E8-C9B46B43E34F}"/>
              </a:ext>
            </a:extLst>
          </p:cNvPr>
          <p:cNvSpPr/>
          <p:nvPr/>
        </p:nvSpPr>
        <p:spPr>
          <a:xfrm>
            <a:off x="14751" y="6366404"/>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 1">
            <a:extLst>
              <a:ext uri="{FF2B5EF4-FFF2-40B4-BE49-F238E27FC236}">
                <a16:creationId xmlns:a16="http://schemas.microsoft.com/office/drawing/2014/main" id="{77B2507D-8992-6CEB-B964-E0E1DB6A80F2}"/>
              </a:ext>
            </a:extLst>
          </p:cNvPr>
          <p:cNvSpPr/>
          <p:nvPr/>
        </p:nvSpPr>
        <p:spPr>
          <a:xfrm>
            <a:off x="594360" y="731520"/>
            <a:ext cx="10972800" cy="658368"/>
          </a:xfrm>
          <a:prstGeom prst="rect">
            <a:avLst/>
          </a:prstGeom>
          <a:noFill/>
          <a:ln/>
        </p:spPr>
        <p:txBody>
          <a:bodyPr wrap="square" lIns="0" tIns="0" rIns="0" bIns="0" rtlCol="0" anchor="ctr"/>
          <a:lstStyle/>
          <a:p>
            <a:pPr marL="0" indent="0">
              <a:buNone/>
            </a:pPr>
            <a:r>
              <a:rPr lang="en-US" sz="2500" b="1" dirty="0">
                <a:solidFill>
                  <a:srgbClr val="173B38"/>
                </a:solidFill>
              </a:rPr>
              <a:t>Domiciliary care: independence at home, constrained by capacity</a:t>
            </a:r>
            <a:endParaRPr lang="en-US" sz="2500" dirty="0"/>
          </a:p>
        </p:txBody>
      </p:sp>
      <p:sp>
        <p:nvSpPr>
          <p:cNvPr id="4" name="Shape 2">
            <a:extLst>
              <a:ext uri="{FF2B5EF4-FFF2-40B4-BE49-F238E27FC236}">
                <a16:creationId xmlns:a16="http://schemas.microsoft.com/office/drawing/2014/main" id="{247106B5-4312-8052-9782-A805F784D15B}"/>
              </a:ext>
            </a:extLst>
          </p:cNvPr>
          <p:cNvSpPr/>
          <p:nvPr/>
        </p:nvSpPr>
        <p:spPr>
          <a:xfrm>
            <a:off x="685800" y="1234440"/>
            <a:ext cx="5257800" cy="4480560"/>
          </a:xfrm>
          <a:prstGeom prst="roundRect">
            <a:avLst/>
          </a:prstGeom>
          <a:solidFill>
            <a:srgbClr val="E7F0ED"/>
          </a:solidFill>
          <a:ln w="12700">
            <a:solidFill>
              <a:srgbClr val="C9DAD5"/>
            </a:solidFill>
            <a:prstDash val="solid"/>
          </a:ln>
        </p:spPr>
        <p:txBody>
          <a:bodyPr/>
          <a:lstStyle/>
          <a:p>
            <a:endParaRPr lang="en-GB"/>
          </a:p>
        </p:txBody>
      </p:sp>
      <p:sp>
        <p:nvSpPr>
          <p:cNvPr id="6" name="Text 3">
            <a:extLst>
              <a:ext uri="{FF2B5EF4-FFF2-40B4-BE49-F238E27FC236}">
                <a16:creationId xmlns:a16="http://schemas.microsoft.com/office/drawing/2014/main" id="{8C423B3D-87DD-2F43-977C-0358B8A0ABAB}"/>
              </a:ext>
            </a:extLst>
          </p:cNvPr>
          <p:cNvSpPr/>
          <p:nvPr/>
        </p:nvSpPr>
        <p:spPr>
          <a:xfrm>
            <a:off x="960120" y="1554480"/>
            <a:ext cx="2011680" cy="320040"/>
          </a:xfrm>
          <a:prstGeom prst="rect">
            <a:avLst/>
          </a:prstGeom>
          <a:noFill/>
          <a:ln/>
        </p:spPr>
        <p:txBody>
          <a:bodyPr wrap="square" lIns="0" tIns="0" rIns="0" bIns="0" rtlCol="0" anchor="ctr"/>
          <a:lstStyle/>
          <a:p>
            <a:pPr marL="0" indent="0">
              <a:buNone/>
            </a:pPr>
            <a:r>
              <a:rPr lang="en-US" sz="1900" b="1" dirty="0">
                <a:solidFill>
                  <a:srgbClr val="2F6F68"/>
                </a:solidFill>
              </a:rPr>
              <a:t>WHAT WORKS</a:t>
            </a:r>
            <a:endParaRPr lang="en-US" sz="1900" dirty="0"/>
          </a:p>
        </p:txBody>
      </p:sp>
      <p:sp>
        <p:nvSpPr>
          <p:cNvPr id="8" name="Text 4">
            <a:extLst>
              <a:ext uri="{FF2B5EF4-FFF2-40B4-BE49-F238E27FC236}">
                <a16:creationId xmlns:a16="http://schemas.microsoft.com/office/drawing/2014/main" id="{C332BBDF-747A-7886-7E0F-14BF8D9FB81F}"/>
              </a:ext>
            </a:extLst>
          </p:cNvPr>
          <p:cNvSpPr/>
          <p:nvPr/>
        </p:nvSpPr>
        <p:spPr>
          <a:xfrm>
            <a:off x="960120" y="2057400"/>
            <a:ext cx="4480560" cy="2560320"/>
          </a:xfrm>
          <a:prstGeom prst="rect">
            <a:avLst/>
          </a:prstGeom>
          <a:noFill/>
          <a:ln/>
        </p:spPr>
        <p:txBody>
          <a:bodyPr wrap="square" lIns="381" tIns="381" rIns="381" bIns="381" rtlCol="0" anchor="ctr">
            <a:normAutofit/>
          </a:bodyPr>
          <a:lstStyle/>
          <a:p>
            <a:pPr marL="177800" indent="-177800">
              <a:buSzPct val="100000"/>
              <a:buChar char="•"/>
            </a:pPr>
            <a:r>
              <a:rPr lang="en-US" sz="1500" dirty="0">
                <a:solidFill>
                  <a:srgbClr val="25312F"/>
                </a:solidFill>
              </a:rPr>
              <a:t>Supports ageing in place and familiar routines</a:t>
            </a:r>
            <a:endParaRPr lang="en-US" sz="1500" dirty="0"/>
          </a:p>
          <a:p>
            <a:pPr marL="177800" indent="-177800">
              <a:buSzPct val="100000"/>
              <a:buChar char="•"/>
            </a:pPr>
            <a:r>
              <a:rPr lang="en-US" sz="1500" dirty="0">
                <a:solidFill>
                  <a:srgbClr val="25312F"/>
                </a:solidFill>
              </a:rPr>
              <a:t>Can preserve identity, relationships and community connection</a:t>
            </a:r>
            <a:endParaRPr lang="en-US" sz="1500" dirty="0"/>
          </a:p>
          <a:p>
            <a:pPr marL="177800" indent="-177800">
              <a:buSzPct val="100000"/>
              <a:buChar char="•"/>
            </a:pPr>
            <a:r>
              <a:rPr lang="en-US" sz="1500" dirty="0">
                <a:solidFill>
                  <a:srgbClr val="25312F"/>
                </a:solidFill>
              </a:rPr>
              <a:t>Flexible, person-centred practical help can sustain independence</a:t>
            </a:r>
            <a:endParaRPr lang="en-US" sz="1500" dirty="0"/>
          </a:p>
          <a:p>
            <a:pPr marL="177800" indent="-177800">
              <a:buSzPct val="100000"/>
              <a:buChar char="•"/>
            </a:pPr>
            <a:r>
              <a:rPr lang="en-US" sz="1500" dirty="0">
                <a:solidFill>
                  <a:srgbClr val="25312F"/>
                </a:solidFill>
              </a:rPr>
              <a:t>Reablement can focus on doing with, not doing for (Kwan et al. 2019; CQC 2025).</a:t>
            </a:r>
            <a:endParaRPr lang="en-US" sz="1500" dirty="0"/>
          </a:p>
        </p:txBody>
      </p:sp>
      <p:sp>
        <p:nvSpPr>
          <p:cNvPr id="9" name="Shape 5">
            <a:extLst>
              <a:ext uri="{FF2B5EF4-FFF2-40B4-BE49-F238E27FC236}">
                <a16:creationId xmlns:a16="http://schemas.microsoft.com/office/drawing/2014/main" id="{D22EBD6C-5585-42D0-B78D-3883478227AC}"/>
              </a:ext>
            </a:extLst>
          </p:cNvPr>
          <p:cNvSpPr/>
          <p:nvPr/>
        </p:nvSpPr>
        <p:spPr>
          <a:xfrm>
            <a:off x="6217920" y="1234440"/>
            <a:ext cx="5257800" cy="4480560"/>
          </a:xfrm>
          <a:prstGeom prst="roundRect">
            <a:avLst/>
          </a:prstGeom>
          <a:solidFill>
            <a:srgbClr val="F4EDEA"/>
          </a:solidFill>
          <a:ln w="12700">
            <a:solidFill>
              <a:srgbClr val="E2CFC9"/>
            </a:solidFill>
            <a:prstDash val="solid"/>
          </a:ln>
        </p:spPr>
        <p:txBody>
          <a:bodyPr/>
          <a:lstStyle/>
          <a:p>
            <a:endParaRPr lang="en-GB"/>
          </a:p>
        </p:txBody>
      </p:sp>
      <p:sp>
        <p:nvSpPr>
          <p:cNvPr id="10" name="Text 6">
            <a:extLst>
              <a:ext uri="{FF2B5EF4-FFF2-40B4-BE49-F238E27FC236}">
                <a16:creationId xmlns:a16="http://schemas.microsoft.com/office/drawing/2014/main" id="{4BDAFC1E-6C3B-360F-F89B-55D785A26907}"/>
              </a:ext>
            </a:extLst>
          </p:cNvPr>
          <p:cNvSpPr/>
          <p:nvPr/>
        </p:nvSpPr>
        <p:spPr>
          <a:xfrm>
            <a:off x="6492240" y="1554480"/>
            <a:ext cx="2743200" cy="320040"/>
          </a:xfrm>
          <a:prstGeom prst="rect">
            <a:avLst/>
          </a:prstGeom>
          <a:noFill/>
          <a:ln/>
        </p:spPr>
        <p:txBody>
          <a:bodyPr wrap="square" lIns="0" tIns="0" rIns="0" bIns="0" rtlCol="0" anchor="ctr"/>
          <a:lstStyle/>
          <a:p>
            <a:pPr marL="0" indent="0">
              <a:buNone/>
            </a:pPr>
            <a:r>
              <a:rPr lang="en-US" sz="1900" b="1" dirty="0">
                <a:solidFill>
                  <a:srgbClr val="9A4A43"/>
                </a:solidFill>
              </a:rPr>
              <a:t>WHERE IT FALLS SHORT</a:t>
            </a:r>
            <a:endParaRPr lang="en-US" sz="1900" dirty="0"/>
          </a:p>
        </p:txBody>
      </p:sp>
      <p:sp>
        <p:nvSpPr>
          <p:cNvPr id="11" name="Text 7">
            <a:extLst>
              <a:ext uri="{FF2B5EF4-FFF2-40B4-BE49-F238E27FC236}">
                <a16:creationId xmlns:a16="http://schemas.microsoft.com/office/drawing/2014/main" id="{09A1752B-CD84-7C23-7604-0591D8158FC6}"/>
              </a:ext>
            </a:extLst>
          </p:cNvPr>
          <p:cNvSpPr/>
          <p:nvPr/>
        </p:nvSpPr>
        <p:spPr>
          <a:xfrm>
            <a:off x="6492240" y="2057400"/>
            <a:ext cx="4434840" cy="2743200"/>
          </a:xfrm>
          <a:prstGeom prst="rect">
            <a:avLst/>
          </a:prstGeom>
          <a:noFill/>
          <a:ln/>
        </p:spPr>
        <p:txBody>
          <a:bodyPr wrap="square" lIns="381" tIns="381" rIns="381" bIns="381" rtlCol="0" anchor="ctr">
            <a:normAutofit/>
          </a:bodyPr>
          <a:lstStyle/>
          <a:p>
            <a:pPr marL="177800" indent="-177800">
              <a:buSzPct val="100000"/>
              <a:buChar char="•"/>
            </a:pPr>
            <a:r>
              <a:rPr lang="en-US" sz="1500" dirty="0">
                <a:solidFill>
                  <a:srgbClr val="25312F"/>
                </a:solidFill>
              </a:rPr>
              <a:t>Short or task-focused visits can restrict genuine choice</a:t>
            </a:r>
            <a:endParaRPr lang="en-US" sz="1500" dirty="0"/>
          </a:p>
          <a:p>
            <a:pPr marL="177800" indent="-177800">
              <a:buSzPct val="100000"/>
              <a:buChar char="•"/>
            </a:pPr>
            <a:r>
              <a:rPr lang="en-US" sz="1500" dirty="0">
                <a:solidFill>
                  <a:srgbClr val="25312F"/>
                </a:solidFill>
              </a:rPr>
              <a:t>Continuity of carers may be difficult to maintain</a:t>
            </a:r>
            <a:endParaRPr lang="en-US" sz="1500" dirty="0"/>
          </a:p>
          <a:p>
            <a:pPr marL="177800" indent="-177800">
              <a:buSzPct val="100000"/>
              <a:buChar char="•"/>
            </a:pPr>
            <a:r>
              <a:rPr lang="en-US" sz="1500" dirty="0">
                <a:solidFill>
                  <a:srgbClr val="25312F"/>
                </a:solidFill>
              </a:rPr>
              <a:t>Recruitment and retention pressures affect reliability</a:t>
            </a:r>
            <a:endParaRPr lang="en-US" sz="1500" dirty="0"/>
          </a:p>
          <a:p>
            <a:pPr marL="177800" indent="-177800">
              <a:buSzPct val="100000"/>
              <a:buChar char="•"/>
            </a:pPr>
            <a:r>
              <a:rPr lang="en-US" sz="1500" dirty="0">
                <a:solidFill>
                  <a:srgbClr val="25312F"/>
                </a:solidFill>
              </a:rPr>
              <a:t>Eligibility thresholds can leave needs unmet until crisis</a:t>
            </a:r>
            <a:endParaRPr lang="en-US" sz="1500" dirty="0"/>
          </a:p>
          <a:p>
            <a:pPr marL="177800" indent="-177800">
              <a:buSzPct val="100000"/>
              <a:buChar char="•"/>
            </a:pPr>
            <a:r>
              <a:rPr lang="en-US" sz="1500" dirty="0">
                <a:solidFill>
                  <a:srgbClr val="25312F"/>
                </a:solidFill>
              </a:rPr>
              <a:t>Digital-first coordination can exclude some older people (Kwan et al. 2019; CQC 2025).</a:t>
            </a:r>
            <a:endParaRPr lang="en-US" sz="1500" dirty="0"/>
          </a:p>
        </p:txBody>
      </p:sp>
      <p:sp>
        <p:nvSpPr>
          <p:cNvPr id="13" name="Slide Number Placeholder 0">
            <a:extLst>
              <a:ext uri="{FF2B5EF4-FFF2-40B4-BE49-F238E27FC236}">
                <a16:creationId xmlns:a16="http://schemas.microsoft.com/office/drawing/2014/main" id="{455AF343-2621-9DA0-521B-5BE24DB70A6A}"/>
              </a:ext>
            </a:extLst>
          </p:cNvPr>
          <p:cNvSpPr txBox="1">
            <a:spLocks/>
          </p:cNvSpPr>
          <p:nvPr/>
        </p:nvSpPr>
        <p:spPr>
          <a:xfrm>
            <a:off x="11292840" y="6473952"/>
            <a:ext cx="320040" cy="182880"/>
          </a:xfrm>
          <a:prstGeom prst="rect">
            <a:avLst/>
          </a:prstGeom>
          <a:extLst>
            <a:ext uri="{C572A759-6A51-4108-AA02-DFA0A04FC94B}">
              <ma14:wrappingTextBoxFlag xmlns:ma14="http://schemas.microsoft.com/office/mac/drawingml/2011/main" xmlns="" val="0"/>
            </a:ext>
          </a:extLst>
        </p:spPr>
        <p:txBody>
          <a:bodyPr vert="horz" lIns="91440" tIns="45720" rIns="91440" bIns="45720" rtlCol="0" anchor="ctr"/>
          <a:lstStyle>
            <a:defPPr>
              <a:defRPr lang="en-US"/>
            </a:defPPr>
            <a:lvl1pPr marL="0" algn="r" defTabSz="914400" rtl="0" eaLnBrk="1" latinLnBrk="0" hangingPunct="1">
              <a:defRPr sz="800" kern="1200">
                <a:solidFill>
                  <a:srgbClr val="6B7471"/>
                </a:solidFill>
                <a:latin typeface="Aptos"/>
                <a:ea typeface="Aptos"/>
                <a:cs typeface="Apto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fld id="{F7021451-1387-4CA6-816F-3879F97B5CBC}" type="slidenum">
              <a:rPr lang="en-US" smtClean="0"/>
              <a:pPr algn="l"/>
              <a:t>9</a:t>
            </a:fld>
            <a:endParaRPr lang="en-US"/>
          </a:p>
        </p:txBody>
      </p:sp>
      <p:sp>
        <p:nvSpPr>
          <p:cNvPr id="15" name="Text 0">
            <a:extLst>
              <a:ext uri="{FF2B5EF4-FFF2-40B4-BE49-F238E27FC236}">
                <a16:creationId xmlns:a16="http://schemas.microsoft.com/office/drawing/2014/main" id="{D981864F-24A6-64B8-6777-FADF3CCF374C}"/>
              </a:ext>
            </a:extLst>
          </p:cNvPr>
          <p:cNvSpPr/>
          <p:nvPr/>
        </p:nvSpPr>
        <p:spPr>
          <a:xfrm>
            <a:off x="594360" y="384048"/>
            <a:ext cx="5029200" cy="228600"/>
          </a:xfrm>
          <a:prstGeom prst="rect">
            <a:avLst/>
          </a:prstGeom>
          <a:noFill/>
          <a:ln/>
        </p:spPr>
        <p:txBody>
          <a:bodyPr wrap="square" rtlCol="0" anchor="ctr"/>
          <a:lstStyle/>
          <a:p>
            <a:pPr marL="0" indent="0">
              <a:buNone/>
            </a:pPr>
            <a:r>
              <a:rPr lang="en-US" b="1" kern="0" spc="150" dirty="0"/>
              <a:t>CARE LANDSCAPE</a:t>
            </a:r>
            <a:endParaRPr lang="en-US" dirty="0"/>
          </a:p>
        </p:txBody>
      </p:sp>
      <p:pic>
        <p:nvPicPr>
          <p:cNvPr id="12" name="Video 11">
            <a:hlinkClick r:id="" action="ppaction://media"/>
            <a:extLst>
              <a:ext uri="{FF2B5EF4-FFF2-40B4-BE49-F238E27FC236}">
                <a16:creationId xmlns:a16="http://schemas.microsoft.com/office/drawing/2014/main" id="{96BB788B-B424-BA10-ED96-E55C63C86482}"/>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339877762"/>
      </p:ext>
    </p:extLst>
  </p:cSld>
  <p:clrMapOvr>
    <a:masterClrMapping/>
  </p:clrMapOvr>
  <mc:AlternateContent xmlns:mc="http://schemas.openxmlformats.org/markup-compatibility/2006" xmlns:p14="http://schemas.microsoft.com/office/powerpoint/2010/main">
    <mc:Choice Requires="p14">
      <p:transition spd="slow" p14:dur="2000" advTm="64552"/>
    </mc:Choice>
    <mc:Fallback xmlns="">
      <p:transition spd="slow" advTm="645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2"/>
                </p:tgtEl>
              </p:cMediaNode>
            </p:video>
            <p:seq concurrent="1" nextAc="seek">
              <p:cTn id="8" restart="whenNotActive" fill="hold" evtFilter="cancelBubble" nodeType="interactiveSeq">
                <p:stCondLst>
                  <p:cond evt="onClick" delay="0">
                    <p:tgtEl>
                      <p:spTgt spid="1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2"/>
                                        </p:tgtEl>
                                      </p:cBhvr>
                                    </p:cmd>
                                  </p:childTnLst>
                                </p:cTn>
                              </p:par>
                            </p:childTnLst>
                          </p:cTn>
                        </p:par>
                      </p:childTnLst>
                    </p:cTn>
                  </p:par>
                </p:childTnLst>
              </p:cTn>
              <p:nextCondLst>
                <p:cond evt="onClick" delay="0">
                  <p:tgtEl>
                    <p:spTgt spid="12"/>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747DE4-2B81-83E9-5456-6C2EB0F6F77D}"/>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15FFE2F4-DE27-2B74-5E88-2CAFCDB1D4E3}"/>
              </a:ext>
            </a:extLst>
          </p:cNvPr>
          <p:cNvSpPr/>
          <p:nvPr/>
        </p:nvSpPr>
        <p:spPr>
          <a:xfrm>
            <a:off x="0" y="255639"/>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2E733771-B620-8790-2911-5582DA978AFE}"/>
              </a:ext>
            </a:extLst>
          </p:cNvPr>
          <p:cNvSpPr/>
          <p:nvPr/>
        </p:nvSpPr>
        <p:spPr>
          <a:xfrm>
            <a:off x="14751" y="6366404"/>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 1">
            <a:extLst>
              <a:ext uri="{FF2B5EF4-FFF2-40B4-BE49-F238E27FC236}">
                <a16:creationId xmlns:a16="http://schemas.microsoft.com/office/drawing/2014/main" id="{C7C4BE95-79E5-BE42-7639-204D73B98611}"/>
              </a:ext>
            </a:extLst>
          </p:cNvPr>
          <p:cNvSpPr/>
          <p:nvPr/>
        </p:nvSpPr>
        <p:spPr>
          <a:xfrm>
            <a:off x="594360" y="731520"/>
            <a:ext cx="10972800" cy="658368"/>
          </a:xfrm>
          <a:prstGeom prst="rect">
            <a:avLst/>
          </a:prstGeom>
          <a:noFill/>
          <a:ln/>
        </p:spPr>
        <p:txBody>
          <a:bodyPr wrap="square" lIns="0" tIns="0" rIns="0" bIns="0" rtlCol="0" anchor="ctr"/>
          <a:lstStyle/>
          <a:p>
            <a:pPr marL="0" indent="0">
              <a:buNone/>
            </a:pPr>
            <a:r>
              <a:rPr lang="en-US" sz="2500" b="1" dirty="0">
                <a:solidFill>
                  <a:srgbClr val="173B38"/>
                </a:solidFill>
              </a:rPr>
              <a:t>Residential care: safety and expertise can coexist with autonomy</a:t>
            </a:r>
            <a:endParaRPr lang="en-US" sz="2500" dirty="0"/>
          </a:p>
        </p:txBody>
      </p:sp>
      <p:sp>
        <p:nvSpPr>
          <p:cNvPr id="4" name="Text 2">
            <a:extLst>
              <a:ext uri="{FF2B5EF4-FFF2-40B4-BE49-F238E27FC236}">
                <a16:creationId xmlns:a16="http://schemas.microsoft.com/office/drawing/2014/main" id="{8CA09296-6E9E-2026-F95C-066855677533}"/>
              </a:ext>
            </a:extLst>
          </p:cNvPr>
          <p:cNvSpPr/>
          <p:nvPr/>
        </p:nvSpPr>
        <p:spPr>
          <a:xfrm>
            <a:off x="822960" y="1280160"/>
            <a:ext cx="2743200" cy="320040"/>
          </a:xfrm>
          <a:prstGeom prst="rect">
            <a:avLst/>
          </a:prstGeom>
          <a:noFill/>
          <a:ln/>
        </p:spPr>
        <p:txBody>
          <a:bodyPr wrap="square" lIns="0" tIns="0" rIns="0" bIns="0" rtlCol="0" anchor="ctr"/>
          <a:lstStyle/>
          <a:p>
            <a:pPr marL="0" indent="0">
              <a:buNone/>
            </a:pPr>
            <a:r>
              <a:rPr lang="en-US" sz="1900" b="1" dirty="0">
                <a:solidFill>
                  <a:srgbClr val="2F6F68"/>
                </a:solidFill>
              </a:rPr>
              <a:t>Potential strengths</a:t>
            </a:r>
            <a:endParaRPr lang="en-US" sz="1900" dirty="0"/>
          </a:p>
        </p:txBody>
      </p:sp>
      <p:sp>
        <p:nvSpPr>
          <p:cNvPr id="6" name="Text 3">
            <a:extLst>
              <a:ext uri="{FF2B5EF4-FFF2-40B4-BE49-F238E27FC236}">
                <a16:creationId xmlns:a16="http://schemas.microsoft.com/office/drawing/2014/main" id="{7A38E47E-9502-ECC1-8E0E-0395560CD7E6}"/>
              </a:ext>
            </a:extLst>
          </p:cNvPr>
          <p:cNvSpPr/>
          <p:nvPr/>
        </p:nvSpPr>
        <p:spPr>
          <a:xfrm>
            <a:off x="822960" y="1783080"/>
            <a:ext cx="4663440" cy="2331720"/>
          </a:xfrm>
          <a:prstGeom prst="rect">
            <a:avLst/>
          </a:prstGeom>
          <a:noFill/>
          <a:ln/>
        </p:spPr>
        <p:txBody>
          <a:bodyPr wrap="square" lIns="381" tIns="381" rIns="381" bIns="381" rtlCol="0" anchor="ctr">
            <a:normAutofit/>
          </a:bodyPr>
          <a:lstStyle/>
          <a:p>
            <a:pPr marL="177800" indent="-177800">
              <a:lnSpc>
                <a:spcPct val="150000"/>
              </a:lnSpc>
              <a:buSzPct val="100000"/>
              <a:buChar char="•"/>
            </a:pPr>
            <a:r>
              <a:rPr lang="en-US" sz="1600" dirty="0">
                <a:solidFill>
                  <a:srgbClr val="25312F"/>
                </a:solidFill>
              </a:rPr>
              <a:t>24-hour support for complex needs</a:t>
            </a:r>
            <a:endParaRPr lang="en-US" sz="1600" dirty="0"/>
          </a:p>
          <a:p>
            <a:pPr marL="177800" indent="-177800">
              <a:lnSpc>
                <a:spcPct val="150000"/>
              </a:lnSpc>
              <a:buSzPct val="100000"/>
              <a:buChar char="•"/>
            </a:pPr>
            <a:r>
              <a:rPr lang="en-US" sz="1600" dirty="0">
                <a:solidFill>
                  <a:srgbClr val="25312F"/>
                </a:solidFill>
              </a:rPr>
              <a:t>Medication, nutrition and clinical oversight</a:t>
            </a:r>
            <a:endParaRPr lang="en-US" sz="1600" dirty="0"/>
          </a:p>
          <a:p>
            <a:pPr marL="177800" indent="-177800">
              <a:lnSpc>
                <a:spcPct val="150000"/>
              </a:lnSpc>
              <a:buSzPct val="100000"/>
              <a:buChar char="•"/>
            </a:pPr>
            <a:r>
              <a:rPr lang="en-US" sz="1600" dirty="0">
                <a:solidFill>
                  <a:srgbClr val="25312F"/>
                </a:solidFill>
              </a:rPr>
              <a:t>Opportunities for social contact and meaningful activity</a:t>
            </a:r>
            <a:endParaRPr lang="en-US" sz="1600" dirty="0"/>
          </a:p>
          <a:p>
            <a:pPr marL="177800" indent="-177800">
              <a:lnSpc>
                <a:spcPct val="150000"/>
              </a:lnSpc>
              <a:buSzPct val="100000"/>
              <a:buChar char="•"/>
            </a:pPr>
            <a:r>
              <a:rPr lang="en-US" sz="1600" dirty="0">
                <a:solidFill>
                  <a:srgbClr val="25312F"/>
                </a:solidFill>
              </a:rPr>
              <a:t>Person-centred models can strengthen dignity and quality of life (NICE 2025; Hodge et al. 2024).</a:t>
            </a:r>
            <a:endParaRPr lang="en-US" sz="1600" dirty="0"/>
          </a:p>
        </p:txBody>
      </p:sp>
      <p:sp>
        <p:nvSpPr>
          <p:cNvPr id="8" name="Text 4">
            <a:extLst>
              <a:ext uri="{FF2B5EF4-FFF2-40B4-BE49-F238E27FC236}">
                <a16:creationId xmlns:a16="http://schemas.microsoft.com/office/drawing/2014/main" id="{25C8EB67-0B87-6485-0BA2-6E019CD16988}"/>
              </a:ext>
            </a:extLst>
          </p:cNvPr>
          <p:cNvSpPr/>
          <p:nvPr/>
        </p:nvSpPr>
        <p:spPr>
          <a:xfrm>
            <a:off x="6217920" y="1280160"/>
            <a:ext cx="2743200" cy="320040"/>
          </a:xfrm>
          <a:prstGeom prst="rect">
            <a:avLst/>
          </a:prstGeom>
          <a:noFill/>
          <a:ln/>
        </p:spPr>
        <p:txBody>
          <a:bodyPr wrap="square" lIns="0" tIns="0" rIns="0" bIns="0" rtlCol="0" anchor="ctr"/>
          <a:lstStyle/>
          <a:p>
            <a:pPr marL="0" indent="0">
              <a:buNone/>
            </a:pPr>
            <a:r>
              <a:rPr lang="en-US" sz="1900" b="1" dirty="0">
                <a:solidFill>
                  <a:srgbClr val="9A4A43"/>
                </a:solidFill>
              </a:rPr>
              <a:t>Critical risks</a:t>
            </a:r>
            <a:endParaRPr lang="en-US" sz="1900" dirty="0"/>
          </a:p>
        </p:txBody>
      </p:sp>
      <p:sp>
        <p:nvSpPr>
          <p:cNvPr id="9" name="Text 5">
            <a:extLst>
              <a:ext uri="{FF2B5EF4-FFF2-40B4-BE49-F238E27FC236}">
                <a16:creationId xmlns:a16="http://schemas.microsoft.com/office/drawing/2014/main" id="{7DF9B155-770E-5440-2F61-062B57FC5F06}"/>
              </a:ext>
            </a:extLst>
          </p:cNvPr>
          <p:cNvSpPr/>
          <p:nvPr/>
        </p:nvSpPr>
        <p:spPr>
          <a:xfrm>
            <a:off x="6217920" y="1783080"/>
            <a:ext cx="4754880" cy="2331720"/>
          </a:xfrm>
          <a:prstGeom prst="rect">
            <a:avLst/>
          </a:prstGeom>
          <a:noFill/>
          <a:ln/>
        </p:spPr>
        <p:txBody>
          <a:bodyPr wrap="square" lIns="381" tIns="381" rIns="381" bIns="381" rtlCol="0" anchor="ctr">
            <a:noAutofit/>
          </a:bodyPr>
          <a:lstStyle/>
          <a:p>
            <a:pPr marL="177800" indent="-177800">
              <a:lnSpc>
                <a:spcPct val="150000"/>
              </a:lnSpc>
              <a:buSzPct val="100000"/>
              <a:buChar char="•"/>
            </a:pPr>
            <a:r>
              <a:rPr lang="en-US" sz="1600" dirty="0">
                <a:solidFill>
                  <a:srgbClr val="25312F"/>
                </a:solidFill>
              </a:rPr>
              <a:t>Institutional routines can override personal routines</a:t>
            </a:r>
            <a:endParaRPr lang="en-US" sz="1600" dirty="0"/>
          </a:p>
          <a:p>
            <a:pPr marL="177800" indent="-177800">
              <a:lnSpc>
                <a:spcPct val="150000"/>
              </a:lnSpc>
              <a:buSzPct val="100000"/>
              <a:buChar char="•"/>
            </a:pPr>
            <a:r>
              <a:rPr lang="en-US" sz="1600" dirty="0">
                <a:solidFill>
                  <a:srgbClr val="25312F"/>
                </a:solidFill>
              </a:rPr>
              <a:t>Loss of home/community may disrupt continuity and identity</a:t>
            </a:r>
            <a:endParaRPr lang="en-US" sz="1600" dirty="0"/>
          </a:p>
          <a:p>
            <a:pPr marL="177800" indent="-177800">
              <a:lnSpc>
                <a:spcPct val="150000"/>
              </a:lnSpc>
              <a:buSzPct val="100000"/>
              <a:buChar char="•"/>
            </a:pPr>
            <a:r>
              <a:rPr lang="en-US" sz="1600" dirty="0">
                <a:solidFill>
                  <a:srgbClr val="25312F"/>
                </a:solidFill>
              </a:rPr>
              <a:t>Staff shortages can reduce relational care</a:t>
            </a:r>
            <a:endParaRPr lang="en-US" sz="1600" dirty="0"/>
          </a:p>
          <a:p>
            <a:pPr marL="177800" indent="-177800">
              <a:lnSpc>
                <a:spcPct val="150000"/>
              </a:lnSpc>
              <a:buSzPct val="100000"/>
              <a:buChar char="•"/>
            </a:pPr>
            <a:r>
              <a:rPr lang="en-US" sz="1600" dirty="0">
                <a:solidFill>
                  <a:srgbClr val="25312F"/>
                </a:solidFill>
              </a:rPr>
              <a:t>Cost and regional variation affect access</a:t>
            </a:r>
            <a:endParaRPr lang="en-US" sz="1600" dirty="0"/>
          </a:p>
          <a:p>
            <a:pPr marL="177800" indent="-177800">
              <a:lnSpc>
                <a:spcPct val="150000"/>
              </a:lnSpc>
              <a:buSzPct val="100000"/>
              <a:buChar char="•"/>
            </a:pPr>
            <a:r>
              <a:rPr lang="en-US" sz="1600" dirty="0">
                <a:solidFill>
                  <a:srgbClr val="25312F"/>
                </a:solidFill>
              </a:rPr>
              <a:t>“Safety-first” cultures may over-restrict ordinary choice (NICE 2025; Hodge et al. 2024).</a:t>
            </a:r>
            <a:endParaRPr lang="en-US" sz="1600" dirty="0"/>
          </a:p>
        </p:txBody>
      </p:sp>
      <p:sp>
        <p:nvSpPr>
          <p:cNvPr id="10" name="Shape 6">
            <a:extLst>
              <a:ext uri="{FF2B5EF4-FFF2-40B4-BE49-F238E27FC236}">
                <a16:creationId xmlns:a16="http://schemas.microsoft.com/office/drawing/2014/main" id="{8E171A66-48FC-1125-59F1-00635E271B41}"/>
              </a:ext>
            </a:extLst>
          </p:cNvPr>
          <p:cNvSpPr/>
          <p:nvPr/>
        </p:nvSpPr>
        <p:spPr>
          <a:xfrm>
            <a:off x="1005839" y="4412260"/>
            <a:ext cx="9743025" cy="1176904"/>
          </a:xfrm>
          <a:prstGeom prst="roundRect">
            <a:avLst/>
          </a:prstGeom>
          <a:solidFill>
            <a:srgbClr val="173B38"/>
          </a:solidFill>
          <a:ln w="12700">
            <a:solidFill>
              <a:srgbClr val="173B38"/>
            </a:solidFill>
            <a:prstDash val="solid"/>
          </a:ln>
        </p:spPr>
        <p:txBody>
          <a:bodyPr/>
          <a:lstStyle/>
          <a:p>
            <a:endParaRPr lang="en-GB"/>
          </a:p>
        </p:txBody>
      </p:sp>
      <p:sp>
        <p:nvSpPr>
          <p:cNvPr id="11" name="Text 7">
            <a:extLst>
              <a:ext uri="{FF2B5EF4-FFF2-40B4-BE49-F238E27FC236}">
                <a16:creationId xmlns:a16="http://schemas.microsoft.com/office/drawing/2014/main" id="{B430FE1F-09F1-AB72-0A0B-69E565B4C245}"/>
              </a:ext>
            </a:extLst>
          </p:cNvPr>
          <p:cNvSpPr/>
          <p:nvPr/>
        </p:nvSpPr>
        <p:spPr>
          <a:xfrm>
            <a:off x="1531620" y="4699305"/>
            <a:ext cx="9098280" cy="411480"/>
          </a:xfrm>
          <a:prstGeom prst="rect">
            <a:avLst/>
          </a:prstGeom>
          <a:noFill/>
          <a:ln/>
        </p:spPr>
        <p:txBody>
          <a:bodyPr wrap="square" lIns="0" tIns="0" rIns="0" bIns="0" rtlCol="0" anchor="ctr"/>
          <a:lstStyle/>
          <a:p>
            <a:pPr marL="0" indent="0" algn="ctr">
              <a:buNone/>
            </a:pPr>
            <a:r>
              <a:rPr lang="en-US" sz="1600" b="1" dirty="0">
                <a:solidFill>
                  <a:srgbClr val="FFFFFF"/>
                </a:solidFill>
              </a:rPr>
              <a:t>Best evidence supports personalised preferences, social engagement, autonomy, family involvement and organisational support — but implementation depends heavily on staffing and culture (</a:t>
            </a:r>
            <a:r>
              <a:rPr lang="en-US" sz="1600" b="1" dirty="0" err="1">
                <a:solidFill>
                  <a:srgbClr val="FFFFFF"/>
                </a:solidFill>
              </a:rPr>
              <a:t>laingBuisson</a:t>
            </a:r>
            <a:r>
              <a:rPr lang="en-US" sz="1600" b="1" dirty="0">
                <a:solidFill>
                  <a:srgbClr val="FFFFFF"/>
                </a:solidFill>
              </a:rPr>
              <a:t> 2025)</a:t>
            </a:r>
            <a:endParaRPr lang="en-US" sz="1600" dirty="0"/>
          </a:p>
        </p:txBody>
      </p:sp>
      <p:sp>
        <p:nvSpPr>
          <p:cNvPr id="13" name="Slide Number Placeholder 0">
            <a:extLst>
              <a:ext uri="{FF2B5EF4-FFF2-40B4-BE49-F238E27FC236}">
                <a16:creationId xmlns:a16="http://schemas.microsoft.com/office/drawing/2014/main" id="{51FA6EF1-79E8-D1F9-3092-F8B353E9AEFB}"/>
              </a:ext>
            </a:extLst>
          </p:cNvPr>
          <p:cNvSpPr txBox="1">
            <a:spLocks/>
          </p:cNvSpPr>
          <p:nvPr/>
        </p:nvSpPr>
        <p:spPr>
          <a:xfrm>
            <a:off x="11292840" y="6473952"/>
            <a:ext cx="320040" cy="182880"/>
          </a:xfrm>
          <a:prstGeom prst="rect">
            <a:avLst/>
          </a:prstGeom>
          <a:extLst>
            <a:ext uri="{C572A759-6A51-4108-AA02-DFA0A04FC94B}">
              <ma14:wrappingTextBoxFlag xmlns:ma14="http://schemas.microsoft.com/office/mac/drawingml/2011/main" xmlns="" val="0"/>
            </a:ext>
          </a:extLst>
        </p:spPr>
        <p:txBody>
          <a:bodyPr vert="horz" lIns="91440" tIns="45720" rIns="91440" bIns="45720" rtlCol="0" anchor="ctr"/>
          <a:lstStyle>
            <a:defPPr>
              <a:defRPr lang="en-US"/>
            </a:defPPr>
            <a:lvl1pPr marL="0" algn="r" defTabSz="914400" rtl="0" eaLnBrk="1" latinLnBrk="0" hangingPunct="1">
              <a:defRPr sz="800" kern="1200">
                <a:solidFill>
                  <a:srgbClr val="6B7471"/>
                </a:solidFill>
                <a:latin typeface="Aptos"/>
                <a:ea typeface="Aptos"/>
                <a:cs typeface="Apto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fld id="{F7021451-1387-4CA6-816F-3879F97B5CBC}" type="slidenum">
              <a:rPr lang="en-US" smtClean="0"/>
              <a:pPr algn="l"/>
              <a:t>10</a:t>
            </a:fld>
            <a:endParaRPr lang="en-US"/>
          </a:p>
        </p:txBody>
      </p:sp>
      <p:sp>
        <p:nvSpPr>
          <p:cNvPr id="15" name="Text 0">
            <a:extLst>
              <a:ext uri="{FF2B5EF4-FFF2-40B4-BE49-F238E27FC236}">
                <a16:creationId xmlns:a16="http://schemas.microsoft.com/office/drawing/2014/main" id="{22E93814-09AF-1EC5-77EE-4F1A2327BAF8}"/>
              </a:ext>
            </a:extLst>
          </p:cNvPr>
          <p:cNvSpPr/>
          <p:nvPr/>
        </p:nvSpPr>
        <p:spPr>
          <a:xfrm>
            <a:off x="594360" y="384048"/>
            <a:ext cx="5029200" cy="228600"/>
          </a:xfrm>
          <a:prstGeom prst="rect">
            <a:avLst/>
          </a:prstGeom>
          <a:noFill/>
          <a:ln/>
        </p:spPr>
        <p:txBody>
          <a:bodyPr wrap="square" rtlCol="0" anchor="ctr"/>
          <a:lstStyle/>
          <a:p>
            <a:pPr marL="0" indent="0">
              <a:buNone/>
            </a:pPr>
            <a:r>
              <a:rPr lang="en-US" b="1" kern="0" spc="150" dirty="0"/>
              <a:t>CARE LANDSCAPE</a:t>
            </a:r>
            <a:endParaRPr lang="en-US" dirty="0"/>
          </a:p>
        </p:txBody>
      </p:sp>
      <p:pic>
        <p:nvPicPr>
          <p:cNvPr id="12" name="Video 11">
            <a:hlinkClick r:id="" action="ppaction://media"/>
            <a:extLst>
              <a:ext uri="{FF2B5EF4-FFF2-40B4-BE49-F238E27FC236}">
                <a16:creationId xmlns:a16="http://schemas.microsoft.com/office/drawing/2014/main" id="{DB430009-545B-A218-124C-2FAFF16322BE}"/>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260175402"/>
      </p:ext>
    </p:extLst>
  </p:cSld>
  <p:clrMapOvr>
    <a:masterClrMapping/>
  </p:clrMapOvr>
  <mc:AlternateContent xmlns:mc="http://schemas.openxmlformats.org/markup-compatibility/2006" xmlns:p14="http://schemas.microsoft.com/office/powerpoint/2010/main">
    <mc:Choice Requires="p14">
      <p:transition spd="slow" p14:dur="2000" advTm="47267"/>
    </mc:Choice>
    <mc:Fallback xmlns="">
      <p:transition spd="slow" advTm="472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2"/>
                </p:tgtEl>
              </p:cMediaNode>
            </p:video>
            <p:seq concurrent="1" nextAc="seek">
              <p:cTn id="8" restart="whenNotActive" fill="hold" evtFilter="cancelBubble" nodeType="interactiveSeq">
                <p:stCondLst>
                  <p:cond evt="onClick" delay="0">
                    <p:tgtEl>
                      <p:spTgt spid="1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2"/>
                                        </p:tgtEl>
                                      </p:cBhvr>
                                    </p:cmd>
                                  </p:childTnLst>
                                </p:cTn>
                              </p:par>
                            </p:childTnLst>
                          </p:cTn>
                        </p:par>
                      </p:childTnLst>
                    </p:cTn>
                  </p:par>
                </p:childTnLst>
              </p:cTn>
              <p:nextCondLst>
                <p:cond evt="onClick" delay="0">
                  <p:tgtEl>
                    <p:spTgt spid="12"/>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02920" y="333756"/>
            <a:ext cx="10972800" cy="228600"/>
          </a:xfrm>
          <a:prstGeom prst="rect">
            <a:avLst/>
          </a:prstGeom>
          <a:noFill/>
        </p:spPr>
        <p:txBody>
          <a:bodyPr wrap="square" lIns="36576" tIns="18288">
            <a:spAutoFit/>
          </a:bodyPr>
          <a:lstStyle/>
          <a:p>
            <a:pPr>
              <a:spcAft>
                <a:spcPts val="300"/>
              </a:spcAft>
              <a:defRPr sz="1000" b="1">
                <a:solidFill>
                  <a:srgbClr val="193F3B"/>
                </a:solidFill>
              </a:defRPr>
            </a:pPr>
            <a:r>
              <a:t>TECHNOLOGY INNOVATION</a:t>
            </a:r>
          </a:p>
        </p:txBody>
      </p:sp>
      <p:sp>
        <p:nvSpPr>
          <p:cNvPr id="4" name="TextBox 3"/>
          <p:cNvSpPr txBox="1"/>
          <p:nvPr/>
        </p:nvSpPr>
        <p:spPr>
          <a:xfrm>
            <a:off x="502920" y="530352"/>
            <a:ext cx="11155680" cy="594360"/>
          </a:xfrm>
          <a:prstGeom prst="rect">
            <a:avLst/>
          </a:prstGeom>
          <a:noFill/>
        </p:spPr>
        <p:txBody>
          <a:bodyPr wrap="square" lIns="36576" tIns="18288">
            <a:spAutoFit/>
          </a:bodyPr>
          <a:lstStyle/>
          <a:p>
            <a:pPr>
              <a:spcAft>
                <a:spcPts val="300"/>
              </a:spcAft>
              <a:defRPr sz="2600" b="1">
                <a:solidFill>
                  <a:srgbClr val="193F3B"/>
                </a:solidFill>
              </a:defRPr>
            </a:pPr>
            <a:r>
              <a:t>Which technologies genuinely empower older people?</a:t>
            </a:r>
          </a:p>
        </p:txBody>
      </p:sp>
      <p:sp>
        <p:nvSpPr>
          <p:cNvPr id="6" name="TextBox 5"/>
          <p:cNvSpPr txBox="1"/>
          <p:nvPr/>
        </p:nvSpPr>
        <p:spPr>
          <a:xfrm>
            <a:off x="11521440" y="6501384"/>
            <a:ext cx="274320" cy="182880"/>
          </a:xfrm>
          <a:prstGeom prst="rect">
            <a:avLst/>
          </a:prstGeom>
          <a:noFill/>
        </p:spPr>
        <p:txBody>
          <a:bodyPr wrap="square" lIns="36576" tIns="18288">
            <a:spAutoFit/>
          </a:bodyPr>
          <a:lstStyle/>
          <a:p>
            <a:pPr>
              <a:spcAft>
                <a:spcPts val="300"/>
              </a:spcAft>
              <a:defRPr sz="900" b="0">
                <a:solidFill>
                  <a:srgbClr val="52615E"/>
                </a:solidFill>
              </a:defRPr>
            </a:pPr>
            <a:r>
              <a:t>11</a:t>
            </a:r>
          </a:p>
        </p:txBody>
      </p:sp>
      <p:sp>
        <p:nvSpPr>
          <p:cNvPr id="7" name="Rounded Rectangle 6"/>
          <p:cNvSpPr/>
          <p:nvPr/>
        </p:nvSpPr>
        <p:spPr>
          <a:xfrm>
            <a:off x="502920" y="1307592"/>
            <a:ext cx="3063240" cy="429768"/>
          </a:xfrm>
          <a:prstGeom prst="roundRect">
            <a:avLst/>
          </a:prstGeom>
          <a:solidFill>
            <a:srgbClr val="327A7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612648" y="1380744"/>
            <a:ext cx="2898648" cy="274320"/>
          </a:xfrm>
          <a:prstGeom prst="rect">
            <a:avLst/>
          </a:prstGeom>
          <a:noFill/>
        </p:spPr>
        <p:txBody>
          <a:bodyPr wrap="square" lIns="36576" tIns="18288">
            <a:spAutoFit/>
          </a:bodyPr>
          <a:lstStyle/>
          <a:p>
            <a:pPr>
              <a:spcAft>
                <a:spcPts val="300"/>
              </a:spcAft>
              <a:defRPr sz="1300" b="1">
                <a:solidFill>
                  <a:srgbClr val="FFFFFF"/>
                </a:solidFill>
              </a:defRPr>
            </a:pPr>
            <a:r>
              <a:t>Technology &amp; what it does</a:t>
            </a:r>
          </a:p>
        </p:txBody>
      </p:sp>
      <p:sp>
        <p:nvSpPr>
          <p:cNvPr id="9" name="Rounded Rectangle 8"/>
          <p:cNvSpPr/>
          <p:nvPr/>
        </p:nvSpPr>
        <p:spPr>
          <a:xfrm>
            <a:off x="3657600" y="1307592"/>
            <a:ext cx="3566160" cy="429768"/>
          </a:xfrm>
          <a:prstGeom prst="roundRect">
            <a:avLst/>
          </a:prstGeom>
          <a:solidFill>
            <a:srgbClr val="327A7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3767328" y="1380744"/>
            <a:ext cx="3401568" cy="274320"/>
          </a:xfrm>
          <a:prstGeom prst="rect">
            <a:avLst/>
          </a:prstGeom>
          <a:noFill/>
        </p:spPr>
        <p:txBody>
          <a:bodyPr wrap="square" lIns="36576" tIns="18288">
            <a:spAutoFit/>
          </a:bodyPr>
          <a:lstStyle/>
          <a:p>
            <a:pPr>
              <a:spcAft>
                <a:spcPts val="300"/>
              </a:spcAft>
              <a:defRPr sz="1300" b="1">
                <a:solidFill>
                  <a:srgbClr val="FFFFFF"/>
                </a:solidFill>
              </a:defRPr>
            </a:pPr>
            <a:r>
              <a:t>Potential benefits for older people</a:t>
            </a:r>
          </a:p>
        </p:txBody>
      </p:sp>
      <p:sp>
        <p:nvSpPr>
          <p:cNvPr id="11" name="Rounded Rectangle 10"/>
          <p:cNvSpPr/>
          <p:nvPr/>
        </p:nvSpPr>
        <p:spPr>
          <a:xfrm>
            <a:off x="7315200" y="1307592"/>
            <a:ext cx="4343400" cy="429768"/>
          </a:xfrm>
          <a:prstGeom prst="roundRect">
            <a:avLst/>
          </a:prstGeom>
          <a:solidFill>
            <a:srgbClr val="327A7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7424927" y="1380744"/>
            <a:ext cx="4178808" cy="274320"/>
          </a:xfrm>
          <a:prstGeom prst="rect">
            <a:avLst/>
          </a:prstGeom>
          <a:noFill/>
        </p:spPr>
        <p:txBody>
          <a:bodyPr wrap="square" lIns="36576" tIns="18288">
            <a:spAutoFit/>
          </a:bodyPr>
          <a:lstStyle/>
          <a:p>
            <a:pPr>
              <a:spcAft>
                <a:spcPts val="300"/>
              </a:spcAft>
              <a:defRPr sz="1300" b="1">
                <a:solidFill>
                  <a:srgbClr val="FFFFFF"/>
                </a:solidFill>
              </a:defRPr>
            </a:pPr>
            <a:r>
              <a:t>Limitations / empowerment test</a:t>
            </a:r>
          </a:p>
        </p:txBody>
      </p:sp>
      <p:sp>
        <p:nvSpPr>
          <p:cNvPr id="13" name="Rounded Rectangle 12"/>
          <p:cNvSpPr/>
          <p:nvPr/>
        </p:nvSpPr>
        <p:spPr>
          <a:xfrm>
            <a:off x="502920" y="1828800"/>
            <a:ext cx="11155680" cy="813816"/>
          </a:xfrm>
          <a:prstGeom prst="roundRect">
            <a:avLst/>
          </a:prstGeom>
          <a:solidFill>
            <a:srgbClr val="E8F0E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TextBox 13"/>
          <p:cNvSpPr txBox="1"/>
          <p:nvPr/>
        </p:nvSpPr>
        <p:spPr>
          <a:xfrm>
            <a:off x="603504" y="1920240"/>
            <a:ext cx="2880360" cy="685800"/>
          </a:xfrm>
          <a:prstGeom prst="rect">
            <a:avLst/>
          </a:prstGeom>
          <a:noFill/>
        </p:spPr>
        <p:txBody>
          <a:bodyPr wrap="square" lIns="36576" tIns="18288">
            <a:spAutoFit/>
          </a:bodyPr>
          <a:lstStyle/>
          <a:p>
            <a:pPr>
              <a:spcAft>
                <a:spcPts val="300"/>
              </a:spcAft>
              <a:defRPr sz="1270" b="1">
                <a:solidFill>
                  <a:srgbClr val="193F3B"/>
                </a:solidFill>
              </a:defRPr>
            </a:pPr>
            <a:r>
              <a:t>Telecare: alarms and fall sensors</a:t>
            </a:r>
          </a:p>
        </p:txBody>
      </p:sp>
      <p:sp>
        <p:nvSpPr>
          <p:cNvPr id="15" name="TextBox 14"/>
          <p:cNvSpPr txBox="1"/>
          <p:nvPr/>
        </p:nvSpPr>
        <p:spPr>
          <a:xfrm>
            <a:off x="3758184" y="1920240"/>
            <a:ext cx="3383279" cy="685800"/>
          </a:xfrm>
          <a:prstGeom prst="rect">
            <a:avLst/>
          </a:prstGeom>
          <a:noFill/>
        </p:spPr>
        <p:txBody>
          <a:bodyPr wrap="square" lIns="36576" tIns="18288">
            <a:spAutoFit/>
          </a:bodyPr>
          <a:lstStyle/>
          <a:p>
            <a:pPr>
              <a:spcAft>
                <a:spcPts val="300"/>
              </a:spcAft>
              <a:defRPr sz="1270" b="0">
                <a:solidFill>
                  <a:srgbClr val="193F3B"/>
                </a:solidFill>
              </a:defRPr>
            </a:pPr>
            <a:r>
              <a:t>Faster help after emergencies; reassurance</a:t>
            </a:r>
          </a:p>
        </p:txBody>
      </p:sp>
      <p:sp>
        <p:nvSpPr>
          <p:cNvPr id="16" name="TextBox 15"/>
          <p:cNvSpPr txBox="1"/>
          <p:nvPr/>
        </p:nvSpPr>
        <p:spPr>
          <a:xfrm>
            <a:off x="7415783" y="1920240"/>
            <a:ext cx="4160520" cy="685800"/>
          </a:xfrm>
          <a:prstGeom prst="rect">
            <a:avLst/>
          </a:prstGeom>
          <a:noFill/>
        </p:spPr>
        <p:txBody>
          <a:bodyPr wrap="square" lIns="36576" tIns="18288">
            <a:spAutoFit/>
          </a:bodyPr>
          <a:lstStyle/>
          <a:p>
            <a:pPr>
              <a:spcAft>
                <a:spcPts val="300"/>
              </a:spcAft>
              <a:defRPr sz="1270" b="0">
                <a:solidFill>
                  <a:srgbClr val="193F3B"/>
                </a:solidFill>
              </a:defRPr>
            </a:pPr>
            <a:r>
              <a:t>False alerts; response service essential. Supports choice if user controls alerts.</a:t>
            </a:r>
          </a:p>
        </p:txBody>
      </p:sp>
      <p:sp>
        <p:nvSpPr>
          <p:cNvPr id="17" name="TextBox 16"/>
          <p:cNvSpPr txBox="1"/>
          <p:nvPr/>
        </p:nvSpPr>
        <p:spPr>
          <a:xfrm>
            <a:off x="603504" y="2798064"/>
            <a:ext cx="2880360" cy="685800"/>
          </a:xfrm>
          <a:prstGeom prst="rect">
            <a:avLst/>
          </a:prstGeom>
          <a:noFill/>
        </p:spPr>
        <p:txBody>
          <a:bodyPr wrap="square" lIns="36576" tIns="18288">
            <a:spAutoFit/>
          </a:bodyPr>
          <a:lstStyle/>
          <a:p>
            <a:pPr>
              <a:spcAft>
                <a:spcPts val="300"/>
              </a:spcAft>
              <a:defRPr sz="1270" b="0">
                <a:solidFill>
                  <a:srgbClr val="193F3B"/>
                </a:solidFill>
              </a:defRPr>
            </a:pPr>
            <a:r>
              <a:t>Telehealth / remote monitoring: video reviews, BP and symptom readings</a:t>
            </a:r>
          </a:p>
        </p:txBody>
      </p:sp>
      <p:sp>
        <p:nvSpPr>
          <p:cNvPr id="18" name="TextBox 17"/>
          <p:cNvSpPr txBox="1"/>
          <p:nvPr/>
        </p:nvSpPr>
        <p:spPr>
          <a:xfrm>
            <a:off x="3758184" y="2798064"/>
            <a:ext cx="3383279" cy="685800"/>
          </a:xfrm>
          <a:prstGeom prst="rect">
            <a:avLst/>
          </a:prstGeom>
          <a:noFill/>
        </p:spPr>
        <p:txBody>
          <a:bodyPr wrap="square" lIns="36576" tIns="18288">
            <a:spAutoFit/>
          </a:bodyPr>
          <a:lstStyle/>
          <a:p>
            <a:pPr>
              <a:spcAft>
                <a:spcPts val="300"/>
              </a:spcAft>
              <a:defRPr sz="1270" b="0">
                <a:solidFill>
                  <a:srgbClr val="193F3B"/>
                </a:solidFill>
              </a:defRPr>
            </a:pPr>
            <a:r>
              <a:t>Care at home; earlier clinical review; fewer journeys</a:t>
            </a:r>
          </a:p>
        </p:txBody>
      </p:sp>
      <p:sp>
        <p:nvSpPr>
          <p:cNvPr id="19" name="TextBox 18"/>
          <p:cNvSpPr txBox="1"/>
          <p:nvPr/>
        </p:nvSpPr>
        <p:spPr>
          <a:xfrm>
            <a:off x="7415783" y="2798064"/>
            <a:ext cx="4160520" cy="685800"/>
          </a:xfrm>
          <a:prstGeom prst="rect">
            <a:avLst/>
          </a:prstGeom>
          <a:noFill/>
        </p:spPr>
        <p:txBody>
          <a:bodyPr wrap="square" lIns="36576" tIns="18288">
            <a:spAutoFit/>
          </a:bodyPr>
          <a:lstStyle/>
          <a:p>
            <a:pPr>
              <a:spcAft>
                <a:spcPts val="300"/>
              </a:spcAft>
              <a:defRPr sz="1270" b="0">
                <a:solidFill>
                  <a:srgbClr val="193F3B"/>
                </a:solidFill>
              </a:defRPr>
            </a:pPr>
            <a:r>
              <a:t>Digital skills and clinical follow-up required; reductions in admissions not guaranteed.</a:t>
            </a:r>
          </a:p>
        </p:txBody>
      </p:sp>
      <p:sp>
        <p:nvSpPr>
          <p:cNvPr id="20" name="Rounded Rectangle 19"/>
          <p:cNvSpPr/>
          <p:nvPr/>
        </p:nvSpPr>
        <p:spPr>
          <a:xfrm>
            <a:off x="502920" y="3584448"/>
            <a:ext cx="11155680" cy="813816"/>
          </a:xfrm>
          <a:prstGeom prst="roundRect">
            <a:avLst/>
          </a:prstGeom>
          <a:solidFill>
            <a:srgbClr val="E8F0E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TextBox 20"/>
          <p:cNvSpPr txBox="1"/>
          <p:nvPr/>
        </p:nvSpPr>
        <p:spPr>
          <a:xfrm>
            <a:off x="603504" y="3675887"/>
            <a:ext cx="2880360" cy="685800"/>
          </a:xfrm>
          <a:prstGeom prst="rect">
            <a:avLst/>
          </a:prstGeom>
          <a:noFill/>
        </p:spPr>
        <p:txBody>
          <a:bodyPr wrap="square" lIns="36576" tIns="18288">
            <a:spAutoFit/>
          </a:bodyPr>
          <a:lstStyle/>
          <a:p>
            <a:pPr>
              <a:spcAft>
                <a:spcPts val="300"/>
              </a:spcAft>
              <a:defRPr sz="1270" b="0">
                <a:solidFill>
                  <a:srgbClr val="193F3B"/>
                </a:solidFill>
              </a:defRPr>
            </a:pPr>
            <a:r>
              <a:t>Smart homes / dementia tech: sensors, lighting, prompts, GPS</a:t>
            </a:r>
          </a:p>
        </p:txBody>
      </p:sp>
      <p:sp>
        <p:nvSpPr>
          <p:cNvPr id="22" name="TextBox 21"/>
          <p:cNvSpPr txBox="1"/>
          <p:nvPr/>
        </p:nvSpPr>
        <p:spPr>
          <a:xfrm>
            <a:off x="3758184" y="3675887"/>
            <a:ext cx="3383279" cy="685800"/>
          </a:xfrm>
          <a:prstGeom prst="rect">
            <a:avLst/>
          </a:prstGeom>
          <a:noFill/>
        </p:spPr>
        <p:txBody>
          <a:bodyPr wrap="square" lIns="36576" tIns="18288">
            <a:spAutoFit/>
          </a:bodyPr>
          <a:lstStyle/>
          <a:p>
            <a:pPr>
              <a:spcAft>
                <a:spcPts val="300"/>
              </a:spcAft>
              <a:defRPr sz="1270" b="0">
                <a:solidFill>
                  <a:srgbClr val="193F3B"/>
                </a:solidFill>
              </a:defRPr>
            </a:pPr>
            <a:r>
              <a:t>Safer routines, memory support and ageing in place</a:t>
            </a:r>
          </a:p>
        </p:txBody>
      </p:sp>
      <p:sp>
        <p:nvSpPr>
          <p:cNvPr id="23" name="TextBox 22"/>
          <p:cNvSpPr txBox="1"/>
          <p:nvPr/>
        </p:nvSpPr>
        <p:spPr>
          <a:xfrm>
            <a:off x="7415783" y="3675887"/>
            <a:ext cx="4160520" cy="685800"/>
          </a:xfrm>
          <a:prstGeom prst="rect">
            <a:avLst/>
          </a:prstGeom>
          <a:noFill/>
        </p:spPr>
        <p:txBody>
          <a:bodyPr wrap="square" lIns="36576" tIns="18288">
            <a:spAutoFit/>
          </a:bodyPr>
          <a:lstStyle/>
          <a:p>
            <a:pPr>
              <a:spcAft>
                <a:spcPts val="300"/>
              </a:spcAft>
              <a:defRPr sz="1270" b="0">
                <a:solidFill>
                  <a:srgbClr val="193F3B"/>
                </a:solidFill>
              </a:defRPr>
            </a:pPr>
            <a:r>
              <a:t>Privacy and consent concerns; avoid replacing human contact.</a:t>
            </a:r>
          </a:p>
        </p:txBody>
      </p:sp>
      <p:sp>
        <p:nvSpPr>
          <p:cNvPr id="24" name="TextBox 23"/>
          <p:cNvSpPr txBox="1"/>
          <p:nvPr/>
        </p:nvSpPr>
        <p:spPr>
          <a:xfrm>
            <a:off x="603504" y="4553712"/>
            <a:ext cx="2880360" cy="650947"/>
          </a:xfrm>
          <a:prstGeom prst="rect">
            <a:avLst/>
          </a:prstGeom>
          <a:noFill/>
        </p:spPr>
        <p:txBody>
          <a:bodyPr wrap="square" lIns="36576" tIns="18288">
            <a:spAutoFit/>
          </a:bodyPr>
          <a:lstStyle/>
          <a:p>
            <a:pPr>
              <a:spcAft>
                <a:spcPts val="300"/>
              </a:spcAft>
              <a:defRPr sz="1270" b="0">
                <a:solidFill>
                  <a:srgbClr val="193F3B"/>
                </a:solidFill>
              </a:defRPr>
            </a:pPr>
            <a:r>
              <a:rPr dirty="0"/>
              <a:t>Apps / assistive robotics: reminders, social connection, practical assistance</a:t>
            </a:r>
            <a:r>
              <a:rPr lang="en-GB" dirty="0"/>
              <a:t> (Zhang et al. 2023; UK DHSC 2025)</a:t>
            </a:r>
            <a:endParaRPr dirty="0"/>
          </a:p>
        </p:txBody>
      </p:sp>
      <p:sp>
        <p:nvSpPr>
          <p:cNvPr id="25" name="TextBox 24"/>
          <p:cNvSpPr txBox="1"/>
          <p:nvPr/>
        </p:nvSpPr>
        <p:spPr>
          <a:xfrm>
            <a:off x="3758184" y="4553712"/>
            <a:ext cx="3383279" cy="685800"/>
          </a:xfrm>
          <a:prstGeom prst="rect">
            <a:avLst/>
          </a:prstGeom>
          <a:noFill/>
        </p:spPr>
        <p:txBody>
          <a:bodyPr wrap="square" lIns="36576" tIns="18288">
            <a:spAutoFit/>
          </a:bodyPr>
          <a:lstStyle/>
          <a:p>
            <a:pPr>
              <a:spcAft>
                <a:spcPts val="300"/>
              </a:spcAft>
              <a:defRPr sz="1270" b="0">
                <a:solidFill>
                  <a:srgbClr val="193F3B"/>
                </a:solidFill>
              </a:defRPr>
            </a:pPr>
            <a:r>
              <a:t>Medication prompts, connection and support with tasks</a:t>
            </a:r>
          </a:p>
        </p:txBody>
      </p:sp>
      <p:sp>
        <p:nvSpPr>
          <p:cNvPr id="26" name="TextBox 25"/>
          <p:cNvSpPr txBox="1"/>
          <p:nvPr/>
        </p:nvSpPr>
        <p:spPr>
          <a:xfrm>
            <a:off x="7415783" y="4553712"/>
            <a:ext cx="4160520" cy="455509"/>
          </a:xfrm>
          <a:prstGeom prst="rect">
            <a:avLst/>
          </a:prstGeom>
          <a:noFill/>
        </p:spPr>
        <p:txBody>
          <a:bodyPr wrap="square" lIns="36576" tIns="18288">
            <a:spAutoFit/>
          </a:bodyPr>
          <a:lstStyle/>
          <a:p>
            <a:pPr>
              <a:spcAft>
                <a:spcPts val="300"/>
              </a:spcAft>
              <a:defRPr sz="1270" b="0">
                <a:solidFill>
                  <a:srgbClr val="193F3B"/>
                </a:solidFill>
              </a:defRPr>
            </a:pPr>
            <a:r>
              <a:rPr dirty="0"/>
              <a:t>Cost, usability and variable evidence; autonomy depends on user preferences</a:t>
            </a:r>
            <a:r>
              <a:rPr lang="en-GB" dirty="0"/>
              <a:t> (Zhang et al. 2023)</a:t>
            </a:r>
            <a:endParaRPr dirty="0"/>
          </a:p>
        </p:txBody>
      </p:sp>
      <p:sp>
        <p:nvSpPr>
          <p:cNvPr id="27" name="Rounded Rectangle 26"/>
          <p:cNvSpPr/>
          <p:nvPr/>
        </p:nvSpPr>
        <p:spPr>
          <a:xfrm>
            <a:off x="502920" y="5532120"/>
            <a:ext cx="11155680" cy="630936"/>
          </a:xfrm>
          <a:prstGeom prst="roundRect">
            <a:avLst/>
          </a:prstGeom>
          <a:solidFill>
            <a:srgbClr val="F3EEE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8" name="TextBox 27"/>
          <p:cNvSpPr txBox="1"/>
          <p:nvPr/>
        </p:nvSpPr>
        <p:spPr>
          <a:xfrm>
            <a:off x="704088" y="5641848"/>
            <a:ext cx="10789920" cy="429768"/>
          </a:xfrm>
          <a:prstGeom prst="rect">
            <a:avLst/>
          </a:prstGeom>
          <a:noFill/>
        </p:spPr>
        <p:txBody>
          <a:bodyPr wrap="square" lIns="36576" tIns="18288">
            <a:spAutoFit/>
          </a:bodyPr>
          <a:lstStyle/>
          <a:p>
            <a:pPr>
              <a:spcAft>
                <a:spcPts val="300"/>
              </a:spcAft>
              <a:defRPr sz="1400" b="1">
                <a:solidFill>
                  <a:srgbClr val="193F3B"/>
                </a:solidFill>
              </a:defRPr>
            </a:pPr>
            <a:r>
              <a:t>CRITICAL JUDGEMENT  Technology empowers when it is chosen, accessible and backed by human care—not when it simply increases monitoring.</a:t>
            </a:r>
          </a:p>
        </p:txBody>
      </p:sp>
      <p:sp>
        <p:nvSpPr>
          <p:cNvPr id="31" name="Rectangle 30">
            <a:extLst>
              <a:ext uri="{FF2B5EF4-FFF2-40B4-BE49-F238E27FC236}">
                <a16:creationId xmlns:a16="http://schemas.microsoft.com/office/drawing/2014/main" id="{6034AD6D-236A-209F-35D1-D61A3A132850}"/>
              </a:ext>
            </a:extLst>
          </p:cNvPr>
          <p:cNvSpPr/>
          <p:nvPr/>
        </p:nvSpPr>
        <p:spPr>
          <a:xfrm>
            <a:off x="0" y="100781"/>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a:extLst>
              <a:ext uri="{FF2B5EF4-FFF2-40B4-BE49-F238E27FC236}">
                <a16:creationId xmlns:a16="http://schemas.microsoft.com/office/drawing/2014/main" id="{A96DC686-3B34-9808-4E95-A301D2432F3C}"/>
              </a:ext>
            </a:extLst>
          </p:cNvPr>
          <p:cNvSpPr/>
          <p:nvPr/>
        </p:nvSpPr>
        <p:spPr>
          <a:xfrm>
            <a:off x="-15240" y="6556445"/>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Video 4">
            <a:hlinkClick r:id="" action="ppaction://media"/>
            <a:extLst>
              <a:ext uri="{FF2B5EF4-FFF2-40B4-BE49-F238E27FC236}">
                <a16:creationId xmlns:a16="http://schemas.microsoft.com/office/drawing/2014/main" id="{9AF30F15-EC77-B20C-0788-3E2434D04D5D}"/>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45929"/>
    </mc:Choice>
    <mc:Fallback xmlns="">
      <p:transition spd="slow" advTm="459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02920" y="268563"/>
            <a:ext cx="10972800" cy="280077"/>
          </a:xfrm>
          <a:prstGeom prst="rect">
            <a:avLst/>
          </a:prstGeom>
          <a:noFill/>
        </p:spPr>
        <p:txBody>
          <a:bodyPr wrap="square" lIns="36576" tIns="18288">
            <a:spAutoFit/>
          </a:bodyPr>
          <a:lstStyle/>
          <a:p>
            <a:pPr>
              <a:spcAft>
                <a:spcPts val="300"/>
              </a:spcAft>
              <a:defRPr sz="1000" b="1">
                <a:solidFill>
                  <a:srgbClr val="193F3B"/>
                </a:solidFill>
              </a:defRPr>
            </a:pPr>
            <a:r>
              <a:rPr sz="1400" dirty="0"/>
              <a:t>TECHNOLOGY BARRIERS &amp; EVIDENCE</a:t>
            </a:r>
          </a:p>
        </p:txBody>
      </p:sp>
      <p:sp>
        <p:nvSpPr>
          <p:cNvPr id="4" name="TextBox 3"/>
          <p:cNvSpPr txBox="1"/>
          <p:nvPr/>
        </p:nvSpPr>
        <p:spPr>
          <a:xfrm>
            <a:off x="502920" y="530352"/>
            <a:ext cx="11155680" cy="594360"/>
          </a:xfrm>
          <a:prstGeom prst="rect">
            <a:avLst/>
          </a:prstGeom>
          <a:noFill/>
        </p:spPr>
        <p:txBody>
          <a:bodyPr wrap="square" lIns="36576" tIns="18288">
            <a:spAutoFit/>
          </a:bodyPr>
          <a:lstStyle/>
          <a:p>
            <a:pPr>
              <a:spcAft>
                <a:spcPts val="300"/>
              </a:spcAft>
              <a:defRPr sz="2600" b="1">
                <a:solidFill>
                  <a:srgbClr val="193F3B"/>
                </a:solidFill>
              </a:defRPr>
            </a:pPr>
            <a:r>
              <a:t>Digital inclusion determines who benefits from technology</a:t>
            </a:r>
          </a:p>
        </p:txBody>
      </p:sp>
      <p:sp>
        <p:nvSpPr>
          <p:cNvPr id="6" name="TextBox 5"/>
          <p:cNvSpPr txBox="1"/>
          <p:nvPr/>
        </p:nvSpPr>
        <p:spPr>
          <a:xfrm>
            <a:off x="11521440" y="6501384"/>
            <a:ext cx="274320" cy="182880"/>
          </a:xfrm>
          <a:prstGeom prst="rect">
            <a:avLst/>
          </a:prstGeom>
          <a:noFill/>
        </p:spPr>
        <p:txBody>
          <a:bodyPr wrap="square" lIns="36576" tIns="18288">
            <a:spAutoFit/>
          </a:bodyPr>
          <a:lstStyle/>
          <a:p>
            <a:pPr>
              <a:spcAft>
                <a:spcPts val="300"/>
              </a:spcAft>
              <a:defRPr sz="900" b="0">
                <a:solidFill>
                  <a:srgbClr val="52615E"/>
                </a:solidFill>
              </a:defRPr>
            </a:pPr>
            <a:r>
              <a:t>12</a:t>
            </a:r>
          </a:p>
        </p:txBody>
      </p:sp>
      <p:sp>
        <p:nvSpPr>
          <p:cNvPr id="7" name="Rounded Rectangle 6"/>
          <p:cNvSpPr/>
          <p:nvPr/>
        </p:nvSpPr>
        <p:spPr>
          <a:xfrm>
            <a:off x="502920" y="1389888"/>
            <a:ext cx="4800600" cy="1097280"/>
          </a:xfrm>
          <a:prstGeom prst="roundRect">
            <a:avLst/>
          </a:prstGeom>
          <a:solidFill>
            <a:srgbClr val="E8F0E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713232" y="1517904"/>
            <a:ext cx="1600200" cy="448056"/>
          </a:xfrm>
          <a:prstGeom prst="rect">
            <a:avLst/>
          </a:prstGeom>
          <a:noFill/>
        </p:spPr>
        <p:txBody>
          <a:bodyPr wrap="square" lIns="36576" tIns="18288">
            <a:spAutoFit/>
          </a:bodyPr>
          <a:lstStyle/>
          <a:p>
            <a:pPr>
              <a:spcAft>
                <a:spcPts val="300"/>
              </a:spcAft>
              <a:defRPr sz="2500" b="1">
                <a:solidFill>
                  <a:srgbClr val="327A71"/>
                </a:solidFill>
              </a:defRPr>
            </a:pPr>
            <a:r>
              <a:t>20%</a:t>
            </a:r>
          </a:p>
        </p:txBody>
      </p:sp>
      <p:sp>
        <p:nvSpPr>
          <p:cNvPr id="9" name="TextBox 8"/>
          <p:cNvSpPr txBox="1"/>
          <p:nvPr/>
        </p:nvSpPr>
        <p:spPr>
          <a:xfrm>
            <a:off x="2240280" y="1517904"/>
            <a:ext cx="2852928" cy="557784"/>
          </a:xfrm>
          <a:prstGeom prst="rect">
            <a:avLst/>
          </a:prstGeom>
          <a:noFill/>
        </p:spPr>
        <p:txBody>
          <a:bodyPr wrap="square" lIns="36576" tIns="18288">
            <a:spAutoFit/>
          </a:bodyPr>
          <a:lstStyle/>
          <a:p>
            <a:pPr>
              <a:spcAft>
                <a:spcPts val="300"/>
              </a:spcAft>
              <a:defRPr sz="1300" b="0">
                <a:solidFill>
                  <a:srgbClr val="193F3B"/>
                </a:solidFill>
              </a:defRPr>
            </a:pPr>
            <a:r>
              <a:t>of adults aged 75+ lack internet access at home</a:t>
            </a:r>
          </a:p>
        </p:txBody>
      </p:sp>
      <p:sp>
        <p:nvSpPr>
          <p:cNvPr id="10" name="TextBox 9"/>
          <p:cNvSpPr txBox="1"/>
          <p:nvPr/>
        </p:nvSpPr>
        <p:spPr>
          <a:xfrm>
            <a:off x="2240280" y="2157984"/>
            <a:ext cx="2743200" cy="182880"/>
          </a:xfrm>
          <a:prstGeom prst="rect">
            <a:avLst/>
          </a:prstGeom>
          <a:noFill/>
        </p:spPr>
        <p:txBody>
          <a:bodyPr wrap="square" lIns="36576" tIns="18288">
            <a:spAutoFit/>
          </a:bodyPr>
          <a:lstStyle/>
          <a:p>
            <a:pPr>
              <a:spcAft>
                <a:spcPts val="300"/>
              </a:spcAft>
              <a:defRPr sz="900" b="0">
                <a:solidFill>
                  <a:srgbClr val="52615E"/>
                </a:solidFill>
              </a:defRPr>
            </a:pPr>
            <a:r>
              <a:t>Ofcom, 2025</a:t>
            </a:r>
          </a:p>
        </p:txBody>
      </p:sp>
      <p:sp>
        <p:nvSpPr>
          <p:cNvPr id="11" name="Rounded Rectangle 10"/>
          <p:cNvSpPr/>
          <p:nvPr/>
        </p:nvSpPr>
        <p:spPr>
          <a:xfrm>
            <a:off x="502920" y="2633472"/>
            <a:ext cx="4800600" cy="1097280"/>
          </a:xfrm>
          <a:prstGeom prst="roundRect">
            <a:avLst/>
          </a:prstGeom>
          <a:solidFill>
            <a:srgbClr val="E8F0E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713232" y="2761488"/>
            <a:ext cx="1600200" cy="448056"/>
          </a:xfrm>
          <a:prstGeom prst="rect">
            <a:avLst/>
          </a:prstGeom>
          <a:noFill/>
        </p:spPr>
        <p:txBody>
          <a:bodyPr wrap="square" lIns="36576" tIns="18288">
            <a:spAutoFit/>
          </a:bodyPr>
          <a:lstStyle/>
          <a:p>
            <a:pPr>
              <a:spcAft>
                <a:spcPts val="300"/>
              </a:spcAft>
              <a:defRPr sz="2500" b="1">
                <a:solidFill>
                  <a:srgbClr val="327A71"/>
                </a:solidFill>
              </a:defRPr>
            </a:pPr>
            <a:r>
              <a:t>78% / 46%</a:t>
            </a:r>
          </a:p>
        </p:txBody>
      </p:sp>
      <p:sp>
        <p:nvSpPr>
          <p:cNvPr id="13" name="TextBox 12"/>
          <p:cNvSpPr txBox="1"/>
          <p:nvPr/>
        </p:nvSpPr>
        <p:spPr>
          <a:xfrm>
            <a:off x="2240280" y="2761488"/>
            <a:ext cx="2852928" cy="557784"/>
          </a:xfrm>
          <a:prstGeom prst="rect">
            <a:avLst/>
          </a:prstGeom>
          <a:noFill/>
        </p:spPr>
        <p:txBody>
          <a:bodyPr wrap="square" lIns="36576" tIns="18288">
            <a:spAutoFit/>
          </a:bodyPr>
          <a:lstStyle/>
          <a:p>
            <a:pPr>
              <a:spcAft>
                <a:spcPts val="300"/>
              </a:spcAft>
              <a:defRPr sz="1300" b="0">
                <a:solidFill>
                  <a:srgbClr val="193F3B"/>
                </a:solidFill>
              </a:defRPr>
            </a:pPr>
            <a:r>
              <a:t>used internet recently: ages 75–84 / 85+</a:t>
            </a:r>
          </a:p>
        </p:txBody>
      </p:sp>
      <p:sp>
        <p:nvSpPr>
          <p:cNvPr id="14" name="TextBox 13"/>
          <p:cNvSpPr txBox="1"/>
          <p:nvPr/>
        </p:nvSpPr>
        <p:spPr>
          <a:xfrm>
            <a:off x="2240280" y="3401568"/>
            <a:ext cx="2743200" cy="182880"/>
          </a:xfrm>
          <a:prstGeom prst="rect">
            <a:avLst/>
          </a:prstGeom>
          <a:noFill/>
        </p:spPr>
        <p:txBody>
          <a:bodyPr wrap="square" lIns="36576" tIns="18288">
            <a:spAutoFit/>
          </a:bodyPr>
          <a:lstStyle/>
          <a:p>
            <a:pPr>
              <a:spcAft>
                <a:spcPts val="300"/>
              </a:spcAft>
              <a:defRPr sz="900" b="0">
                <a:solidFill>
                  <a:srgbClr val="52615E"/>
                </a:solidFill>
              </a:defRPr>
            </a:pPr>
            <a:r>
              <a:t>DSIT, 2026</a:t>
            </a:r>
          </a:p>
        </p:txBody>
      </p:sp>
      <p:sp>
        <p:nvSpPr>
          <p:cNvPr id="15" name="Rounded Rectangle 14"/>
          <p:cNvSpPr/>
          <p:nvPr/>
        </p:nvSpPr>
        <p:spPr>
          <a:xfrm>
            <a:off x="502920" y="3877056"/>
            <a:ext cx="4800600" cy="1097280"/>
          </a:xfrm>
          <a:prstGeom prst="roundRect">
            <a:avLst/>
          </a:prstGeom>
          <a:solidFill>
            <a:srgbClr val="E8F0E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713232" y="4005072"/>
            <a:ext cx="1600200" cy="448056"/>
          </a:xfrm>
          <a:prstGeom prst="rect">
            <a:avLst/>
          </a:prstGeom>
          <a:noFill/>
        </p:spPr>
        <p:txBody>
          <a:bodyPr wrap="square" lIns="36576" tIns="18288">
            <a:spAutoFit/>
          </a:bodyPr>
          <a:lstStyle/>
          <a:p>
            <a:pPr>
              <a:spcAft>
                <a:spcPts val="300"/>
              </a:spcAft>
              <a:defRPr sz="2500" b="1">
                <a:solidFill>
                  <a:srgbClr val="327A71"/>
                </a:solidFill>
              </a:defRPr>
            </a:pPr>
            <a:r>
              <a:t>52% vs 80%</a:t>
            </a:r>
          </a:p>
        </p:txBody>
      </p:sp>
      <p:sp>
        <p:nvSpPr>
          <p:cNvPr id="17" name="TextBox 16"/>
          <p:cNvSpPr txBox="1"/>
          <p:nvPr/>
        </p:nvSpPr>
        <p:spPr>
          <a:xfrm>
            <a:off x="2240280" y="4005072"/>
            <a:ext cx="2852928" cy="557784"/>
          </a:xfrm>
          <a:prstGeom prst="rect">
            <a:avLst/>
          </a:prstGeom>
          <a:noFill/>
        </p:spPr>
        <p:txBody>
          <a:bodyPr wrap="square" lIns="36576" tIns="18288">
            <a:spAutoFit/>
          </a:bodyPr>
          <a:lstStyle/>
          <a:p>
            <a:pPr>
              <a:spcAft>
                <a:spcPts val="300"/>
              </a:spcAft>
              <a:defRPr sz="1300" b="0">
                <a:solidFill>
                  <a:srgbClr val="193F3B"/>
                </a:solidFill>
              </a:defRPr>
            </a:pPr>
            <a:r>
              <a:t>daily internet use: most vs least deprived older areas</a:t>
            </a:r>
          </a:p>
        </p:txBody>
      </p:sp>
      <p:sp>
        <p:nvSpPr>
          <p:cNvPr id="18" name="TextBox 17"/>
          <p:cNvSpPr txBox="1"/>
          <p:nvPr/>
        </p:nvSpPr>
        <p:spPr>
          <a:xfrm>
            <a:off x="2240280" y="4645152"/>
            <a:ext cx="2743200" cy="182880"/>
          </a:xfrm>
          <a:prstGeom prst="rect">
            <a:avLst/>
          </a:prstGeom>
          <a:noFill/>
        </p:spPr>
        <p:txBody>
          <a:bodyPr wrap="square" lIns="36576" tIns="18288">
            <a:spAutoFit/>
          </a:bodyPr>
          <a:lstStyle/>
          <a:p>
            <a:pPr>
              <a:spcAft>
                <a:spcPts val="300"/>
              </a:spcAft>
              <a:defRPr sz="900" b="0">
                <a:solidFill>
                  <a:srgbClr val="52615E"/>
                </a:solidFill>
              </a:defRPr>
            </a:pPr>
            <a:r>
              <a:t>Age UK, 2025</a:t>
            </a:r>
          </a:p>
        </p:txBody>
      </p:sp>
      <p:sp>
        <p:nvSpPr>
          <p:cNvPr id="19" name="Rounded Rectangle 18"/>
          <p:cNvSpPr/>
          <p:nvPr/>
        </p:nvSpPr>
        <p:spPr>
          <a:xfrm>
            <a:off x="5532120" y="1389888"/>
            <a:ext cx="6126480" cy="411480"/>
          </a:xfrm>
          <a:prstGeom prst="roundRect">
            <a:avLst/>
          </a:prstGeom>
          <a:solidFill>
            <a:srgbClr val="327A7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p:cNvSpPr txBox="1"/>
          <p:nvPr/>
        </p:nvSpPr>
        <p:spPr>
          <a:xfrm>
            <a:off x="5733288" y="1463040"/>
            <a:ext cx="5669280" cy="228600"/>
          </a:xfrm>
          <a:prstGeom prst="rect">
            <a:avLst/>
          </a:prstGeom>
          <a:noFill/>
        </p:spPr>
        <p:txBody>
          <a:bodyPr wrap="square" lIns="36576" tIns="18288">
            <a:spAutoFit/>
          </a:bodyPr>
          <a:lstStyle/>
          <a:p>
            <a:pPr>
              <a:spcAft>
                <a:spcPts val="300"/>
              </a:spcAft>
              <a:defRPr sz="1300" b="1">
                <a:solidFill>
                  <a:srgbClr val="FFFFFF"/>
                </a:solidFill>
              </a:defRPr>
            </a:pPr>
            <a:r>
              <a:t>WHY ADOPTION AND BENEFIT ARE UNEVEN</a:t>
            </a:r>
          </a:p>
        </p:txBody>
      </p:sp>
      <p:sp>
        <p:nvSpPr>
          <p:cNvPr id="21" name="Rounded Rectangle 20"/>
          <p:cNvSpPr/>
          <p:nvPr/>
        </p:nvSpPr>
        <p:spPr>
          <a:xfrm>
            <a:off x="5532120" y="1901952"/>
            <a:ext cx="6126480" cy="777240"/>
          </a:xfrm>
          <a:prstGeom prst="roundRect">
            <a:avLst/>
          </a:prstGeom>
          <a:solidFill>
            <a:srgbClr val="F2F5F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Rectangle 21"/>
          <p:cNvSpPr/>
          <p:nvPr/>
        </p:nvSpPr>
        <p:spPr>
          <a:xfrm>
            <a:off x="5532120" y="1901952"/>
            <a:ext cx="82296" cy="777240"/>
          </a:xfrm>
          <a:prstGeom prst="rect">
            <a:avLst/>
          </a:prstGeom>
          <a:solidFill>
            <a:srgbClr val="327A7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3" name="TextBox 22"/>
          <p:cNvSpPr txBox="1"/>
          <p:nvPr/>
        </p:nvSpPr>
        <p:spPr>
          <a:xfrm>
            <a:off x="5751576" y="1993392"/>
            <a:ext cx="5577840" cy="237744"/>
          </a:xfrm>
          <a:prstGeom prst="rect">
            <a:avLst/>
          </a:prstGeom>
          <a:noFill/>
        </p:spPr>
        <p:txBody>
          <a:bodyPr wrap="square" lIns="36576" tIns="18288">
            <a:spAutoFit/>
          </a:bodyPr>
          <a:lstStyle/>
          <a:p>
            <a:pPr>
              <a:spcAft>
                <a:spcPts val="300"/>
              </a:spcAft>
              <a:defRPr sz="1500" b="1">
                <a:solidFill>
                  <a:srgbClr val="193F3B"/>
                </a:solidFill>
              </a:defRPr>
            </a:pPr>
            <a:r>
              <a:t>Access &amp; cost</a:t>
            </a:r>
          </a:p>
        </p:txBody>
      </p:sp>
      <p:sp>
        <p:nvSpPr>
          <p:cNvPr id="24" name="TextBox 23"/>
          <p:cNvSpPr txBox="1"/>
          <p:nvPr/>
        </p:nvSpPr>
        <p:spPr>
          <a:xfrm>
            <a:off x="5751576" y="2286000"/>
            <a:ext cx="5623560" cy="274320"/>
          </a:xfrm>
          <a:prstGeom prst="rect">
            <a:avLst/>
          </a:prstGeom>
          <a:noFill/>
        </p:spPr>
        <p:txBody>
          <a:bodyPr wrap="square" lIns="36576" tIns="18288">
            <a:spAutoFit/>
          </a:bodyPr>
          <a:lstStyle/>
          <a:p>
            <a:pPr>
              <a:spcAft>
                <a:spcPts val="300"/>
              </a:spcAft>
              <a:defRPr sz="1150" b="0">
                <a:solidFill>
                  <a:srgbClr val="193F3B"/>
                </a:solidFill>
              </a:defRPr>
            </a:pPr>
            <a:r>
              <a:t>Devices, broadband, subscriptions and maintenance.</a:t>
            </a:r>
          </a:p>
        </p:txBody>
      </p:sp>
      <p:sp>
        <p:nvSpPr>
          <p:cNvPr id="25" name="Rounded Rectangle 24"/>
          <p:cNvSpPr/>
          <p:nvPr/>
        </p:nvSpPr>
        <p:spPr>
          <a:xfrm>
            <a:off x="5532120" y="2788920"/>
            <a:ext cx="6126480" cy="777240"/>
          </a:xfrm>
          <a:prstGeom prst="roundRect">
            <a:avLst/>
          </a:prstGeom>
          <a:solidFill>
            <a:srgbClr val="F2F5F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6" name="Rectangle 25"/>
          <p:cNvSpPr/>
          <p:nvPr/>
        </p:nvSpPr>
        <p:spPr>
          <a:xfrm>
            <a:off x="5532120" y="2788920"/>
            <a:ext cx="82296" cy="777240"/>
          </a:xfrm>
          <a:prstGeom prst="rect">
            <a:avLst/>
          </a:prstGeom>
          <a:solidFill>
            <a:srgbClr val="327A7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7" name="TextBox 26"/>
          <p:cNvSpPr txBox="1"/>
          <p:nvPr/>
        </p:nvSpPr>
        <p:spPr>
          <a:xfrm>
            <a:off x="5751576" y="2880360"/>
            <a:ext cx="5577840" cy="237744"/>
          </a:xfrm>
          <a:prstGeom prst="rect">
            <a:avLst/>
          </a:prstGeom>
          <a:noFill/>
        </p:spPr>
        <p:txBody>
          <a:bodyPr wrap="square" lIns="36576" tIns="18288">
            <a:spAutoFit/>
          </a:bodyPr>
          <a:lstStyle/>
          <a:p>
            <a:pPr>
              <a:spcAft>
                <a:spcPts val="300"/>
              </a:spcAft>
              <a:defRPr sz="1500" b="1">
                <a:solidFill>
                  <a:srgbClr val="193F3B"/>
                </a:solidFill>
              </a:defRPr>
            </a:pPr>
            <a:r>
              <a:t>Skills &amp; design</a:t>
            </a:r>
          </a:p>
        </p:txBody>
      </p:sp>
      <p:sp>
        <p:nvSpPr>
          <p:cNvPr id="28" name="TextBox 27"/>
          <p:cNvSpPr txBox="1"/>
          <p:nvPr/>
        </p:nvSpPr>
        <p:spPr>
          <a:xfrm>
            <a:off x="5751576" y="3172968"/>
            <a:ext cx="5623560" cy="274320"/>
          </a:xfrm>
          <a:prstGeom prst="rect">
            <a:avLst/>
          </a:prstGeom>
          <a:noFill/>
        </p:spPr>
        <p:txBody>
          <a:bodyPr wrap="square" lIns="36576" tIns="18288">
            <a:spAutoFit/>
          </a:bodyPr>
          <a:lstStyle/>
          <a:p>
            <a:pPr>
              <a:spcAft>
                <a:spcPts val="300"/>
              </a:spcAft>
              <a:defRPr sz="1150" b="0">
                <a:solidFill>
                  <a:srgbClr val="193F3B"/>
                </a:solidFill>
              </a:defRPr>
            </a:pPr>
            <a:r>
              <a:t>Confidence, vision, hearing, dexterity and cognitive accessibility.</a:t>
            </a:r>
          </a:p>
        </p:txBody>
      </p:sp>
      <p:sp>
        <p:nvSpPr>
          <p:cNvPr id="29" name="Rounded Rectangle 28"/>
          <p:cNvSpPr/>
          <p:nvPr/>
        </p:nvSpPr>
        <p:spPr>
          <a:xfrm>
            <a:off x="5532120" y="3675887"/>
            <a:ext cx="6126480" cy="777240"/>
          </a:xfrm>
          <a:prstGeom prst="roundRect">
            <a:avLst/>
          </a:prstGeom>
          <a:solidFill>
            <a:srgbClr val="F2F5F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0" name="Rectangle 29"/>
          <p:cNvSpPr/>
          <p:nvPr/>
        </p:nvSpPr>
        <p:spPr>
          <a:xfrm>
            <a:off x="5532120" y="3675887"/>
            <a:ext cx="82296" cy="777240"/>
          </a:xfrm>
          <a:prstGeom prst="rect">
            <a:avLst/>
          </a:prstGeom>
          <a:solidFill>
            <a:srgbClr val="B9873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1" name="TextBox 30"/>
          <p:cNvSpPr txBox="1"/>
          <p:nvPr/>
        </p:nvSpPr>
        <p:spPr>
          <a:xfrm>
            <a:off x="5751576" y="3767327"/>
            <a:ext cx="5577840" cy="237744"/>
          </a:xfrm>
          <a:prstGeom prst="rect">
            <a:avLst/>
          </a:prstGeom>
          <a:noFill/>
        </p:spPr>
        <p:txBody>
          <a:bodyPr wrap="square" lIns="36576" tIns="18288">
            <a:spAutoFit/>
          </a:bodyPr>
          <a:lstStyle/>
          <a:p>
            <a:pPr>
              <a:spcAft>
                <a:spcPts val="300"/>
              </a:spcAft>
              <a:defRPr sz="1500" b="1">
                <a:solidFill>
                  <a:srgbClr val="193F3B"/>
                </a:solidFill>
              </a:defRPr>
            </a:pPr>
            <a:r>
              <a:t>Trust &amp; choice</a:t>
            </a:r>
          </a:p>
        </p:txBody>
      </p:sp>
      <p:sp>
        <p:nvSpPr>
          <p:cNvPr id="32" name="TextBox 31"/>
          <p:cNvSpPr txBox="1"/>
          <p:nvPr/>
        </p:nvSpPr>
        <p:spPr>
          <a:xfrm>
            <a:off x="5751576" y="4059935"/>
            <a:ext cx="5623560" cy="274320"/>
          </a:xfrm>
          <a:prstGeom prst="rect">
            <a:avLst/>
          </a:prstGeom>
          <a:noFill/>
        </p:spPr>
        <p:txBody>
          <a:bodyPr wrap="square" lIns="36576" tIns="18288">
            <a:spAutoFit/>
          </a:bodyPr>
          <a:lstStyle/>
          <a:p>
            <a:pPr>
              <a:spcAft>
                <a:spcPts val="300"/>
              </a:spcAft>
              <a:defRPr sz="1150" b="0">
                <a:solidFill>
                  <a:srgbClr val="193F3B"/>
                </a:solidFill>
              </a:defRPr>
            </a:pPr>
            <a:r>
              <a:t>Privacy, scams, consent and the right to offline care.</a:t>
            </a:r>
          </a:p>
        </p:txBody>
      </p:sp>
      <p:sp>
        <p:nvSpPr>
          <p:cNvPr id="33" name="Rounded Rectangle 32"/>
          <p:cNvSpPr/>
          <p:nvPr/>
        </p:nvSpPr>
        <p:spPr>
          <a:xfrm>
            <a:off x="5532120" y="4663440"/>
            <a:ext cx="6126480" cy="841248"/>
          </a:xfrm>
          <a:prstGeom prst="roundRect">
            <a:avLst/>
          </a:prstGeom>
          <a:solidFill>
            <a:srgbClr val="F3EEE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4" name="TextBox 33"/>
          <p:cNvSpPr txBox="1"/>
          <p:nvPr/>
        </p:nvSpPr>
        <p:spPr>
          <a:xfrm>
            <a:off x="5742432" y="4764024"/>
            <a:ext cx="5687568" cy="630936"/>
          </a:xfrm>
          <a:prstGeom prst="rect">
            <a:avLst/>
          </a:prstGeom>
          <a:noFill/>
        </p:spPr>
        <p:txBody>
          <a:bodyPr wrap="square" lIns="36576" tIns="18288">
            <a:spAutoFit/>
          </a:bodyPr>
          <a:lstStyle/>
          <a:p>
            <a:pPr>
              <a:spcAft>
                <a:spcPts val="300"/>
              </a:spcAft>
              <a:defRPr sz="1220" b="0">
                <a:solidFill>
                  <a:srgbClr val="193F3B"/>
                </a:solidFill>
              </a:defRPr>
            </a:pPr>
            <a:r>
              <a:t>EVIDENCE CHECK  Telehealth can improve access, but cost-effectiveness and reduced service use vary by intervention and setting (Zhang et al., 2023).</a:t>
            </a:r>
          </a:p>
        </p:txBody>
      </p:sp>
      <p:sp>
        <p:nvSpPr>
          <p:cNvPr id="35" name="Rounded Rectangle 34"/>
          <p:cNvSpPr/>
          <p:nvPr/>
        </p:nvSpPr>
        <p:spPr>
          <a:xfrm>
            <a:off x="502920" y="5669280"/>
            <a:ext cx="11155680" cy="521207"/>
          </a:xfrm>
          <a:prstGeom prst="roundRect">
            <a:avLst/>
          </a:prstGeom>
          <a:solidFill>
            <a:srgbClr val="E8F0E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6" name="TextBox 35"/>
          <p:cNvSpPr txBox="1"/>
          <p:nvPr/>
        </p:nvSpPr>
        <p:spPr>
          <a:xfrm>
            <a:off x="676656" y="5751576"/>
            <a:ext cx="10817352" cy="393192"/>
          </a:xfrm>
          <a:prstGeom prst="rect">
            <a:avLst/>
          </a:prstGeom>
          <a:noFill/>
        </p:spPr>
        <p:txBody>
          <a:bodyPr wrap="square" lIns="36576" tIns="18288">
            <a:spAutoFit/>
          </a:bodyPr>
          <a:lstStyle/>
          <a:p>
            <a:pPr>
              <a:spcAft>
                <a:spcPts val="300"/>
              </a:spcAft>
              <a:defRPr sz="1330" b="1">
                <a:solidFill>
                  <a:srgbClr val="193F3B"/>
                </a:solidFill>
              </a:defRPr>
            </a:pPr>
            <a:r>
              <a:t>KEY MESSAGE  Provide training, affordable access, accessible design and non-digital alternatives; measure independence and outcomes, not just device uptake.</a:t>
            </a:r>
          </a:p>
        </p:txBody>
      </p:sp>
      <p:sp>
        <p:nvSpPr>
          <p:cNvPr id="39" name="Rectangle 38">
            <a:extLst>
              <a:ext uri="{FF2B5EF4-FFF2-40B4-BE49-F238E27FC236}">
                <a16:creationId xmlns:a16="http://schemas.microsoft.com/office/drawing/2014/main" id="{E09814CB-0B40-3056-F43A-9BF689E6979B}"/>
              </a:ext>
            </a:extLst>
          </p:cNvPr>
          <p:cNvSpPr/>
          <p:nvPr/>
        </p:nvSpPr>
        <p:spPr>
          <a:xfrm>
            <a:off x="-15240" y="6556445"/>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tangle 40">
            <a:extLst>
              <a:ext uri="{FF2B5EF4-FFF2-40B4-BE49-F238E27FC236}">
                <a16:creationId xmlns:a16="http://schemas.microsoft.com/office/drawing/2014/main" id="{6A4873B0-33DB-DB0C-C675-8438CCF51DCF}"/>
              </a:ext>
            </a:extLst>
          </p:cNvPr>
          <p:cNvSpPr/>
          <p:nvPr/>
        </p:nvSpPr>
        <p:spPr>
          <a:xfrm>
            <a:off x="0" y="100781"/>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Video 4">
            <a:hlinkClick r:id="" action="ppaction://media"/>
            <a:extLst>
              <a:ext uri="{FF2B5EF4-FFF2-40B4-BE49-F238E27FC236}">
                <a16:creationId xmlns:a16="http://schemas.microsoft.com/office/drawing/2014/main" id="{61F399EB-9AEE-F3E6-E2C5-3C4C9473FA53}"/>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rcRect l="21875" r="2187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37864"/>
    </mc:Choice>
    <mc:Fallback xmlns="">
      <p:transition spd="slow" advTm="378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5443BC-4778-A8A6-DF86-629DCBBE6B1E}"/>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72BC4435-C908-695E-856C-29FC5FF382F5}"/>
              </a:ext>
            </a:extLst>
          </p:cNvPr>
          <p:cNvSpPr/>
          <p:nvPr/>
        </p:nvSpPr>
        <p:spPr>
          <a:xfrm>
            <a:off x="0" y="255639"/>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C03F459-F062-A6E5-44E2-A7340F7A6BFC}"/>
              </a:ext>
            </a:extLst>
          </p:cNvPr>
          <p:cNvSpPr/>
          <p:nvPr/>
        </p:nvSpPr>
        <p:spPr>
          <a:xfrm>
            <a:off x="14751" y="6366404"/>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 0">
            <a:extLst>
              <a:ext uri="{FF2B5EF4-FFF2-40B4-BE49-F238E27FC236}">
                <a16:creationId xmlns:a16="http://schemas.microsoft.com/office/drawing/2014/main" id="{61227EC8-EED0-6859-544F-04B3437C76AC}"/>
              </a:ext>
            </a:extLst>
          </p:cNvPr>
          <p:cNvSpPr/>
          <p:nvPr/>
        </p:nvSpPr>
        <p:spPr>
          <a:xfrm>
            <a:off x="594360" y="384048"/>
            <a:ext cx="5029200" cy="228600"/>
          </a:xfrm>
          <a:prstGeom prst="rect">
            <a:avLst/>
          </a:prstGeom>
          <a:noFill/>
          <a:ln/>
        </p:spPr>
        <p:txBody>
          <a:bodyPr wrap="square" rtlCol="0" anchor="ctr"/>
          <a:lstStyle/>
          <a:p>
            <a:pPr marL="0" indent="0">
              <a:buNone/>
            </a:pPr>
            <a:r>
              <a:rPr lang="en-US" sz="1600" b="1" kern="0" spc="150" dirty="0"/>
              <a:t>REAL-WORLD APPLICATION</a:t>
            </a:r>
            <a:endParaRPr lang="en-US" sz="1600" dirty="0"/>
          </a:p>
        </p:txBody>
      </p:sp>
      <p:sp>
        <p:nvSpPr>
          <p:cNvPr id="6" name="Text 3">
            <a:extLst>
              <a:ext uri="{FF2B5EF4-FFF2-40B4-BE49-F238E27FC236}">
                <a16:creationId xmlns:a16="http://schemas.microsoft.com/office/drawing/2014/main" id="{BCDDCF7C-B777-2339-E7B1-904415D50ED8}"/>
              </a:ext>
            </a:extLst>
          </p:cNvPr>
          <p:cNvSpPr/>
          <p:nvPr/>
        </p:nvSpPr>
        <p:spPr>
          <a:xfrm>
            <a:off x="731520" y="1298448"/>
            <a:ext cx="530352" cy="201168"/>
          </a:xfrm>
          <a:prstGeom prst="rect">
            <a:avLst/>
          </a:prstGeom>
          <a:noFill/>
          <a:ln/>
        </p:spPr>
        <p:txBody>
          <a:bodyPr wrap="square" lIns="0" tIns="0" rIns="0" bIns="0" rtlCol="0" anchor="ctr"/>
          <a:lstStyle/>
          <a:p>
            <a:pPr marL="0" indent="0" algn="ctr">
              <a:buNone/>
            </a:pPr>
            <a:r>
              <a:rPr lang="en-US" sz="1200" b="1" dirty="0">
                <a:solidFill>
                  <a:srgbClr val="FFFFFF"/>
                </a:solidFill>
              </a:rPr>
              <a:t>1</a:t>
            </a:r>
            <a:endParaRPr lang="en-US" sz="1200" dirty="0"/>
          </a:p>
        </p:txBody>
      </p:sp>
      <p:sp>
        <p:nvSpPr>
          <p:cNvPr id="29" name="Slide Number Placeholder 0">
            <a:extLst>
              <a:ext uri="{FF2B5EF4-FFF2-40B4-BE49-F238E27FC236}">
                <a16:creationId xmlns:a16="http://schemas.microsoft.com/office/drawing/2014/main" id="{C724103D-65DB-9D04-F011-3FBEEFE8ECB2}"/>
              </a:ext>
            </a:extLst>
          </p:cNvPr>
          <p:cNvSpPr txBox="1">
            <a:spLocks/>
          </p:cNvSpPr>
          <p:nvPr/>
        </p:nvSpPr>
        <p:spPr>
          <a:xfrm>
            <a:off x="11292840" y="6473952"/>
            <a:ext cx="320040" cy="182880"/>
          </a:xfrm>
          <a:prstGeom prst="rect">
            <a:avLst/>
          </a:prstGeom>
          <a:extLst>
            <a:ext uri="{C572A759-6A51-4108-AA02-DFA0A04FC94B}">
              <ma14:wrappingTextBoxFlag xmlns:ma14="http://schemas.microsoft.com/office/mac/drawingml/2011/main" xmlns="" val="0"/>
            </a:ext>
          </a:extLst>
        </p:spPr>
        <p:txBody>
          <a:bodyPr vert="horz" lIns="91440" tIns="45720" rIns="91440" bIns="45720" rtlCol="0" anchor="ctr"/>
          <a:lstStyle>
            <a:defPPr>
              <a:defRPr lang="en-US"/>
            </a:defPPr>
            <a:lvl1pPr marL="0" algn="r" defTabSz="914400" rtl="0" eaLnBrk="1" latinLnBrk="0" hangingPunct="1">
              <a:defRPr sz="800" kern="1200">
                <a:solidFill>
                  <a:srgbClr val="6B7471"/>
                </a:solidFill>
                <a:latin typeface="Aptos"/>
                <a:ea typeface="Aptos"/>
                <a:cs typeface="Apto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fld id="{F7021451-1387-4CA6-816F-3879F97B5CBC}" type="slidenum">
              <a:rPr lang="en-US" smtClean="0"/>
              <a:pPr algn="l"/>
              <a:t>13</a:t>
            </a:fld>
            <a:endParaRPr lang="en-US"/>
          </a:p>
        </p:txBody>
      </p:sp>
      <p:sp>
        <p:nvSpPr>
          <p:cNvPr id="31" name="TextBox 30">
            <a:extLst>
              <a:ext uri="{FF2B5EF4-FFF2-40B4-BE49-F238E27FC236}">
                <a16:creationId xmlns:a16="http://schemas.microsoft.com/office/drawing/2014/main" id="{96DA6F0E-1B03-093A-7A88-4797056746EF}"/>
              </a:ext>
            </a:extLst>
          </p:cNvPr>
          <p:cNvSpPr txBox="1"/>
          <p:nvPr/>
        </p:nvSpPr>
        <p:spPr>
          <a:xfrm>
            <a:off x="594360" y="612058"/>
            <a:ext cx="11704320" cy="685800"/>
          </a:xfrm>
          <a:prstGeom prst="rect">
            <a:avLst/>
          </a:prstGeom>
          <a:noFill/>
        </p:spPr>
        <p:txBody>
          <a:bodyPr wrap="square" lIns="27432" tIns="18288">
            <a:spAutoFit/>
          </a:bodyPr>
          <a:lstStyle/>
          <a:p>
            <a:pPr>
              <a:defRPr sz="2500" b="1">
                <a:solidFill>
                  <a:srgbClr val="1A3E3B"/>
                </a:solidFill>
                <a:latin typeface="Aptos"/>
              </a:defRPr>
            </a:pPr>
            <a:r>
              <a:rPr dirty="0"/>
              <a:t>Case study: </a:t>
            </a:r>
            <a:r>
              <a:rPr dirty="0" err="1"/>
              <a:t>Mr</a:t>
            </a:r>
            <a:r>
              <a:rPr dirty="0"/>
              <a:t> and </a:t>
            </a:r>
            <a:r>
              <a:rPr dirty="0" err="1"/>
              <a:t>Mrs</a:t>
            </a:r>
            <a:r>
              <a:rPr dirty="0"/>
              <a:t> S (90s) – Safeguarding versus family life</a:t>
            </a:r>
          </a:p>
        </p:txBody>
      </p:sp>
      <p:sp>
        <p:nvSpPr>
          <p:cNvPr id="33" name="TextBox 32">
            <a:extLst>
              <a:ext uri="{FF2B5EF4-FFF2-40B4-BE49-F238E27FC236}">
                <a16:creationId xmlns:a16="http://schemas.microsoft.com/office/drawing/2014/main" id="{403FEF62-1443-4557-DC16-EBB0C3DB238C}"/>
              </a:ext>
            </a:extLst>
          </p:cNvPr>
          <p:cNvSpPr txBox="1"/>
          <p:nvPr/>
        </p:nvSpPr>
        <p:spPr>
          <a:xfrm>
            <a:off x="905909" y="5763102"/>
            <a:ext cx="6707871" cy="433965"/>
          </a:xfrm>
          <a:prstGeom prst="rect">
            <a:avLst/>
          </a:prstGeom>
          <a:noFill/>
        </p:spPr>
        <p:txBody>
          <a:bodyPr wrap="square" lIns="27432" tIns="18288">
            <a:spAutoFit/>
          </a:bodyPr>
          <a:lstStyle/>
          <a:p>
            <a:pPr>
              <a:defRPr sz="900" b="0">
                <a:solidFill>
                  <a:srgbClr val="5F6965"/>
                </a:solidFill>
                <a:latin typeface="Aptos"/>
              </a:defRPr>
            </a:pPr>
            <a:r>
              <a:rPr sz="1200" dirty="0"/>
              <a:t>Source: SCIE, </a:t>
            </a:r>
            <a:r>
              <a:rPr sz="1200" dirty="0" err="1"/>
              <a:t>Mr</a:t>
            </a:r>
            <a:r>
              <a:rPr sz="1200" dirty="0"/>
              <a:t> and </a:t>
            </a:r>
            <a:r>
              <a:rPr sz="1200" dirty="0" err="1"/>
              <a:t>Mrs</a:t>
            </a:r>
            <a:r>
              <a:rPr sz="1200" dirty="0"/>
              <a:t> S </a:t>
            </a:r>
            <a:r>
              <a:rPr sz="1200" dirty="0" err="1"/>
              <a:t>DoLS</a:t>
            </a:r>
            <a:r>
              <a:rPr sz="1200" dirty="0"/>
              <a:t> case study; Mental Capacity Act 2005; Human Rights Act 1998; Care Act 2014.</a:t>
            </a:r>
          </a:p>
        </p:txBody>
      </p:sp>
      <p:pic>
        <p:nvPicPr>
          <p:cNvPr id="35" name="Picture 34">
            <a:extLst>
              <a:ext uri="{FF2B5EF4-FFF2-40B4-BE49-F238E27FC236}">
                <a16:creationId xmlns:a16="http://schemas.microsoft.com/office/drawing/2014/main" id="{FB543D1F-4881-C214-2019-1A82DFB48499}"/>
              </a:ext>
            </a:extLst>
          </p:cNvPr>
          <p:cNvPicPr>
            <a:picLocks noChangeAspect="1"/>
          </p:cNvPicPr>
          <p:nvPr/>
        </p:nvPicPr>
        <p:blipFill>
          <a:blip r:embed="rId4"/>
          <a:stretch>
            <a:fillRect/>
          </a:stretch>
        </p:blipFill>
        <p:spPr>
          <a:xfrm>
            <a:off x="521970" y="1055734"/>
            <a:ext cx="7498080" cy="4599820"/>
          </a:xfrm>
          <a:prstGeom prst="rect">
            <a:avLst/>
          </a:prstGeom>
        </p:spPr>
      </p:pic>
      <p:sp>
        <p:nvSpPr>
          <p:cNvPr id="37" name="TextBox 36">
            <a:extLst>
              <a:ext uri="{FF2B5EF4-FFF2-40B4-BE49-F238E27FC236}">
                <a16:creationId xmlns:a16="http://schemas.microsoft.com/office/drawing/2014/main" id="{B64B8942-C63E-A2D8-FEE2-3FCB8648D108}"/>
              </a:ext>
            </a:extLst>
          </p:cNvPr>
          <p:cNvSpPr txBox="1"/>
          <p:nvPr/>
        </p:nvSpPr>
        <p:spPr>
          <a:xfrm>
            <a:off x="8317230" y="1914958"/>
            <a:ext cx="3627120" cy="1384995"/>
          </a:xfrm>
          <a:prstGeom prst="rect">
            <a:avLst/>
          </a:prstGeom>
          <a:noFill/>
        </p:spPr>
        <p:txBody>
          <a:bodyPr wrap="square">
            <a:spAutoFit/>
          </a:bodyPr>
          <a:lstStyle/>
          <a:p>
            <a:r>
              <a:rPr lang="en-GB" sz="1400" dirty="0"/>
              <a:t>The case demonstrates that empowering older people requires balancing safety with autonomy, dignity and family life. A positive outcome does not eliminate risk, but shows the importance of proportionate, person-centred decision-making.</a:t>
            </a:r>
          </a:p>
        </p:txBody>
      </p:sp>
      <p:pic>
        <p:nvPicPr>
          <p:cNvPr id="4" name="Video 3">
            <a:hlinkClick r:id="" action="ppaction://media"/>
            <a:extLst>
              <a:ext uri="{FF2B5EF4-FFF2-40B4-BE49-F238E27FC236}">
                <a16:creationId xmlns:a16="http://schemas.microsoft.com/office/drawing/2014/main" id="{9B686981-91BB-7BF2-62D5-1FE12E2ECFF8}"/>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689144665"/>
      </p:ext>
    </p:extLst>
  </p:cSld>
  <p:clrMapOvr>
    <a:masterClrMapping/>
  </p:clrMapOvr>
  <mc:AlternateContent xmlns:mc="http://schemas.openxmlformats.org/markup-compatibility/2006" xmlns:p14="http://schemas.microsoft.com/office/powerpoint/2010/main">
    <mc:Choice Requires="p14">
      <p:transition spd="slow" p14:dur="2000" advTm="104705"/>
    </mc:Choice>
    <mc:Fallback xmlns="">
      <p:transition spd="slow" advTm="1047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DEFF7-35DD-514D-63BD-27A9DF433B59}"/>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6609704C-AEC8-B7FF-4854-EEA25930BC50}"/>
              </a:ext>
            </a:extLst>
          </p:cNvPr>
          <p:cNvSpPr/>
          <p:nvPr/>
        </p:nvSpPr>
        <p:spPr>
          <a:xfrm>
            <a:off x="0" y="255639"/>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70B5B20-F4DD-90A1-E4BE-F6A7E7444A66}"/>
              </a:ext>
            </a:extLst>
          </p:cNvPr>
          <p:cNvSpPr/>
          <p:nvPr/>
        </p:nvSpPr>
        <p:spPr>
          <a:xfrm>
            <a:off x="14751" y="6366404"/>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 0">
            <a:extLst>
              <a:ext uri="{FF2B5EF4-FFF2-40B4-BE49-F238E27FC236}">
                <a16:creationId xmlns:a16="http://schemas.microsoft.com/office/drawing/2014/main" id="{451D3EC7-7D9D-752A-3FE1-0A6DF66A3660}"/>
              </a:ext>
            </a:extLst>
          </p:cNvPr>
          <p:cNvSpPr/>
          <p:nvPr/>
        </p:nvSpPr>
        <p:spPr>
          <a:xfrm>
            <a:off x="594360" y="384048"/>
            <a:ext cx="5029200" cy="347472"/>
          </a:xfrm>
          <a:prstGeom prst="rect">
            <a:avLst/>
          </a:prstGeom>
          <a:noFill/>
          <a:ln/>
        </p:spPr>
        <p:txBody>
          <a:bodyPr wrap="square" rtlCol="0" anchor="ctr"/>
          <a:lstStyle/>
          <a:p>
            <a:pPr marL="0" indent="0">
              <a:buNone/>
            </a:pPr>
            <a:r>
              <a:rPr lang="en-US" sz="2400" b="1" kern="0" spc="150" dirty="0"/>
              <a:t>SAFEGUARDING</a:t>
            </a:r>
            <a:endParaRPr lang="en-US" sz="2400" dirty="0"/>
          </a:p>
        </p:txBody>
      </p:sp>
      <p:sp>
        <p:nvSpPr>
          <p:cNvPr id="3" name="Text 1">
            <a:extLst>
              <a:ext uri="{FF2B5EF4-FFF2-40B4-BE49-F238E27FC236}">
                <a16:creationId xmlns:a16="http://schemas.microsoft.com/office/drawing/2014/main" id="{F1C6190A-991D-8CF6-B633-56C7022BA6DB}"/>
              </a:ext>
            </a:extLst>
          </p:cNvPr>
          <p:cNvSpPr/>
          <p:nvPr/>
        </p:nvSpPr>
        <p:spPr>
          <a:xfrm>
            <a:off x="594360" y="731520"/>
            <a:ext cx="10972800" cy="658368"/>
          </a:xfrm>
          <a:prstGeom prst="rect">
            <a:avLst/>
          </a:prstGeom>
          <a:noFill/>
          <a:ln/>
        </p:spPr>
        <p:txBody>
          <a:bodyPr wrap="square" lIns="0" tIns="0" rIns="0" bIns="0" rtlCol="0" anchor="ctr"/>
          <a:lstStyle/>
          <a:p>
            <a:r>
              <a:rPr lang="en-US" sz="2500" b="1" dirty="0">
                <a:solidFill>
                  <a:srgbClr val="173B38"/>
                </a:solidFill>
              </a:rPr>
              <a:t>Safeguarding </a:t>
            </a:r>
            <a:r>
              <a:rPr lang="en-GB" sz="2800" b="1" dirty="0"/>
              <a:t>older people: protection with choice and dignity</a:t>
            </a:r>
            <a:endParaRPr lang="en-US" sz="2500" b="1" dirty="0"/>
          </a:p>
        </p:txBody>
      </p:sp>
      <p:sp>
        <p:nvSpPr>
          <p:cNvPr id="32" name="Slide Number Placeholder 0">
            <a:extLst>
              <a:ext uri="{FF2B5EF4-FFF2-40B4-BE49-F238E27FC236}">
                <a16:creationId xmlns:a16="http://schemas.microsoft.com/office/drawing/2014/main" id="{9532785F-7226-8D3E-252B-1F3BAF6E61F8}"/>
              </a:ext>
            </a:extLst>
          </p:cNvPr>
          <p:cNvSpPr txBox="1">
            <a:spLocks/>
          </p:cNvSpPr>
          <p:nvPr/>
        </p:nvSpPr>
        <p:spPr>
          <a:xfrm>
            <a:off x="11292840" y="6473952"/>
            <a:ext cx="320040" cy="182880"/>
          </a:xfrm>
          <a:prstGeom prst="rect">
            <a:avLst/>
          </a:prstGeom>
          <a:extLst>
            <a:ext uri="{C572A759-6A51-4108-AA02-DFA0A04FC94B}">
              <ma14:wrappingTextBoxFlag xmlns:ma14="http://schemas.microsoft.com/office/mac/drawingml/2011/main" xmlns="" val="0"/>
            </a:ext>
          </a:extLst>
        </p:spPr>
        <p:txBody>
          <a:bodyPr vert="horz" lIns="91440" tIns="45720" rIns="91440" bIns="45720" rtlCol="0" anchor="ctr"/>
          <a:lstStyle>
            <a:defPPr>
              <a:defRPr lang="en-US"/>
            </a:defPPr>
            <a:lvl1pPr marL="0" algn="r" defTabSz="914400" rtl="0" eaLnBrk="1" latinLnBrk="0" hangingPunct="1">
              <a:defRPr sz="800" kern="1200">
                <a:solidFill>
                  <a:srgbClr val="6B7471"/>
                </a:solidFill>
                <a:latin typeface="Aptos"/>
                <a:ea typeface="Aptos"/>
                <a:cs typeface="Apto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fld id="{F7021451-1387-4CA6-816F-3879F97B5CBC}" type="slidenum">
              <a:rPr lang="en-US" smtClean="0"/>
              <a:pPr algn="l"/>
              <a:t>14</a:t>
            </a:fld>
            <a:endParaRPr lang="en-US"/>
          </a:p>
        </p:txBody>
      </p:sp>
      <p:sp>
        <p:nvSpPr>
          <p:cNvPr id="34" name="Rounded Rectangle 3">
            <a:extLst>
              <a:ext uri="{FF2B5EF4-FFF2-40B4-BE49-F238E27FC236}">
                <a16:creationId xmlns:a16="http://schemas.microsoft.com/office/drawing/2014/main" id="{3B1FAFB3-898B-E33D-8B18-927A2E720647}"/>
              </a:ext>
            </a:extLst>
          </p:cNvPr>
          <p:cNvSpPr/>
          <p:nvPr/>
        </p:nvSpPr>
        <p:spPr>
          <a:xfrm>
            <a:off x="411480" y="1353312"/>
            <a:ext cx="3703320" cy="1737360"/>
          </a:xfrm>
          <a:prstGeom prst="roundRect">
            <a:avLst/>
          </a:prstGeom>
          <a:solidFill>
            <a:srgbClr val="F5F9F8"/>
          </a:solidFill>
          <a:ln>
            <a:solidFill>
              <a:srgbClr val="D3E0D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6" name="Rectangle 35">
            <a:extLst>
              <a:ext uri="{FF2B5EF4-FFF2-40B4-BE49-F238E27FC236}">
                <a16:creationId xmlns:a16="http://schemas.microsoft.com/office/drawing/2014/main" id="{513682E2-3225-67A9-62CE-91378BCE7B30}"/>
              </a:ext>
            </a:extLst>
          </p:cNvPr>
          <p:cNvSpPr/>
          <p:nvPr/>
        </p:nvSpPr>
        <p:spPr>
          <a:xfrm>
            <a:off x="411480" y="1463040"/>
            <a:ext cx="64008" cy="1517904"/>
          </a:xfrm>
          <a:prstGeom prst="rect">
            <a:avLst/>
          </a:prstGeom>
          <a:solidFill>
            <a:srgbClr val="C2924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8" name="TextBox 37">
            <a:extLst>
              <a:ext uri="{FF2B5EF4-FFF2-40B4-BE49-F238E27FC236}">
                <a16:creationId xmlns:a16="http://schemas.microsoft.com/office/drawing/2014/main" id="{B0536F81-84A1-B252-2A17-F1327C3F9E61}"/>
              </a:ext>
            </a:extLst>
          </p:cNvPr>
          <p:cNvSpPr txBox="1"/>
          <p:nvPr/>
        </p:nvSpPr>
        <p:spPr>
          <a:xfrm>
            <a:off x="612648" y="1472184"/>
            <a:ext cx="3401568" cy="329184"/>
          </a:xfrm>
          <a:prstGeom prst="rect">
            <a:avLst/>
          </a:prstGeom>
          <a:noFill/>
        </p:spPr>
        <p:txBody>
          <a:bodyPr wrap="square" lIns="0" tIns="0">
            <a:spAutoFit/>
          </a:bodyPr>
          <a:lstStyle/>
          <a:p>
            <a:pPr>
              <a:defRPr sz="1700" b="1">
                <a:solidFill>
                  <a:srgbClr val="1C433E"/>
                </a:solidFill>
              </a:defRPr>
            </a:pPr>
            <a:r>
              <a:t>1  Empowerment</a:t>
            </a:r>
          </a:p>
        </p:txBody>
      </p:sp>
      <p:sp>
        <p:nvSpPr>
          <p:cNvPr id="40" name="TextBox 39">
            <a:extLst>
              <a:ext uri="{FF2B5EF4-FFF2-40B4-BE49-F238E27FC236}">
                <a16:creationId xmlns:a16="http://schemas.microsoft.com/office/drawing/2014/main" id="{DB142D6A-71F1-CD79-53F3-F43550F8813A}"/>
              </a:ext>
            </a:extLst>
          </p:cNvPr>
          <p:cNvSpPr txBox="1"/>
          <p:nvPr/>
        </p:nvSpPr>
        <p:spPr>
          <a:xfrm>
            <a:off x="612648" y="1874519"/>
            <a:ext cx="3310128" cy="576072"/>
          </a:xfrm>
          <a:prstGeom prst="rect">
            <a:avLst/>
          </a:prstGeom>
          <a:noFill/>
        </p:spPr>
        <p:txBody>
          <a:bodyPr wrap="square" lIns="0" tIns="0">
            <a:spAutoFit/>
          </a:bodyPr>
          <a:lstStyle/>
          <a:p>
            <a:pPr>
              <a:defRPr sz="1260" b="0">
                <a:solidFill>
                  <a:srgbClr val="46514F"/>
                </a:solidFill>
              </a:defRPr>
            </a:pPr>
            <a:r>
              <a:t>Listen to the person, explain options and support informed decisions.</a:t>
            </a:r>
          </a:p>
        </p:txBody>
      </p:sp>
      <p:sp>
        <p:nvSpPr>
          <p:cNvPr id="42" name="TextBox 41">
            <a:extLst>
              <a:ext uri="{FF2B5EF4-FFF2-40B4-BE49-F238E27FC236}">
                <a16:creationId xmlns:a16="http://schemas.microsoft.com/office/drawing/2014/main" id="{EC66B524-37B6-61E7-22E2-89B5F144F94A}"/>
              </a:ext>
            </a:extLst>
          </p:cNvPr>
          <p:cNvSpPr txBox="1"/>
          <p:nvPr/>
        </p:nvSpPr>
        <p:spPr>
          <a:xfrm>
            <a:off x="612648" y="2551176"/>
            <a:ext cx="3328416" cy="572464"/>
          </a:xfrm>
          <a:prstGeom prst="rect">
            <a:avLst/>
          </a:prstGeom>
          <a:noFill/>
        </p:spPr>
        <p:txBody>
          <a:bodyPr wrap="square" lIns="0" tIns="0">
            <a:spAutoFit/>
          </a:bodyPr>
          <a:lstStyle/>
          <a:p>
            <a:pPr>
              <a:defRPr sz="1140" b="1">
                <a:solidFill>
                  <a:srgbClr val="307469"/>
                </a:solidFill>
              </a:defRPr>
            </a:pPr>
            <a:r>
              <a:rPr dirty="0"/>
              <a:t>Older people remain involved in choices about their care</a:t>
            </a:r>
            <a:r>
              <a:rPr lang="en-GB" dirty="0"/>
              <a:t> (Department of Health 2014; Mental Capacity Act 2005; Care Act 2014).</a:t>
            </a:r>
            <a:endParaRPr dirty="0"/>
          </a:p>
        </p:txBody>
      </p:sp>
      <p:sp>
        <p:nvSpPr>
          <p:cNvPr id="44" name="Rounded Rectangle 8">
            <a:extLst>
              <a:ext uri="{FF2B5EF4-FFF2-40B4-BE49-F238E27FC236}">
                <a16:creationId xmlns:a16="http://schemas.microsoft.com/office/drawing/2014/main" id="{3AA375EF-77FC-21F7-7772-5AA0F5530C6D}"/>
              </a:ext>
            </a:extLst>
          </p:cNvPr>
          <p:cNvSpPr/>
          <p:nvPr/>
        </p:nvSpPr>
        <p:spPr>
          <a:xfrm>
            <a:off x="4343400" y="1353312"/>
            <a:ext cx="3703320" cy="1737360"/>
          </a:xfrm>
          <a:prstGeom prst="roundRect">
            <a:avLst/>
          </a:prstGeom>
          <a:solidFill>
            <a:srgbClr val="F5F9F8"/>
          </a:solidFill>
          <a:ln>
            <a:solidFill>
              <a:srgbClr val="D3E0D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6" name="Rectangle 45">
            <a:extLst>
              <a:ext uri="{FF2B5EF4-FFF2-40B4-BE49-F238E27FC236}">
                <a16:creationId xmlns:a16="http://schemas.microsoft.com/office/drawing/2014/main" id="{461DFB66-05AB-CA72-25BF-C669D5F54265}"/>
              </a:ext>
            </a:extLst>
          </p:cNvPr>
          <p:cNvSpPr/>
          <p:nvPr/>
        </p:nvSpPr>
        <p:spPr>
          <a:xfrm>
            <a:off x="4343400" y="1463040"/>
            <a:ext cx="64008" cy="1517904"/>
          </a:xfrm>
          <a:prstGeom prst="rect">
            <a:avLst/>
          </a:prstGeom>
          <a:solidFill>
            <a:srgbClr val="30746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8" name="TextBox 47">
            <a:extLst>
              <a:ext uri="{FF2B5EF4-FFF2-40B4-BE49-F238E27FC236}">
                <a16:creationId xmlns:a16="http://schemas.microsoft.com/office/drawing/2014/main" id="{D2CFCD64-111B-C9FB-70DE-8C35331AF951}"/>
              </a:ext>
            </a:extLst>
          </p:cNvPr>
          <p:cNvSpPr txBox="1"/>
          <p:nvPr/>
        </p:nvSpPr>
        <p:spPr>
          <a:xfrm>
            <a:off x="4544568" y="1472184"/>
            <a:ext cx="3401568" cy="329184"/>
          </a:xfrm>
          <a:prstGeom prst="rect">
            <a:avLst/>
          </a:prstGeom>
          <a:noFill/>
        </p:spPr>
        <p:txBody>
          <a:bodyPr wrap="square" lIns="0" tIns="0">
            <a:spAutoFit/>
          </a:bodyPr>
          <a:lstStyle/>
          <a:p>
            <a:pPr>
              <a:defRPr sz="1700" b="1">
                <a:solidFill>
                  <a:srgbClr val="1C433E"/>
                </a:solidFill>
              </a:defRPr>
            </a:pPr>
            <a:r>
              <a:t>2  Prevention</a:t>
            </a:r>
          </a:p>
        </p:txBody>
      </p:sp>
      <p:sp>
        <p:nvSpPr>
          <p:cNvPr id="50" name="TextBox 49">
            <a:extLst>
              <a:ext uri="{FF2B5EF4-FFF2-40B4-BE49-F238E27FC236}">
                <a16:creationId xmlns:a16="http://schemas.microsoft.com/office/drawing/2014/main" id="{1643B6D8-D23E-38DF-B3DF-A26629DEAC10}"/>
              </a:ext>
            </a:extLst>
          </p:cNvPr>
          <p:cNvSpPr txBox="1"/>
          <p:nvPr/>
        </p:nvSpPr>
        <p:spPr>
          <a:xfrm>
            <a:off x="4544568" y="1874519"/>
            <a:ext cx="3310128" cy="576072"/>
          </a:xfrm>
          <a:prstGeom prst="rect">
            <a:avLst/>
          </a:prstGeom>
          <a:noFill/>
        </p:spPr>
        <p:txBody>
          <a:bodyPr wrap="square" lIns="0" tIns="0">
            <a:spAutoFit/>
          </a:bodyPr>
          <a:lstStyle/>
          <a:p>
            <a:pPr>
              <a:defRPr sz="1260" b="0">
                <a:solidFill>
                  <a:srgbClr val="46514F"/>
                </a:solidFill>
              </a:defRPr>
            </a:pPr>
            <a:r>
              <a:t>Recognise concerns early and offer support before harm occurs.</a:t>
            </a:r>
          </a:p>
        </p:txBody>
      </p:sp>
      <p:sp>
        <p:nvSpPr>
          <p:cNvPr id="52" name="TextBox 51">
            <a:extLst>
              <a:ext uri="{FF2B5EF4-FFF2-40B4-BE49-F238E27FC236}">
                <a16:creationId xmlns:a16="http://schemas.microsoft.com/office/drawing/2014/main" id="{A504DCD1-F25D-5FA6-7C3F-3C1A13AFAC6B}"/>
              </a:ext>
            </a:extLst>
          </p:cNvPr>
          <p:cNvSpPr txBox="1"/>
          <p:nvPr/>
        </p:nvSpPr>
        <p:spPr>
          <a:xfrm>
            <a:off x="4544568" y="2551176"/>
            <a:ext cx="3328416" cy="457200"/>
          </a:xfrm>
          <a:prstGeom prst="rect">
            <a:avLst/>
          </a:prstGeom>
          <a:noFill/>
        </p:spPr>
        <p:txBody>
          <a:bodyPr wrap="square" lIns="0" tIns="0">
            <a:spAutoFit/>
          </a:bodyPr>
          <a:lstStyle/>
          <a:p>
            <a:pPr>
              <a:defRPr sz="1140" b="1">
                <a:solidFill>
                  <a:srgbClr val="307469"/>
                </a:solidFill>
              </a:defRPr>
            </a:pPr>
            <a:r>
              <a:t>Early help can protect independence at home.</a:t>
            </a:r>
          </a:p>
        </p:txBody>
      </p:sp>
      <p:sp>
        <p:nvSpPr>
          <p:cNvPr id="54" name="Rounded Rectangle 13">
            <a:extLst>
              <a:ext uri="{FF2B5EF4-FFF2-40B4-BE49-F238E27FC236}">
                <a16:creationId xmlns:a16="http://schemas.microsoft.com/office/drawing/2014/main" id="{23514575-8EA8-0129-6F68-24A84F7ACD86}"/>
              </a:ext>
            </a:extLst>
          </p:cNvPr>
          <p:cNvSpPr/>
          <p:nvPr/>
        </p:nvSpPr>
        <p:spPr>
          <a:xfrm>
            <a:off x="8275319" y="1353312"/>
            <a:ext cx="3703320" cy="1737360"/>
          </a:xfrm>
          <a:prstGeom prst="roundRect">
            <a:avLst/>
          </a:prstGeom>
          <a:solidFill>
            <a:srgbClr val="F5F9F8"/>
          </a:solidFill>
          <a:ln>
            <a:solidFill>
              <a:srgbClr val="D3E0D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6" name="Rectangle 55">
            <a:extLst>
              <a:ext uri="{FF2B5EF4-FFF2-40B4-BE49-F238E27FC236}">
                <a16:creationId xmlns:a16="http://schemas.microsoft.com/office/drawing/2014/main" id="{13B354B0-935D-F93B-C409-3404936D8309}"/>
              </a:ext>
            </a:extLst>
          </p:cNvPr>
          <p:cNvSpPr/>
          <p:nvPr/>
        </p:nvSpPr>
        <p:spPr>
          <a:xfrm>
            <a:off x="8275319" y="1463040"/>
            <a:ext cx="64008" cy="1517904"/>
          </a:xfrm>
          <a:prstGeom prst="rect">
            <a:avLst/>
          </a:prstGeom>
          <a:solidFill>
            <a:srgbClr val="30746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8" name="TextBox 57">
            <a:extLst>
              <a:ext uri="{FF2B5EF4-FFF2-40B4-BE49-F238E27FC236}">
                <a16:creationId xmlns:a16="http://schemas.microsoft.com/office/drawing/2014/main" id="{14491EA2-8DDB-98B4-1341-27D18C0DF593}"/>
              </a:ext>
            </a:extLst>
          </p:cNvPr>
          <p:cNvSpPr txBox="1"/>
          <p:nvPr/>
        </p:nvSpPr>
        <p:spPr>
          <a:xfrm>
            <a:off x="8476488" y="1472184"/>
            <a:ext cx="3401568" cy="329184"/>
          </a:xfrm>
          <a:prstGeom prst="rect">
            <a:avLst/>
          </a:prstGeom>
          <a:noFill/>
        </p:spPr>
        <p:txBody>
          <a:bodyPr wrap="square" lIns="0" tIns="0">
            <a:spAutoFit/>
          </a:bodyPr>
          <a:lstStyle/>
          <a:p>
            <a:pPr>
              <a:defRPr sz="1700" b="1">
                <a:solidFill>
                  <a:srgbClr val="1C433E"/>
                </a:solidFill>
              </a:defRPr>
            </a:pPr>
            <a:r>
              <a:t>3  Protection</a:t>
            </a:r>
          </a:p>
        </p:txBody>
      </p:sp>
      <p:sp>
        <p:nvSpPr>
          <p:cNvPr id="60" name="TextBox 59">
            <a:extLst>
              <a:ext uri="{FF2B5EF4-FFF2-40B4-BE49-F238E27FC236}">
                <a16:creationId xmlns:a16="http://schemas.microsoft.com/office/drawing/2014/main" id="{45AF02B2-BBF5-9E71-12C8-A33C0200D504}"/>
              </a:ext>
            </a:extLst>
          </p:cNvPr>
          <p:cNvSpPr txBox="1"/>
          <p:nvPr/>
        </p:nvSpPr>
        <p:spPr>
          <a:xfrm>
            <a:off x="8476488" y="1874519"/>
            <a:ext cx="3310128" cy="576072"/>
          </a:xfrm>
          <a:prstGeom prst="rect">
            <a:avLst/>
          </a:prstGeom>
          <a:noFill/>
        </p:spPr>
        <p:txBody>
          <a:bodyPr wrap="square" lIns="0" tIns="0">
            <a:spAutoFit/>
          </a:bodyPr>
          <a:lstStyle/>
          <a:p>
            <a:pPr>
              <a:defRPr sz="1260" b="0">
                <a:solidFill>
                  <a:srgbClr val="46514F"/>
                </a:solidFill>
              </a:defRPr>
            </a:pPr>
            <a:r>
              <a:t>Provide appropriate help for people experiencing or at risk of abuse.</a:t>
            </a:r>
          </a:p>
        </p:txBody>
      </p:sp>
      <p:sp>
        <p:nvSpPr>
          <p:cNvPr id="62" name="TextBox 61">
            <a:extLst>
              <a:ext uri="{FF2B5EF4-FFF2-40B4-BE49-F238E27FC236}">
                <a16:creationId xmlns:a16="http://schemas.microsoft.com/office/drawing/2014/main" id="{50318DA2-B875-D509-3924-DD64AE55AB5F}"/>
              </a:ext>
            </a:extLst>
          </p:cNvPr>
          <p:cNvSpPr txBox="1"/>
          <p:nvPr/>
        </p:nvSpPr>
        <p:spPr>
          <a:xfrm>
            <a:off x="8476488" y="2551176"/>
            <a:ext cx="3328416" cy="572464"/>
          </a:xfrm>
          <a:prstGeom prst="rect">
            <a:avLst/>
          </a:prstGeom>
          <a:noFill/>
        </p:spPr>
        <p:txBody>
          <a:bodyPr wrap="square" lIns="0" tIns="0">
            <a:spAutoFit/>
          </a:bodyPr>
          <a:lstStyle/>
          <a:p>
            <a:pPr>
              <a:defRPr sz="1140" b="1">
                <a:solidFill>
                  <a:srgbClr val="307469"/>
                </a:solidFill>
              </a:defRPr>
            </a:pPr>
            <a:r>
              <a:rPr dirty="0"/>
              <a:t>Safety plans should reflect the person’s wishes and needs</a:t>
            </a:r>
            <a:r>
              <a:rPr lang="en-GB" dirty="0"/>
              <a:t> (Department of Health 2014; Mental Capacity Act 2005; Care Act 2014).</a:t>
            </a:r>
            <a:endParaRPr dirty="0"/>
          </a:p>
        </p:txBody>
      </p:sp>
      <p:sp>
        <p:nvSpPr>
          <p:cNvPr id="64" name="Rounded Rectangle 18">
            <a:extLst>
              <a:ext uri="{FF2B5EF4-FFF2-40B4-BE49-F238E27FC236}">
                <a16:creationId xmlns:a16="http://schemas.microsoft.com/office/drawing/2014/main" id="{588F20E8-6FAA-BD23-B1DC-07BC1E205D9F}"/>
              </a:ext>
            </a:extLst>
          </p:cNvPr>
          <p:cNvSpPr/>
          <p:nvPr/>
        </p:nvSpPr>
        <p:spPr>
          <a:xfrm>
            <a:off x="411480" y="3300984"/>
            <a:ext cx="3703320" cy="1737360"/>
          </a:xfrm>
          <a:prstGeom prst="roundRect">
            <a:avLst/>
          </a:prstGeom>
          <a:solidFill>
            <a:srgbClr val="F5F9F8"/>
          </a:solidFill>
          <a:ln>
            <a:solidFill>
              <a:srgbClr val="D3E0D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6" name="Rectangle 65">
            <a:extLst>
              <a:ext uri="{FF2B5EF4-FFF2-40B4-BE49-F238E27FC236}">
                <a16:creationId xmlns:a16="http://schemas.microsoft.com/office/drawing/2014/main" id="{9C1D8D16-7873-3353-8DA3-3DDF053A1490}"/>
              </a:ext>
            </a:extLst>
          </p:cNvPr>
          <p:cNvSpPr/>
          <p:nvPr/>
        </p:nvSpPr>
        <p:spPr>
          <a:xfrm>
            <a:off x="411480" y="3410712"/>
            <a:ext cx="64008" cy="1517904"/>
          </a:xfrm>
          <a:prstGeom prst="rect">
            <a:avLst/>
          </a:prstGeom>
          <a:solidFill>
            <a:srgbClr val="C2924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8" name="TextBox 67">
            <a:extLst>
              <a:ext uri="{FF2B5EF4-FFF2-40B4-BE49-F238E27FC236}">
                <a16:creationId xmlns:a16="http://schemas.microsoft.com/office/drawing/2014/main" id="{51B83E5D-8D3F-9F61-652C-20E5BB09C590}"/>
              </a:ext>
            </a:extLst>
          </p:cNvPr>
          <p:cNvSpPr txBox="1"/>
          <p:nvPr/>
        </p:nvSpPr>
        <p:spPr>
          <a:xfrm>
            <a:off x="612648" y="3419856"/>
            <a:ext cx="3401568" cy="329184"/>
          </a:xfrm>
          <a:prstGeom prst="rect">
            <a:avLst/>
          </a:prstGeom>
          <a:noFill/>
        </p:spPr>
        <p:txBody>
          <a:bodyPr wrap="square" lIns="0" tIns="0">
            <a:spAutoFit/>
          </a:bodyPr>
          <a:lstStyle/>
          <a:p>
            <a:pPr>
              <a:defRPr sz="1700" b="1">
                <a:solidFill>
                  <a:srgbClr val="1C433E"/>
                </a:solidFill>
              </a:defRPr>
            </a:pPr>
            <a:r>
              <a:t>4  Proportionality</a:t>
            </a:r>
          </a:p>
        </p:txBody>
      </p:sp>
      <p:sp>
        <p:nvSpPr>
          <p:cNvPr id="70" name="TextBox 69">
            <a:extLst>
              <a:ext uri="{FF2B5EF4-FFF2-40B4-BE49-F238E27FC236}">
                <a16:creationId xmlns:a16="http://schemas.microsoft.com/office/drawing/2014/main" id="{0C0DD39C-6CE4-48D1-EB31-A8F93A24BA09}"/>
              </a:ext>
            </a:extLst>
          </p:cNvPr>
          <p:cNvSpPr txBox="1"/>
          <p:nvPr/>
        </p:nvSpPr>
        <p:spPr>
          <a:xfrm>
            <a:off x="612648" y="3822191"/>
            <a:ext cx="3310128" cy="576072"/>
          </a:xfrm>
          <a:prstGeom prst="rect">
            <a:avLst/>
          </a:prstGeom>
          <a:noFill/>
        </p:spPr>
        <p:txBody>
          <a:bodyPr wrap="square" lIns="0" tIns="0">
            <a:spAutoFit/>
          </a:bodyPr>
          <a:lstStyle/>
          <a:p>
            <a:pPr>
              <a:defRPr sz="1260" b="0">
                <a:solidFill>
                  <a:srgbClr val="46514F"/>
                </a:solidFill>
              </a:defRPr>
            </a:pPr>
            <a:r>
              <a:t>Use the least restrictive response appropriate to the level of risk.</a:t>
            </a:r>
          </a:p>
        </p:txBody>
      </p:sp>
      <p:sp>
        <p:nvSpPr>
          <p:cNvPr id="72" name="TextBox 71">
            <a:extLst>
              <a:ext uri="{FF2B5EF4-FFF2-40B4-BE49-F238E27FC236}">
                <a16:creationId xmlns:a16="http://schemas.microsoft.com/office/drawing/2014/main" id="{BD091F0A-A17E-8AAA-87AA-4041B39AF692}"/>
              </a:ext>
            </a:extLst>
          </p:cNvPr>
          <p:cNvSpPr txBox="1"/>
          <p:nvPr/>
        </p:nvSpPr>
        <p:spPr>
          <a:xfrm>
            <a:off x="612648" y="4498848"/>
            <a:ext cx="3328416" cy="457200"/>
          </a:xfrm>
          <a:prstGeom prst="rect">
            <a:avLst/>
          </a:prstGeom>
          <a:noFill/>
        </p:spPr>
        <p:txBody>
          <a:bodyPr wrap="square" lIns="0" tIns="0">
            <a:spAutoFit/>
          </a:bodyPr>
          <a:lstStyle/>
          <a:p>
            <a:pPr>
              <a:defRPr sz="1140" b="1">
                <a:solidFill>
                  <a:srgbClr val="307469"/>
                </a:solidFill>
              </a:defRPr>
            </a:pPr>
            <a:r>
              <a:t>Avoid unnecessary limits on freedom and everyday life.</a:t>
            </a:r>
          </a:p>
        </p:txBody>
      </p:sp>
      <p:sp>
        <p:nvSpPr>
          <p:cNvPr id="74" name="Rounded Rectangle 23">
            <a:extLst>
              <a:ext uri="{FF2B5EF4-FFF2-40B4-BE49-F238E27FC236}">
                <a16:creationId xmlns:a16="http://schemas.microsoft.com/office/drawing/2014/main" id="{6FAF5671-A00F-14EA-D703-4088099DE44C}"/>
              </a:ext>
            </a:extLst>
          </p:cNvPr>
          <p:cNvSpPr/>
          <p:nvPr/>
        </p:nvSpPr>
        <p:spPr>
          <a:xfrm>
            <a:off x="4343400" y="3300984"/>
            <a:ext cx="3703320" cy="1737360"/>
          </a:xfrm>
          <a:prstGeom prst="roundRect">
            <a:avLst/>
          </a:prstGeom>
          <a:solidFill>
            <a:srgbClr val="F5F9F8"/>
          </a:solidFill>
          <a:ln>
            <a:solidFill>
              <a:srgbClr val="D3E0D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6" name="Rectangle 75">
            <a:extLst>
              <a:ext uri="{FF2B5EF4-FFF2-40B4-BE49-F238E27FC236}">
                <a16:creationId xmlns:a16="http://schemas.microsoft.com/office/drawing/2014/main" id="{267EEFF2-E564-E4F1-4D63-DB29032479AF}"/>
              </a:ext>
            </a:extLst>
          </p:cNvPr>
          <p:cNvSpPr/>
          <p:nvPr/>
        </p:nvSpPr>
        <p:spPr>
          <a:xfrm>
            <a:off x="4343400" y="3410712"/>
            <a:ext cx="64008" cy="1517904"/>
          </a:xfrm>
          <a:prstGeom prst="rect">
            <a:avLst/>
          </a:prstGeom>
          <a:solidFill>
            <a:srgbClr val="30746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8" name="TextBox 77">
            <a:extLst>
              <a:ext uri="{FF2B5EF4-FFF2-40B4-BE49-F238E27FC236}">
                <a16:creationId xmlns:a16="http://schemas.microsoft.com/office/drawing/2014/main" id="{0DE0620B-41AD-AD1C-88C0-A930B836F385}"/>
              </a:ext>
            </a:extLst>
          </p:cNvPr>
          <p:cNvSpPr txBox="1"/>
          <p:nvPr/>
        </p:nvSpPr>
        <p:spPr>
          <a:xfrm>
            <a:off x="4544568" y="3419856"/>
            <a:ext cx="3401568" cy="329184"/>
          </a:xfrm>
          <a:prstGeom prst="rect">
            <a:avLst/>
          </a:prstGeom>
          <a:noFill/>
        </p:spPr>
        <p:txBody>
          <a:bodyPr wrap="square" lIns="0" tIns="0">
            <a:spAutoFit/>
          </a:bodyPr>
          <a:lstStyle/>
          <a:p>
            <a:pPr>
              <a:defRPr sz="1700" b="1">
                <a:solidFill>
                  <a:srgbClr val="1C433E"/>
                </a:solidFill>
              </a:defRPr>
            </a:pPr>
            <a:r>
              <a:t>5  Partnership</a:t>
            </a:r>
          </a:p>
        </p:txBody>
      </p:sp>
      <p:sp>
        <p:nvSpPr>
          <p:cNvPr id="80" name="TextBox 79">
            <a:extLst>
              <a:ext uri="{FF2B5EF4-FFF2-40B4-BE49-F238E27FC236}">
                <a16:creationId xmlns:a16="http://schemas.microsoft.com/office/drawing/2014/main" id="{8783E4F3-45CB-76FF-A4A4-0A0A21781686}"/>
              </a:ext>
            </a:extLst>
          </p:cNvPr>
          <p:cNvSpPr txBox="1"/>
          <p:nvPr/>
        </p:nvSpPr>
        <p:spPr>
          <a:xfrm>
            <a:off x="4544568" y="3822191"/>
            <a:ext cx="3310128" cy="576072"/>
          </a:xfrm>
          <a:prstGeom prst="rect">
            <a:avLst/>
          </a:prstGeom>
          <a:noFill/>
        </p:spPr>
        <p:txBody>
          <a:bodyPr wrap="square" lIns="0" tIns="0">
            <a:spAutoFit/>
          </a:bodyPr>
          <a:lstStyle/>
          <a:p>
            <a:pPr>
              <a:defRPr sz="1260" b="0">
                <a:solidFill>
                  <a:srgbClr val="46514F"/>
                </a:solidFill>
              </a:defRPr>
            </a:pPr>
            <a:r>
              <a:t>Work with the older person, family (where appropriate) and services.</a:t>
            </a:r>
          </a:p>
        </p:txBody>
      </p:sp>
      <p:sp>
        <p:nvSpPr>
          <p:cNvPr id="82" name="TextBox 81">
            <a:extLst>
              <a:ext uri="{FF2B5EF4-FFF2-40B4-BE49-F238E27FC236}">
                <a16:creationId xmlns:a16="http://schemas.microsoft.com/office/drawing/2014/main" id="{D6F69876-2AC2-DFA7-F096-1056D233C50F}"/>
              </a:ext>
            </a:extLst>
          </p:cNvPr>
          <p:cNvSpPr txBox="1"/>
          <p:nvPr/>
        </p:nvSpPr>
        <p:spPr>
          <a:xfrm>
            <a:off x="4544568" y="4498848"/>
            <a:ext cx="3328416" cy="457200"/>
          </a:xfrm>
          <a:prstGeom prst="rect">
            <a:avLst/>
          </a:prstGeom>
          <a:noFill/>
        </p:spPr>
        <p:txBody>
          <a:bodyPr wrap="square" lIns="0" tIns="0">
            <a:spAutoFit/>
          </a:bodyPr>
          <a:lstStyle/>
          <a:p>
            <a:pPr>
              <a:defRPr sz="1140" b="1">
                <a:solidFill>
                  <a:srgbClr val="307469"/>
                </a:solidFill>
              </a:defRPr>
            </a:pPr>
            <a:r>
              <a:t>Shared planning creates coordinated, person-centred support.</a:t>
            </a:r>
          </a:p>
        </p:txBody>
      </p:sp>
      <p:sp>
        <p:nvSpPr>
          <p:cNvPr id="84" name="Rounded Rectangle 28">
            <a:extLst>
              <a:ext uri="{FF2B5EF4-FFF2-40B4-BE49-F238E27FC236}">
                <a16:creationId xmlns:a16="http://schemas.microsoft.com/office/drawing/2014/main" id="{A7B0B6F9-EAA3-FD83-E9CF-944CE5501CD4}"/>
              </a:ext>
            </a:extLst>
          </p:cNvPr>
          <p:cNvSpPr/>
          <p:nvPr/>
        </p:nvSpPr>
        <p:spPr>
          <a:xfrm>
            <a:off x="8275319" y="3300984"/>
            <a:ext cx="3703320" cy="1737360"/>
          </a:xfrm>
          <a:prstGeom prst="roundRect">
            <a:avLst/>
          </a:prstGeom>
          <a:solidFill>
            <a:srgbClr val="F5F9F8"/>
          </a:solidFill>
          <a:ln>
            <a:solidFill>
              <a:srgbClr val="D3E0D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6" name="Rectangle 85">
            <a:extLst>
              <a:ext uri="{FF2B5EF4-FFF2-40B4-BE49-F238E27FC236}">
                <a16:creationId xmlns:a16="http://schemas.microsoft.com/office/drawing/2014/main" id="{AB30DD72-70B9-A1E9-7308-617A5C8F7D69}"/>
              </a:ext>
            </a:extLst>
          </p:cNvPr>
          <p:cNvSpPr/>
          <p:nvPr/>
        </p:nvSpPr>
        <p:spPr>
          <a:xfrm>
            <a:off x="8275319" y="3410712"/>
            <a:ext cx="64008" cy="1517904"/>
          </a:xfrm>
          <a:prstGeom prst="rect">
            <a:avLst/>
          </a:prstGeom>
          <a:solidFill>
            <a:srgbClr val="30746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8" name="TextBox 87">
            <a:extLst>
              <a:ext uri="{FF2B5EF4-FFF2-40B4-BE49-F238E27FC236}">
                <a16:creationId xmlns:a16="http://schemas.microsoft.com/office/drawing/2014/main" id="{4C970927-026E-5009-EF3D-3CD5028A595B}"/>
              </a:ext>
            </a:extLst>
          </p:cNvPr>
          <p:cNvSpPr txBox="1"/>
          <p:nvPr/>
        </p:nvSpPr>
        <p:spPr>
          <a:xfrm>
            <a:off x="8476488" y="3419856"/>
            <a:ext cx="3401568" cy="329184"/>
          </a:xfrm>
          <a:prstGeom prst="rect">
            <a:avLst/>
          </a:prstGeom>
          <a:noFill/>
        </p:spPr>
        <p:txBody>
          <a:bodyPr wrap="square" lIns="0" tIns="0">
            <a:spAutoFit/>
          </a:bodyPr>
          <a:lstStyle/>
          <a:p>
            <a:pPr>
              <a:defRPr sz="1700" b="1">
                <a:solidFill>
                  <a:srgbClr val="1C433E"/>
                </a:solidFill>
              </a:defRPr>
            </a:pPr>
            <a:r>
              <a:t>6  Accountability</a:t>
            </a:r>
          </a:p>
        </p:txBody>
      </p:sp>
      <p:sp>
        <p:nvSpPr>
          <p:cNvPr id="90" name="TextBox 89">
            <a:extLst>
              <a:ext uri="{FF2B5EF4-FFF2-40B4-BE49-F238E27FC236}">
                <a16:creationId xmlns:a16="http://schemas.microsoft.com/office/drawing/2014/main" id="{9388287D-0284-CF07-4854-0A14F5827A88}"/>
              </a:ext>
            </a:extLst>
          </p:cNvPr>
          <p:cNvSpPr txBox="1"/>
          <p:nvPr/>
        </p:nvSpPr>
        <p:spPr>
          <a:xfrm>
            <a:off x="8476488" y="3822191"/>
            <a:ext cx="3310128" cy="576072"/>
          </a:xfrm>
          <a:prstGeom prst="rect">
            <a:avLst/>
          </a:prstGeom>
          <a:noFill/>
        </p:spPr>
        <p:txBody>
          <a:bodyPr wrap="square" lIns="0" tIns="0">
            <a:spAutoFit/>
          </a:bodyPr>
          <a:lstStyle/>
          <a:p>
            <a:pPr>
              <a:defRPr sz="1260" b="0">
                <a:solidFill>
                  <a:srgbClr val="46514F"/>
                </a:solidFill>
              </a:defRPr>
            </a:pPr>
            <a:r>
              <a:t>Make decisions transparently, record reasons and review outcomes.</a:t>
            </a:r>
          </a:p>
        </p:txBody>
      </p:sp>
      <p:sp>
        <p:nvSpPr>
          <p:cNvPr id="92" name="TextBox 91">
            <a:extLst>
              <a:ext uri="{FF2B5EF4-FFF2-40B4-BE49-F238E27FC236}">
                <a16:creationId xmlns:a16="http://schemas.microsoft.com/office/drawing/2014/main" id="{98B70ED3-1EB8-D399-5E41-C74B264D7499}"/>
              </a:ext>
            </a:extLst>
          </p:cNvPr>
          <p:cNvSpPr txBox="1"/>
          <p:nvPr/>
        </p:nvSpPr>
        <p:spPr>
          <a:xfrm>
            <a:off x="8476488" y="4498848"/>
            <a:ext cx="3328416" cy="572464"/>
          </a:xfrm>
          <a:prstGeom prst="rect">
            <a:avLst/>
          </a:prstGeom>
          <a:noFill/>
        </p:spPr>
        <p:txBody>
          <a:bodyPr wrap="square" lIns="0" tIns="0">
            <a:spAutoFit/>
          </a:bodyPr>
          <a:lstStyle/>
          <a:p>
            <a:pPr>
              <a:defRPr sz="1140" b="1">
                <a:solidFill>
                  <a:srgbClr val="307469"/>
                </a:solidFill>
              </a:defRPr>
            </a:pPr>
            <a:r>
              <a:rPr dirty="0"/>
              <a:t>The person can question decisions and seek changes</a:t>
            </a:r>
            <a:r>
              <a:rPr lang="en-GB" dirty="0"/>
              <a:t> (Department of Health 2014; Mental Capacity Act 2005; Care Act 2014).</a:t>
            </a:r>
            <a:endParaRPr dirty="0"/>
          </a:p>
        </p:txBody>
      </p:sp>
      <p:sp>
        <p:nvSpPr>
          <p:cNvPr id="94" name="Rounded Rectangle 33">
            <a:extLst>
              <a:ext uri="{FF2B5EF4-FFF2-40B4-BE49-F238E27FC236}">
                <a16:creationId xmlns:a16="http://schemas.microsoft.com/office/drawing/2014/main" id="{6A939597-D954-A52D-04F8-134A232DE478}"/>
              </a:ext>
            </a:extLst>
          </p:cNvPr>
          <p:cNvSpPr/>
          <p:nvPr/>
        </p:nvSpPr>
        <p:spPr>
          <a:xfrm>
            <a:off x="457200" y="5260848"/>
            <a:ext cx="11247120" cy="768096"/>
          </a:xfrm>
          <a:prstGeom prst="roundRect">
            <a:avLst/>
          </a:prstGeom>
          <a:solidFill>
            <a:srgbClr val="E5EFE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6" name="TextBox 95">
            <a:extLst>
              <a:ext uri="{FF2B5EF4-FFF2-40B4-BE49-F238E27FC236}">
                <a16:creationId xmlns:a16="http://schemas.microsoft.com/office/drawing/2014/main" id="{69CD3BB2-E3FC-C218-21B1-3098471E598D}"/>
              </a:ext>
            </a:extLst>
          </p:cNvPr>
          <p:cNvSpPr txBox="1"/>
          <p:nvPr/>
        </p:nvSpPr>
        <p:spPr>
          <a:xfrm>
            <a:off x="658368" y="5388864"/>
            <a:ext cx="10927080" cy="475488"/>
          </a:xfrm>
          <a:prstGeom prst="rect">
            <a:avLst/>
          </a:prstGeom>
          <a:noFill/>
        </p:spPr>
        <p:txBody>
          <a:bodyPr wrap="square" lIns="0" tIns="0">
            <a:spAutoFit/>
          </a:bodyPr>
          <a:lstStyle/>
          <a:p>
            <a:pPr>
              <a:defRPr sz="1500" b="1">
                <a:solidFill>
                  <a:srgbClr val="1C433E"/>
                </a:solidFill>
              </a:defRPr>
            </a:pPr>
            <a:r>
              <a:rPr dirty="0"/>
              <a:t>EMPOWERMENT LINK  |  Good safeguarding manages risk with older people, not simply for them: protecting safety while preserving autonomy, rights and independence.</a:t>
            </a:r>
          </a:p>
        </p:txBody>
      </p:sp>
      <p:pic>
        <p:nvPicPr>
          <p:cNvPr id="6" name="Video 5">
            <a:hlinkClick r:id="" action="ppaction://media"/>
            <a:extLst>
              <a:ext uri="{FF2B5EF4-FFF2-40B4-BE49-F238E27FC236}">
                <a16:creationId xmlns:a16="http://schemas.microsoft.com/office/drawing/2014/main" id="{4B06622E-FFCD-072E-A6CE-AF65A06AFBCA}"/>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933178880"/>
      </p:ext>
    </p:extLst>
  </p:cSld>
  <p:clrMapOvr>
    <a:masterClrMapping/>
  </p:clrMapOvr>
  <mc:AlternateContent xmlns:mc="http://schemas.openxmlformats.org/markup-compatibility/2006" xmlns:p14="http://schemas.microsoft.com/office/powerpoint/2010/main">
    <mc:Choice Requires="p14">
      <p:transition spd="slow" p14:dur="2000" advTm="59354"/>
    </mc:Choice>
    <mc:Fallback xmlns="">
      <p:transition spd="slow" advTm="593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7C5797-5F31-196B-4672-9D2BA8D4F566}"/>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B552E498-B5D6-4122-554B-AB9800F04D6B}"/>
              </a:ext>
            </a:extLst>
          </p:cNvPr>
          <p:cNvSpPr/>
          <p:nvPr/>
        </p:nvSpPr>
        <p:spPr>
          <a:xfrm>
            <a:off x="0" y="255639"/>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EDC973F5-0839-9ADC-90B0-0D7EB32C6E02}"/>
              </a:ext>
            </a:extLst>
          </p:cNvPr>
          <p:cNvSpPr/>
          <p:nvPr/>
        </p:nvSpPr>
        <p:spPr>
          <a:xfrm>
            <a:off x="14751" y="6366404"/>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 0">
            <a:extLst>
              <a:ext uri="{FF2B5EF4-FFF2-40B4-BE49-F238E27FC236}">
                <a16:creationId xmlns:a16="http://schemas.microsoft.com/office/drawing/2014/main" id="{B90AFDDB-999F-8813-A718-CA22B4B1190F}"/>
              </a:ext>
            </a:extLst>
          </p:cNvPr>
          <p:cNvSpPr/>
          <p:nvPr/>
        </p:nvSpPr>
        <p:spPr>
          <a:xfrm>
            <a:off x="538375" y="468024"/>
            <a:ext cx="5029200" cy="228600"/>
          </a:xfrm>
          <a:prstGeom prst="rect">
            <a:avLst/>
          </a:prstGeom>
          <a:noFill/>
          <a:ln/>
        </p:spPr>
        <p:txBody>
          <a:bodyPr wrap="square" rtlCol="0" anchor="ctr"/>
          <a:lstStyle/>
          <a:p>
            <a:pPr marL="0" indent="0">
              <a:buNone/>
            </a:pPr>
            <a:r>
              <a:rPr lang="en-US" sz="2800" b="1" kern="0" spc="150" dirty="0"/>
              <a:t>RECOMMENDATIONS</a:t>
            </a:r>
            <a:endParaRPr lang="en-US" sz="2800" dirty="0"/>
          </a:p>
        </p:txBody>
      </p:sp>
      <p:sp>
        <p:nvSpPr>
          <p:cNvPr id="3" name="Text 1">
            <a:extLst>
              <a:ext uri="{FF2B5EF4-FFF2-40B4-BE49-F238E27FC236}">
                <a16:creationId xmlns:a16="http://schemas.microsoft.com/office/drawing/2014/main" id="{45BF20BA-043D-85D1-E459-4B75FEF6FCF3}"/>
              </a:ext>
            </a:extLst>
          </p:cNvPr>
          <p:cNvSpPr/>
          <p:nvPr/>
        </p:nvSpPr>
        <p:spPr>
          <a:xfrm>
            <a:off x="594360" y="731520"/>
            <a:ext cx="10972800" cy="658368"/>
          </a:xfrm>
          <a:prstGeom prst="rect">
            <a:avLst/>
          </a:prstGeom>
          <a:noFill/>
          <a:ln/>
        </p:spPr>
        <p:txBody>
          <a:bodyPr wrap="square" lIns="0" tIns="0" rIns="0" bIns="0" rtlCol="0" anchor="ctr"/>
          <a:lstStyle/>
          <a:p>
            <a:pPr marL="0" indent="0">
              <a:buNone/>
            </a:pPr>
            <a:r>
              <a:rPr lang="en-US" b="1" dirty="0">
                <a:solidFill>
                  <a:srgbClr val="173B38"/>
                </a:solidFill>
              </a:rPr>
              <a:t>Five improvements for capability-centred care</a:t>
            </a:r>
            <a:endParaRPr lang="en-US" dirty="0"/>
          </a:p>
        </p:txBody>
      </p:sp>
      <p:sp>
        <p:nvSpPr>
          <p:cNvPr id="27" name="Slide Number Placeholder 0">
            <a:extLst>
              <a:ext uri="{FF2B5EF4-FFF2-40B4-BE49-F238E27FC236}">
                <a16:creationId xmlns:a16="http://schemas.microsoft.com/office/drawing/2014/main" id="{CEAAF6AE-9B50-0E35-8011-C8469DFBC531}"/>
              </a:ext>
            </a:extLst>
          </p:cNvPr>
          <p:cNvSpPr txBox="1">
            <a:spLocks/>
          </p:cNvSpPr>
          <p:nvPr/>
        </p:nvSpPr>
        <p:spPr>
          <a:xfrm>
            <a:off x="11292840" y="6473952"/>
            <a:ext cx="320040" cy="182880"/>
          </a:xfrm>
          <a:prstGeom prst="rect">
            <a:avLst/>
          </a:prstGeom>
          <a:extLst>
            <a:ext uri="{C572A759-6A51-4108-AA02-DFA0A04FC94B}">
              <ma14:wrappingTextBoxFlag xmlns:ma14="http://schemas.microsoft.com/office/mac/drawingml/2011/main" xmlns="" val="0"/>
            </a:ext>
          </a:extLst>
        </p:spPr>
        <p:txBody>
          <a:bodyPr vert="horz" lIns="91440" tIns="45720" rIns="91440" bIns="45720" rtlCol="0" anchor="ctr"/>
          <a:lstStyle>
            <a:defPPr>
              <a:defRPr lang="en-US"/>
            </a:defPPr>
            <a:lvl1pPr marL="0" algn="r" defTabSz="914400" rtl="0" eaLnBrk="1" latinLnBrk="0" hangingPunct="1">
              <a:defRPr sz="800" kern="1200">
                <a:solidFill>
                  <a:srgbClr val="6B7471"/>
                </a:solidFill>
                <a:latin typeface="Aptos"/>
                <a:ea typeface="Aptos"/>
                <a:cs typeface="Apto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fld id="{F7021451-1387-4CA6-816F-3879F97B5CBC}" type="slidenum">
              <a:rPr lang="en-US" smtClean="0"/>
              <a:pPr algn="l"/>
              <a:t>15</a:t>
            </a:fld>
            <a:endParaRPr lang="en-US"/>
          </a:p>
        </p:txBody>
      </p:sp>
      <p:sp>
        <p:nvSpPr>
          <p:cNvPr id="44" name="TextBox 43">
            <a:extLst>
              <a:ext uri="{FF2B5EF4-FFF2-40B4-BE49-F238E27FC236}">
                <a16:creationId xmlns:a16="http://schemas.microsoft.com/office/drawing/2014/main" id="{02F5EB0E-F606-8DD5-F541-9382AE23A135}"/>
              </a:ext>
            </a:extLst>
          </p:cNvPr>
          <p:cNvSpPr txBox="1"/>
          <p:nvPr/>
        </p:nvSpPr>
        <p:spPr>
          <a:xfrm>
            <a:off x="457200" y="1261872"/>
            <a:ext cx="3200400" cy="338554"/>
          </a:xfrm>
          <a:prstGeom prst="rect">
            <a:avLst/>
          </a:prstGeom>
          <a:noFill/>
        </p:spPr>
        <p:txBody>
          <a:bodyPr wrap="square">
            <a:spAutoFit/>
          </a:bodyPr>
          <a:lstStyle/>
          <a:p>
            <a:pPr>
              <a:spcAft>
                <a:spcPts val="700"/>
              </a:spcAft>
              <a:defRPr sz="1700" b="1">
                <a:solidFill>
                  <a:srgbClr val="1C413D"/>
                </a:solidFill>
                <a:latin typeface="Aptos"/>
              </a:defRPr>
            </a:pPr>
            <a:r>
              <a:rPr sz="1600" dirty="0"/>
              <a:t>1  Person-</a:t>
            </a:r>
            <a:r>
              <a:rPr sz="1600" dirty="0" err="1"/>
              <a:t>centred</a:t>
            </a:r>
            <a:r>
              <a:rPr sz="1600" dirty="0"/>
              <a:t> home care</a:t>
            </a:r>
          </a:p>
        </p:txBody>
      </p:sp>
      <p:sp>
        <p:nvSpPr>
          <p:cNvPr id="46" name="TextBox 45">
            <a:extLst>
              <a:ext uri="{FF2B5EF4-FFF2-40B4-BE49-F238E27FC236}">
                <a16:creationId xmlns:a16="http://schemas.microsoft.com/office/drawing/2014/main" id="{2CFC65F2-5240-E869-DE40-908659A04129}"/>
              </a:ext>
            </a:extLst>
          </p:cNvPr>
          <p:cNvSpPr txBox="1"/>
          <p:nvPr/>
        </p:nvSpPr>
        <p:spPr>
          <a:xfrm>
            <a:off x="3657600" y="1261872"/>
            <a:ext cx="7955279" cy="674544"/>
          </a:xfrm>
          <a:prstGeom prst="rect">
            <a:avLst/>
          </a:prstGeom>
          <a:noFill/>
        </p:spPr>
        <p:txBody>
          <a:bodyPr wrap="square">
            <a:spAutoFit/>
          </a:bodyPr>
          <a:lstStyle/>
          <a:p>
            <a:pPr>
              <a:spcAft>
                <a:spcPts val="700"/>
              </a:spcAft>
              <a:defRPr sz="1500" b="0">
                <a:solidFill>
                  <a:srgbClr val="1C413D"/>
                </a:solidFill>
                <a:latin typeface="Aptos"/>
              </a:defRPr>
            </a:pPr>
            <a:r>
              <a:rPr sz="1600"/>
              <a:t>• Longer, flexible visits and familiar care teams</a:t>
            </a:r>
          </a:p>
          <a:p>
            <a:pPr>
              <a:spcAft>
                <a:spcPts val="700"/>
              </a:spcAft>
              <a:defRPr sz="1500" b="0">
                <a:solidFill>
                  <a:srgbClr val="1C413D"/>
                </a:solidFill>
                <a:latin typeface="Aptos"/>
              </a:defRPr>
            </a:pPr>
            <a:r>
              <a:rPr sz="1600"/>
              <a:t>• Better dignity and continuity; address costs through outcomes-based funding</a:t>
            </a:r>
          </a:p>
        </p:txBody>
      </p:sp>
      <p:sp>
        <p:nvSpPr>
          <p:cNvPr id="48" name="TextBox 47">
            <a:extLst>
              <a:ext uri="{FF2B5EF4-FFF2-40B4-BE49-F238E27FC236}">
                <a16:creationId xmlns:a16="http://schemas.microsoft.com/office/drawing/2014/main" id="{9EC5398A-6F61-9AC4-ACD3-2C96A3F368F0}"/>
              </a:ext>
            </a:extLst>
          </p:cNvPr>
          <p:cNvSpPr txBox="1"/>
          <p:nvPr/>
        </p:nvSpPr>
        <p:spPr>
          <a:xfrm>
            <a:off x="457200" y="2203704"/>
            <a:ext cx="3200400" cy="338554"/>
          </a:xfrm>
          <a:prstGeom prst="rect">
            <a:avLst/>
          </a:prstGeom>
          <a:noFill/>
        </p:spPr>
        <p:txBody>
          <a:bodyPr wrap="square">
            <a:spAutoFit/>
          </a:bodyPr>
          <a:lstStyle/>
          <a:p>
            <a:pPr>
              <a:spcAft>
                <a:spcPts val="700"/>
              </a:spcAft>
              <a:defRPr sz="1700" b="1">
                <a:solidFill>
                  <a:srgbClr val="1C413D"/>
                </a:solidFill>
                <a:latin typeface="Aptos"/>
              </a:defRPr>
            </a:pPr>
            <a:r>
              <a:rPr sz="1600" dirty="0"/>
              <a:t>2  Stronger care workforce</a:t>
            </a:r>
          </a:p>
        </p:txBody>
      </p:sp>
      <p:sp>
        <p:nvSpPr>
          <p:cNvPr id="50" name="TextBox 49">
            <a:extLst>
              <a:ext uri="{FF2B5EF4-FFF2-40B4-BE49-F238E27FC236}">
                <a16:creationId xmlns:a16="http://schemas.microsoft.com/office/drawing/2014/main" id="{744C9428-7E81-46CD-E793-10DCA7D73914}"/>
              </a:ext>
            </a:extLst>
          </p:cNvPr>
          <p:cNvSpPr txBox="1"/>
          <p:nvPr/>
        </p:nvSpPr>
        <p:spPr>
          <a:xfrm>
            <a:off x="3657600" y="2203704"/>
            <a:ext cx="7955279" cy="674544"/>
          </a:xfrm>
          <a:prstGeom prst="rect">
            <a:avLst/>
          </a:prstGeom>
          <a:noFill/>
        </p:spPr>
        <p:txBody>
          <a:bodyPr wrap="square">
            <a:spAutoFit/>
          </a:bodyPr>
          <a:lstStyle/>
          <a:p>
            <a:pPr>
              <a:spcAft>
                <a:spcPts val="700"/>
              </a:spcAft>
              <a:defRPr sz="1500" b="0">
                <a:solidFill>
                  <a:srgbClr val="1C413D"/>
                </a:solidFill>
                <a:latin typeface="Aptos"/>
              </a:defRPr>
            </a:pPr>
            <a:r>
              <a:rPr sz="1600" dirty="0"/>
              <a:t>• Improve training, supervision and career pathways</a:t>
            </a:r>
          </a:p>
          <a:p>
            <a:pPr>
              <a:spcAft>
                <a:spcPts val="700"/>
              </a:spcAft>
              <a:defRPr sz="1500" b="0">
                <a:solidFill>
                  <a:srgbClr val="1C413D"/>
                </a:solidFill>
                <a:latin typeface="Aptos"/>
              </a:defRPr>
            </a:pPr>
            <a:r>
              <a:rPr sz="1600" dirty="0"/>
              <a:t>• Better care quality; tackle recruitment pressures through retention</a:t>
            </a:r>
          </a:p>
        </p:txBody>
      </p:sp>
      <p:sp>
        <p:nvSpPr>
          <p:cNvPr id="52" name="TextBox 51">
            <a:extLst>
              <a:ext uri="{FF2B5EF4-FFF2-40B4-BE49-F238E27FC236}">
                <a16:creationId xmlns:a16="http://schemas.microsoft.com/office/drawing/2014/main" id="{BB13162F-FD5D-970F-1B26-517C783D8EF3}"/>
              </a:ext>
            </a:extLst>
          </p:cNvPr>
          <p:cNvSpPr txBox="1"/>
          <p:nvPr/>
        </p:nvSpPr>
        <p:spPr>
          <a:xfrm>
            <a:off x="457200" y="3145536"/>
            <a:ext cx="3200400" cy="338554"/>
          </a:xfrm>
          <a:prstGeom prst="rect">
            <a:avLst/>
          </a:prstGeom>
          <a:noFill/>
        </p:spPr>
        <p:txBody>
          <a:bodyPr wrap="square">
            <a:spAutoFit/>
          </a:bodyPr>
          <a:lstStyle/>
          <a:p>
            <a:pPr>
              <a:spcAft>
                <a:spcPts val="700"/>
              </a:spcAft>
              <a:defRPr sz="1700" b="1">
                <a:solidFill>
                  <a:srgbClr val="1C413D"/>
                </a:solidFill>
                <a:latin typeface="Aptos"/>
              </a:defRPr>
            </a:pPr>
            <a:r>
              <a:rPr sz="1600"/>
              <a:t>3  Digital inclusion for all</a:t>
            </a:r>
          </a:p>
        </p:txBody>
      </p:sp>
      <p:sp>
        <p:nvSpPr>
          <p:cNvPr id="54" name="TextBox 53">
            <a:extLst>
              <a:ext uri="{FF2B5EF4-FFF2-40B4-BE49-F238E27FC236}">
                <a16:creationId xmlns:a16="http://schemas.microsoft.com/office/drawing/2014/main" id="{3F27C2DC-647D-4A06-C218-58275E6EB874}"/>
              </a:ext>
            </a:extLst>
          </p:cNvPr>
          <p:cNvSpPr txBox="1"/>
          <p:nvPr/>
        </p:nvSpPr>
        <p:spPr>
          <a:xfrm>
            <a:off x="3657600" y="3145536"/>
            <a:ext cx="7955279" cy="674544"/>
          </a:xfrm>
          <a:prstGeom prst="rect">
            <a:avLst/>
          </a:prstGeom>
          <a:noFill/>
        </p:spPr>
        <p:txBody>
          <a:bodyPr wrap="square">
            <a:spAutoFit/>
          </a:bodyPr>
          <a:lstStyle/>
          <a:p>
            <a:pPr>
              <a:spcAft>
                <a:spcPts val="700"/>
              </a:spcAft>
              <a:defRPr sz="1500" b="0">
                <a:solidFill>
                  <a:srgbClr val="1C413D"/>
                </a:solidFill>
                <a:latin typeface="Aptos"/>
              </a:defRPr>
            </a:pPr>
            <a:r>
              <a:rPr sz="1600"/>
              <a:t>• Provide devices, coaching and non-digital options</a:t>
            </a:r>
          </a:p>
          <a:p>
            <a:pPr>
              <a:spcAft>
                <a:spcPts val="700"/>
              </a:spcAft>
              <a:defRPr sz="1500" b="0">
                <a:solidFill>
                  <a:srgbClr val="1C413D"/>
                </a:solidFill>
                <a:latin typeface="Aptos"/>
              </a:defRPr>
            </a:pPr>
            <a:r>
              <a:rPr sz="1600"/>
              <a:t>• Fairer access; partner with libraries and community groups</a:t>
            </a:r>
          </a:p>
        </p:txBody>
      </p:sp>
      <p:sp>
        <p:nvSpPr>
          <p:cNvPr id="56" name="TextBox 55">
            <a:extLst>
              <a:ext uri="{FF2B5EF4-FFF2-40B4-BE49-F238E27FC236}">
                <a16:creationId xmlns:a16="http://schemas.microsoft.com/office/drawing/2014/main" id="{0C50F974-2B3C-9133-73DB-19498E6216FA}"/>
              </a:ext>
            </a:extLst>
          </p:cNvPr>
          <p:cNvSpPr txBox="1"/>
          <p:nvPr/>
        </p:nvSpPr>
        <p:spPr>
          <a:xfrm>
            <a:off x="502920" y="4087368"/>
            <a:ext cx="3200400" cy="338554"/>
          </a:xfrm>
          <a:prstGeom prst="rect">
            <a:avLst/>
          </a:prstGeom>
          <a:noFill/>
        </p:spPr>
        <p:txBody>
          <a:bodyPr wrap="square">
            <a:spAutoFit/>
          </a:bodyPr>
          <a:lstStyle/>
          <a:p>
            <a:pPr>
              <a:spcAft>
                <a:spcPts val="700"/>
              </a:spcAft>
              <a:defRPr sz="1700" b="1">
                <a:solidFill>
                  <a:srgbClr val="1C413D"/>
                </a:solidFill>
                <a:latin typeface="Aptos"/>
              </a:defRPr>
            </a:pPr>
            <a:r>
              <a:rPr sz="1600"/>
              <a:t>4  More choice and control</a:t>
            </a:r>
          </a:p>
        </p:txBody>
      </p:sp>
      <p:sp>
        <p:nvSpPr>
          <p:cNvPr id="58" name="TextBox 57">
            <a:extLst>
              <a:ext uri="{FF2B5EF4-FFF2-40B4-BE49-F238E27FC236}">
                <a16:creationId xmlns:a16="http://schemas.microsoft.com/office/drawing/2014/main" id="{D01F03AA-451C-77D0-7957-180D5D4AA166}"/>
              </a:ext>
            </a:extLst>
          </p:cNvPr>
          <p:cNvSpPr txBox="1"/>
          <p:nvPr/>
        </p:nvSpPr>
        <p:spPr>
          <a:xfrm>
            <a:off x="3657600" y="4087368"/>
            <a:ext cx="7955279" cy="674544"/>
          </a:xfrm>
          <a:prstGeom prst="rect">
            <a:avLst/>
          </a:prstGeom>
          <a:noFill/>
        </p:spPr>
        <p:txBody>
          <a:bodyPr wrap="square">
            <a:spAutoFit/>
          </a:bodyPr>
          <a:lstStyle/>
          <a:p>
            <a:pPr>
              <a:spcAft>
                <a:spcPts val="700"/>
              </a:spcAft>
              <a:defRPr sz="1500" b="0">
                <a:solidFill>
                  <a:srgbClr val="1C413D"/>
                </a:solidFill>
                <a:latin typeface="Aptos"/>
              </a:defRPr>
            </a:pPr>
            <a:r>
              <a:rPr sz="1600"/>
              <a:t>• Co-design care plans and technology with older people</a:t>
            </a:r>
          </a:p>
          <a:p>
            <a:pPr>
              <a:spcAft>
                <a:spcPts val="700"/>
              </a:spcAft>
              <a:defRPr sz="1500" b="0">
                <a:solidFill>
                  <a:srgbClr val="1C413D"/>
                </a:solidFill>
                <a:latin typeface="Aptos"/>
              </a:defRPr>
            </a:pPr>
            <a:r>
              <a:rPr sz="1600"/>
              <a:t>• Greater autonomy; make shared decisions part of routine assessments</a:t>
            </a:r>
          </a:p>
        </p:txBody>
      </p:sp>
      <p:sp>
        <p:nvSpPr>
          <p:cNvPr id="60" name="TextBox 59">
            <a:extLst>
              <a:ext uri="{FF2B5EF4-FFF2-40B4-BE49-F238E27FC236}">
                <a16:creationId xmlns:a16="http://schemas.microsoft.com/office/drawing/2014/main" id="{CFD07CC5-4339-3B5C-37A5-87298361AB1A}"/>
              </a:ext>
            </a:extLst>
          </p:cNvPr>
          <p:cNvSpPr txBox="1"/>
          <p:nvPr/>
        </p:nvSpPr>
        <p:spPr>
          <a:xfrm>
            <a:off x="457200" y="5029200"/>
            <a:ext cx="3200400" cy="584775"/>
          </a:xfrm>
          <a:prstGeom prst="rect">
            <a:avLst/>
          </a:prstGeom>
          <a:noFill/>
        </p:spPr>
        <p:txBody>
          <a:bodyPr wrap="square">
            <a:spAutoFit/>
          </a:bodyPr>
          <a:lstStyle/>
          <a:p>
            <a:pPr>
              <a:spcAft>
                <a:spcPts val="700"/>
              </a:spcAft>
              <a:defRPr sz="1700" b="1">
                <a:solidFill>
                  <a:srgbClr val="1C413D"/>
                </a:solidFill>
                <a:latin typeface="Aptos"/>
              </a:defRPr>
            </a:pPr>
            <a:r>
              <a:rPr sz="1600"/>
              <a:t>5  Measure meaningful outcomes</a:t>
            </a:r>
          </a:p>
        </p:txBody>
      </p:sp>
      <p:sp>
        <p:nvSpPr>
          <p:cNvPr id="62" name="TextBox 61">
            <a:extLst>
              <a:ext uri="{FF2B5EF4-FFF2-40B4-BE49-F238E27FC236}">
                <a16:creationId xmlns:a16="http://schemas.microsoft.com/office/drawing/2014/main" id="{B58D3D26-71E4-EF9C-B472-8C815163F5F5}"/>
              </a:ext>
            </a:extLst>
          </p:cNvPr>
          <p:cNvSpPr txBox="1"/>
          <p:nvPr/>
        </p:nvSpPr>
        <p:spPr>
          <a:xfrm>
            <a:off x="3657600" y="5029200"/>
            <a:ext cx="7955279" cy="674544"/>
          </a:xfrm>
          <a:prstGeom prst="rect">
            <a:avLst/>
          </a:prstGeom>
          <a:noFill/>
        </p:spPr>
        <p:txBody>
          <a:bodyPr wrap="square">
            <a:spAutoFit/>
          </a:bodyPr>
          <a:lstStyle/>
          <a:p>
            <a:pPr>
              <a:spcAft>
                <a:spcPts val="700"/>
              </a:spcAft>
              <a:defRPr sz="1500" b="0">
                <a:solidFill>
                  <a:srgbClr val="1C413D"/>
                </a:solidFill>
                <a:latin typeface="Aptos"/>
              </a:defRPr>
            </a:pPr>
            <a:r>
              <a:rPr sz="1600"/>
              <a:t>• Track independence, wellbeing and social connection</a:t>
            </a:r>
          </a:p>
          <a:p>
            <a:pPr>
              <a:spcAft>
                <a:spcPts val="700"/>
              </a:spcAft>
              <a:defRPr sz="1500" b="0">
                <a:solidFill>
                  <a:srgbClr val="1C413D"/>
                </a:solidFill>
                <a:latin typeface="Aptos"/>
              </a:defRPr>
            </a:pPr>
            <a:r>
              <a:rPr sz="1600"/>
              <a:t>• Improve accountability; use short, accessible feedback tools</a:t>
            </a:r>
          </a:p>
        </p:txBody>
      </p:sp>
      <p:pic>
        <p:nvPicPr>
          <p:cNvPr id="6" name="Video 5">
            <a:hlinkClick r:id="" action="ppaction://media"/>
            <a:extLst>
              <a:ext uri="{FF2B5EF4-FFF2-40B4-BE49-F238E27FC236}">
                <a16:creationId xmlns:a16="http://schemas.microsoft.com/office/drawing/2014/main" id="{30326A3E-83B0-4C38-FF34-EE85B60FFEAA}"/>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815606908"/>
      </p:ext>
    </p:extLst>
  </p:cSld>
  <p:clrMapOvr>
    <a:masterClrMapping/>
  </p:clrMapOvr>
  <mc:AlternateContent xmlns:mc="http://schemas.openxmlformats.org/markup-compatibility/2006" xmlns:p14="http://schemas.microsoft.com/office/powerpoint/2010/main">
    <mc:Choice Requires="p14">
      <p:transition spd="slow" p14:dur="2000" advTm="57332"/>
    </mc:Choice>
    <mc:Fallback xmlns="">
      <p:transition spd="slow" advTm="573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2F99C3-BCB6-BCFE-9620-CC9CBA255DB7}"/>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1094E198-0FA6-B254-A20F-E1EF7C210D71}"/>
              </a:ext>
            </a:extLst>
          </p:cNvPr>
          <p:cNvSpPr/>
          <p:nvPr/>
        </p:nvSpPr>
        <p:spPr>
          <a:xfrm>
            <a:off x="0" y="255639"/>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AAC6814-69C7-5465-E6C1-F3C29DE738D9}"/>
              </a:ext>
            </a:extLst>
          </p:cNvPr>
          <p:cNvSpPr/>
          <p:nvPr/>
        </p:nvSpPr>
        <p:spPr>
          <a:xfrm>
            <a:off x="14751" y="6366404"/>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 0">
            <a:extLst>
              <a:ext uri="{FF2B5EF4-FFF2-40B4-BE49-F238E27FC236}">
                <a16:creationId xmlns:a16="http://schemas.microsoft.com/office/drawing/2014/main" id="{CF00B9B6-5B54-CC72-7990-999BF584782A}"/>
              </a:ext>
            </a:extLst>
          </p:cNvPr>
          <p:cNvSpPr/>
          <p:nvPr/>
        </p:nvSpPr>
        <p:spPr>
          <a:xfrm>
            <a:off x="594360" y="384048"/>
            <a:ext cx="5029200" cy="228600"/>
          </a:xfrm>
          <a:prstGeom prst="rect">
            <a:avLst/>
          </a:prstGeom>
          <a:noFill/>
          <a:ln/>
        </p:spPr>
        <p:txBody>
          <a:bodyPr wrap="square" rtlCol="0" anchor="ctr"/>
          <a:lstStyle/>
          <a:p>
            <a:pPr marL="0" indent="0">
              <a:buNone/>
            </a:pPr>
            <a:r>
              <a:rPr lang="en-US" b="1" kern="0" spc="150" dirty="0"/>
              <a:t>CONCLUSION</a:t>
            </a:r>
            <a:endParaRPr lang="en-US" dirty="0"/>
          </a:p>
        </p:txBody>
      </p:sp>
      <p:sp>
        <p:nvSpPr>
          <p:cNvPr id="3" name="Text 1">
            <a:extLst>
              <a:ext uri="{FF2B5EF4-FFF2-40B4-BE49-F238E27FC236}">
                <a16:creationId xmlns:a16="http://schemas.microsoft.com/office/drawing/2014/main" id="{7DDBBB0B-E676-410C-B88D-84C0C121A21D}"/>
              </a:ext>
            </a:extLst>
          </p:cNvPr>
          <p:cNvSpPr/>
          <p:nvPr/>
        </p:nvSpPr>
        <p:spPr>
          <a:xfrm>
            <a:off x="594360" y="731520"/>
            <a:ext cx="10972800" cy="658368"/>
          </a:xfrm>
          <a:prstGeom prst="rect">
            <a:avLst/>
          </a:prstGeom>
          <a:noFill/>
          <a:ln/>
        </p:spPr>
        <p:txBody>
          <a:bodyPr wrap="square" lIns="0" tIns="0" rIns="0" bIns="0" rtlCol="0" anchor="ctr"/>
          <a:lstStyle/>
          <a:p>
            <a:pPr marL="0" indent="0">
              <a:buNone/>
            </a:pPr>
            <a:r>
              <a:rPr lang="en-US" sz="2500" b="1" dirty="0">
                <a:solidFill>
                  <a:srgbClr val="173B38"/>
                </a:solidFill>
              </a:rPr>
              <a:t>Conclusion: the UK has the right principles — but inconsistent capacity to realise them</a:t>
            </a:r>
            <a:endParaRPr lang="en-US" sz="2500" dirty="0"/>
          </a:p>
        </p:txBody>
      </p:sp>
      <p:sp>
        <p:nvSpPr>
          <p:cNvPr id="4" name="Text 2">
            <a:extLst>
              <a:ext uri="{FF2B5EF4-FFF2-40B4-BE49-F238E27FC236}">
                <a16:creationId xmlns:a16="http://schemas.microsoft.com/office/drawing/2014/main" id="{BF56E831-0AE2-6B9F-EB4D-06188A5D0867}"/>
              </a:ext>
            </a:extLst>
          </p:cNvPr>
          <p:cNvSpPr/>
          <p:nvPr/>
        </p:nvSpPr>
        <p:spPr>
          <a:xfrm>
            <a:off x="914400" y="1920240"/>
            <a:ext cx="2011680" cy="320040"/>
          </a:xfrm>
          <a:prstGeom prst="rect">
            <a:avLst/>
          </a:prstGeom>
          <a:noFill/>
          <a:ln/>
        </p:spPr>
        <p:txBody>
          <a:bodyPr wrap="square" lIns="0" tIns="0" rIns="0" bIns="0" rtlCol="0" anchor="ctr"/>
          <a:lstStyle/>
          <a:p>
            <a:pPr marL="0" indent="0" algn="ctr">
              <a:buNone/>
            </a:pPr>
            <a:r>
              <a:rPr lang="en-US" sz="1700" b="1" dirty="0">
                <a:solidFill>
                  <a:srgbClr val="2F6F68"/>
                </a:solidFill>
              </a:rPr>
              <a:t>Policy</a:t>
            </a:r>
            <a:endParaRPr lang="en-US" sz="1700" dirty="0"/>
          </a:p>
        </p:txBody>
      </p:sp>
      <p:sp>
        <p:nvSpPr>
          <p:cNvPr id="6" name="Text 3">
            <a:extLst>
              <a:ext uri="{FF2B5EF4-FFF2-40B4-BE49-F238E27FC236}">
                <a16:creationId xmlns:a16="http://schemas.microsoft.com/office/drawing/2014/main" id="{344B157C-2CAC-E1A7-5C00-ECF569D92BE0}"/>
              </a:ext>
            </a:extLst>
          </p:cNvPr>
          <p:cNvSpPr/>
          <p:nvPr/>
        </p:nvSpPr>
        <p:spPr>
          <a:xfrm>
            <a:off x="914400" y="2377440"/>
            <a:ext cx="2011680" cy="640080"/>
          </a:xfrm>
          <a:prstGeom prst="rect">
            <a:avLst/>
          </a:prstGeom>
          <a:noFill/>
          <a:ln/>
        </p:spPr>
        <p:txBody>
          <a:bodyPr wrap="square" lIns="0" tIns="0" rIns="0" bIns="0" rtlCol="0" anchor="ctr"/>
          <a:lstStyle/>
          <a:p>
            <a:pPr marL="0" indent="0" algn="ctr">
              <a:buNone/>
            </a:pPr>
            <a:r>
              <a:rPr lang="en-US" sz="1500" dirty="0">
                <a:solidFill>
                  <a:srgbClr val="25312F"/>
                </a:solidFill>
              </a:rPr>
              <a:t>strong commitment</a:t>
            </a:r>
            <a:endParaRPr lang="en-US" sz="1500" dirty="0"/>
          </a:p>
          <a:p>
            <a:pPr marL="0" indent="0" algn="ctr">
              <a:buNone/>
            </a:pPr>
            <a:r>
              <a:rPr lang="en-US" sz="1500" dirty="0">
                <a:solidFill>
                  <a:srgbClr val="25312F"/>
                </a:solidFill>
              </a:rPr>
              <a:t>to wellbeing &amp; choice</a:t>
            </a:r>
            <a:endParaRPr lang="en-US" sz="1500" dirty="0"/>
          </a:p>
        </p:txBody>
      </p:sp>
      <p:sp>
        <p:nvSpPr>
          <p:cNvPr id="8" name="Text 4">
            <a:extLst>
              <a:ext uri="{FF2B5EF4-FFF2-40B4-BE49-F238E27FC236}">
                <a16:creationId xmlns:a16="http://schemas.microsoft.com/office/drawing/2014/main" id="{816464C8-427E-6BF6-EBD9-6A95B8098E11}"/>
              </a:ext>
            </a:extLst>
          </p:cNvPr>
          <p:cNvSpPr/>
          <p:nvPr/>
        </p:nvSpPr>
        <p:spPr>
          <a:xfrm>
            <a:off x="3749040" y="1920240"/>
            <a:ext cx="2011680" cy="320040"/>
          </a:xfrm>
          <a:prstGeom prst="rect">
            <a:avLst/>
          </a:prstGeom>
          <a:noFill/>
          <a:ln/>
        </p:spPr>
        <p:txBody>
          <a:bodyPr wrap="square" lIns="0" tIns="0" rIns="0" bIns="0" rtlCol="0" anchor="ctr"/>
          <a:lstStyle/>
          <a:p>
            <a:pPr marL="0" indent="0" algn="ctr">
              <a:buNone/>
            </a:pPr>
            <a:r>
              <a:rPr lang="en-US" sz="1700" b="1" dirty="0">
                <a:solidFill>
                  <a:srgbClr val="C49345"/>
                </a:solidFill>
              </a:rPr>
              <a:t>Practice</a:t>
            </a:r>
            <a:endParaRPr lang="en-US" sz="1700" dirty="0"/>
          </a:p>
        </p:txBody>
      </p:sp>
      <p:sp>
        <p:nvSpPr>
          <p:cNvPr id="9" name="Text 5">
            <a:extLst>
              <a:ext uri="{FF2B5EF4-FFF2-40B4-BE49-F238E27FC236}">
                <a16:creationId xmlns:a16="http://schemas.microsoft.com/office/drawing/2014/main" id="{14E335F0-EB64-7FA1-4E6C-F1A9578C46B7}"/>
              </a:ext>
            </a:extLst>
          </p:cNvPr>
          <p:cNvSpPr/>
          <p:nvPr/>
        </p:nvSpPr>
        <p:spPr>
          <a:xfrm>
            <a:off x="3749040" y="2377440"/>
            <a:ext cx="2011680" cy="640080"/>
          </a:xfrm>
          <a:prstGeom prst="rect">
            <a:avLst/>
          </a:prstGeom>
          <a:noFill/>
          <a:ln/>
        </p:spPr>
        <p:txBody>
          <a:bodyPr wrap="square" lIns="0" tIns="0" rIns="0" bIns="0" rtlCol="0" anchor="ctr"/>
          <a:lstStyle/>
          <a:p>
            <a:pPr marL="0" indent="0" algn="ctr">
              <a:buNone/>
            </a:pPr>
            <a:r>
              <a:rPr lang="en-US" sz="1500" dirty="0">
                <a:solidFill>
                  <a:srgbClr val="25312F"/>
                </a:solidFill>
              </a:rPr>
              <a:t>good examples, but</a:t>
            </a:r>
            <a:endParaRPr lang="en-US" sz="1500" dirty="0"/>
          </a:p>
          <a:p>
            <a:pPr marL="0" indent="0" algn="ctr">
              <a:buNone/>
            </a:pPr>
            <a:r>
              <a:rPr lang="en-US" sz="1500" dirty="0">
                <a:solidFill>
                  <a:srgbClr val="25312F"/>
                </a:solidFill>
              </a:rPr>
              <a:t>workforce &amp; access gaps</a:t>
            </a:r>
            <a:endParaRPr lang="en-US" sz="1500" dirty="0"/>
          </a:p>
        </p:txBody>
      </p:sp>
      <p:sp>
        <p:nvSpPr>
          <p:cNvPr id="10" name="Text 6">
            <a:extLst>
              <a:ext uri="{FF2B5EF4-FFF2-40B4-BE49-F238E27FC236}">
                <a16:creationId xmlns:a16="http://schemas.microsoft.com/office/drawing/2014/main" id="{50F0A164-EEF0-0D68-BEA9-7F0287FBD1E0}"/>
              </a:ext>
            </a:extLst>
          </p:cNvPr>
          <p:cNvSpPr/>
          <p:nvPr/>
        </p:nvSpPr>
        <p:spPr>
          <a:xfrm>
            <a:off x="6583680" y="1920240"/>
            <a:ext cx="2011680" cy="320040"/>
          </a:xfrm>
          <a:prstGeom prst="rect">
            <a:avLst/>
          </a:prstGeom>
          <a:noFill/>
          <a:ln/>
        </p:spPr>
        <p:txBody>
          <a:bodyPr wrap="square" lIns="0" tIns="0" rIns="0" bIns="0" rtlCol="0" anchor="ctr"/>
          <a:lstStyle/>
          <a:p>
            <a:pPr marL="0" indent="0" algn="ctr">
              <a:buNone/>
            </a:pPr>
            <a:r>
              <a:rPr lang="en-US" sz="1700" b="1" dirty="0">
                <a:solidFill>
                  <a:srgbClr val="426A7A"/>
                </a:solidFill>
              </a:rPr>
              <a:t>Technology</a:t>
            </a:r>
            <a:endParaRPr lang="en-US" sz="1700" dirty="0"/>
          </a:p>
        </p:txBody>
      </p:sp>
      <p:sp>
        <p:nvSpPr>
          <p:cNvPr id="11" name="Text 7">
            <a:extLst>
              <a:ext uri="{FF2B5EF4-FFF2-40B4-BE49-F238E27FC236}">
                <a16:creationId xmlns:a16="http://schemas.microsoft.com/office/drawing/2014/main" id="{D67BA400-6040-95F1-C17B-8A5BAA47CA1C}"/>
              </a:ext>
            </a:extLst>
          </p:cNvPr>
          <p:cNvSpPr/>
          <p:nvPr/>
        </p:nvSpPr>
        <p:spPr>
          <a:xfrm>
            <a:off x="6583680" y="2377440"/>
            <a:ext cx="2011680" cy="640080"/>
          </a:xfrm>
          <a:prstGeom prst="rect">
            <a:avLst/>
          </a:prstGeom>
          <a:noFill/>
          <a:ln/>
        </p:spPr>
        <p:txBody>
          <a:bodyPr wrap="square" lIns="0" tIns="0" rIns="0" bIns="0" rtlCol="0" anchor="ctr"/>
          <a:lstStyle/>
          <a:p>
            <a:pPr marL="0" indent="0" algn="ctr">
              <a:buNone/>
            </a:pPr>
            <a:r>
              <a:rPr lang="en-US" sz="1500" dirty="0">
                <a:solidFill>
                  <a:srgbClr val="25312F"/>
                </a:solidFill>
              </a:rPr>
              <a:t>powerful enabler,</a:t>
            </a:r>
            <a:endParaRPr lang="en-US" sz="1500" dirty="0"/>
          </a:p>
          <a:p>
            <a:pPr marL="0" indent="0" algn="ctr">
              <a:buNone/>
            </a:pPr>
            <a:r>
              <a:rPr lang="en-US" sz="1500" dirty="0">
                <a:solidFill>
                  <a:srgbClr val="25312F"/>
                </a:solidFill>
              </a:rPr>
              <a:t>not a replacement</a:t>
            </a:r>
            <a:endParaRPr lang="en-US" sz="1500" dirty="0"/>
          </a:p>
        </p:txBody>
      </p:sp>
      <p:sp>
        <p:nvSpPr>
          <p:cNvPr id="12" name="Text 8">
            <a:extLst>
              <a:ext uri="{FF2B5EF4-FFF2-40B4-BE49-F238E27FC236}">
                <a16:creationId xmlns:a16="http://schemas.microsoft.com/office/drawing/2014/main" id="{17F46C15-A98F-DD31-1D2A-773E95E6A83D}"/>
              </a:ext>
            </a:extLst>
          </p:cNvPr>
          <p:cNvSpPr/>
          <p:nvPr/>
        </p:nvSpPr>
        <p:spPr>
          <a:xfrm>
            <a:off x="9372600" y="1920240"/>
            <a:ext cx="2011680" cy="320040"/>
          </a:xfrm>
          <a:prstGeom prst="rect">
            <a:avLst/>
          </a:prstGeom>
          <a:noFill/>
          <a:ln/>
        </p:spPr>
        <p:txBody>
          <a:bodyPr wrap="square" lIns="0" tIns="0" rIns="0" bIns="0" rtlCol="0" anchor="ctr"/>
          <a:lstStyle/>
          <a:p>
            <a:pPr marL="0" indent="0" algn="ctr">
              <a:buNone/>
            </a:pPr>
            <a:r>
              <a:rPr lang="en-US" sz="1700" b="1" dirty="0">
                <a:solidFill>
                  <a:srgbClr val="9A4A43"/>
                </a:solidFill>
              </a:rPr>
              <a:t>Future</a:t>
            </a:r>
            <a:endParaRPr lang="en-US" sz="1700" dirty="0"/>
          </a:p>
        </p:txBody>
      </p:sp>
      <p:sp>
        <p:nvSpPr>
          <p:cNvPr id="13" name="Text 9">
            <a:extLst>
              <a:ext uri="{FF2B5EF4-FFF2-40B4-BE49-F238E27FC236}">
                <a16:creationId xmlns:a16="http://schemas.microsoft.com/office/drawing/2014/main" id="{6BB4D6AA-EC8A-D402-E1AE-D2325E6470D5}"/>
              </a:ext>
            </a:extLst>
          </p:cNvPr>
          <p:cNvSpPr/>
          <p:nvPr/>
        </p:nvSpPr>
        <p:spPr>
          <a:xfrm>
            <a:off x="9372600" y="2377440"/>
            <a:ext cx="2011680" cy="640080"/>
          </a:xfrm>
          <a:prstGeom prst="rect">
            <a:avLst/>
          </a:prstGeom>
          <a:noFill/>
          <a:ln/>
        </p:spPr>
        <p:txBody>
          <a:bodyPr wrap="square" lIns="0" tIns="0" rIns="0" bIns="0" rtlCol="0" anchor="ctr"/>
          <a:lstStyle/>
          <a:p>
            <a:pPr marL="0" indent="0" algn="ctr">
              <a:buNone/>
            </a:pPr>
            <a:r>
              <a:rPr lang="en-US" sz="1500" dirty="0">
                <a:solidFill>
                  <a:srgbClr val="25312F"/>
                </a:solidFill>
              </a:rPr>
              <a:t>capability, inclusion</a:t>
            </a:r>
            <a:endParaRPr lang="en-US" sz="1500" dirty="0"/>
          </a:p>
          <a:p>
            <a:pPr marL="0" indent="0" algn="ctr">
              <a:buNone/>
            </a:pPr>
            <a:r>
              <a:rPr lang="en-US" sz="1500" dirty="0">
                <a:solidFill>
                  <a:srgbClr val="25312F"/>
                </a:solidFill>
              </a:rPr>
              <a:t>and co-production</a:t>
            </a:r>
            <a:endParaRPr lang="en-US" sz="1500" dirty="0"/>
          </a:p>
        </p:txBody>
      </p:sp>
      <p:sp>
        <p:nvSpPr>
          <p:cNvPr id="14" name="Shape 10">
            <a:extLst>
              <a:ext uri="{FF2B5EF4-FFF2-40B4-BE49-F238E27FC236}">
                <a16:creationId xmlns:a16="http://schemas.microsoft.com/office/drawing/2014/main" id="{04CE6303-57CB-55D5-59FF-8CC1D6A7D63A}"/>
              </a:ext>
            </a:extLst>
          </p:cNvPr>
          <p:cNvSpPr/>
          <p:nvPr/>
        </p:nvSpPr>
        <p:spPr>
          <a:xfrm>
            <a:off x="2651760" y="2468880"/>
            <a:ext cx="914400" cy="0"/>
          </a:xfrm>
          <a:prstGeom prst="line">
            <a:avLst/>
          </a:prstGeom>
          <a:noFill/>
          <a:ln w="25400">
            <a:solidFill>
              <a:srgbClr val="AEBDB9"/>
            </a:solidFill>
            <a:prstDash val="solid"/>
            <a:headEnd type="none"/>
            <a:tailEnd type="triangle"/>
          </a:ln>
        </p:spPr>
        <p:txBody>
          <a:bodyPr/>
          <a:lstStyle/>
          <a:p>
            <a:endParaRPr lang="en-GB"/>
          </a:p>
        </p:txBody>
      </p:sp>
      <p:sp>
        <p:nvSpPr>
          <p:cNvPr id="15" name="Shape 11">
            <a:extLst>
              <a:ext uri="{FF2B5EF4-FFF2-40B4-BE49-F238E27FC236}">
                <a16:creationId xmlns:a16="http://schemas.microsoft.com/office/drawing/2014/main" id="{74611704-92CA-D6E6-8BD0-1640C3830DA4}"/>
              </a:ext>
            </a:extLst>
          </p:cNvPr>
          <p:cNvSpPr/>
          <p:nvPr/>
        </p:nvSpPr>
        <p:spPr>
          <a:xfrm>
            <a:off x="5486400" y="2468880"/>
            <a:ext cx="914400" cy="0"/>
          </a:xfrm>
          <a:prstGeom prst="line">
            <a:avLst/>
          </a:prstGeom>
          <a:noFill/>
          <a:ln w="25400">
            <a:solidFill>
              <a:srgbClr val="AEBDB9"/>
            </a:solidFill>
            <a:prstDash val="solid"/>
            <a:tailEnd type="triangle"/>
          </a:ln>
        </p:spPr>
        <p:txBody>
          <a:bodyPr/>
          <a:lstStyle/>
          <a:p>
            <a:endParaRPr lang="en-GB"/>
          </a:p>
        </p:txBody>
      </p:sp>
      <p:sp>
        <p:nvSpPr>
          <p:cNvPr id="16" name="Shape 12">
            <a:extLst>
              <a:ext uri="{FF2B5EF4-FFF2-40B4-BE49-F238E27FC236}">
                <a16:creationId xmlns:a16="http://schemas.microsoft.com/office/drawing/2014/main" id="{44B04FE5-783A-F66D-89F0-AE614B07DCA4}"/>
              </a:ext>
            </a:extLst>
          </p:cNvPr>
          <p:cNvSpPr/>
          <p:nvPr/>
        </p:nvSpPr>
        <p:spPr>
          <a:xfrm>
            <a:off x="8321040" y="2468880"/>
            <a:ext cx="914400" cy="0"/>
          </a:xfrm>
          <a:prstGeom prst="line">
            <a:avLst/>
          </a:prstGeom>
          <a:noFill/>
          <a:ln w="25400">
            <a:solidFill>
              <a:srgbClr val="AEBDB9"/>
            </a:solidFill>
            <a:prstDash val="solid"/>
            <a:tailEnd type="triangle"/>
          </a:ln>
        </p:spPr>
        <p:txBody>
          <a:bodyPr/>
          <a:lstStyle/>
          <a:p>
            <a:endParaRPr lang="en-GB"/>
          </a:p>
        </p:txBody>
      </p:sp>
      <p:sp>
        <p:nvSpPr>
          <p:cNvPr id="17" name="Text 13">
            <a:extLst>
              <a:ext uri="{FF2B5EF4-FFF2-40B4-BE49-F238E27FC236}">
                <a16:creationId xmlns:a16="http://schemas.microsoft.com/office/drawing/2014/main" id="{C4DE8C2E-E577-1DB6-FC7D-4AAD51A467CE}"/>
              </a:ext>
            </a:extLst>
          </p:cNvPr>
          <p:cNvSpPr/>
          <p:nvPr/>
        </p:nvSpPr>
        <p:spPr>
          <a:xfrm>
            <a:off x="1234440" y="3794760"/>
            <a:ext cx="9738360" cy="1143000"/>
          </a:xfrm>
          <a:prstGeom prst="rect">
            <a:avLst/>
          </a:prstGeom>
          <a:noFill/>
          <a:ln/>
        </p:spPr>
        <p:txBody>
          <a:bodyPr wrap="square" lIns="0" tIns="0" rIns="0" bIns="0" rtlCol="0" anchor="ctr"/>
          <a:lstStyle/>
          <a:p>
            <a:pPr marL="0" indent="0" algn="ctr">
              <a:buNone/>
            </a:pPr>
            <a:r>
              <a:rPr lang="en-US" sz="2700" b="1" dirty="0">
                <a:solidFill>
                  <a:srgbClr val="173B38"/>
                </a:solidFill>
              </a:rPr>
              <a:t>“Empowerment is achieved when support expands an older person’s real choices — rather than simply managing their risks.”</a:t>
            </a:r>
            <a:endParaRPr lang="en-US" sz="2700" dirty="0"/>
          </a:p>
        </p:txBody>
      </p:sp>
      <p:sp>
        <p:nvSpPr>
          <p:cNvPr id="19" name="Slide Number Placeholder 0">
            <a:extLst>
              <a:ext uri="{FF2B5EF4-FFF2-40B4-BE49-F238E27FC236}">
                <a16:creationId xmlns:a16="http://schemas.microsoft.com/office/drawing/2014/main" id="{3938DC3F-C26A-E8DC-C62D-DE3D1498935C}"/>
              </a:ext>
            </a:extLst>
          </p:cNvPr>
          <p:cNvSpPr txBox="1">
            <a:spLocks/>
          </p:cNvSpPr>
          <p:nvPr/>
        </p:nvSpPr>
        <p:spPr>
          <a:xfrm>
            <a:off x="11292840" y="6473952"/>
            <a:ext cx="320040" cy="182880"/>
          </a:xfrm>
          <a:prstGeom prst="rect">
            <a:avLst/>
          </a:prstGeom>
          <a:extLst>
            <a:ext uri="{C572A759-6A51-4108-AA02-DFA0A04FC94B}">
              <ma14:wrappingTextBoxFlag xmlns:ma14="http://schemas.microsoft.com/office/mac/drawingml/2011/main" xmlns="" val="0"/>
            </a:ext>
          </a:extLst>
        </p:spPr>
        <p:txBody>
          <a:bodyPr vert="horz" lIns="91440" tIns="45720" rIns="91440" bIns="45720" rtlCol="0" anchor="ctr"/>
          <a:lstStyle>
            <a:defPPr>
              <a:defRPr lang="en-US"/>
            </a:defPPr>
            <a:lvl1pPr marL="0" algn="r" defTabSz="914400" rtl="0" eaLnBrk="1" latinLnBrk="0" hangingPunct="1">
              <a:defRPr sz="800" kern="1200">
                <a:solidFill>
                  <a:srgbClr val="6B7471"/>
                </a:solidFill>
                <a:latin typeface="Aptos"/>
                <a:ea typeface="Aptos"/>
                <a:cs typeface="Apto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fld id="{F7021451-1387-4CA6-816F-3879F97B5CBC}" type="slidenum">
              <a:rPr lang="en-US" smtClean="0"/>
              <a:pPr algn="l"/>
              <a:t>16</a:t>
            </a:fld>
            <a:endParaRPr lang="en-US"/>
          </a:p>
        </p:txBody>
      </p:sp>
      <p:pic>
        <p:nvPicPr>
          <p:cNvPr id="20" name="Video 19">
            <a:hlinkClick r:id="" action="ppaction://media"/>
            <a:extLst>
              <a:ext uri="{FF2B5EF4-FFF2-40B4-BE49-F238E27FC236}">
                <a16:creationId xmlns:a16="http://schemas.microsoft.com/office/drawing/2014/main" id="{3C4D4F67-BF83-9A9C-1315-92EA644C4D85}"/>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380125274"/>
      </p:ext>
    </p:extLst>
  </p:cSld>
  <p:clrMapOvr>
    <a:masterClrMapping/>
  </p:clrMapOvr>
  <mc:AlternateContent xmlns:mc="http://schemas.openxmlformats.org/markup-compatibility/2006" xmlns:p14="http://schemas.microsoft.com/office/powerpoint/2010/main">
    <mc:Choice Requires="p14">
      <p:transition spd="slow" p14:dur="2000" advTm="93635"/>
    </mc:Choice>
    <mc:Fallback xmlns="">
      <p:transition spd="slow" advTm="936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0"/>
                </p:tgtEl>
              </p:cMediaNode>
            </p:video>
            <p:seq concurrent="1" nextAc="seek">
              <p:cTn id="8" restart="whenNotActive" fill="hold" evtFilter="cancelBubble" nodeType="interactiveSeq">
                <p:stCondLst>
                  <p:cond evt="onClick" delay="0">
                    <p:tgtEl>
                      <p:spTgt spid="2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0"/>
                                        </p:tgtEl>
                                      </p:cBhvr>
                                    </p:cmd>
                                  </p:childTnLst>
                                </p:cTn>
                              </p:par>
                            </p:childTnLst>
                          </p:cTn>
                        </p:par>
                      </p:childTnLst>
                    </p:cTn>
                  </p:par>
                </p:childTnLst>
              </p:cTn>
              <p:nextCondLst>
                <p:cond evt="onClick" delay="0">
                  <p:tgtEl>
                    <p:spTgt spid="20"/>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BDC52C-9303-CAF7-6F85-8B67D9ECE73A}"/>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0627FFBE-C330-AD0B-F8FC-1F0ED9E871F6}"/>
              </a:ext>
            </a:extLst>
          </p:cNvPr>
          <p:cNvSpPr/>
          <p:nvPr/>
        </p:nvSpPr>
        <p:spPr>
          <a:xfrm>
            <a:off x="0" y="255639"/>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85DF5C47-4632-00A5-4487-6076E317FEB1}"/>
              </a:ext>
            </a:extLst>
          </p:cNvPr>
          <p:cNvSpPr/>
          <p:nvPr/>
        </p:nvSpPr>
        <p:spPr>
          <a:xfrm>
            <a:off x="14751" y="6366404"/>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 0">
            <a:extLst>
              <a:ext uri="{FF2B5EF4-FFF2-40B4-BE49-F238E27FC236}">
                <a16:creationId xmlns:a16="http://schemas.microsoft.com/office/drawing/2014/main" id="{7B5D6FA2-7D98-5AE6-F60F-57B5A8875A1A}"/>
              </a:ext>
            </a:extLst>
          </p:cNvPr>
          <p:cNvSpPr/>
          <p:nvPr/>
        </p:nvSpPr>
        <p:spPr>
          <a:xfrm>
            <a:off x="594360" y="384048"/>
            <a:ext cx="5029200" cy="228600"/>
          </a:xfrm>
          <a:prstGeom prst="rect">
            <a:avLst/>
          </a:prstGeom>
          <a:noFill/>
          <a:ln/>
        </p:spPr>
        <p:txBody>
          <a:bodyPr wrap="square" rtlCol="0" anchor="ctr"/>
          <a:lstStyle/>
          <a:p>
            <a:pPr marL="0" indent="0">
              <a:buNone/>
            </a:pPr>
            <a:r>
              <a:rPr lang="en-US" b="1" kern="0" spc="150" dirty="0"/>
              <a:t>REFERENCES</a:t>
            </a:r>
            <a:endParaRPr lang="en-US" dirty="0"/>
          </a:p>
        </p:txBody>
      </p:sp>
      <p:sp>
        <p:nvSpPr>
          <p:cNvPr id="4" name="Text 2">
            <a:extLst>
              <a:ext uri="{FF2B5EF4-FFF2-40B4-BE49-F238E27FC236}">
                <a16:creationId xmlns:a16="http://schemas.microsoft.com/office/drawing/2014/main" id="{9CAD7725-B601-487E-2780-00C9E32BFA3E}"/>
              </a:ext>
            </a:extLst>
          </p:cNvPr>
          <p:cNvSpPr/>
          <p:nvPr/>
        </p:nvSpPr>
        <p:spPr>
          <a:xfrm>
            <a:off x="594360" y="904875"/>
            <a:ext cx="9296089" cy="5298920"/>
          </a:xfrm>
          <a:prstGeom prst="rect">
            <a:avLst/>
          </a:prstGeom>
          <a:noFill/>
          <a:ln/>
        </p:spPr>
        <p:txBody>
          <a:bodyPr wrap="square" lIns="381" tIns="381" rIns="381" bIns="381" rtlCol="0" anchor="ctr">
            <a:normAutofit/>
          </a:bodyPr>
          <a:lstStyle/>
          <a:p>
            <a:pPr>
              <a:lnSpc>
                <a:spcPct val="160000"/>
              </a:lnSpc>
              <a:buSzPct val="100000"/>
            </a:pPr>
            <a:r>
              <a:rPr lang="en-US" sz="1300" dirty="0">
                <a:solidFill>
                  <a:srgbClr val="25312F"/>
                </a:solidFill>
              </a:rPr>
              <a:t>Adams, K.B., Leibbrandt, S. and Moon, H. (2011) “A critical review of the literature on social and leisure activity and wellbeing in later life”, Ageing &amp; Society, 31(4), pp.683–712.</a:t>
            </a:r>
            <a:endParaRPr lang="en-US" sz="1300" dirty="0"/>
          </a:p>
          <a:p>
            <a:pPr>
              <a:lnSpc>
                <a:spcPct val="160000"/>
              </a:lnSpc>
              <a:buSzPct val="100000"/>
            </a:pPr>
            <a:r>
              <a:rPr lang="en-US" sz="1300" dirty="0">
                <a:solidFill>
                  <a:srgbClr val="25312F"/>
                </a:solidFill>
              </a:rPr>
              <a:t>Age UK (2025) The State of Health and Care of Older People in England 2025. London: Age UK.</a:t>
            </a:r>
            <a:endParaRPr lang="en-US" sz="1300" dirty="0"/>
          </a:p>
          <a:p>
            <a:pPr>
              <a:lnSpc>
                <a:spcPct val="160000"/>
              </a:lnSpc>
              <a:buSzPct val="100000"/>
            </a:pPr>
            <a:r>
              <a:rPr lang="en-US" sz="1300" dirty="0">
                <a:solidFill>
                  <a:srgbClr val="25312F"/>
                </a:solidFill>
              </a:rPr>
              <a:t>Atchley, R.C. (1989) “A continuity theory of normal aging”, The Gerontologist, 29(2), pp.183–190.</a:t>
            </a:r>
            <a:endParaRPr lang="en-US" sz="1300" dirty="0"/>
          </a:p>
          <a:p>
            <a:pPr>
              <a:lnSpc>
                <a:spcPct val="160000"/>
              </a:lnSpc>
              <a:buSzPct val="100000"/>
            </a:pPr>
            <a:r>
              <a:rPr lang="en-US" sz="1300" dirty="0">
                <a:solidFill>
                  <a:srgbClr val="25312F"/>
                </a:solidFill>
              </a:rPr>
              <a:t>Care Act 2014, c.23. London: The Stationery Office.</a:t>
            </a:r>
            <a:endParaRPr lang="en-US" sz="1300" dirty="0"/>
          </a:p>
          <a:p>
            <a:pPr>
              <a:lnSpc>
                <a:spcPct val="160000"/>
              </a:lnSpc>
              <a:buSzPct val="100000"/>
            </a:pPr>
            <a:r>
              <a:rPr lang="en-US" sz="1300" dirty="0">
                <a:solidFill>
                  <a:srgbClr val="25312F"/>
                </a:solidFill>
              </a:rPr>
              <a:t>Care Quality Commission (2025) The state of health care and adult social care in England 2024/25. Newcastle upon Tyne: CQC.</a:t>
            </a:r>
            <a:endParaRPr lang="en-US" sz="1300" dirty="0"/>
          </a:p>
          <a:p>
            <a:pPr>
              <a:lnSpc>
                <a:spcPct val="160000"/>
              </a:lnSpc>
              <a:buSzPct val="100000"/>
            </a:pPr>
            <a:r>
              <a:rPr lang="en-US" sz="1300" dirty="0">
                <a:solidFill>
                  <a:srgbClr val="25312F"/>
                </a:solidFill>
              </a:rPr>
              <a:t>Department of Health and Social Care (2025) Adult social care activity report, England: 2024 to 2025. London: DHSC.</a:t>
            </a:r>
            <a:endParaRPr lang="en-US" sz="1300" dirty="0"/>
          </a:p>
          <a:p>
            <a:pPr>
              <a:lnSpc>
                <a:spcPct val="160000"/>
              </a:lnSpc>
              <a:buSzPct val="100000"/>
            </a:pPr>
            <a:r>
              <a:rPr lang="en-US" sz="1300" dirty="0">
                <a:solidFill>
                  <a:srgbClr val="25312F"/>
                </a:solidFill>
              </a:rPr>
              <a:t>Department of Health and Social Care (2026) Findings from the 2025 adult social care provider technology survey. London: DHSC.</a:t>
            </a:r>
            <a:endParaRPr lang="en-US" sz="1300" dirty="0"/>
          </a:p>
          <a:p>
            <a:pPr>
              <a:lnSpc>
                <a:spcPct val="160000"/>
              </a:lnSpc>
              <a:buSzPct val="100000"/>
            </a:pPr>
            <a:r>
              <a:rPr lang="en-US" sz="1300" dirty="0">
                <a:solidFill>
                  <a:srgbClr val="25312F"/>
                </a:solidFill>
              </a:rPr>
              <a:t>Engel, G.L. (1977) “The need for a new medical model: a challenge for biomedicine”, Science, 196(4286), pp.129–136.</a:t>
            </a:r>
            <a:endParaRPr lang="en-US" sz="1300" dirty="0"/>
          </a:p>
          <a:p>
            <a:pPr>
              <a:lnSpc>
                <a:spcPct val="160000"/>
              </a:lnSpc>
              <a:buSzPct val="100000"/>
            </a:pPr>
            <a:r>
              <a:rPr lang="en-US" sz="1300" dirty="0">
                <a:solidFill>
                  <a:srgbClr val="25312F"/>
                </a:solidFill>
              </a:rPr>
              <a:t>Fox, J.H. (1982) “Perspectives on the continuity perspective”, International Journal of Aging and Human Development, 14(2), pp.97–115.</a:t>
            </a:r>
          </a:p>
          <a:p>
            <a:pPr>
              <a:lnSpc>
                <a:spcPct val="160000"/>
              </a:lnSpc>
              <a:buSzPct val="100000"/>
            </a:pPr>
            <a:r>
              <a:rPr lang="en-US" sz="1300" dirty="0">
                <a:solidFill>
                  <a:srgbClr val="25312F"/>
                </a:solidFill>
              </a:rPr>
              <a:t>Havighurst, R.J. (1961) “Successful aging”, The Gerontologist, 1(1), pp.8–13.</a:t>
            </a:r>
            <a:endParaRPr lang="en-US" sz="1300" dirty="0"/>
          </a:p>
          <a:p>
            <a:pPr>
              <a:lnSpc>
                <a:spcPct val="160000"/>
              </a:lnSpc>
              <a:buSzPct val="100000"/>
            </a:pPr>
            <a:r>
              <a:rPr lang="en-US" sz="1300" dirty="0">
                <a:solidFill>
                  <a:srgbClr val="25312F"/>
                </a:solidFill>
              </a:rPr>
              <a:t>Hodge, G. et al. (2024) “Older peoples’ lived experiences of </a:t>
            </a:r>
            <a:r>
              <a:rPr lang="en-US" sz="1300" dirty="0" err="1">
                <a:solidFill>
                  <a:srgbClr val="25312F"/>
                </a:solidFill>
              </a:rPr>
              <a:t>personalised</a:t>
            </a:r>
            <a:r>
              <a:rPr lang="en-US" sz="1300" dirty="0">
                <a:solidFill>
                  <a:srgbClr val="25312F"/>
                </a:solidFill>
              </a:rPr>
              <a:t> care in care homes: a meta-ethnography”, International Journal of Older People Nursing, 19(1), e12585.</a:t>
            </a:r>
            <a:endParaRPr lang="en-US" sz="1300" dirty="0"/>
          </a:p>
          <a:p>
            <a:pPr>
              <a:lnSpc>
                <a:spcPct val="160000"/>
              </a:lnSpc>
              <a:buSzPct val="100000"/>
            </a:pPr>
            <a:r>
              <a:rPr lang="en-US" sz="1300" dirty="0">
                <a:solidFill>
                  <a:srgbClr val="25312F"/>
                </a:solidFill>
              </a:rPr>
              <a:t>Kwan, I., Rutter, D., Anderson, B. and Stansfield, C. (2019) “Personal care and practical support at home: a systematic review of older people’s views and experiences”, Working with Older People, 23(2).</a:t>
            </a:r>
            <a:endParaRPr lang="en-US" sz="1300" dirty="0"/>
          </a:p>
          <a:p>
            <a:pPr>
              <a:buSzPct val="100000"/>
              <a:buChar char="•"/>
            </a:pPr>
            <a:endParaRPr lang="en-US" sz="1300" dirty="0"/>
          </a:p>
          <a:p>
            <a:pPr>
              <a:buSzPct val="100000"/>
              <a:buChar char="•"/>
            </a:pPr>
            <a:endParaRPr lang="en-US" sz="1300" dirty="0"/>
          </a:p>
        </p:txBody>
      </p:sp>
      <p:sp>
        <p:nvSpPr>
          <p:cNvPr id="6" name="Slide Number Placeholder 0">
            <a:extLst>
              <a:ext uri="{FF2B5EF4-FFF2-40B4-BE49-F238E27FC236}">
                <a16:creationId xmlns:a16="http://schemas.microsoft.com/office/drawing/2014/main" id="{60747A51-1784-D596-4B24-F4DB5D07549C}"/>
              </a:ext>
            </a:extLst>
          </p:cNvPr>
          <p:cNvSpPr txBox="1">
            <a:spLocks/>
          </p:cNvSpPr>
          <p:nvPr/>
        </p:nvSpPr>
        <p:spPr>
          <a:xfrm>
            <a:off x="11292840" y="6473952"/>
            <a:ext cx="320040" cy="182880"/>
          </a:xfrm>
          <a:prstGeom prst="rect">
            <a:avLst/>
          </a:prstGeom>
          <a:extLst>
            <a:ext uri="{C572A759-6A51-4108-AA02-DFA0A04FC94B}">
              <ma14:wrappingTextBoxFlag xmlns="" xmlns:ma14="http://schemas.microsoft.com/office/mac/drawingml/2011/main" val="0"/>
            </a:ext>
          </a:extLst>
        </p:spPr>
        <p:txBody>
          <a:bodyPr vert="horz" lIns="91440" tIns="45720" rIns="91440" bIns="45720" rtlCol="0" anchor="ctr"/>
          <a:lstStyle>
            <a:defPPr>
              <a:defRPr lang="en-US"/>
            </a:defPPr>
            <a:lvl1pPr marL="0" algn="r" defTabSz="914400" rtl="0" eaLnBrk="1" latinLnBrk="0" hangingPunct="1">
              <a:defRPr sz="800" kern="1200">
                <a:solidFill>
                  <a:srgbClr val="6B7471"/>
                </a:solidFill>
                <a:latin typeface="Aptos"/>
                <a:ea typeface="Aptos"/>
                <a:cs typeface="Apto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fld id="{F7021451-1387-4CA6-816F-3879F97B5CBC}" type="slidenum">
              <a:rPr lang="en-US" smtClean="0"/>
              <a:pPr algn="l"/>
              <a:t>17</a:t>
            </a:fld>
            <a:endParaRPr lang="en-US"/>
          </a:p>
        </p:txBody>
      </p:sp>
    </p:spTree>
    <p:extLst>
      <p:ext uri="{BB962C8B-B14F-4D97-AF65-F5344CB8AC3E}">
        <p14:creationId xmlns:p14="http://schemas.microsoft.com/office/powerpoint/2010/main" val="8109855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EA7084-2223-7968-D424-C03E8CA456B3}"/>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90D42EF2-DD24-7755-540A-1828AB34AB37}"/>
              </a:ext>
            </a:extLst>
          </p:cNvPr>
          <p:cNvSpPr/>
          <p:nvPr/>
        </p:nvSpPr>
        <p:spPr>
          <a:xfrm>
            <a:off x="0" y="255639"/>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44090439-2CBC-D2DB-E879-4A280DEB85A0}"/>
              </a:ext>
            </a:extLst>
          </p:cNvPr>
          <p:cNvSpPr/>
          <p:nvPr/>
        </p:nvSpPr>
        <p:spPr>
          <a:xfrm>
            <a:off x="14751" y="6366404"/>
            <a:ext cx="12192000" cy="127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 0">
            <a:extLst>
              <a:ext uri="{FF2B5EF4-FFF2-40B4-BE49-F238E27FC236}">
                <a16:creationId xmlns:a16="http://schemas.microsoft.com/office/drawing/2014/main" id="{7B59102C-7189-17FF-95BC-50C376DCC611}"/>
              </a:ext>
            </a:extLst>
          </p:cNvPr>
          <p:cNvSpPr/>
          <p:nvPr/>
        </p:nvSpPr>
        <p:spPr>
          <a:xfrm>
            <a:off x="594360" y="384048"/>
            <a:ext cx="5029200" cy="228600"/>
          </a:xfrm>
          <a:prstGeom prst="rect">
            <a:avLst/>
          </a:prstGeom>
          <a:noFill/>
          <a:ln/>
        </p:spPr>
        <p:txBody>
          <a:bodyPr wrap="square" rtlCol="0" anchor="ctr"/>
          <a:lstStyle/>
          <a:p>
            <a:pPr marL="0" indent="0">
              <a:buNone/>
            </a:pPr>
            <a:r>
              <a:rPr lang="en-US" b="1" kern="0" spc="150" dirty="0"/>
              <a:t>REFERENCES</a:t>
            </a:r>
            <a:endParaRPr lang="en-US" dirty="0"/>
          </a:p>
        </p:txBody>
      </p:sp>
      <p:sp>
        <p:nvSpPr>
          <p:cNvPr id="4" name="Text 2">
            <a:extLst>
              <a:ext uri="{FF2B5EF4-FFF2-40B4-BE49-F238E27FC236}">
                <a16:creationId xmlns:a16="http://schemas.microsoft.com/office/drawing/2014/main" id="{948B2282-664E-5908-1E11-77394E3DB5C1}"/>
              </a:ext>
            </a:extLst>
          </p:cNvPr>
          <p:cNvSpPr/>
          <p:nvPr/>
        </p:nvSpPr>
        <p:spPr>
          <a:xfrm>
            <a:off x="594360" y="904875"/>
            <a:ext cx="9296089" cy="5298920"/>
          </a:xfrm>
          <a:prstGeom prst="rect">
            <a:avLst/>
          </a:prstGeom>
          <a:noFill/>
          <a:ln/>
        </p:spPr>
        <p:txBody>
          <a:bodyPr wrap="square" lIns="381" tIns="381" rIns="381" bIns="381" rtlCol="0" anchor="ctr">
            <a:normAutofit/>
          </a:bodyPr>
          <a:lstStyle/>
          <a:p>
            <a:pPr>
              <a:lnSpc>
                <a:spcPct val="160000"/>
              </a:lnSpc>
              <a:buSzPct val="100000"/>
            </a:pPr>
            <a:r>
              <a:rPr lang="en-US" sz="1300" dirty="0">
                <a:solidFill>
                  <a:srgbClr val="25312F"/>
                </a:solidFill>
              </a:rPr>
              <a:t>Mental Capacity Act 2005, c.9. London: The Stationery Office.</a:t>
            </a:r>
            <a:endParaRPr lang="en-US" sz="1300" dirty="0"/>
          </a:p>
          <a:p>
            <a:pPr>
              <a:lnSpc>
                <a:spcPct val="160000"/>
              </a:lnSpc>
              <a:buSzPct val="100000"/>
            </a:pPr>
            <a:r>
              <a:rPr lang="en-US" sz="1300" dirty="0">
                <a:solidFill>
                  <a:srgbClr val="25312F"/>
                </a:solidFill>
              </a:rPr>
              <a:t>NHS England (2026) Proactive care: providing care and support for people living at home with moderate or severe frailty. London: NHS England.</a:t>
            </a:r>
            <a:endParaRPr lang="en-US" sz="1300" dirty="0"/>
          </a:p>
          <a:p>
            <a:pPr>
              <a:lnSpc>
                <a:spcPct val="160000"/>
              </a:lnSpc>
              <a:buSzPct val="100000"/>
            </a:pPr>
            <a:r>
              <a:rPr lang="en-US" sz="1300" dirty="0">
                <a:solidFill>
                  <a:srgbClr val="25312F"/>
                </a:solidFill>
              </a:rPr>
              <a:t>NICE (2015) Older people: independence and mental wellbeing (NG32). London: NICE.</a:t>
            </a:r>
            <a:endParaRPr lang="en-US" sz="1300" dirty="0"/>
          </a:p>
          <a:p>
            <a:pPr>
              <a:lnSpc>
                <a:spcPct val="160000"/>
              </a:lnSpc>
              <a:buSzPct val="100000"/>
            </a:pPr>
            <a:r>
              <a:rPr lang="en-US" sz="1300" dirty="0">
                <a:solidFill>
                  <a:srgbClr val="25312F"/>
                </a:solidFill>
              </a:rPr>
              <a:t>NICE (2016) Mental wellbeing and independence for older people (QS137). London: NICE.</a:t>
            </a:r>
            <a:endParaRPr lang="en-US" sz="1300" dirty="0"/>
          </a:p>
          <a:p>
            <a:pPr>
              <a:lnSpc>
                <a:spcPct val="160000"/>
              </a:lnSpc>
              <a:buSzPct val="100000"/>
            </a:pPr>
            <a:r>
              <a:rPr lang="en-US" sz="1300" dirty="0">
                <a:solidFill>
                  <a:srgbClr val="25312F"/>
                </a:solidFill>
              </a:rPr>
              <a:t>Ofcom (2025) Online Nation 2025. London: Ofcom.</a:t>
            </a:r>
            <a:endParaRPr lang="en-US" sz="1300" dirty="0"/>
          </a:p>
          <a:p>
            <a:pPr>
              <a:lnSpc>
                <a:spcPct val="160000"/>
              </a:lnSpc>
              <a:buSzPct val="100000"/>
            </a:pPr>
            <a:r>
              <a:rPr lang="en-US" sz="1300" dirty="0">
                <a:solidFill>
                  <a:srgbClr val="25312F"/>
                </a:solidFill>
              </a:rPr>
              <a:t>Skills for Care (2026) Size and structure of the adult social care sector and workforce in England, 2025/26. Leeds: Skills for Care.</a:t>
            </a:r>
            <a:endParaRPr lang="en-US" sz="1300" dirty="0"/>
          </a:p>
          <a:p>
            <a:pPr>
              <a:lnSpc>
                <a:spcPct val="160000"/>
              </a:lnSpc>
              <a:buSzPct val="100000"/>
            </a:pPr>
            <a:r>
              <a:rPr lang="en-US" sz="1300" dirty="0" err="1">
                <a:solidFill>
                  <a:srgbClr val="25312F"/>
                </a:solidFill>
              </a:rPr>
              <a:t>Udkunta</a:t>
            </a:r>
            <a:r>
              <a:rPr lang="en-US" sz="1300" dirty="0">
                <a:solidFill>
                  <a:srgbClr val="25312F"/>
                </a:solidFill>
              </a:rPr>
              <a:t>, K., Efstathiou, N. and Guo, P. (2026) “Models of care and interventions to improve person-</a:t>
            </a:r>
            <a:r>
              <a:rPr lang="en-US" sz="1300" dirty="0" err="1">
                <a:solidFill>
                  <a:srgbClr val="25312F"/>
                </a:solidFill>
              </a:rPr>
              <a:t>centred</a:t>
            </a:r>
            <a:r>
              <a:rPr lang="en-US" sz="1300" dirty="0">
                <a:solidFill>
                  <a:srgbClr val="25312F"/>
                </a:solidFill>
              </a:rPr>
              <a:t> care for older people in long-term care facilities”, Journal of Advanced Nursing.</a:t>
            </a:r>
            <a:endParaRPr lang="en-US" sz="1300" dirty="0"/>
          </a:p>
          <a:p>
            <a:pPr>
              <a:lnSpc>
                <a:spcPct val="160000"/>
              </a:lnSpc>
              <a:buSzPct val="100000"/>
            </a:pPr>
            <a:r>
              <a:rPr lang="en-US" sz="1300" dirty="0">
                <a:solidFill>
                  <a:srgbClr val="25312F"/>
                </a:solidFill>
              </a:rPr>
              <a:t>World Health Organization (2020) Healthy ageing and functional ability. Geneva: WHO.</a:t>
            </a:r>
          </a:p>
          <a:p>
            <a:pPr>
              <a:lnSpc>
                <a:spcPct val="160000"/>
              </a:lnSpc>
              <a:buSzPct val="100000"/>
            </a:pPr>
            <a:r>
              <a:rPr lang="en-GB" sz="1300" dirty="0"/>
              <a:t>Social Care Institute for Excellence (SCIE). Deprivation of Liberty Safeguards: Putting them into practice. </a:t>
            </a:r>
            <a:r>
              <a:rPr lang="en-GB" sz="1300" dirty="0">
                <a:hlinkClick r:id="rId2"/>
              </a:rPr>
              <a:t>Original case study, Mr and Mrs S</a:t>
            </a:r>
            <a:r>
              <a:rPr lang="en-GB" sz="1300" dirty="0"/>
              <a:t>.</a:t>
            </a:r>
          </a:p>
          <a:p>
            <a:pPr>
              <a:lnSpc>
                <a:spcPct val="160000"/>
              </a:lnSpc>
              <a:buSzPct val="100000"/>
            </a:pPr>
            <a:r>
              <a:rPr lang="en-GB" sz="1300" dirty="0"/>
              <a:t>Mental Capacity Act 2005, sections 1 and 4. </a:t>
            </a:r>
            <a:r>
              <a:rPr lang="en-GB" sz="1300" dirty="0">
                <a:hlinkClick r:id="rId3"/>
              </a:rPr>
              <a:t>Legislation</a:t>
            </a:r>
            <a:r>
              <a:rPr lang="en-GB" sz="1300" dirty="0"/>
              <a:t>.</a:t>
            </a:r>
          </a:p>
          <a:p>
            <a:pPr>
              <a:lnSpc>
                <a:spcPct val="160000"/>
              </a:lnSpc>
              <a:buSzPct val="100000"/>
            </a:pPr>
            <a:r>
              <a:rPr lang="en-GB" sz="1300" dirty="0"/>
              <a:t>SCIE. Mental Capacity Act: Care planning, liberty and autonomy. </a:t>
            </a:r>
            <a:r>
              <a:rPr lang="en-GB" sz="1300" dirty="0">
                <a:hlinkClick r:id="rId4"/>
              </a:rPr>
              <a:t>Practice guidance</a:t>
            </a:r>
            <a:endParaRPr lang="en-GB" sz="1300" dirty="0"/>
          </a:p>
          <a:p>
            <a:pPr>
              <a:buSzPct val="100000"/>
              <a:buChar char="•"/>
            </a:pPr>
            <a:endParaRPr lang="en-US" sz="1300" dirty="0"/>
          </a:p>
          <a:p>
            <a:pPr>
              <a:buSzPct val="100000"/>
              <a:buChar char="•"/>
            </a:pPr>
            <a:endParaRPr lang="en-US" sz="1300" dirty="0"/>
          </a:p>
        </p:txBody>
      </p:sp>
      <p:sp>
        <p:nvSpPr>
          <p:cNvPr id="6" name="Slide Number Placeholder 0">
            <a:extLst>
              <a:ext uri="{FF2B5EF4-FFF2-40B4-BE49-F238E27FC236}">
                <a16:creationId xmlns:a16="http://schemas.microsoft.com/office/drawing/2014/main" id="{4496CADF-900B-95F3-043D-6FF671702A13}"/>
              </a:ext>
            </a:extLst>
          </p:cNvPr>
          <p:cNvSpPr txBox="1">
            <a:spLocks/>
          </p:cNvSpPr>
          <p:nvPr/>
        </p:nvSpPr>
        <p:spPr>
          <a:xfrm>
            <a:off x="11292840" y="6473952"/>
            <a:ext cx="320040" cy="182880"/>
          </a:xfrm>
          <a:prstGeom prst="rect">
            <a:avLst/>
          </a:prstGeom>
          <a:extLst>
            <a:ext uri="{C572A759-6A51-4108-AA02-DFA0A04FC94B}">
              <ma14:wrappingTextBoxFlag xmlns:ma14="http://schemas.microsoft.com/office/mac/drawingml/2011/main" xmlns="" val="0"/>
            </a:ext>
          </a:extLst>
        </p:spPr>
        <p:txBody>
          <a:bodyPr vert="horz" lIns="91440" tIns="45720" rIns="91440" bIns="45720" rtlCol="0" anchor="ctr"/>
          <a:lstStyle>
            <a:defPPr>
              <a:defRPr lang="en-US"/>
            </a:defPPr>
            <a:lvl1pPr marL="0" algn="r" defTabSz="914400" rtl="0" eaLnBrk="1" latinLnBrk="0" hangingPunct="1">
              <a:defRPr sz="800" kern="1200">
                <a:solidFill>
                  <a:srgbClr val="6B7471"/>
                </a:solidFill>
                <a:latin typeface="Aptos"/>
                <a:ea typeface="Aptos"/>
                <a:cs typeface="Apto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fld id="{F7021451-1387-4CA6-816F-3879F97B5CBC}" type="slidenum">
              <a:rPr lang="en-US" smtClean="0"/>
              <a:pPr algn="l"/>
              <a:t>18</a:t>
            </a:fld>
            <a:endParaRPr lang="en-US"/>
          </a:p>
        </p:txBody>
      </p:sp>
    </p:spTree>
    <p:extLst>
      <p:ext uri="{BB962C8B-B14F-4D97-AF65-F5344CB8AC3E}">
        <p14:creationId xmlns:p14="http://schemas.microsoft.com/office/powerpoint/2010/main" val="21003434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428</TotalTime>
  <Words>4635</Words>
  <Application>Microsoft Office PowerPoint</Application>
  <PresentationFormat>Widescreen</PresentationFormat>
  <Paragraphs>260</Paragraphs>
  <Slides>18</Slides>
  <Notes>12</Notes>
  <HiddenSlides>0</HiddenSlides>
  <MMClips>16</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Aptos</vt:lpstr>
      <vt:lpstr>Aptos Display</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Edinah Nyirankusi (2333162)</dc:creator>
  <cp:lastModifiedBy>Edinah Nyirankusi (2333162)</cp:lastModifiedBy>
  <cp:revision>73</cp:revision>
  <dcterms:created xsi:type="dcterms:W3CDTF">2026-10-08T10:56:55Z</dcterms:created>
  <dcterms:modified xsi:type="dcterms:W3CDTF">2026-10-25T07:46:06Z</dcterms:modified>
</cp:coreProperties>
</file>