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template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8A11E-7CCF-BDBA-3B68-DBC75B0A811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73A0AF-54BA-4282-2077-F1DD1E0732F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FC530-F545-20EF-2A54-03752D1612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B9CF23-1937-4EDE-8340-207947BAED82}" type="datetime1">
              <a:rPr lang="en-GB"/>
              <a:pPr lvl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815998-2822-575C-CA78-4C299011A4F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8985DE-EAC4-8134-7C23-94E4C7C7D50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48C9A8-B686-4C42-8CB5-74F5C9A16BE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051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AD39D-3AC1-5573-A234-90C81F4CC12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15528-691F-0628-2B8D-46F23D71935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1A43C9-3BCF-E473-8B4F-CCADB84E2C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462C6B-0FA3-466D-862A-7132DDEFD61C}" type="datetime1">
              <a:rPr lang="en-GB"/>
              <a:pPr lvl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E797FB-D18C-35F8-A02B-C704CCF847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BE7371-49DC-703E-7BC0-5D1B32BA1A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98977A-8151-458E-BD33-21E48018D7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48467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F89D7-BAFB-8C52-167A-BC04F8190E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F2F34E-CEED-EDF0-C925-B5C6324CEF0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DB787-757E-3366-8125-B912B3D715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B650CE-D0A5-4E6D-A13B-D9114B5F6C07}" type="datetime1">
              <a:rPr lang="en-GB"/>
              <a:pPr lvl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441BFA-5901-CA5B-84C9-799B0E76FCC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B06B8-9898-F9E3-82C7-1AE2A6D90F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F0036C-C155-40C4-93B2-173B199966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706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20E9B-BBAB-46B6-5802-8E026F1AF84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CDE81-3E55-59F6-614F-31AE38CFE50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40B7F-41ED-D232-D9DB-91C730A8FB3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16874F-2C16-7670-7F70-2148E5F129E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BAE3F8-2408-4D29-A6B9-25407467DF43}" type="datetime1">
              <a:rPr lang="en-GB"/>
              <a:pPr lvl="0"/>
              <a:t>04/10/2022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767F5E-7977-4250-D31A-49F90B8B71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298759-1577-3013-2D23-0DF297E19F8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DBE064-8EDD-446C-903B-6E070A07565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17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9345E-AF1E-99C9-E330-11FD508065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B80911-71EF-ADC1-4697-5031FC282F6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B85B86-66FA-BFC2-7C16-D8DCF86FD06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9EF704-F82D-87BD-2BC9-CBD646EEEDD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2AB35E-E5FD-4101-D1F3-B696B389B94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8213D8-F9D1-DF94-F40B-0789AEEC33B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D2EE75-37C3-4AD1-BB09-4C73311E85F0}" type="datetime1">
              <a:rPr lang="en-GB"/>
              <a:pPr lvl="0"/>
              <a:t>04/10/2022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E3FDE3-9D15-2AAD-4EF4-ECD4D68938D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B9A125-E849-2EE9-722F-39A43A8230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386C16-AC35-45E2-BB89-504C88E77AA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24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FB7E-1133-A4A3-3910-364A9B3ADDF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D14486-63DB-CB4E-DF7A-112492BF8D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56AA62B-434D-43A6-AAAA-F9C72A7C1FD6}" type="datetime1">
              <a:rPr lang="en-GB"/>
              <a:pPr lvl="0"/>
              <a:t>04/10/2022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233162-EF0C-6525-C010-25C6F2677ED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2C84BB-9C78-BBE5-DF68-BD4728F3FB2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0D4DFA-09AB-4EAE-AF68-3AC3D55B606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655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80E5D1-6374-2ED5-A46B-40B1D055D9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547A12-1AAA-486B-AE2D-7A825A8E4AA5}" type="datetime1">
              <a:rPr lang="en-GB"/>
              <a:pPr lvl="0"/>
              <a:t>04/10/2022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298DAB-37FA-050C-A180-403875C2B49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36FDD9-8E24-5A72-4F6F-6BC7F24145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01EEE1-9044-4F42-9017-0978C3D6FB3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259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932A2-63DE-3AC8-6689-4EAFD9094C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D7742-921C-1AC0-273D-BF46B3E38E3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75B3C6-7AE8-5351-9C8A-81A48473064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F2FF49-19D3-310B-2953-92F0E73D84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70EB8C-8AF3-48A2-A086-991142771821}" type="datetime1">
              <a:rPr lang="en-GB"/>
              <a:pPr lvl="0"/>
              <a:t>04/10/2022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0A7AB3-8FE0-AD43-84C4-88C75A76A6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86B798-8E11-EFC3-90C8-A4D3694FEBE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7AD347-963E-4B8E-80AC-5B3AB78012D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087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91C5B-6CDF-F464-4ED3-9211E788EF3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4D0EC0-2A11-9013-C480-F49165A4336E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DF6C5E-286C-06ED-6CC8-B913C3352EB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2F0A12-813F-E83C-243D-15685DDD8D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B1BD63-CB1D-4FC9-8723-858B644D0E12}" type="datetime1">
              <a:rPr lang="en-GB"/>
              <a:pPr lvl="0"/>
              <a:t>04/10/2022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670031-AAA6-6B5C-A999-D7AF14ED66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F12B57-1C42-F57D-78E6-187269D7CA6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D0DF1B2-A6CE-48E5-AACA-E296D076FC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715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BDA14-BBC3-F094-F88A-68E509462C9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74C687-FE53-A1D3-48D8-878C75D3498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381D1-4FD2-38C9-60AB-3A35B9C17B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F4C9C7-ADA6-4AFB-83EF-96D6E40102B2}" type="datetime1">
              <a:rPr lang="en-GB"/>
              <a:pPr lvl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FB0FC-463A-2DB8-3032-9C442A869D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9D64CB-FB2F-B447-441D-79E366B76C6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78F11C-0680-4E55-ABC7-A9920CDA15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188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4548A8-6A8B-A940-046E-CB322484093D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7BCB27-74AC-8808-F9A0-F706097B6E1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3C3A9-3BED-699A-617E-2C5A04EE39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2B3F3E-57E7-4F9B-9824-348CC480E9BD}" type="datetime1">
              <a:rPr lang="en-GB"/>
              <a:pPr lvl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8A2DF4-8323-4303-DBE3-12ABC3F22C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CA344-355D-3BCA-7C89-AE2D8ED52B7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13FD74-92DD-4EAF-A60E-C21223DC43E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310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DC3067-EBCD-3D72-FDF8-CDFF710B016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B6E80-D2F4-1F2F-F1F0-71880063361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98397B-9A13-E899-1B7C-D9BCC889C5E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AB7FEA82-4293-4AF1-A327-198707FAEE6B}" type="datetime1">
              <a:rPr lang="en-GB"/>
              <a:pPr lvl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22923-5486-0A8E-E4D4-A04B191A806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804EE3-7A59-4D51-1F90-D3FD84145C8B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8D0E0D2-E578-4A08-94CE-366E13746F03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2AEB7-AC91-B1CF-B139-964622DC5D2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BMSW6101- Emergent Leadership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6A603-E5BB-2E7C-9CD8-AC835F81665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en-GB" sz="1800" b="1">
                <a:latin typeface="Arial" pitchFamily="34"/>
                <a:cs typeface="Times New Roman" pitchFamily="18"/>
              </a:rPr>
              <a:t>AIM(S)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marL="342900" lvl="0" indent="-34290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itchFamily="18"/>
              <a:buChar char=""/>
            </a:pPr>
            <a:r>
              <a:rPr lang="en-GB" sz="1800">
                <a:latin typeface="Arial" pitchFamily="34"/>
                <a:cs typeface="Times New Roman" pitchFamily="18"/>
              </a:rPr>
              <a:t>To explore the key responsibilities of leadership in the workplace and the critical importance of the objective analysis of personal strengths and limitations.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0BEA4-7452-CB87-379F-E721E9BF4BE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 b="1">
                <a:latin typeface="Arial" pitchFamily="34"/>
                <a:cs typeface="Times New Roman" pitchFamily="18"/>
              </a:rPr>
              <a:t>LEARNING OUTCOMES</a:t>
            </a:r>
            <a:br>
              <a:rPr lang="en-GB" sz="1800">
                <a:latin typeface="Calibri" pitchFamily="34"/>
                <a:cs typeface="Times New Roman" pitchFamily="18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58885-C26D-B370-D4B9-955B92F34B7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hangingPunct="0">
              <a:lnSpc>
                <a:spcPct val="115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1800" b="1">
                <a:latin typeface="Arial" pitchFamily="34"/>
                <a:cs typeface="Times New Roman" pitchFamily="18"/>
              </a:rPr>
              <a:t>Upon the successful completion of this module, the student should be able to:</a:t>
            </a:r>
            <a:endParaRPr lang="en-GB" sz="1800" b="1">
              <a:latin typeface="Calibri" pitchFamily="34"/>
              <a:cs typeface="Times New Roman" pitchFamily="18"/>
            </a:endParaRPr>
          </a:p>
          <a:p>
            <a:pPr marL="342900" lvl="0" indent="-34290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itchFamily="18"/>
              <a:buChar char=""/>
            </a:pPr>
            <a:r>
              <a:rPr lang="en-GB" sz="1800">
                <a:latin typeface="Arial" pitchFamily="34"/>
                <a:cs typeface="Times New Roman" pitchFamily="18"/>
              </a:rPr>
              <a:t>critically evaluate personal ability to fulfil key responsibilities of the leadership role within the context of established leadership styles; 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marL="342900" lvl="0" indent="-34290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itchFamily="18"/>
              <a:buChar char=""/>
            </a:pPr>
            <a:r>
              <a:rPr lang="en-GB" sz="1800">
                <a:latin typeface="Arial" pitchFamily="34"/>
                <a:cs typeface="Times New Roman" pitchFamily="18"/>
              </a:rPr>
              <a:t>analyse and critically assess strategies for leadership in relation to others;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marL="342900" lvl="0" indent="-34290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Symbol" pitchFamily="18"/>
              <a:buChar char=""/>
            </a:pPr>
            <a:r>
              <a:rPr lang="en-GB" sz="1800">
                <a:latin typeface="Arial" pitchFamily="34"/>
                <a:cs typeface="Times New Roman" pitchFamily="18"/>
              </a:rPr>
              <a:t>plan for the leadership of change of an appropriate level of complexity within the workplace.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42058-130E-B47B-00E4-A737F98F2F9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800" b="1">
                <a:latin typeface="Arial" pitchFamily="34"/>
                <a:cs typeface="Times New Roman" pitchFamily="18"/>
              </a:rPr>
              <a:t>INDICATIVE CONTENT</a:t>
            </a:r>
            <a:br>
              <a:rPr lang="en-GB" sz="1800">
                <a:latin typeface="Calibri" pitchFamily="34"/>
                <a:cs typeface="Times New Roman" pitchFamily="18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0ED76-7DCF-5BAA-CC0D-0BECC66F073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GB" sz="1800">
                <a:latin typeface="Arial" pitchFamily="34"/>
                <a:cs typeface="Times New Roman" pitchFamily="18"/>
              </a:rPr>
              <a:t>Introduction to leadership models, theories and styles.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GB" sz="1800">
                <a:latin typeface="Arial" pitchFamily="34"/>
                <a:cs typeface="Times New Roman" pitchFamily="18"/>
              </a:rPr>
              <a:t>Key responsibilities of the leadership role.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GB" sz="1800">
                <a:latin typeface="Arial" pitchFamily="34"/>
                <a:cs typeface="Times New Roman" pitchFamily="18"/>
              </a:rPr>
              <a:t>Evaluate different leadership styles in the context of own responsibilities.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GB" sz="1800">
                <a:latin typeface="Arial" pitchFamily="34"/>
                <a:cs typeface="Times New Roman" pitchFamily="18"/>
              </a:rPr>
              <a:t>Repertoire of leadership styles in different situations and with different people.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GB" sz="1800">
                <a:latin typeface="Arial" pitchFamily="34"/>
                <a:cs typeface="Times New Roman" pitchFamily="18"/>
              </a:rPr>
              <a:t>Concept of emotional intelligence and how it applies to the leadership role.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GB" sz="1800">
                <a:latin typeface="Arial" pitchFamily="34"/>
                <a:cs typeface="Times New Roman" pitchFamily="18"/>
              </a:rPr>
              <a:t>Importance of understanding one’s own strengths and limitations.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GB" sz="1800">
                <a:latin typeface="Arial" pitchFamily="34"/>
                <a:cs typeface="Times New Roman" pitchFamily="18"/>
              </a:rPr>
              <a:t>Use and interpretation of techniques to identify characteristics, strengths and limitations.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8487F-E0E8-DDF0-1A57-9B037D07DF7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99EF9-F650-2E2A-CB10-8F0E0F70BDC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  <a:buFont typeface="Calibri Light"/>
              <a:buAutoNum type="arabicPeriod"/>
            </a:pPr>
            <a:endParaRPr lang="en-GB" sz="1800">
              <a:latin typeface="Calibri" pitchFamily="34"/>
              <a:cs typeface="Times New Roman" pitchFamily="18"/>
            </a:endParaRPr>
          </a:p>
          <a:p>
            <a:pPr lvl="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GB" sz="1800">
                <a:latin typeface="Arial" pitchFamily="34"/>
                <a:cs typeface="Times New Roman" pitchFamily="18"/>
              </a:rPr>
              <a:t>Displaying confidence and self-assurance by emphasising personal strengths and showing a readiness to take calculated risks.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 hangingPunct="0">
              <a:lnSpc>
                <a:spcPct val="115000"/>
              </a:lnSpc>
              <a:spcBef>
                <a:spcPts val="600"/>
              </a:spcBef>
              <a:spcAft>
                <a:spcPts val="1000"/>
              </a:spcAft>
            </a:pPr>
            <a:r>
              <a:rPr lang="en-GB" sz="1800">
                <a:latin typeface="Arial" pitchFamily="34"/>
                <a:cs typeface="Times New Roman" pitchFamily="18"/>
              </a:rPr>
              <a:t>Social awareness in terms of empathy, organisational and ‘political awareness, service to others.</a:t>
            </a:r>
            <a:endParaRPr lang="en-GB" sz="1800">
              <a:latin typeface="Calibri" pitchFamily="34"/>
              <a:cs typeface="Times New Roman" pitchFamily="18"/>
            </a:endParaRPr>
          </a:p>
          <a:p>
            <a:pPr lvl="0"/>
            <a:r>
              <a:rPr lang="en-GB" sz="1800">
                <a:latin typeface="Arial" pitchFamily="34"/>
              </a:rPr>
              <a:t>Relationship management in terms of inspiring others</a:t>
            </a: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E2C09-BBF2-5804-7B82-1648AE6AFF5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Assessment-Assignment – Marked 100% Holistic</a:t>
            </a:r>
            <a:br>
              <a:rPr lang="en-GB" sz="4000"/>
            </a:b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35CB3-2D7F-2F14-3789-23ACC73BDFC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spcBef>
                <a:spcPts val="600"/>
              </a:spcBef>
              <a:spcAft>
                <a:spcPts val="600"/>
              </a:spcAft>
            </a:pPr>
            <a:r>
              <a:rPr lang="en-GB" sz="1800" b="1">
                <a:latin typeface="Arial" pitchFamily="34"/>
              </a:rPr>
              <a:t>Assignment is made up of two pieces of work:</a:t>
            </a:r>
          </a:p>
          <a:p>
            <a:pPr lvl="0" algn="just">
              <a:spcBef>
                <a:spcPts val="600"/>
              </a:spcBef>
              <a:spcAft>
                <a:spcPts val="600"/>
              </a:spcAft>
            </a:pPr>
            <a:endParaRPr lang="en-GB" sz="1800" b="1">
              <a:latin typeface="Arial" pitchFamily="34"/>
            </a:endParaRPr>
          </a:p>
          <a:p>
            <a:pPr lvl="0" algn="just">
              <a:spcBef>
                <a:spcPts val="600"/>
              </a:spcBef>
              <a:spcAft>
                <a:spcPts val="600"/>
              </a:spcAft>
            </a:pPr>
            <a:r>
              <a:rPr lang="en-GB" sz="1800" b="1">
                <a:latin typeface="Arial" pitchFamily="34"/>
              </a:rPr>
              <a:t>10 minutes Professional Discussion   </a:t>
            </a:r>
            <a:endParaRPr lang="en-GB" sz="1800">
              <a:latin typeface="Times New Roman" pitchFamily="18"/>
            </a:endParaRPr>
          </a:p>
          <a:p>
            <a:pPr lvl="0"/>
            <a:r>
              <a:rPr lang="en-GB" sz="1800" b="1">
                <a:latin typeface="Arial" pitchFamily="34"/>
              </a:rPr>
              <a:t>4000 words Essay</a:t>
            </a:r>
          </a:p>
          <a:p>
            <a:pPr lvl="0" algn="just">
              <a:spcBef>
                <a:spcPts val="600"/>
              </a:spcBef>
              <a:spcAft>
                <a:spcPts val="600"/>
              </a:spcAft>
            </a:pPr>
            <a:endParaRPr lang="en-GB" sz="1800" b="1">
              <a:latin typeface="Arial" pitchFamily="34"/>
            </a:endParaRPr>
          </a:p>
          <a:p>
            <a:pPr lvl="0" algn="just">
              <a:spcBef>
                <a:spcPts val="600"/>
              </a:spcBef>
              <a:spcAft>
                <a:spcPts val="600"/>
              </a:spcAft>
            </a:pPr>
            <a:r>
              <a:rPr lang="en-GB" sz="1800" b="1">
                <a:latin typeface="Arial" pitchFamily="34"/>
              </a:rPr>
              <a:t>Professional discussion will take place </a:t>
            </a:r>
            <a:endParaRPr lang="en-GB" sz="1800">
              <a:latin typeface="Times New Roman" pitchFamily="18"/>
            </a:endParaRPr>
          </a:p>
          <a:p>
            <a:pPr lvl="0" algn="just">
              <a:spcBef>
                <a:spcPts val="600"/>
              </a:spcBef>
              <a:spcAft>
                <a:spcPts val="600"/>
              </a:spcAft>
            </a:pPr>
            <a:r>
              <a:rPr lang="en-GB" sz="1800" b="1">
                <a:latin typeface="Arial" pitchFamily="34"/>
              </a:rPr>
              <a:t>w/c 24/10/22</a:t>
            </a:r>
            <a:endParaRPr lang="en-GB" sz="1800">
              <a:latin typeface="Times New Roman" pitchFamily="18"/>
            </a:endParaRPr>
          </a:p>
          <a:p>
            <a:pPr lvl="0" algn="just">
              <a:spcBef>
                <a:spcPts val="600"/>
              </a:spcBef>
              <a:spcAft>
                <a:spcPts val="600"/>
              </a:spcAft>
            </a:pPr>
            <a:r>
              <a:rPr lang="en-GB" sz="1800" b="1">
                <a:latin typeface="Arial" pitchFamily="34"/>
              </a:rPr>
              <a:t>Essay  2/12/22 Submission by 15.00</a:t>
            </a:r>
          </a:p>
          <a:p>
            <a:pPr lvl="0" algn="just">
              <a:spcBef>
                <a:spcPts val="600"/>
              </a:spcBef>
              <a:spcAft>
                <a:spcPts val="600"/>
              </a:spcAft>
            </a:pPr>
            <a:r>
              <a:rPr lang="en-GB" sz="1800" b="1">
                <a:latin typeface="Arial" pitchFamily="34"/>
              </a:rPr>
              <a:t>Feedback and provisional mark 13/1/23 by 15.00</a:t>
            </a:r>
          </a:p>
          <a:p>
            <a:pPr lvl="0" algn="just">
              <a:spcBef>
                <a:spcPts val="600"/>
              </a:spcBef>
              <a:spcAft>
                <a:spcPts val="600"/>
              </a:spcAft>
            </a:pPr>
            <a:endParaRPr lang="en-GB" sz="1800" b="1">
              <a:latin typeface="Arial" pitchFamily="34"/>
            </a:endParaRPr>
          </a:p>
          <a:p>
            <a:pPr lvl="0" algn="just">
              <a:spcBef>
                <a:spcPts val="600"/>
              </a:spcBef>
              <a:spcAft>
                <a:spcPts val="600"/>
              </a:spcAft>
            </a:pPr>
            <a:endParaRPr lang="en-GB" sz="1800">
              <a:latin typeface="Times New Roman" pitchFamily="18"/>
            </a:endParaRPr>
          </a:p>
          <a:p>
            <a:pPr lvl="0"/>
            <a:endParaRPr lang="en-GB" sz="1800" b="1">
              <a:latin typeface="Arial" pitchFamily="34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FAA44-9976-A771-1BC6-79C56DE5508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Assignment Tasks.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095AF-A065-4178-2FD2-1FC54BE29EA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/>
            <a:r>
              <a:rPr lang="en-GB" sz="1800">
                <a:latin typeface="Arial" pitchFamily="34"/>
              </a:rPr>
              <a:t>Choose a leader from the world of business.  </a:t>
            </a:r>
            <a:endParaRPr lang="en-GB" sz="1800">
              <a:latin typeface="Times New Roman" pitchFamily="18"/>
            </a:endParaRPr>
          </a:p>
          <a:p>
            <a:pPr marL="457200" lvl="0"/>
            <a:r>
              <a:rPr lang="en-GB" sz="1800">
                <a:latin typeface="Arial" pitchFamily="34"/>
              </a:rPr>
              <a:t>You will be required to discuss your research and analyse and evaluate this leader in the professional discussion and essay.</a:t>
            </a:r>
            <a:endParaRPr lang="en-GB" sz="1800">
              <a:latin typeface="Times New Roman" pitchFamily="18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969B0-0658-4C45-D9DE-7C0286AC436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Task- Professional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E1FCF-042A-6A76-9C56-A0062A8EDE0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>
              <a:lnSpc>
                <a:spcPct val="80000"/>
              </a:lnSpc>
            </a:pPr>
            <a:r>
              <a:rPr lang="en-GB" sz="1800" u="sng">
                <a:latin typeface="Arial" pitchFamily="34"/>
              </a:rPr>
              <a:t>Professional Discussion Activity-</a:t>
            </a:r>
            <a:r>
              <a:rPr lang="en-GB" sz="1800">
                <a:latin typeface="Arial" pitchFamily="34"/>
              </a:rPr>
              <a:t> Your professional discussion should last 10 minutes.</a:t>
            </a:r>
            <a:endParaRPr lang="en-GB" sz="1800">
              <a:latin typeface="Times New Roman" pitchFamily="18"/>
            </a:endParaRPr>
          </a:p>
          <a:p>
            <a:pPr lvl="0">
              <a:lnSpc>
                <a:spcPct val="80000"/>
              </a:lnSpc>
            </a:pPr>
            <a:r>
              <a:rPr lang="en-GB" sz="1800">
                <a:latin typeface="Arial" pitchFamily="34"/>
              </a:rPr>
              <a:t> </a:t>
            </a:r>
            <a:endParaRPr lang="en-GB" sz="18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1800" u="sng">
                <a:latin typeface="Arial" pitchFamily="34"/>
              </a:rPr>
              <a:t>Task 1</a:t>
            </a:r>
            <a:endParaRPr lang="en-GB" sz="18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1800">
                <a:latin typeface="Arial" pitchFamily="34"/>
              </a:rPr>
              <a:t> </a:t>
            </a:r>
            <a:endParaRPr lang="en-GB" sz="18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1800">
                <a:latin typeface="Arial" pitchFamily="34"/>
              </a:rPr>
              <a:t>Explain why you have made this choice – based on achievements and impact this leader has had on those they have led within an organisation/s.</a:t>
            </a:r>
            <a:endParaRPr lang="en-GB" sz="18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1800" b="1">
                <a:latin typeface="Arial" pitchFamily="34"/>
              </a:rPr>
              <a:t> </a:t>
            </a:r>
            <a:endParaRPr lang="en-GB" sz="18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1800" u="sng">
                <a:latin typeface="Arial" pitchFamily="34"/>
              </a:rPr>
              <a:t>Task 2</a:t>
            </a:r>
            <a:endParaRPr lang="en-GB" sz="18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1800" b="1">
                <a:latin typeface="Arial" pitchFamily="34"/>
              </a:rPr>
              <a:t> </a:t>
            </a:r>
            <a:endParaRPr lang="en-GB" sz="18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1800">
                <a:latin typeface="Arial" pitchFamily="34"/>
              </a:rPr>
              <a:t>Using leadership theorists and models critically evaluate traits and styles demonstrated by your chosen leader – you should highlight positive and negative points of the use of these theories and models by the leader and their impact on the organisation and stakeholders.</a:t>
            </a:r>
            <a:endParaRPr lang="en-GB" sz="1800">
              <a:latin typeface="Times New Roman" pitchFamily="18"/>
            </a:endParaRPr>
          </a:p>
          <a:p>
            <a:pPr lvl="0">
              <a:lnSpc>
                <a:spcPct val="80000"/>
              </a:lnSpc>
            </a:pPr>
            <a:r>
              <a:rPr lang="en-GB" sz="1800">
                <a:latin typeface="Arial" pitchFamily="34"/>
              </a:rPr>
              <a:t> NB. No powerpoint slides or supplementary notes required for this discussion.</a:t>
            </a:r>
            <a:endParaRPr lang="en-GB" sz="1800">
              <a:latin typeface="Times New Roman" pitchFamily="18"/>
            </a:endParaRPr>
          </a:p>
          <a:p>
            <a:pPr lvl="0">
              <a:lnSpc>
                <a:spcPct val="80000"/>
              </a:lnSpc>
            </a:pPr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296BA-DEAF-495F-61BE-75271A181C5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</a:rPr>
              <a:t>Essay-4000 Words</a:t>
            </a:r>
            <a:br>
              <a:rPr lang="en-GB">
                <a:latin typeface="Times New Roman" pitchFamily="18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3AFC5-8443-8DBE-E1EB-35A83D4CDD2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>
              <a:lnSpc>
                <a:spcPct val="80000"/>
              </a:lnSpc>
            </a:pPr>
            <a:r>
              <a:rPr lang="en-GB" sz="1700">
                <a:latin typeface="Arial" pitchFamily="34"/>
              </a:rPr>
              <a:t> </a:t>
            </a:r>
            <a:r>
              <a:rPr lang="en-GB" sz="2000" u="sng">
                <a:latin typeface="Arial" pitchFamily="34"/>
              </a:rPr>
              <a:t>Task 1</a:t>
            </a:r>
            <a:endParaRPr lang="en-GB" sz="20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2000">
                <a:latin typeface="Arial" pitchFamily="34"/>
              </a:rPr>
              <a:t> Utilising the information prepared for your Professional Discussion provide a ‘brief’ background on the leader and critically discuss their chosen traits and styles.</a:t>
            </a:r>
            <a:endParaRPr lang="en-GB" sz="20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2000">
                <a:latin typeface="Arial" pitchFamily="34"/>
              </a:rPr>
              <a:t> </a:t>
            </a:r>
            <a:r>
              <a:rPr lang="en-GB" sz="2000" u="sng">
                <a:latin typeface="Arial" pitchFamily="34"/>
              </a:rPr>
              <a:t>Task 2</a:t>
            </a:r>
            <a:endParaRPr lang="en-GB" sz="20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2000">
                <a:latin typeface="Arial" pitchFamily="34"/>
              </a:rPr>
              <a:t>Analyse and critically assess strategies of leadership with examples of how this leader has changed the lives of the people they have led/are leading e.g. motivation, communication etc.</a:t>
            </a:r>
            <a:endParaRPr lang="en-GB" sz="20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2000" u="sng">
                <a:latin typeface="Arial" pitchFamily="34"/>
              </a:rPr>
              <a:t>Task 3</a:t>
            </a:r>
            <a:endParaRPr lang="en-GB" sz="20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2000">
                <a:latin typeface="Arial" pitchFamily="34"/>
              </a:rPr>
              <a:t>Critically evaluate your personal ability to fulfil the key responsibilities of the leadership role within the context of established leadership styles </a:t>
            </a:r>
            <a:endParaRPr lang="en-GB" sz="20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2000">
                <a:latin typeface="Arial" pitchFamily="34"/>
              </a:rPr>
              <a:t> </a:t>
            </a:r>
            <a:r>
              <a:rPr lang="en-GB" sz="2000" u="sng">
                <a:latin typeface="Arial" pitchFamily="34"/>
              </a:rPr>
              <a:t>Task 4</a:t>
            </a:r>
            <a:endParaRPr lang="en-GB" sz="2000">
              <a:latin typeface="Times New Roman" pitchFamily="18"/>
            </a:endParaRPr>
          </a:p>
          <a:p>
            <a:pPr marL="457200" lvl="0">
              <a:lnSpc>
                <a:spcPct val="80000"/>
              </a:lnSpc>
            </a:pPr>
            <a:r>
              <a:rPr lang="en-GB" sz="2000">
                <a:latin typeface="Arial" pitchFamily="34"/>
              </a:rPr>
              <a:t>Discuss how you would demonstrate ‘leadership’ by engaging in and planning  for a  change in ‘employees contracts’ at an organisation. </a:t>
            </a:r>
            <a:endParaRPr lang="en-GB" sz="2000">
              <a:latin typeface="Times New Roman" pitchFamily="18"/>
            </a:endParaRPr>
          </a:p>
          <a:p>
            <a:pPr lvl="0">
              <a:lnSpc>
                <a:spcPct val="80000"/>
              </a:lnSpc>
            </a:pPr>
            <a:endParaRPr lang="en-GB" sz="26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A0CDF-E995-C6CB-493F-F0AE877D346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000" b="1" cap="all">
                <a:latin typeface="Arial" pitchFamily="34"/>
              </a:rPr>
              <a:t>GUIDANCE FOR Students IN THE COMPLETION OF TASKS- PLEASE READ THIS IT IS ATTACHED TO THE ASSIGNMENT AND CONTAINS THE MARKING CRITERIA FOR THIS ASSIGNMENT.</a:t>
            </a:r>
            <a:endParaRPr lang="en-GB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211A0-430F-62F0-329E-DCCCAB40CA9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Example:</a:t>
            </a:r>
          </a:p>
          <a:p>
            <a:pPr lvl="0"/>
            <a:r>
              <a:rPr lang="en-GB" sz="1800" b="1">
                <a:latin typeface="Arial" pitchFamily="34"/>
              </a:rPr>
              <a:t>Engagement with Literature Skills</a:t>
            </a:r>
          </a:p>
          <a:p>
            <a:pPr lvl="0" algn="just"/>
            <a:r>
              <a:rPr lang="en-GB" sz="1800" b="1" i="1">
                <a:latin typeface="Arial" pitchFamily="34"/>
              </a:rPr>
              <a:t>Guidance specific to this assessment:</a:t>
            </a:r>
            <a:r>
              <a:rPr lang="en-GB" sz="1800" i="1">
                <a:latin typeface="Arial" pitchFamily="34"/>
              </a:rPr>
              <a:t> </a:t>
            </a:r>
            <a:endParaRPr lang="en-GB" sz="1800">
              <a:latin typeface="Times New Roman" pitchFamily="18"/>
            </a:endParaRPr>
          </a:p>
          <a:p>
            <a:pPr lvl="0" algn="just"/>
            <a:r>
              <a:rPr lang="en-GB" sz="1800" i="1">
                <a:latin typeface="Arial" pitchFamily="34"/>
              </a:rPr>
              <a:t>You should include a minimum of 5 academic sources in your bibliography  in support of your professional discussion and 20 academic references  in support of your essay</a:t>
            </a:r>
            <a:endParaRPr lang="en-GB" sz="1800">
              <a:latin typeface="Times New Roman" pitchFamily="18"/>
            </a:endParaRPr>
          </a:p>
          <a:p>
            <a:pPr lvl="0"/>
            <a:endParaRPr lang="en-GB" sz="1800">
              <a:latin typeface="Times New Roman" pitchFamily="18"/>
            </a:endParaRPr>
          </a:p>
          <a:p>
            <a:pPr lvl="0"/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ro. to Leadership module" id="{5B511DE7-F3AF-4A96-A2C4-DEB562CE9121}" vid="{893BD97C-8112-4B2B-B0E7-42BD5BAABF3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</TotalTime>
  <Words>588</Words>
  <Application>Microsoft Office PowerPoint</Application>
  <PresentationFormat>Widescreen</PresentationFormat>
  <Paragraphs>60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Symbol</vt:lpstr>
      <vt:lpstr>Times New Roman</vt:lpstr>
      <vt:lpstr>Office Theme</vt:lpstr>
      <vt:lpstr>BMSW6101- Emergent Leadership Skills</vt:lpstr>
      <vt:lpstr>LEARNING OUTCOMES </vt:lpstr>
      <vt:lpstr>INDICATIVE CONTENT </vt:lpstr>
      <vt:lpstr>PowerPoint Presentation</vt:lpstr>
      <vt:lpstr>Assessment-Assignment – Marked 100% Holistic </vt:lpstr>
      <vt:lpstr>Assignment Tasks.</vt:lpstr>
      <vt:lpstr>Task- Professional Discussion</vt:lpstr>
      <vt:lpstr>Essay-4000 Words </vt:lpstr>
      <vt:lpstr>GUIDANCE FOR Students IN THE COMPLETION OF TASKS- PLEASE READ THIS IT IS ATTACHED TO THE ASSIGNMENT AND CONTAINS THE MARKING CRITERIA FOR THIS ASSIGNMENT.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BMSW6101- Emergent Leadership Skills</dc:title>
  <dc:creator>Maria Heffernan</dc:creator>
  <cp:lastModifiedBy>Maria Heffernan</cp:lastModifiedBy>
  <cp:revision>1</cp:revision>
  <dcterms:created xsi:type="dcterms:W3CDTF">2022-10-01T15:27:20Z</dcterms:created>
  <dcterms:modified xsi:type="dcterms:W3CDTF">2022-10-04T07:28:42Z</dcterms:modified>
</cp:coreProperties>
</file>