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57" r:id="rId3"/>
    <p:sldId id="261" r:id="rId4"/>
    <p:sldId id="262" r:id="rId5"/>
    <p:sldId id="263" r:id="rId6"/>
    <p:sldId id="264" r:id="rId7"/>
    <p:sldId id="265" r:id="rId8"/>
    <p:sldId id="266" r:id="rId9"/>
    <p:sldId id="267" r:id="rId10"/>
    <p:sldId id="271" r:id="rId11"/>
    <p:sldId id="274" r:id="rId12"/>
    <p:sldId id="268" r:id="rId13"/>
    <p:sldId id="272" r:id="rId14"/>
    <p:sldId id="270" r:id="rId15"/>
    <p:sldId id="273" r:id="rId16"/>
    <p:sldId id="278" r:id="rId17"/>
    <p:sldId id="279" r:id="rId18"/>
    <p:sldId id="280" r:id="rId19"/>
    <p:sldId id="281" r:id="rId20"/>
    <p:sldId id="282" r:id="rId21"/>
    <p:sldId id="283" r:id="rId22"/>
    <p:sldId id="284" r:id="rId23"/>
    <p:sldId id="285" r:id="rId24"/>
    <p:sldId id="286" r:id="rId25"/>
    <p:sldId id="287" r:id="rId26"/>
    <p:sldId id="269"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p:scale>
          <a:sx n="106" d="100"/>
          <a:sy n="106" d="100"/>
        </p:scale>
        <p:origin x="1128" y="-3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 1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9ED-4EC8-8189-6FE5B20A784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9ED-4EC8-8189-6FE5B20A784A}"/>
              </c:ext>
            </c:extLst>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4</c:v>
                </c:pt>
                <c:pt idx="1">
                  <c:v>1</c:v>
                </c:pt>
              </c:numCache>
            </c:numRef>
          </c:val>
          <c:extLst>
            <c:ext xmlns:c16="http://schemas.microsoft.com/office/drawing/2014/chart" uri="{C3380CC4-5D6E-409C-BE32-E72D297353CC}">
              <c16:uniqueId val="{00000000-32E4-4450-B565-18E12B5E018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and explore the UWTSD </a:t>
            </a:r>
            <a:r>
              <a:rPr lang="en-GB" dirty="0" err="1"/>
              <a:t>DigiCentre</a:t>
            </a:r>
            <a:r>
              <a:rPr lang="en-GB" dirty="0"/>
              <a:t>.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02332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302652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120544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2361711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472538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10</a:t>
            </a:fld>
            <a:endParaRPr lang="en-GB"/>
          </a:p>
        </p:txBody>
      </p:sp>
    </p:spTree>
    <p:extLst>
      <p:ext uri="{BB962C8B-B14F-4D97-AF65-F5344CB8AC3E}">
        <p14:creationId xmlns:p14="http://schemas.microsoft.com/office/powerpoint/2010/main" val="2838962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2872735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2924849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14</a:t>
            </a:fld>
            <a:endParaRPr lang="en-GB"/>
          </a:p>
        </p:txBody>
      </p:sp>
    </p:spTree>
    <p:extLst>
      <p:ext uri="{BB962C8B-B14F-4D97-AF65-F5344CB8AC3E}">
        <p14:creationId xmlns:p14="http://schemas.microsoft.com/office/powerpoint/2010/main" val="3005040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students to choose </a:t>
            </a:r>
            <a:r>
              <a:rPr lang="en-GB" b="1" dirty="0"/>
              <a:t>one task only </a:t>
            </a:r>
            <a:r>
              <a:rPr lang="en-GB" dirty="0"/>
              <a:t>to replicate. </a:t>
            </a:r>
          </a:p>
          <a:p>
            <a:endParaRPr lang="en-GB" dirty="0"/>
          </a:p>
          <a:p>
            <a:r>
              <a:rPr lang="en-GB" dirty="0"/>
              <a:t>Direct students to use the relevant computer rooms (</a:t>
            </a:r>
            <a:r>
              <a:rPr lang="en-GB" dirty="0" err="1"/>
              <a:t>Sparkhill</a:t>
            </a:r>
            <a:r>
              <a:rPr lang="en-GB" dirty="0"/>
              <a:t> – common area on ground floor or top floor PC lab) (Quay Place – PC lab on middle floor) </a:t>
            </a:r>
          </a:p>
        </p:txBody>
      </p:sp>
      <p:sp>
        <p:nvSpPr>
          <p:cNvPr id="4" name="Slide Number Placeholder 3"/>
          <p:cNvSpPr>
            <a:spLocks noGrp="1"/>
          </p:cNvSpPr>
          <p:nvPr>
            <p:ph type="sldNum" sz="quarter" idx="5"/>
          </p:nvPr>
        </p:nvSpPr>
        <p:spPr/>
        <p:txBody>
          <a:bodyPr/>
          <a:lstStyle/>
          <a:p>
            <a:fld id="{AA94C325-B9C6-4FD6-8B5F-E3866733CA86}" type="slidenum">
              <a:rPr lang="en-GB" smtClean="0"/>
              <a:t>15</a:t>
            </a:fld>
            <a:endParaRPr lang="en-GB"/>
          </a:p>
        </p:txBody>
      </p:sp>
    </p:spTree>
    <p:extLst>
      <p:ext uri="{BB962C8B-B14F-4D97-AF65-F5344CB8AC3E}">
        <p14:creationId xmlns:p14="http://schemas.microsoft.com/office/powerpoint/2010/main" val="2825177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692C70-C7B2-4974-A210-C471F7194337}" type="slidenum">
              <a:rPr lang="en-GB" smtClean="0"/>
              <a:t>16</a:t>
            </a:fld>
            <a:endParaRPr lang="en-GB"/>
          </a:p>
        </p:txBody>
      </p:sp>
    </p:spTree>
    <p:extLst>
      <p:ext uri="{BB962C8B-B14F-4D97-AF65-F5344CB8AC3E}">
        <p14:creationId xmlns:p14="http://schemas.microsoft.com/office/powerpoint/2010/main" val="1154373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slide 1 of 2 on this skill – this slide shows the first few steps. </a:t>
            </a:r>
          </a:p>
        </p:txBody>
      </p:sp>
      <p:sp>
        <p:nvSpPr>
          <p:cNvPr id="4" name="Slide Number Placeholder 3"/>
          <p:cNvSpPr>
            <a:spLocks noGrp="1"/>
          </p:cNvSpPr>
          <p:nvPr>
            <p:ph type="sldNum" sz="quarter" idx="5"/>
          </p:nvPr>
        </p:nvSpPr>
        <p:spPr/>
        <p:txBody>
          <a:bodyPr/>
          <a:lstStyle/>
          <a:p>
            <a:fld id="{36692C70-C7B2-4974-A210-C471F7194337}" type="slidenum">
              <a:rPr lang="en-GB" smtClean="0"/>
              <a:t>18</a:t>
            </a:fld>
            <a:endParaRPr lang="en-GB"/>
          </a:p>
        </p:txBody>
      </p:sp>
    </p:spTree>
    <p:extLst>
      <p:ext uri="{BB962C8B-B14F-4D97-AF65-F5344CB8AC3E}">
        <p14:creationId xmlns:p14="http://schemas.microsoft.com/office/powerpoint/2010/main" val="374573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Explain that as students become more confident in creating Word documents they may wish to explore each of these options. For now, we will focus on the first: Create a link to a Web Page.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Model the process of inserting a link to a webpage – entering the relevant URL address in the ‘Address’ bar and insert the ‘Text to display’ in the top box, this will create a hyper link within a word document, to your relevant web address – consider using the www.uwtsd.ac.uk/library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19</a:t>
            </a:fld>
            <a:endParaRPr lang="en-GB"/>
          </a:p>
        </p:txBody>
      </p:sp>
    </p:spTree>
    <p:extLst>
      <p:ext uri="{BB962C8B-B14F-4D97-AF65-F5344CB8AC3E}">
        <p14:creationId xmlns:p14="http://schemas.microsoft.com/office/powerpoint/2010/main" val="1029736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of 2.  - Please note to students that ‘Insert – Charts’ is not available as an option on the OneDrive version. (We will show how charts can be created in the OneDrive Excel app and copied into Word in week 4)</a:t>
            </a:r>
          </a:p>
          <a:p>
            <a:endParaRPr lang="en-GB" dirty="0"/>
          </a:p>
          <a:p>
            <a:r>
              <a:rPr lang="en-GB" dirty="0"/>
              <a:t> Today we will introduce this process.</a:t>
            </a:r>
          </a:p>
          <a:p>
            <a:endParaRPr lang="en-GB" dirty="0"/>
          </a:p>
          <a:p>
            <a:r>
              <a:rPr lang="en-GB" dirty="0"/>
              <a:t>. </a:t>
            </a:r>
          </a:p>
        </p:txBody>
      </p:sp>
      <p:sp>
        <p:nvSpPr>
          <p:cNvPr id="4" name="Slide Number Placeholder 3"/>
          <p:cNvSpPr>
            <a:spLocks noGrp="1"/>
          </p:cNvSpPr>
          <p:nvPr>
            <p:ph type="sldNum" sz="quarter" idx="5"/>
          </p:nvPr>
        </p:nvSpPr>
        <p:spPr/>
        <p:txBody>
          <a:bodyPr/>
          <a:lstStyle/>
          <a:p>
            <a:fld id="{36692C70-C7B2-4974-A210-C471F7194337}" type="slidenum">
              <a:rPr lang="en-GB" smtClean="0"/>
              <a:t>20</a:t>
            </a:fld>
            <a:endParaRPr lang="en-GB"/>
          </a:p>
        </p:txBody>
      </p:sp>
    </p:spTree>
    <p:extLst>
      <p:ext uri="{BB962C8B-B14F-4D97-AF65-F5344CB8AC3E}">
        <p14:creationId xmlns:p14="http://schemas.microsoft.com/office/powerpoint/2010/main" val="954726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Pie Chart will be useful if students are wanting to show how many people said ‘yes’ or ‘no’ to a closed question, </a:t>
            </a:r>
          </a:p>
          <a:p>
            <a:endParaRPr lang="en-GB" dirty="0"/>
          </a:p>
          <a:p>
            <a:r>
              <a:rPr lang="en-GB" dirty="0"/>
              <a:t>Once the </a:t>
            </a:r>
            <a:r>
              <a:rPr lang="en-GB" b="1" dirty="0"/>
              <a:t>Pie </a:t>
            </a:r>
            <a:r>
              <a:rPr lang="en-GB" b="0" dirty="0"/>
              <a:t>option has been selected, a chart box and mini excel box will pop up in the Word document. </a:t>
            </a:r>
          </a:p>
          <a:p>
            <a:endParaRPr lang="en-GB" b="0" dirty="0"/>
          </a:p>
          <a:p>
            <a:r>
              <a:rPr lang="en-GB" b="0" dirty="0"/>
              <a:t>The Video is embedded and is </a:t>
            </a:r>
            <a:r>
              <a:rPr lang="en-GB" b="1" dirty="0"/>
              <a:t>not</a:t>
            </a:r>
            <a:r>
              <a:rPr lang="en-GB" b="0" dirty="0"/>
              <a:t> narrated – It shows the insertion of a Pie chart into a Word document (the Research report template) – pause and discuss or model each step as needed. </a:t>
            </a:r>
            <a:endParaRPr lang="en-GB" b="1" dirty="0"/>
          </a:p>
        </p:txBody>
      </p:sp>
      <p:sp>
        <p:nvSpPr>
          <p:cNvPr id="4" name="Slide Number Placeholder 3"/>
          <p:cNvSpPr>
            <a:spLocks noGrp="1"/>
          </p:cNvSpPr>
          <p:nvPr>
            <p:ph type="sldNum" sz="quarter" idx="5"/>
          </p:nvPr>
        </p:nvSpPr>
        <p:spPr/>
        <p:txBody>
          <a:bodyPr/>
          <a:lstStyle/>
          <a:p>
            <a:fld id="{36692C70-C7B2-4974-A210-C471F7194337}" type="slidenum">
              <a:rPr lang="en-GB" smtClean="0"/>
              <a:t>21</a:t>
            </a:fld>
            <a:endParaRPr lang="en-GB"/>
          </a:p>
        </p:txBody>
      </p:sp>
    </p:spTree>
    <p:extLst>
      <p:ext uri="{BB962C8B-B14F-4D97-AF65-F5344CB8AC3E}">
        <p14:creationId xmlns:p14="http://schemas.microsoft.com/office/powerpoint/2010/main" val="22754053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that students use the computers in the shared areas to complete this (Spark Hill – downstairs in common room and on top floor in PC lab, In Quay Place – in shared computer area on 2</a:t>
            </a:r>
            <a:r>
              <a:rPr lang="en-GB" baseline="30000" dirty="0"/>
              <a:t>nd</a:t>
            </a:r>
            <a:r>
              <a:rPr lang="en-GB" dirty="0"/>
              <a:t> floor). </a:t>
            </a:r>
          </a:p>
          <a:p>
            <a:r>
              <a:rPr lang="en-GB" dirty="0"/>
              <a:t>. </a:t>
            </a:r>
          </a:p>
          <a:p>
            <a:endParaRPr lang="en-GB" dirty="0"/>
          </a:p>
          <a:p>
            <a:r>
              <a:rPr lang="en-GB" dirty="0"/>
              <a:t>Any student unable to complete this due to OneDrive or Office.com only access will need to wait for peers to complete. </a:t>
            </a:r>
          </a:p>
          <a:p>
            <a:endParaRPr lang="en-GB" dirty="0"/>
          </a:p>
          <a:p>
            <a:r>
              <a:rPr lang="en-GB" dirty="0"/>
              <a:t>Students can click the on the pie chart and then click the + symbol to see the options – click ‘data labels’ to see the amounts displayed on the pie chart.  </a:t>
            </a:r>
          </a:p>
        </p:txBody>
      </p:sp>
      <p:sp>
        <p:nvSpPr>
          <p:cNvPr id="4" name="Slide Number Placeholder 3"/>
          <p:cNvSpPr>
            <a:spLocks noGrp="1"/>
          </p:cNvSpPr>
          <p:nvPr>
            <p:ph type="sldNum" sz="quarter" idx="5"/>
          </p:nvPr>
        </p:nvSpPr>
        <p:spPr/>
        <p:txBody>
          <a:bodyPr/>
          <a:lstStyle/>
          <a:p>
            <a:fld id="{36692C70-C7B2-4974-A210-C471F7194337}" type="slidenum">
              <a:rPr lang="en-GB" smtClean="0"/>
              <a:t>22</a:t>
            </a:fld>
            <a:endParaRPr lang="en-GB"/>
          </a:p>
        </p:txBody>
      </p:sp>
    </p:spTree>
    <p:extLst>
      <p:ext uri="{BB962C8B-B14F-4D97-AF65-F5344CB8AC3E}">
        <p14:creationId xmlns:p14="http://schemas.microsoft.com/office/powerpoint/2010/main" val="2614772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make your reports look professional, adding a label or caption underneath your chart/image/diagram is really important – this is an opportunity to include your citation if needed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is not narrated – pause, discuss, model the process. (only available on Desktop version). </a:t>
            </a:r>
          </a:p>
          <a:p>
            <a:endParaRPr lang="en-GB" dirty="0"/>
          </a:p>
          <a:p>
            <a:r>
              <a:rPr lang="en-GB" dirty="0"/>
              <a:t>To insert a caption under an image or chart – select the ‘Reference’ toolbar and select the ‘Insert Caption’ – Type an appropriate caption to reflect the content of the figure – highlight to students that a citation could be included if they have used an image from a website. </a:t>
            </a:r>
          </a:p>
        </p:txBody>
      </p:sp>
      <p:sp>
        <p:nvSpPr>
          <p:cNvPr id="4" name="Slide Number Placeholder 3"/>
          <p:cNvSpPr>
            <a:spLocks noGrp="1"/>
          </p:cNvSpPr>
          <p:nvPr>
            <p:ph type="sldNum" sz="quarter" idx="5"/>
          </p:nvPr>
        </p:nvSpPr>
        <p:spPr/>
        <p:txBody>
          <a:bodyPr/>
          <a:lstStyle/>
          <a:p>
            <a:fld id="{36692C70-C7B2-4974-A210-C471F7194337}" type="slidenum">
              <a:rPr lang="en-GB" smtClean="0"/>
              <a:t>23</a:t>
            </a:fld>
            <a:endParaRPr lang="en-GB"/>
          </a:p>
        </p:txBody>
      </p:sp>
    </p:spTree>
    <p:extLst>
      <p:ext uri="{BB962C8B-B14F-4D97-AF65-F5344CB8AC3E}">
        <p14:creationId xmlns:p14="http://schemas.microsoft.com/office/powerpoint/2010/main" val="375911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Word has a manual means to insert references and build a collection of source references that can be stored and used in future documents as well, this can support students that are developing their referencing skills. </a:t>
            </a:r>
          </a:p>
          <a:p>
            <a:endParaRPr lang="en-GB" dirty="0"/>
          </a:p>
          <a:p>
            <a:r>
              <a:rPr lang="en-GB" dirty="0"/>
              <a:t>Go to the referencing toolbar and click ‘Insert Citation’ – ‘Add New Source’ to begin. Model this process to students, referencing a relevant website – for example </a:t>
            </a:r>
            <a:r>
              <a:rPr lang="en-GB" b="1" dirty="0"/>
              <a:t>– Unnarrated </a:t>
            </a:r>
            <a:r>
              <a:rPr lang="en-GB" dirty="0"/>
              <a:t>video example provided on next slide – pause and discuss or model the stages using Desktop word. </a:t>
            </a:r>
          </a:p>
        </p:txBody>
      </p:sp>
      <p:sp>
        <p:nvSpPr>
          <p:cNvPr id="4" name="Slide Number Placeholder 3"/>
          <p:cNvSpPr>
            <a:spLocks noGrp="1"/>
          </p:cNvSpPr>
          <p:nvPr>
            <p:ph type="sldNum" sz="quarter" idx="5"/>
          </p:nvPr>
        </p:nvSpPr>
        <p:spPr/>
        <p:txBody>
          <a:bodyPr/>
          <a:lstStyle/>
          <a:p>
            <a:fld id="{36692C70-C7B2-4974-A210-C471F7194337}" type="slidenum">
              <a:rPr lang="en-GB" smtClean="0"/>
              <a:t>24</a:t>
            </a:fld>
            <a:endParaRPr lang="en-GB"/>
          </a:p>
        </p:txBody>
      </p:sp>
    </p:spTree>
    <p:extLst>
      <p:ext uri="{BB962C8B-B14F-4D97-AF65-F5344CB8AC3E}">
        <p14:creationId xmlns:p14="http://schemas.microsoft.com/office/powerpoint/2010/main" val="3410502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is not narrated – Video models an example of how to reference a website using the Harvard referencing tool. </a:t>
            </a:r>
          </a:p>
          <a:p>
            <a:endParaRPr lang="en-GB" dirty="0"/>
          </a:p>
          <a:p>
            <a:r>
              <a:rPr lang="en-GB" dirty="0"/>
              <a:t>On this I have included the ‘Corporate Author’ option and entered the BBC but the author’s full name is shown and could have been used. </a:t>
            </a:r>
          </a:p>
        </p:txBody>
      </p:sp>
      <p:sp>
        <p:nvSpPr>
          <p:cNvPr id="4" name="Slide Number Placeholder 3"/>
          <p:cNvSpPr>
            <a:spLocks noGrp="1"/>
          </p:cNvSpPr>
          <p:nvPr>
            <p:ph type="sldNum" sz="quarter" idx="5"/>
          </p:nvPr>
        </p:nvSpPr>
        <p:spPr/>
        <p:txBody>
          <a:bodyPr/>
          <a:lstStyle/>
          <a:p>
            <a:fld id="{36692C70-C7B2-4974-A210-C471F7194337}" type="slidenum">
              <a:rPr lang="en-GB" smtClean="0"/>
              <a:t>25</a:t>
            </a:fld>
            <a:endParaRPr lang="en-GB"/>
          </a:p>
        </p:txBody>
      </p:sp>
    </p:spTree>
    <p:extLst>
      <p:ext uri="{BB962C8B-B14F-4D97-AF65-F5344CB8AC3E}">
        <p14:creationId xmlns:p14="http://schemas.microsoft.com/office/powerpoint/2010/main" val="4206814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microsoft.com/office/2007/relationships/media" Target="../media/media2.mp4"/><Relationship Id="rId7" Type="http://schemas.openxmlformats.org/officeDocument/2006/relationships/image" Target="../media/image1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2.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3.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image" Target="../media/image26.JPG"/></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9.svg"/><Relationship Id="rId7" Type="http://schemas.openxmlformats.org/officeDocument/2006/relationships/image" Target="../media/image33.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49.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2</a:t>
            </a:r>
          </a:p>
          <a:p>
            <a:pPr eaLnBrk="1" hangingPunct="1"/>
            <a:r>
              <a:rPr lang="en-GB" altLang="en-US" dirty="0">
                <a:solidFill>
                  <a:schemeClr val="tx1"/>
                </a:solidFill>
              </a:rPr>
              <a:t>Title: Using MS Word</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Using MS Word</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525345" y="3854240"/>
            <a:ext cx="3581306" cy="665181"/>
          </a:xfrm>
        </p:spPr>
        <p:txBody>
          <a:bodyPr>
            <a:noAutofit/>
          </a:bodyPr>
          <a:lstStyle/>
          <a:p>
            <a:pPr>
              <a:spcAft>
                <a:spcPts val="450"/>
              </a:spcAft>
            </a:pPr>
            <a:r>
              <a:rPr lang="en-US" sz="1400" dirty="0">
                <a:solidFill>
                  <a:schemeClr val="tx1"/>
                </a:solidFill>
              </a:rPr>
              <a:t>LCLM4002 Digital skills</a:t>
            </a:r>
          </a:p>
          <a:p>
            <a:pPr>
              <a:spcAft>
                <a:spcPts val="450"/>
              </a:spcAft>
            </a:pPr>
            <a:r>
              <a:rPr lang="en-US" sz="1400" dirty="0">
                <a:solidFill>
                  <a:schemeClr val="tx1"/>
                </a:solidFill>
              </a:rPr>
              <a:t>Week 2 </a:t>
            </a:r>
          </a:p>
        </p:txBody>
      </p:sp>
    </p:spTree>
    <p:extLst>
      <p:ext uri="{BB962C8B-B14F-4D97-AF65-F5344CB8AC3E}">
        <p14:creationId xmlns:p14="http://schemas.microsoft.com/office/powerpoint/2010/main" val="222038632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Set up a report template for use in different assignments </a:t>
              </a:r>
            </a:p>
          </p:txBody>
        </p:sp>
      </p:grpSp>
    </p:spTree>
    <p:extLst>
      <p:ext uri="{BB962C8B-B14F-4D97-AF65-F5344CB8AC3E}">
        <p14:creationId xmlns:p14="http://schemas.microsoft.com/office/powerpoint/2010/main" val="145886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942983" y="1391949"/>
            <a:ext cx="6709394" cy="878159"/>
          </a:xfrm>
        </p:spPr>
        <p:txBody>
          <a:bodyPr anchor="ctr">
            <a:normAutofit/>
          </a:bodyPr>
          <a:lstStyle/>
          <a:p>
            <a:r>
              <a:rPr lang="en-GB"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800100" y="2434590"/>
            <a:ext cx="3771900" cy="2811780"/>
          </a:xfrm>
        </p:spPr>
        <p:txBody>
          <a:bodyPr>
            <a:normAutofit fontScale="55000" lnSpcReduction="20000"/>
          </a:bodyPr>
          <a:lstStyle/>
          <a:p>
            <a:pPr marL="0" indent="0">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buNone/>
            </a:pPr>
            <a:endParaRPr lang="en-GB" b="0" i="0" dirty="0">
              <a:effectLst/>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5233182" y="2434590"/>
            <a:ext cx="3110719" cy="2500774"/>
          </a:xfrm>
          <a:prstGeom prst="rect">
            <a:avLst/>
          </a:prstGeom>
          <a:solidFill>
            <a:srgbClr val="FFFFFF"/>
          </a:solidFill>
        </p:spPr>
      </p:pic>
    </p:spTree>
    <p:extLst>
      <p:ext uri="{BB962C8B-B14F-4D97-AF65-F5344CB8AC3E}">
        <p14:creationId xmlns:p14="http://schemas.microsoft.com/office/powerpoint/2010/main" val="367388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800100" y="1339196"/>
            <a:ext cx="7275963" cy="474095"/>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6704463" y="2402860"/>
            <a:ext cx="2221173" cy="2502658"/>
          </a:xfrm>
        </p:spPr>
        <p:txBody>
          <a:bodyPr>
            <a:normAutofit fontScale="47500" lnSpcReduction="20000"/>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3455038" y="1344968"/>
            <a:ext cx="10110838" cy="4723547"/>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29A3664C-DC0A-41F6-BD6C-998584F0F006}"/>
              </a:ext>
            </a:extLst>
          </p:cNvPr>
          <p:cNvGrpSpPr/>
          <p:nvPr/>
        </p:nvGrpSpPr>
        <p:grpSpPr>
          <a:xfrm>
            <a:off x="866901" y="2645064"/>
            <a:ext cx="5788898" cy="461720"/>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7" name="Group 26">
            <a:extLst>
              <a:ext uri="{FF2B5EF4-FFF2-40B4-BE49-F238E27FC236}">
                <a16:creationId xmlns:a16="http://schemas.microsoft.com/office/drawing/2014/main" id="{4EDB9107-8A1F-4188-948C-85BCB477A820}"/>
              </a:ext>
            </a:extLst>
          </p:cNvPr>
          <p:cNvGrpSpPr/>
          <p:nvPr/>
        </p:nvGrpSpPr>
        <p:grpSpPr>
          <a:xfrm>
            <a:off x="1005838" y="3199059"/>
            <a:ext cx="5649961" cy="461720"/>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8" name="Group 27">
            <a:extLst>
              <a:ext uri="{FF2B5EF4-FFF2-40B4-BE49-F238E27FC236}">
                <a16:creationId xmlns:a16="http://schemas.microsoft.com/office/drawing/2014/main" id="{1B6F0A48-012C-43FB-88EE-967D405C81D8}"/>
              </a:ext>
            </a:extLst>
          </p:cNvPr>
          <p:cNvGrpSpPr/>
          <p:nvPr/>
        </p:nvGrpSpPr>
        <p:grpSpPr>
          <a:xfrm>
            <a:off x="1005838" y="3752703"/>
            <a:ext cx="5649961" cy="461720"/>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9" name="Group 28">
            <a:extLst>
              <a:ext uri="{FF2B5EF4-FFF2-40B4-BE49-F238E27FC236}">
                <a16:creationId xmlns:a16="http://schemas.microsoft.com/office/drawing/2014/main" id="{03B6A6C5-6BC7-4D9F-9892-47CB37B818EA}"/>
              </a:ext>
            </a:extLst>
          </p:cNvPr>
          <p:cNvGrpSpPr/>
          <p:nvPr/>
        </p:nvGrpSpPr>
        <p:grpSpPr>
          <a:xfrm>
            <a:off x="866901" y="4306698"/>
            <a:ext cx="5788898" cy="461720"/>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30" name="Group 29">
            <a:extLst>
              <a:ext uri="{FF2B5EF4-FFF2-40B4-BE49-F238E27FC236}">
                <a16:creationId xmlns:a16="http://schemas.microsoft.com/office/drawing/2014/main" id="{9A09B608-2541-4E9D-AE81-BBA8A63F5D59}"/>
              </a:ext>
            </a:extLst>
          </p:cNvPr>
          <p:cNvGrpSpPr/>
          <p:nvPr/>
        </p:nvGrpSpPr>
        <p:grpSpPr>
          <a:xfrm>
            <a:off x="563063" y="4860693"/>
            <a:ext cx="6092736" cy="461720"/>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0010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502063" y="2434590"/>
            <a:ext cx="3228975" cy="2887218"/>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761952" y="1296137"/>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solidFill>
                  <a:srgbClr val="FF0000"/>
                </a:solidFill>
              </a:rPr>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5261882" y="2434590"/>
            <a:ext cx="3228975" cy="2887218"/>
          </a:xfrm>
          <a:prstGeom prst="rect">
            <a:avLst/>
          </a:prstGeom>
        </p:spPr>
        <p:txBody>
          <a:bodyPr vert="horz" lIns="68580" tIns="34290" rIns="68580" bIns="3429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1125"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56132" y="3022419"/>
            <a:ext cx="3859684" cy="2170067"/>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626046" y="3022418"/>
            <a:ext cx="4071859" cy="2170067"/>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4572000" y="3022418"/>
            <a:ext cx="4125905" cy="2170067"/>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340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800100" y="1536193"/>
            <a:ext cx="5788898" cy="461720"/>
            <a:chOff x="1155868" y="2383751"/>
            <a:chExt cx="7718530" cy="615627"/>
          </a:xfrm>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891950" y="2420874"/>
            <a:ext cx="2871788" cy="614363"/>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4382770" y="2420874"/>
            <a:ext cx="3479006" cy="1685925"/>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3171825" y="3612696"/>
            <a:ext cx="0" cy="138384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800100" y="3500787"/>
            <a:ext cx="2375804" cy="1754326"/>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5278211" y="4408714"/>
            <a:ext cx="428625" cy="5878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4384222" y="4996543"/>
            <a:ext cx="3024868"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464672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5657850" y="2434590"/>
            <a:ext cx="3057525" cy="2887218"/>
          </a:xfrm>
        </p:spPr>
        <p:txBody>
          <a:bodyPr/>
          <a:lstStyle/>
          <a:p>
            <a:r>
              <a:rPr lang="en-GB" sz="15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1500" dirty="0">
                <a:latin typeface="Arial" panose="020B0604020202020204" pitchFamily="34" charset="0"/>
                <a:cs typeface="Arial" panose="020B0604020202020204" pitchFamily="34" charset="0"/>
              </a:rPr>
              <a:t>To change the orientation of the page, click on the </a:t>
            </a:r>
            <a:r>
              <a:rPr lang="en-GB" sz="1500" b="1" dirty="0">
                <a:latin typeface="Arial" panose="020B0604020202020204" pitchFamily="34" charset="0"/>
                <a:cs typeface="Arial" panose="020B0604020202020204" pitchFamily="34" charset="0"/>
              </a:rPr>
              <a:t>‘Layout</a:t>
            </a:r>
            <a:r>
              <a:rPr lang="en-GB" sz="1500" dirty="0">
                <a:latin typeface="Arial" panose="020B0604020202020204" pitchFamily="34" charset="0"/>
                <a:cs typeface="Arial" panose="020B0604020202020204" pitchFamily="34" charset="0"/>
              </a:rPr>
              <a:t>’ menu and select ‘</a:t>
            </a:r>
            <a:r>
              <a:rPr lang="en-GB" sz="1500" b="1" dirty="0">
                <a:latin typeface="Arial" panose="020B0604020202020204" pitchFamily="34" charset="0"/>
                <a:cs typeface="Arial" panose="020B0604020202020204" pitchFamily="34" charset="0"/>
              </a:rPr>
              <a:t>Orientation</a:t>
            </a:r>
            <a:r>
              <a:rPr lang="en-GB" sz="15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800100" y="1536193"/>
            <a:ext cx="5649961" cy="461720"/>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8626" y="2302329"/>
            <a:ext cx="5007482" cy="2668701"/>
          </a:xfrm>
          <a:prstGeom prst="rect">
            <a:avLst/>
          </a:prstGeom>
        </p:spPr>
      </p:pic>
    </p:spTree>
    <p:extLst>
      <p:ext uri="{BB962C8B-B14F-4D97-AF65-F5344CB8AC3E}">
        <p14:creationId xmlns:p14="http://schemas.microsoft.com/office/powerpoint/2010/main" val="236380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800101" y="1536192"/>
            <a:ext cx="5419100" cy="369377"/>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628139" y="2150024"/>
            <a:ext cx="7543800" cy="654409"/>
          </a:xfrm>
        </p:spPr>
        <p:txBody>
          <a:bodyPr>
            <a:normAutofit/>
          </a:bodyPr>
          <a:lstStyle/>
          <a:p>
            <a:r>
              <a:rPr lang="en-GB" sz="1500" dirty="0">
                <a:latin typeface="Arial" panose="020B0604020202020204" pitchFamily="34" charset="0"/>
                <a:cs typeface="Arial" panose="020B0604020202020204" pitchFamily="34" charset="0"/>
              </a:rPr>
              <a:t>The </a:t>
            </a:r>
            <a:r>
              <a:rPr lang="en-GB" sz="1500" b="1" dirty="0">
                <a:latin typeface="Arial" panose="020B0604020202020204" pitchFamily="34" charset="0"/>
                <a:cs typeface="Arial" panose="020B0604020202020204" pitchFamily="34" charset="0"/>
              </a:rPr>
              <a:t>Insert</a:t>
            </a:r>
            <a:r>
              <a:rPr lang="en-GB" sz="1500" dirty="0">
                <a:latin typeface="Arial" panose="020B0604020202020204" pitchFamily="34" charset="0"/>
                <a:cs typeface="Arial" panose="020B0604020202020204" pitchFamily="34" charset="0"/>
              </a:rPr>
              <a:t> menu is found at the top of the document, click the </a:t>
            </a:r>
            <a:r>
              <a:rPr lang="en-GB" sz="1500" b="1" dirty="0">
                <a:latin typeface="Arial" panose="020B0604020202020204" pitchFamily="34" charset="0"/>
                <a:cs typeface="Arial" panose="020B0604020202020204" pitchFamily="34" charset="0"/>
              </a:rPr>
              <a:t>Pictures</a:t>
            </a:r>
            <a:r>
              <a:rPr lang="en-GB" sz="15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628140" y="2625081"/>
            <a:ext cx="4201545" cy="2938718"/>
            <a:chOff x="837519" y="2357107"/>
            <a:chExt cx="5248275" cy="3918291"/>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52319" y="2357107"/>
              <a:ext cx="3928557" cy="492443"/>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4829685" y="2578915"/>
            <a:ext cx="3671861" cy="2967158"/>
            <a:chOff x="6439579" y="2295554"/>
            <a:chExt cx="4895815" cy="3956210"/>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702536" y="2295554"/>
              <a:ext cx="4193382" cy="492443"/>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5309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505724" y="3429000"/>
            <a:ext cx="3286125" cy="2215953"/>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compatLnSpc="1">
            <a:prstTxWarp prst="textNoShape">
              <a:avLst/>
            </a:prstTxWarp>
            <a:noAutofit/>
          </a:bodyPr>
          <a:lstStyle/>
          <a:p>
            <a:pPr algn="l" defTabSz="800100">
              <a:lnSpc>
                <a:spcPct val="90000"/>
              </a:lnSpc>
              <a:spcAft>
                <a:spcPct val="35000"/>
              </a:spcAft>
            </a:pPr>
            <a:r>
              <a:rPr lang="en-GB" sz="1800" dirty="0"/>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5352152" y="3597473"/>
            <a:ext cx="2901805" cy="2172638"/>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512311" y="2025426"/>
            <a:ext cx="774382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364843" y="2674143"/>
            <a:ext cx="3628004" cy="923330"/>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4900103" y="2657468"/>
            <a:ext cx="3628004" cy="923330"/>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89239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800100">
              <a:spcAft>
                <a:spcPct val="35000"/>
              </a:spcAft>
            </a:pPr>
            <a:r>
              <a:rPr lang="en-GB" sz="1800" dirty="0"/>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3510706" y="2120504"/>
            <a:ext cx="5094389" cy="2887265"/>
          </a:xfrm>
        </p:spPr>
      </p:pic>
      <p:sp>
        <p:nvSpPr>
          <p:cNvPr id="10" name="TextBox 9">
            <a:extLst>
              <a:ext uri="{FF2B5EF4-FFF2-40B4-BE49-F238E27FC236}">
                <a16:creationId xmlns:a16="http://schemas.microsoft.com/office/drawing/2014/main" id="{4A3EEDA7-FA13-4BCF-9E1C-33FCE47BAFB5}"/>
              </a:ext>
            </a:extLst>
          </p:cNvPr>
          <p:cNvSpPr txBox="1"/>
          <p:nvPr/>
        </p:nvSpPr>
        <p:spPr>
          <a:xfrm>
            <a:off x="800100" y="2314575"/>
            <a:ext cx="2328863"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800100" y="3840685"/>
            <a:ext cx="2328863"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3510706" y="2120504"/>
            <a:ext cx="5094389" cy="3039793"/>
          </a:xfrm>
          <a:prstGeom prst="rect">
            <a:avLst/>
          </a:prstGeom>
        </p:spPr>
      </p:pic>
    </p:spTree>
    <p:extLst>
      <p:ext uri="{BB962C8B-B14F-4D97-AF65-F5344CB8AC3E}">
        <p14:creationId xmlns:p14="http://schemas.microsoft.com/office/powerpoint/2010/main" val="251041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9512" y="1788477"/>
            <a:ext cx="5772151" cy="3073670"/>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6357937" y="1772816"/>
            <a:ext cx="2358581" cy="771502"/>
          </a:xfrm>
          <a:prstGeom prst="rect">
            <a:avLst/>
          </a:prstGeom>
        </p:spPr>
        <p:txBody>
          <a:bodyPr vert="horz" lIns="68580" tIns="34290" rIns="68580" bIns="34290" rtlCol="0" anchor="b">
            <a:normAutofit lnSpcReduction="10000"/>
          </a:bodyPr>
          <a:lstStyle/>
          <a:p>
            <a:pPr>
              <a:spcAft>
                <a:spcPts val="450"/>
              </a:spcAft>
            </a:pPr>
            <a:r>
              <a:rPr lang="en-US" sz="2400" dirty="0">
                <a:latin typeface="+mj-lt"/>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6357937" y="2647188"/>
            <a:ext cx="2358581" cy="2633472"/>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kern="1200" dirty="0">
                <a:solidFill>
                  <a:schemeClr val="tx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168846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112866" y="2335017"/>
            <a:ext cx="5417344" cy="2887265"/>
          </a:xfrm>
        </p:spPr>
      </p:pic>
      <p:sp>
        <p:nvSpPr>
          <p:cNvPr id="4" name="Freeform: Shape 3">
            <a:extLst>
              <a:ext uri="{FF2B5EF4-FFF2-40B4-BE49-F238E27FC236}">
                <a16:creationId xmlns:a16="http://schemas.microsoft.com/office/drawing/2014/main" id="{737ACDC1-0DC3-4CE6-89D3-DABD852D1564}"/>
              </a:ext>
            </a:extLst>
          </p:cNvPr>
          <p:cNvSpPr/>
          <p:nvPr/>
        </p:nvSpPr>
        <p:spPr>
          <a:xfrm>
            <a:off x="613791" y="1635718"/>
            <a:ext cx="7916418" cy="510350"/>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sz="2100"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613791" y="2335017"/>
            <a:ext cx="1743647" cy="2308324"/>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39047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4067944" y="1787706"/>
            <a:ext cx="4214813" cy="4305590"/>
          </a:xfrm>
        </p:spPr>
        <p:txBody>
          <a:bodyPr/>
          <a:lstStyle/>
          <a:p>
            <a:r>
              <a:rPr lang="en-GB" sz="1400" dirty="0"/>
              <a:t>Setting up a template may be useful as you move forward through your course. </a:t>
            </a:r>
          </a:p>
          <a:p>
            <a:r>
              <a:rPr lang="en-GB" sz="1400" dirty="0"/>
              <a:t>Open a document and save as ‘Template for all submissions’ (in future you will need to ‘Save As’ and rename for each assignment in order to keep template) </a:t>
            </a:r>
          </a:p>
          <a:p>
            <a:r>
              <a:rPr lang="en-GB" sz="1400" dirty="0"/>
              <a:t>On the </a:t>
            </a:r>
            <a:r>
              <a:rPr lang="en-GB" sz="1400" b="1" dirty="0"/>
              <a:t>first page</a:t>
            </a:r>
            <a:r>
              <a:rPr lang="en-GB" sz="1400" dirty="0"/>
              <a:t>, you will create a </a:t>
            </a:r>
            <a:r>
              <a:rPr lang="en-GB" sz="1400" b="1" dirty="0"/>
              <a:t>title page </a:t>
            </a:r>
            <a:r>
              <a:rPr lang="en-GB" sz="1400" dirty="0"/>
              <a:t>which you will adapt for each assignment. </a:t>
            </a:r>
          </a:p>
          <a:p>
            <a:r>
              <a:rPr lang="en-GB" sz="1400" dirty="0"/>
              <a:t>On the </a:t>
            </a:r>
            <a:r>
              <a:rPr lang="en-GB" sz="1400" b="1" dirty="0"/>
              <a:t>second page </a:t>
            </a:r>
            <a:r>
              <a:rPr lang="en-GB" sz="1400" dirty="0"/>
              <a:t>put ‘</a:t>
            </a:r>
            <a:r>
              <a:rPr lang="en-GB" sz="1400" b="1" dirty="0"/>
              <a:t>Contents</a:t>
            </a:r>
            <a:r>
              <a:rPr lang="en-GB" sz="1400" dirty="0"/>
              <a:t>’ </a:t>
            </a:r>
          </a:p>
          <a:p>
            <a:r>
              <a:rPr lang="en-GB" sz="1400" dirty="0"/>
              <a:t>On the </a:t>
            </a:r>
            <a:r>
              <a:rPr lang="en-GB" sz="1400" b="1" dirty="0"/>
              <a:t>third page </a:t>
            </a:r>
            <a:r>
              <a:rPr lang="en-GB" sz="1400" dirty="0"/>
              <a:t>put ‘</a:t>
            </a:r>
            <a:r>
              <a:rPr lang="en-GB" sz="1400" b="1" dirty="0"/>
              <a:t>Introduction</a:t>
            </a:r>
            <a:r>
              <a:rPr lang="en-GB" sz="1400" dirty="0"/>
              <a:t>’  (when you begin writing your report, the number of pages in the main body of your report will increase, you will add additional subheading as appropriate)</a:t>
            </a:r>
          </a:p>
          <a:p>
            <a:r>
              <a:rPr lang="en-GB" sz="1400" dirty="0"/>
              <a:t>On the </a:t>
            </a:r>
            <a:r>
              <a:rPr lang="en-GB" sz="1400" b="1" dirty="0"/>
              <a:t>fourth page </a:t>
            </a:r>
            <a:r>
              <a:rPr lang="en-GB" sz="1400" dirty="0"/>
              <a:t>put ‘</a:t>
            </a:r>
            <a:r>
              <a:rPr lang="en-GB" sz="1400" b="1" dirty="0"/>
              <a:t>Reference List</a:t>
            </a:r>
            <a:r>
              <a:rPr lang="en-GB" sz="1400"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899592" y="1126870"/>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579605" y="1796653"/>
            <a:ext cx="3278981" cy="3264694"/>
          </a:xfrm>
          <a:prstGeom prst="rect">
            <a:avLst/>
          </a:prstGeom>
        </p:spPr>
      </p:pic>
    </p:spTree>
    <p:extLst>
      <p:ext uri="{BB962C8B-B14F-4D97-AF65-F5344CB8AC3E}">
        <p14:creationId xmlns:p14="http://schemas.microsoft.com/office/powerpoint/2010/main" val="378710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7B1D-194E-4882-9C7C-EEED31ACB457}"/>
              </a:ext>
            </a:extLst>
          </p:cNvPr>
          <p:cNvSpPr>
            <a:spLocks noGrp="1"/>
          </p:cNvSpPr>
          <p:nvPr>
            <p:ph type="title"/>
          </p:nvPr>
        </p:nvSpPr>
        <p:spPr>
          <a:xfrm>
            <a:off x="539944" y="822160"/>
            <a:ext cx="7543800" cy="646331"/>
          </a:xfrm>
        </p:spPr>
        <p:txBody>
          <a:bodyPr/>
          <a:lstStyle/>
          <a:p>
            <a:r>
              <a:rPr lang="en-GB" dirty="0"/>
              <a:t>Activity – Test your MS Word skills. </a:t>
            </a:r>
          </a:p>
        </p:txBody>
      </p:sp>
      <p:sp>
        <p:nvSpPr>
          <p:cNvPr id="10" name="TextBox 9">
            <a:extLst>
              <a:ext uri="{FF2B5EF4-FFF2-40B4-BE49-F238E27FC236}">
                <a16:creationId xmlns:a16="http://schemas.microsoft.com/office/drawing/2014/main" id="{7A90AA47-BFEB-4D27-BA16-44F24953E520}"/>
              </a:ext>
            </a:extLst>
          </p:cNvPr>
          <p:cNvSpPr txBox="1"/>
          <p:nvPr/>
        </p:nvSpPr>
        <p:spPr>
          <a:xfrm>
            <a:off x="654293" y="5291912"/>
            <a:ext cx="238601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Beginner Level activity </a:t>
            </a:r>
          </a:p>
        </p:txBody>
      </p:sp>
      <p:sp>
        <p:nvSpPr>
          <p:cNvPr id="11" name="TextBox 10">
            <a:extLst>
              <a:ext uri="{FF2B5EF4-FFF2-40B4-BE49-F238E27FC236}">
                <a16:creationId xmlns:a16="http://schemas.microsoft.com/office/drawing/2014/main" id="{6886BAFE-0A0E-41AD-AE2F-E39E6E8DB73E}"/>
              </a:ext>
            </a:extLst>
          </p:cNvPr>
          <p:cNvSpPr txBox="1"/>
          <p:nvPr/>
        </p:nvSpPr>
        <p:spPr>
          <a:xfrm>
            <a:off x="3213105" y="5274410"/>
            <a:ext cx="238601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Intermediate Level activity </a:t>
            </a:r>
          </a:p>
        </p:txBody>
      </p:sp>
      <p:sp>
        <p:nvSpPr>
          <p:cNvPr id="12" name="TextBox 11">
            <a:extLst>
              <a:ext uri="{FF2B5EF4-FFF2-40B4-BE49-F238E27FC236}">
                <a16:creationId xmlns:a16="http://schemas.microsoft.com/office/drawing/2014/main" id="{1DCE4852-B733-46A9-A41A-D6DD92D7829E}"/>
              </a:ext>
            </a:extLst>
          </p:cNvPr>
          <p:cNvSpPr txBox="1"/>
          <p:nvPr/>
        </p:nvSpPr>
        <p:spPr>
          <a:xfrm>
            <a:off x="5917723" y="5274410"/>
            <a:ext cx="238601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Advanced Level activity </a:t>
            </a:r>
          </a:p>
        </p:txBody>
      </p:sp>
      <p:sp>
        <p:nvSpPr>
          <p:cNvPr id="13" name="TextBox 12">
            <a:extLst>
              <a:ext uri="{FF2B5EF4-FFF2-40B4-BE49-F238E27FC236}">
                <a16:creationId xmlns:a16="http://schemas.microsoft.com/office/drawing/2014/main" id="{BBC29DB4-54B5-4A59-B1A3-2AB52BA978B0}"/>
              </a:ext>
            </a:extLst>
          </p:cNvPr>
          <p:cNvSpPr txBox="1"/>
          <p:nvPr/>
        </p:nvSpPr>
        <p:spPr>
          <a:xfrm>
            <a:off x="639065" y="1844020"/>
            <a:ext cx="7444679" cy="646331"/>
          </a:xfrm>
          <a:prstGeom prst="rect">
            <a:avLst/>
          </a:prstGeom>
          <a:noFill/>
        </p:spPr>
        <p:txBody>
          <a:bodyPr wrap="square" rtlCol="0">
            <a:spAutoFit/>
          </a:bodyPr>
          <a:lstStyle/>
          <a:p>
            <a:r>
              <a:rPr lang="en-GB" dirty="0"/>
              <a:t>Choose one activity to recreate in MS Word, when complete please email your file to your lecturer or share via the OneDrive.  </a:t>
            </a:r>
          </a:p>
        </p:txBody>
      </p:sp>
      <p:pic>
        <p:nvPicPr>
          <p:cNvPr id="8" name="Content Placeholder 7" descr="Table&#10;&#10;Description automatically generated">
            <a:extLst>
              <a:ext uri="{FF2B5EF4-FFF2-40B4-BE49-F238E27FC236}">
                <a16:creationId xmlns:a16="http://schemas.microsoft.com/office/drawing/2014/main" id="{26F58269-9D25-4905-9DD5-C7CC69A65A10}"/>
              </a:ext>
            </a:extLst>
          </p:cNvPr>
          <p:cNvPicPr>
            <a:picLocks noGrp="1" noChangeAspect="1"/>
          </p:cNvPicPr>
          <p:nvPr>
            <p:ph idx="1"/>
          </p:nvPr>
        </p:nvPicPr>
        <p:blipFill>
          <a:blip r:embed="rId3"/>
          <a:stretch>
            <a:fillRect/>
          </a:stretch>
        </p:blipFill>
        <p:spPr>
          <a:xfrm>
            <a:off x="822598" y="2404137"/>
            <a:ext cx="1942189" cy="2540765"/>
          </a:xfrm>
        </p:spPr>
      </p:pic>
      <p:pic>
        <p:nvPicPr>
          <p:cNvPr id="15" name="Picture 14" descr="Graphical user interface&#10;&#10;Description automatically generated with medium confidence">
            <a:extLst>
              <a:ext uri="{FF2B5EF4-FFF2-40B4-BE49-F238E27FC236}">
                <a16:creationId xmlns:a16="http://schemas.microsoft.com/office/drawing/2014/main" id="{BBD22868-D48F-4ED0-B565-2C62A477F35C}"/>
              </a:ext>
            </a:extLst>
          </p:cNvPr>
          <p:cNvPicPr>
            <a:picLocks noChangeAspect="1"/>
          </p:cNvPicPr>
          <p:nvPr/>
        </p:nvPicPr>
        <p:blipFill>
          <a:blip r:embed="rId4"/>
          <a:stretch>
            <a:fillRect/>
          </a:stretch>
        </p:blipFill>
        <p:spPr>
          <a:xfrm>
            <a:off x="3392702" y="2404137"/>
            <a:ext cx="1937405" cy="2637392"/>
          </a:xfrm>
          <a:prstGeom prst="rect">
            <a:avLst/>
          </a:prstGeom>
        </p:spPr>
      </p:pic>
      <p:pic>
        <p:nvPicPr>
          <p:cNvPr id="17" name="Picture 16" descr="Graphical user interface&#10;&#10;Description automatically generated">
            <a:extLst>
              <a:ext uri="{FF2B5EF4-FFF2-40B4-BE49-F238E27FC236}">
                <a16:creationId xmlns:a16="http://schemas.microsoft.com/office/drawing/2014/main" id="{F9A802A8-6D4B-404F-8643-D5FDFC1C2F54}"/>
              </a:ext>
            </a:extLst>
          </p:cNvPr>
          <p:cNvPicPr>
            <a:picLocks noChangeAspect="1"/>
          </p:cNvPicPr>
          <p:nvPr/>
        </p:nvPicPr>
        <p:blipFill>
          <a:blip r:embed="rId5"/>
          <a:stretch>
            <a:fillRect/>
          </a:stretch>
        </p:blipFill>
        <p:spPr>
          <a:xfrm>
            <a:off x="6082799" y="2365519"/>
            <a:ext cx="1862071" cy="2637393"/>
          </a:xfrm>
          <a:prstGeom prst="rect">
            <a:avLst/>
          </a:prstGeom>
        </p:spPr>
      </p:pic>
    </p:spTree>
    <p:extLst>
      <p:ext uri="{BB962C8B-B14F-4D97-AF65-F5344CB8AC3E}">
        <p14:creationId xmlns:p14="http://schemas.microsoft.com/office/powerpoint/2010/main" val="154672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3563888" y="1052736"/>
            <a:ext cx="2304256" cy="1349182"/>
          </a:xfrm>
        </p:spPr>
        <p:txBody>
          <a:bodyPr>
            <a:normAutofit/>
          </a:bodyPr>
          <a:lstStyle/>
          <a:p>
            <a:r>
              <a:rPr lang="en-US" sz="2400" b="1" dirty="0"/>
              <a:t>MS Word – Further skills </a:t>
            </a:r>
          </a:p>
        </p:txBody>
      </p:sp>
    </p:spTree>
    <p:extLst>
      <p:ext uri="{BB962C8B-B14F-4D97-AF65-F5344CB8AC3E}">
        <p14:creationId xmlns:p14="http://schemas.microsoft.com/office/powerpoint/2010/main" val="2584280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24" name="Group 23">
            <a:extLst>
              <a:ext uri="{FF2B5EF4-FFF2-40B4-BE49-F238E27FC236}">
                <a16:creationId xmlns:a16="http://schemas.microsoft.com/office/drawing/2014/main" id="{0E1A740C-4369-4BBC-ACF1-EC855299E39C}"/>
              </a:ext>
            </a:extLst>
          </p:cNvPr>
          <p:cNvGrpSpPr/>
          <p:nvPr/>
        </p:nvGrpSpPr>
        <p:grpSpPr>
          <a:xfrm>
            <a:off x="826804" y="2822526"/>
            <a:ext cx="2235938" cy="2328751"/>
            <a:chOff x="1102406" y="2620368"/>
            <a:chExt cx="2981250" cy="3105001"/>
          </a:xfrm>
        </p:grpSpPr>
        <p:sp>
          <p:nvSpPr>
            <p:cNvPr id="15" name="Oval 14">
              <a:extLst>
                <a:ext uri="{FF2B5EF4-FFF2-40B4-BE49-F238E27FC236}">
                  <a16:creationId xmlns:a16="http://schemas.microsoft.com/office/drawing/2014/main" id="{F3823C92-A16B-4FCA-8AC4-941AA4D42597}"/>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Link">
              <a:extLst>
                <a:ext uri="{FF2B5EF4-FFF2-40B4-BE49-F238E27FC236}">
                  <a16:creationId xmlns:a16="http://schemas.microsoft.com/office/drawing/2014/main" id="{70E11261-DCE8-4DB2-8B42-790700C5CA13}"/>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41BC307A-08A5-4D91-BA4C-1829E0662BD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Inserting links within documents</a:t>
              </a:r>
              <a:endParaRPr lang="en-US" sz="1200" dirty="0"/>
            </a:p>
          </p:txBody>
        </p:sp>
      </p:grpSp>
      <p:grpSp>
        <p:nvGrpSpPr>
          <p:cNvPr id="25" name="Group 24">
            <a:extLst>
              <a:ext uri="{FF2B5EF4-FFF2-40B4-BE49-F238E27FC236}">
                <a16:creationId xmlns:a16="http://schemas.microsoft.com/office/drawing/2014/main" id="{F6CAE495-50F8-42A8-92AC-CB96577EAE30}"/>
              </a:ext>
            </a:extLst>
          </p:cNvPr>
          <p:cNvGrpSpPr/>
          <p:nvPr/>
        </p:nvGrpSpPr>
        <p:grpSpPr>
          <a:xfrm>
            <a:off x="3454030" y="2822526"/>
            <a:ext cx="2235938" cy="2328751"/>
            <a:chOff x="4605374" y="2620368"/>
            <a:chExt cx="2981250" cy="3105001"/>
          </a:xfrm>
        </p:grpSpPr>
        <p:sp>
          <p:nvSpPr>
            <p:cNvPr id="18" name="Oval 17">
              <a:extLst>
                <a:ext uri="{FF2B5EF4-FFF2-40B4-BE49-F238E27FC236}">
                  <a16:creationId xmlns:a16="http://schemas.microsoft.com/office/drawing/2014/main" id="{3D7D0F33-4604-4478-A74F-BE8A34BFE1B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resentation with Pie Chart">
              <a:extLst>
                <a:ext uri="{FF2B5EF4-FFF2-40B4-BE49-F238E27FC236}">
                  <a16:creationId xmlns:a16="http://schemas.microsoft.com/office/drawing/2014/main" id="{9C3A0418-B248-418F-AC3D-493CA5E44CE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B6659E33-E865-43DA-8C4A-4DB9E427F77B}"/>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Inserting charts &amp; graphs And Labelling figures</a:t>
              </a:r>
              <a:endParaRPr lang="en-US" sz="1200" dirty="0"/>
            </a:p>
          </p:txBody>
        </p:sp>
      </p:grpSp>
      <p:grpSp>
        <p:nvGrpSpPr>
          <p:cNvPr id="26" name="Group 25">
            <a:extLst>
              <a:ext uri="{FF2B5EF4-FFF2-40B4-BE49-F238E27FC236}">
                <a16:creationId xmlns:a16="http://schemas.microsoft.com/office/drawing/2014/main" id="{5C2B5C7E-36F3-472F-9E63-64554DB18D73}"/>
              </a:ext>
            </a:extLst>
          </p:cNvPr>
          <p:cNvGrpSpPr/>
          <p:nvPr/>
        </p:nvGrpSpPr>
        <p:grpSpPr>
          <a:xfrm>
            <a:off x="6081257" y="2822526"/>
            <a:ext cx="2235938" cy="2328751"/>
            <a:chOff x="8108343" y="2620368"/>
            <a:chExt cx="2981250" cy="3105001"/>
          </a:xfrm>
        </p:grpSpPr>
        <p:sp>
          <p:nvSpPr>
            <p:cNvPr id="21" name="Oval 20">
              <a:extLst>
                <a:ext uri="{FF2B5EF4-FFF2-40B4-BE49-F238E27FC236}">
                  <a16:creationId xmlns:a16="http://schemas.microsoft.com/office/drawing/2014/main" id="{5627A5D0-8109-41A6-AD19-B23D539AB65A}"/>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Books">
              <a:extLst>
                <a:ext uri="{FF2B5EF4-FFF2-40B4-BE49-F238E27FC236}">
                  <a16:creationId xmlns:a16="http://schemas.microsoft.com/office/drawing/2014/main" id="{A8B554DB-4C58-4FAD-BC59-EDC784ECEA9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FAE682DA-C4AB-440D-AA37-D1605318FF5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GB" sz="1200" dirty="0"/>
                <a:t>Using referencing tool</a:t>
              </a:r>
              <a:r>
                <a:rPr lang="en-US" sz="1200" dirty="0"/>
                <a:t>.</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2C57-1FE4-4C4E-8869-D7F06319CD59}"/>
              </a:ext>
            </a:extLst>
          </p:cNvPr>
          <p:cNvSpPr>
            <a:spLocks noGrp="1"/>
          </p:cNvSpPr>
          <p:nvPr>
            <p:ph type="title"/>
          </p:nvPr>
        </p:nvSpPr>
        <p:spPr>
          <a:xfrm>
            <a:off x="489412" y="1397000"/>
            <a:ext cx="8165176" cy="665211"/>
          </a:xfrm>
        </p:spPr>
        <p:style>
          <a:lnRef idx="2">
            <a:schemeClr val="accent1"/>
          </a:lnRef>
          <a:fillRef idx="1">
            <a:schemeClr val="lt1"/>
          </a:fillRef>
          <a:effectRef idx="0">
            <a:schemeClr val="accent1"/>
          </a:effectRef>
          <a:fontRef idx="minor">
            <a:schemeClr val="dk1"/>
          </a:fontRef>
        </p:style>
        <p:txBody>
          <a:bodyPr/>
          <a:lstStyle/>
          <a:p>
            <a:r>
              <a:rPr lang="en-GB" dirty="0"/>
              <a:t>Inserting links within documents</a:t>
            </a:r>
          </a:p>
        </p:txBody>
      </p:sp>
      <p:sp>
        <p:nvSpPr>
          <p:cNvPr id="4" name="Content Placeholder 2">
            <a:extLst>
              <a:ext uri="{FF2B5EF4-FFF2-40B4-BE49-F238E27FC236}">
                <a16:creationId xmlns:a16="http://schemas.microsoft.com/office/drawing/2014/main" id="{A64A8152-3A30-4706-A6DE-E86A08BCF3CB}"/>
              </a:ext>
            </a:extLst>
          </p:cNvPr>
          <p:cNvSpPr>
            <a:spLocks noGrp="1"/>
          </p:cNvSpPr>
          <p:nvPr>
            <p:ph idx="1"/>
          </p:nvPr>
        </p:nvSpPr>
        <p:spPr>
          <a:xfrm>
            <a:off x="754077" y="2260956"/>
            <a:ext cx="7900510" cy="665209"/>
          </a:xfrm>
        </p:spPr>
        <p:txBody>
          <a:bodyPr>
            <a:normAutofit/>
          </a:bodyPr>
          <a:lstStyle/>
          <a:p>
            <a:pPr marL="0" indent="0">
              <a:buNone/>
            </a:pPr>
            <a:r>
              <a:rPr lang="en-GB" sz="1500" dirty="0">
                <a:latin typeface="Arial" panose="020B0604020202020204" pitchFamily="34" charset="0"/>
                <a:cs typeface="Arial" panose="020B0604020202020204" pitchFamily="34" charset="0"/>
              </a:rPr>
              <a:t>Word allows you to insert links into your document. These can be links to websites, elsewhere in the document or link to documents stored on a shared drive. </a:t>
            </a:r>
          </a:p>
          <a:p>
            <a:endParaRPr lang="en-GB" dirty="0"/>
          </a:p>
          <a:p>
            <a:pPr marL="0" indent="0">
              <a:buNone/>
            </a:pPr>
            <a:endParaRPr lang="en-GB" dirty="0"/>
          </a:p>
        </p:txBody>
      </p:sp>
      <p:sp>
        <p:nvSpPr>
          <p:cNvPr id="21" name="Freeform: Shape 20">
            <a:extLst>
              <a:ext uri="{FF2B5EF4-FFF2-40B4-BE49-F238E27FC236}">
                <a16:creationId xmlns:a16="http://schemas.microsoft.com/office/drawing/2014/main" id="{40FC71DF-384D-4093-BF4C-A00C90BA3AC1}"/>
              </a:ext>
            </a:extLst>
          </p:cNvPr>
          <p:cNvSpPr/>
          <p:nvPr/>
        </p:nvSpPr>
        <p:spPr>
          <a:xfrm>
            <a:off x="814543" y="2982811"/>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Type</a:t>
            </a:r>
            <a:r>
              <a:rPr lang="en-GB" sz="2025" dirty="0"/>
              <a:t> your text and </a:t>
            </a:r>
            <a:r>
              <a:rPr lang="en-GB" sz="2025" b="1" dirty="0"/>
              <a:t>select</a:t>
            </a:r>
            <a:r>
              <a:rPr lang="en-GB" sz="2025" dirty="0"/>
              <a:t>. </a:t>
            </a:r>
          </a:p>
        </p:txBody>
      </p:sp>
      <p:sp>
        <p:nvSpPr>
          <p:cNvPr id="22" name="Freeform: Shape 21">
            <a:extLst>
              <a:ext uri="{FF2B5EF4-FFF2-40B4-BE49-F238E27FC236}">
                <a16:creationId xmlns:a16="http://schemas.microsoft.com/office/drawing/2014/main" id="{65AD52A2-2631-44A0-8BFD-BA78CB2901AD}"/>
              </a:ext>
            </a:extLst>
          </p:cNvPr>
          <p:cNvSpPr/>
          <p:nvPr/>
        </p:nvSpPr>
        <p:spPr>
          <a:xfrm rot="15">
            <a:off x="2844792" y="3307501"/>
            <a:ext cx="393161" cy="457509"/>
          </a:xfrm>
          <a:custGeom>
            <a:avLst/>
            <a:gdLst>
              <a:gd name="connsiteX0" fmla="*/ 0 w 524215"/>
              <a:gd name="connsiteY0" fmla="*/ 122002 h 610012"/>
              <a:gd name="connsiteX1" fmla="*/ 262108 w 524215"/>
              <a:gd name="connsiteY1" fmla="*/ 122002 h 610012"/>
              <a:gd name="connsiteX2" fmla="*/ 262108 w 524215"/>
              <a:gd name="connsiteY2" fmla="*/ 0 h 610012"/>
              <a:gd name="connsiteX3" fmla="*/ 524215 w 524215"/>
              <a:gd name="connsiteY3" fmla="*/ 305006 h 610012"/>
              <a:gd name="connsiteX4" fmla="*/ 262108 w 524215"/>
              <a:gd name="connsiteY4" fmla="*/ 610012 h 610012"/>
              <a:gd name="connsiteX5" fmla="*/ 262108 w 524215"/>
              <a:gd name="connsiteY5" fmla="*/ 488010 h 610012"/>
              <a:gd name="connsiteX6" fmla="*/ 0 w 524215"/>
              <a:gd name="connsiteY6" fmla="*/ 488010 h 610012"/>
              <a:gd name="connsiteX7" fmla="*/ 0 w 524215"/>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15" h="610012">
                <a:moveTo>
                  <a:pt x="0" y="122002"/>
                </a:moveTo>
                <a:lnTo>
                  <a:pt x="262108" y="122002"/>
                </a:lnTo>
                <a:lnTo>
                  <a:pt x="262108" y="0"/>
                </a:lnTo>
                <a:lnTo>
                  <a:pt x="524215" y="305006"/>
                </a:lnTo>
                <a:lnTo>
                  <a:pt x="262108" y="610012"/>
                </a:lnTo>
                <a:lnTo>
                  <a:pt x="262108" y="488010"/>
                </a:lnTo>
                <a:lnTo>
                  <a:pt x="0" y="488010"/>
                </a:lnTo>
                <a:lnTo>
                  <a:pt x="0" y="12200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1502" rIns="117947" bIns="91501" numCol="1" spcCol="1270" anchor="ctr" anchorCtr="0">
            <a:noAutofit/>
          </a:bodyPr>
          <a:lstStyle/>
          <a:p>
            <a:pPr algn="ctr" defTabSz="700088">
              <a:lnSpc>
                <a:spcPct val="90000"/>
              </a:lnSpc>
              <a:spcAft>
                <a:spcPct val="35000"/>
              </a:spcAft>
            </a:pPr>
            <a:endParaRPr lang="en-GB" sz="1575"/>
          </a:p>
        </p:txBody>
      </p:sp>
      <p:sp>
        <p:nvSpPr>
          <p:cNvPr id="23" name="Freeform: Shape 22">
            <a:extLst>
              <a:ext uri="{FF2B5EF4-FFF2-40B4-BE49-F238E27FC236}">
                <a16:creationId xmlns:a16="http://schemas.microsoft.com/office/drawing/2014/main" id="{0A8E7BB7-A7C3-4D56-9800-7FF86A93DDE3}"/>
              </a:ext>
            </a:extLst>
          </p:cNvPr>
          <p:cNvSpPr/>
          <p:nvPr/>
        </p:nvSpPr>
        <p:spPr>
          <a:xfrm>
            <a:off x="3401152"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Click</a:t>
            </a:r>
            <a:r>
              <a:rPr lang="en-GB" sz="2025" dirty="0"/>
              <a:t> on the </a:t>
            </a:r>
            <a:r>
              <a:rPr lang="en-GB" sz="2025" b="1" dirty="0"/>
              <a:t>Insert</a:t>
            </a:r>
            <a:r>
              <a:rPr lang="en-GB" sz="2025" dirty="0"/>
              <a:t> tool bar. </a:t>
            </a:r>
          </a:p>
        </p:txBody>
      </p:sp>
      <p:sp>
        <p:nvSpPr>
          <p:cNvPr id="24" name="Freeform: Shape 23">
            <a:extLst>
              <a:ext uri="{FF2B5EF4-FFF2-40B4-BE49-F238E27FC236}">
                <a16:creationId xmlns:a16="http://schemas.microsoft.com/office/drawing/2014/main" id="{CB349A00-EBCA-4C1B-B2BE-B3466F2D8D8C}"/>
              </a:ext>
            </a:extLst>
          </p:cNvPr>
          <p:cNvSpPr/>
          <p:nvPr/>
        </p:nvSpPr>
        <p:spPr>
          <a:xfrm>
            <a:off x="5430427" y="3307506"/>
            <a:ext cx="391097" cy="457509"/>
          </a:xfrm>
          <a:custGeom>
            <a:avLst/>
            <a:gdLst>
              <a:gd name="connsiteX0" fmla="*/ 0 w 521462"/>
              <a:gd name="connsiteY0" fmla="*/ 122002 h 610012"/>
              <a:gd name="connsiteX1" fmla="*/ 260731 w 521462"/>
              <a:gd name="connsiteY1" fmla="*/ 122002 h 610012"/>
              <a:gd name="connsiteX2" fmla="*/ 260731 w 521462"/>
              <a:gd name="connsiteY2" fmla="*/ 0 h 610012"/>
              <a:gd name="connsiteX3" fmla="*/ 521462 w 521462"/>
              <a:gd name="connsiteY3" fmla="*/ 305006 h 610012"/>
              <a:gd name="connsiteX4" fmla="*/ 260731 w 521462"/>
              <a:gd name="connsiteY4" fmla="*/ 610012 h 610012"/>
              <a:gd name="connsiteX5" fmla="*/ 260731 w 521462"/>
              <a:gd name="connsiteY5" fmla="*/ 488010 h 610012"/>
              <a:gd name="connsiteX6" fmla="*/ 0 w 521462"/>
              <a:gd name="connsiteY6" fmla="*/ 488010 h 610012"/>
              <a:gd name="connsiteX7" fmla="*/ 0 w 521462"/>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62" h="610012">
                <a:moveTo>
                  <a:pt x="0" y="122002"/>
                </a:moveTo>
                <a:lnTo>
                  <a:pt x="260731" y="122002"/>
                </a:lnTo>
                <a:lnTo>
                  <a:pt x="260731" y="0"/>
                </a:lnTo>
                <a:lnTo>
                  <a:pt x="521462" y="305006"/>
                </a:lnTo>
                <a:lnTo>
                  <a:pt x="260731" y="610012"/>
                </a:lnTo>
                <a:lnTo>
                  <a:pt x="260731" y="488010"/>
                </a:lnTo>
                <a:lnTo>
                  <a:pt x="0" y="488010"/>
                </a:lnTo>
                <a:lnTo>
                  <a:pt x="0" y="122002"/>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91502" rIns="117329" bIns="91502" numCol="1" spcCol="1270" anchor="ctr" anchorCtr="0">
            <a:noAutofit/>
          </a:bodyPr>
          <a:lstStyle/>
          <a:p>
            <a:pPr algn="ctr" defTabSz="700088">
              <a:lnSpc>
                <a:spcPct val="90000"/>
              </a:lnSpc>
              <a:spcAft>
                <a:spcPct val="35000"/>
              </a:spcAft>
            </a:pPr>
            <a:endParaRPr lang="en-GB" sz="1575"/>
          </a:p>
        </p:txBody>
      </p:sp>
      <p:sp>
        <p:nvSpPr>
          <p:cNvPr id="25" name="Freeform: Shape 24">
            <a:extLst>
              <a:ext uri="{FF2B5EF4-FFF2-40B4-BE49-F238E27FC236}">
                <a16:creationId xmlns:a16="http://schemas.microsoft.com/office/drawing/2014/main" id="{E1631533-5924-4D61-BD98-5B35E6E5CA7B}"/>
              </a:ext>
            </a:extLst>
          </p:cNvPr>
          <p:cNvSpPr/>
          <p:nvPr/>
        </p:nvSpPr>
        <p:spPr>
          <a:xfrm>
            <a:off x="5983866"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dirty="0"/>
              <a:t>Next, </a:t>
            </a:r>
            <a:r>
              <a:rPr lang="en-GB" sz="2025" b="1" dirty="0"/>
              <a:t>click</a:t>
            </a:r>
            <a:r>
              <a:rPr lang="en-GB" sz="2025" dirty="0"/>
              <a:t> </a:t>
            </a:r>
            <a:r>
              <a:rPr lang="en-GB" sz="2025" b="1" dirty="0"/>
              <a:t>Links</a:t>
            </a:r>
            <a:r>
              <a:rPr lang="en-GB" sz="2025" dirty="0"/>
              <a:t> then </a:t>
            </a:r>
            <a:r>
              <a:rPr lang="en-GB" sz="2025" b="1" dirty="0"/>
              <a:t>Link</a:t>
            </a:r>
          </a:p>
        </p:txBody>
      </p:sp>
      <p:pic>
        <p:nvPicPr>
          <p:cNvPr id="7" name="Picture 6">
            <a:extLst>
              <a:ext uri="{FF2B5EF4-FFF2-40B4-BE49-F238E27FC236}">
                <a16:creationId xmlns:a16="http://schemas.microsoft.com/office/drawing/2014/main" id="{15942A8E-77F9-4336-8778-F69EC98C5AC0}"/>
              </a:ext>
            </a:extLst>
          </p:cNvPr>
          <p:cNvPicPr>
            <a:picLocks noChangeAspect="1"/>
          </p:cNvPicPr>
          <p:nvPr/>
        </p:nvPicPr>
        <p:blipFill>
          <a:blip r:embed="rId3"/>
          <a:stretch>
            <a:fillRect/>
          </a:stretch>
        </p:blipFill>
        <p:spPr>
          <a:xfrm>
            <a:off x="800100" y="4386842"/>
            <a:ext cx="1893094" cy="1028700"/>
          </a:xfrm>
          <a:prstGeom prst="rect">
            <a:avLst/>
          </a:prstGeom>
        </p:spPr>
      </p:pic>
      <p:pic>
        <p:nvPicPr>
          <p:cNvPr id="9" name="Picture 8">
            <a:extLst>
              <a:ext uri="{FF2B5EF4-FFF2-40B4-BE49-F238E27FC236}">
                <a16:creationId xmlns:a16="http://schemas.microsoft.com/office/drawing/2014/main" id="{DF1B0459-F1B3-4EA1-B54B-5C27C81B4F02}"/>
              </a:ext>
            </a:extLst>
          </p:cNvPr>
          <p:cNvPicPr>
            <a:picLocks noChangeAspect="1"/>
          </p:cNvPicPr>
          <p:nvPr/>
        </p:nvPicPr>
        <p:blipFill>
          <a:blip r:embed="rId4"/>
          <a:stretch>
            <a:fillRect/>
          </a:stretch>
        </p:blipFill>
        <p:spPr>
          <a:xfrm>
            <a:off x="3040769" y="4389438"/>
            <a:ext cx="2214563" cy="1071563"/>
          </a:xfrm>
          <a:prstGeom prst="rect">
            <a:avLst/>
          </a:prstGeom>
        </p:spPr>
      </p:pic>
      <p:pic>
        <p:nvPicPr>
          <p:cNvPr id="11" name="Picture 10">
            <a:extLst>
              <a:ext uri="{FF2B5EF4-FFF2-40B4-BE49-F238E27FC236}">
                <a16:creationId xmlns:a16="http://schemas.microsoft.com/office/drawing/2014/main" id="{00106885-1B86-4BB7-A258-61790E054787}"/>
              </a:ext>
            </a:extLst>
          </p:cNvPr>
          <p:cNvPicPr>
            <a:picLocks noChangeAspect="1"/>
          </p:cNvPicPr>
          <p:nvPr/>
        </p:nvPicPr>
        <p:blipFill rotWithShape="1">
          <a:blip r:embed="rId5"/>
          <a:srcRect t="7320" b="7809"/>
          <a:stretch/>
        </p:blipFill>
        <p:spPr>
          <a:xfrm>
            <a:off x="6051903" y="4146357"/>
            <a:ext cx="1693069" cy="1509670"/>
          </a:xfrm>
          <a:prstGeom prst="rect">
            <a:avLst/>
          </a:prstGeom>
        </p:spPr>
      </p:pic>
      <p:cxnSp>
        <p:nvCxnSpPr>
          <p:cNvPr id="15" name="Straight Arrow Connector 14">
            <a:extLst>
              <a:ext uri="{FF2B5EF4-FFF2-40B4-BE49-F238E27FC236}">
                <a16:creationId xmlns:a16="http://schemas.microsoft.com/office/drawing/2014/main" id="{A86D57F0-0BE5-41E3-8711-363EA63D64E6}"/>
              </a:ext>
            </a:extLst>
          </p:cNvPr>
          <p:cNvCxnSpPr/>
          <p:nvPr/>
        </p:nvCxnSpPr>
        <p:spPr>
          <a:xfrm flipV="1">
            <a:off x="3837341" y="4635385"/>
            <a:ext cx="165238" cy="105932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E87CF9B-5B23-4277-BB01-75F91EC90078}"/>
              </a:ext>
            </a:extLst>
          </p:cNvPr>
          <p:cNvCxnSpPr>
            <a:cxnSpLocks/>
          </p:cNvCxnSpPr>
          <p:nvPr/>
        </p:nvCxnSpPr>
        <p:spPr>
          <a:xfrm flipH="1">
            <a:off x="6646025" y="4635385"/>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2FAF2984-C4E0-459F-90A8-E7427385901B}"/>
              </a:ext>
            </a:extLst>
          </p:cNvPr>
          <p:cNvCxnSpPr>
            <a:cxnSpLocks/>
          </p:cNvCxnSpPr>
          <p:nvPr/>
        </p:nvCxnSpPr>
        <p:spPr>
          <a:xfrm flipH="1">
            <a:off x="6646025" y="5165048"/>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953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par>
                                <p:cTn id="47" presetID="10"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1" grpId="0" animBg="1"/>
      <p:bldP spid="22" grpId="0" animBg="1"/>
      <p:bldP spid="23" grpId="0" animBg="1"/>
      <p:bldP spid="24" grpId="0" animBg="1"/>
      <p:bldP spid="2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5CAC2-477A-4E62-95F6-1F2FAC2B2EED}"/>
              </a:ext>
            </a:extLst>
          </p:cNvPr>
          <p:cNvPicPr>
            <a:picLocks noGrp="1" noChangeAspect="1"/>
          </p:cNvPicPr>
          <p:nvPr>
            <p:ph idx="1"/>
          </p:nvPr>
        </p:nvPicPr>
        <p:blipFill>
          <a:blip r:embed="rId3"/>
          <a:stretch>
            <a:fillRect/>
          </a:stretch>
        </p:blipFill>
        <p:spPr>
          <a:xfrm>
            <a:off x="800100" y="2526799"/>
            <a:ext cx="4657725" cy="2478881"/>
          </a:xfrm>
        </p:spPr>
      </p:pic>
      <p:sp>
        <p:nvSpPr>
          <p:cNvPr id="6" name="Title 1">
            <a:extLst>
              <a:ext uri="{FF2B5EF4-FFF2-40B4-BE49-F238E27FC236}">
                <a16:creationId xmlns:a16="http://schemas.microsoft.com/office/drawing/2014/main" id="{EA909785-4531-4022-92D5-A497A453A47E}"/>
              </a:ext>
            </a:extLst>
          </p:cNvPr>
          <p:cNvSpPr txBox="1">
            <a:spLocks/>
          </p:cNvSpPr>
          <p:nvPr/>
        </p:nvSpPr>
        <p:spPr>
          <a:xfrm>
            <a:off x="489412" y="1397000"/>
            <a:ext cx="8165176" cy="665211"/>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sz="3000"/>
              <a:t>Inserting links within documents</a:t>
            </a:r>
          </a:p>
        </p:txBody>
      </p:sp>
      <p:sp>
        <p:nvSpPr>
          <p:cNvPr id="7" name="TextBox 6">
            <a:extLst>
              <a:ext uri="{FF2B5EF4-FFF2-40B4-BE49-F238E27FC236}">
                <a16:creationId xmlns:a16="http://schemas.microsoft.com/office/drawing/2014/main" id="{1C8026E0-69A2-4B6B-8036-29A011E460D5}"/>
              </a:ext>
            </a:extLst>
          </p:cNvPr>
          <p:cNvSpPr txBox="1"/>
          <p:nvPr/>
        </p:nvSpPr>
        <p:spPr>
          <a:xfrm>
            <a:off x="5698375" y="2526799"/>
            <a:ext cx="2956213" cy="3139321"/>
          </a:xfrm>
          <a:prstGeom prst="rect">
            <a:avLst/>
          </a:prstGeom>
          <a:noFill/>
        </p:spPr>
        <p:txBody>
          <a:bodyPr wrap="square" rtlCol="0">
            <a:spAutoFit/>
          </a:bodyPr>
          <a:lstStyle/>
          <a:p>
            <a:r>
              <a:rPr lang="en-GB" dirty="0"/>
              <a:t>This dialogue box will then pop up, allowing you a choice: </a:t>
            </a:r>
          </a:p>
          <a:p>
            <a:pPr marL="214313" indent="-214313">
              <a:buFont typeface="Arial" panose="020B0604020202020204" pitchFamily="34" charset="0"/>
              <a:buChar char="•"/>
            </a:pPr>
            <a:r>
              <a:rPr lang="en-GB" dirty="0"/>
              <a:t>Create a link to a Web Page,</a:t>
            </a:r>
          </a:p>
          <a:p>
            <a:pPr marL="214313" indent="-214313">
              <a:buFont typeface="Arial" panose="020B0604020202020204" pitchFamily="34" charset="0"/>
              <a:buChar char="•"/>
            </a:pPr>
            <a:r>
              <a:rPr lang="en-GB" dirty="0"/>
              <a:t>Create a link to a different place in the document. </a:t>
            </a:r>
          </a:p>
          <a:p>
            <a:pPr marL="214313" indent="-214313">
              <a:buFont typeface="Arial" panose="020B0604020202020204" pitchFamily="34" charset="0"/>
              <a:buChar char="•"/>
            </a:pPr>
            <a:r>
              <a:rPr lang="en-GB" dirty="0"/>
              <a:t>Create a New Document</a:t>
            </a:r>
          </a:p>
          <a:p>
            <a:pPr marL="214313" indent="-214313">
              <a:buFont typeface="Arial" panose="020B0604020202020204" pitchFamily="34" charset="0"/>
              <a:buChar char="•"/>
            </a:pPr>
            <a:r>
              <a:rPr lang="en-GB" dirty="0"/>
              <a:t>Create a link to an Email Address. </a:t>
            </a:r>
          </a:p>
        </p:txBody>
      </p:sp>
      <p:cxnSp>
        <p:nvCxnSpPr>
          <p:cNvPr id="9" name="Straight Arrow Connector 8">
            <a:extLst>
              <a:ext uri="{FF2B5EF4-FFF2-40B4-BE49-F238E27FC236}">
                <a16:creationId xmlns:a16="http://schemas.microsoft.com/office/drawing/2014/main" id="{0BD11B92-2116-46B0-9893-FDDD3CC8FD71}"/>
              </a:ext>
            </a:extLst>
          </p:cNvPr>
          <p:cNvCxnSpPr>
            <a:cxnSpLocks/>
          </p:cNvCxnSpPr>
          <p:nvPr/>
        </p:nvCxnSpPr>
        <p:spPr>
          <a:xfrm>
            <a:off x="355369" y="31920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03564C1-7B90-401B-A56F-BB9199CEDA82}"/>
              </a:ext>
            </a:extLst>
          </p:cNvPr>
          <p:cNvCxnSpPr>
            <a:cxnSpLocks/>
          </p:cNvCxnSpPr>
          <p:nvPr/>
        </p:nvCxnSpPr>
        <p:spPr>
          <a:xfrm>
            <a:off x="355369" y="371779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F8370B5F-30CA-4E66-BE1F-BBFD0059406B}"/>
              </a:ext>
            </a:extLst>
          </p:cNvPr>
          <p:cNvCxnSpPr>
            <a:cxnSpLocks/>
          </p:cNvCxnSpPr>
          <p:nvPr/>
        </p:nvCxnSpPr>
        <p:spPr>
          <a:xfrm>
            <a:off x="355369" y="4258042"/>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3ED2800D-A20C-4755-B61B-C66E65B5C703}"/>
              </a:ext>
            </a:extLst>
          </p:cNvPr>
          <p:cNvCxnSpPr>
            <a:cxnSpLocks/>
          </p:cNvCxnSpPr>
          <p:nvPr/>
        </p:nvCxnSpPr>
        <p:spPr>
          <a:xfrm>
            <a:off x="355369" y="46779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520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500"/>
                                        <p:tgtEl>
                                          <p:spTgt spid="7">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651A-B715-4394-A2D9-F7A1B9BD4BD9}"/>
              </a:ext>
            </a:extLst>
          </p:cNvPr>
          <p:cNvSpPr>
            <a:spLocks noGrp="1"/>
          </p:cNvSpPr>
          <p:nvPr>
            <p:ph type="title"/>
          </p:nvPr>
        </p:nvSpPr>
        <p:spPr>
          <a:xfrm>
            <a:off x="694614" y="1265989"/>
            <a:ext cx="7543800" cy="684110"/>
          </a:xfrm>
        </p:spPr>
        <p:style>
          <a:lnRef idx="2">
            <a:schemeClr val="accent1"/>
          </a:lnRef>
          <a:fillRef idx="1">
            <a:schemeClr val="lt1"/>
          </a:fillRef>
          <a:effectRef idx="0">
            <a:schemeClr val="accent1"/>
          </a:effectRef>
          <a:fontRef idx="minor">
            <a:schemeClr val="dk1"/>
          </a:fontRef>
        </p:style>
        <p:txBody>
          <a:bodyPr/>
          <a:lstStyle/>
          <a:p>
            <a:r>
              <a:rPr lang="en-GB" dirty="0"/>
              <a:t>Inserting Charts and Graphs</a:t>
            </a:r>
          </a:p>
        </p:txBody>
      </p:sp>
      <p:sp>
        <p:nvSpPr>
          <p:cNvPr id="3" name="Content Placeholder 2">
            <a:extLst>
              <a:ext uri="{FF2B5EF4-FFF2-40B4-BE49-F238E27FC236}">
                <a16:creationId xmlns:a16="http://schemas.microsoft.com/office/drawing/2014/main" id="{FB85995E-EEF1-434A-8BFA-1C64D3947DCC}"/>
              </a:ext>
            </a:extLst>
          </p:cNvPr>
          <p:cNvSpPr>
            <a:spLocks noGrp="1"/>
          </p:cNvSpPr>
          <p:nvPr>
            <p:ph idx="1"/>
          </p:nvPr>
        </p:nvSpPr>
        <p:spPr>
          <a:xfrm>
            <a:off x="311257" y="2133266"/>
            <a:ext cx="8310515" cy="662678"/>
          </a:xfrm>
        </p:spPr>
        <p:txBody>
          <a:bodyPr>
            <a:noAutofit/>
          </a:bodyPr>
          <a:lstStyle/>
          <a:p>
            <a:pPr marL="0" indent="0">
              <a:buNone/>
            </a:pPr>
            <a:r>
              <a:rPr lang="en-GB" sz="1350" dirty="0">
                <a:latin typeface="Arial" panose="020B0604020202020204" pitchFamily="34" charset="0"/>
                <a:cs typeface="Arial" panose="020B0604020202020204" pitchFamily="34" charset="0"/>
              </a:rPr>
              <a:t>When you have collected your data, you will be able to create graphs or charts for your results section of your independent write up of your research report. Today we will introduce this process and show more in week 8 - Analysis</a:t>
            </a:r>
          </a:p>
        </p:txBody>
      </p:sp>
      <p:pic>
        <p:nvPicPr>
          <p:cNvPr id="4" name="Picture 3">
            <a:extLst>
              <a:ext uri="{FF2B5EF4-FFF2-40B4-BE49-F238E27FC236}">
                <a16:creationId xmlns:a16="http://schemas.microsoft.com/office/drawing/2014/main" id="{BD37313D-A727-4E6B-8768-6EA2E44CBA04}"/>
              </a:ext>
            </a:extLst>
          </p:cNvPr>
          <p:cNvPicPr>
            <a:picLocks noChangeAspect="1"/>
          </p:cNvPicPr>
          <p:nvPr/>
        </p:nvPicPr>
        <p:blipFill>
          <a:blip r:embed="rId3"/>
          <a:stretch>
            <a:fillRect/>
          </a:stretch>
        </p:blipFill>
        <p:spPr>
          <a:xfrm>
            <a:off x="311257" y="4437196"/>
            <a:ext cx="2214563" cy="1071563"/>
          </a:xfrm>
          <a:prstGeom prst="rect">
            <a:avLst/>
          </a:prstGeom>
        </p:spPr>
      </p:pic>
      <p:cxnSp>
        <p:nvCxnSpPr>
          <p:cNvPr id="5" name="Straight Arrow Connector 4">
            <a:extLst>
              <a:ext uri="{FF2B5EF4-FFF2-40B4-BE49-F238E27FC236}">
                <a16:creationId xmlns:a16="http://schemas.microsoft.com/office/drawing/2014/main" id="{C912C0CB-2587-4AC3-AEAD-8A5E8069781C}"/>
              </a:ext>
            </a:extLst>
          </p:cNvPr>
          <p:cNvCxnSpPr>
            <a:cxnSpLocks/>
          </p:cNvCxnSpPr>
          <p:nvPr/>
        </p:nvCxnSpPr>
        <p:spPr>
          <a:xfrm flipV="1">
            <a:off x="1022465" y="4741684"/>
            <a:ext cx="174179" cy="90463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Arrow: Right 22">
            <a:extLst>
              <a:ext uri="{FF2B5EF4-FFF2-40B4-BE49-F238E27FC236}">
                <a16:creationId xmlns:a16="http://schemas.microsoft.com/office/drawing/2014/main" id="{85B2A4E8-8D55-41DD-9AD7-A060FFF8D508}"/>
              </a:ext>
            </a:extLst>
          </p:cNvPr>
          <p:cNvSpPr/>
          <p:nvPr/>
        </p:nvSpPr>
        <p:spPr>
          <a:xfrm>
            <a:off x="740763" y="2814897"/>
            <a:ext cx="5025782" cy="1872806"/>
          </a:xfrm>
          <a:prstGeom prst="rightArrow">
            <a:avLst/>
          </a:prstGeom>
          <a:scene3d>
            <a:camera prst="orthographicFront">
              <a:rot lat="0" lon="0" rev="0"/>
            </a:camera>
            <a:lightRig rig="contrasting" dir="t">
              <a:rot lat="0" lon="0" rev="1200000"/>
            </a:lightRig>
          </a:scene3d>
          <a:sp3d z="-300000" prstMaterial="plastic"/>
        </p:spPr>
        <p:style>
          <a:lnRef idx="1">
            <a:schemeClr val="dk1">
              <a:hueOff val="0"/>
              <a:satOff val="0"/>
              <a:lumOff val="0"/>
              <a:alphaOff val="0"/>
            </a:schemeClr>
          </a:lnRef>
          <a:fillRef idx="1">
            <a:schemeClr val="accent3">
              <a:tint val="40000"/>
              <a:hueOff val="0"/>
              <a:satOff val="0"/>
              <a:lumOff val="0"/>
              <a:alphaOff val="0"/>
            </a:schemeClr>
          </a:fillRef>
          <a:effectRef idx="0">
            <a:schemeClr val="accent3">
              <a:tint val="40000"/>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CEE2D59-C521-43A6-AD61-9A159AD62F24}"/>
              </a:ext>
            </a:extLst>
          </p:cNvPr>
          <p:cNvSpPr/>
          <p:nvPr/>
        </p:nvSpPr>
        <p:spPr>
          <a:xfrm>
            <a:off x="497673"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First, </a:t>
            </a:r>
            <a:r>
              <a:rPr lang="en-GB" sz="1350" b="1" dirty="0"/>
              <a:t>click</a:t>
            </a:r>
            <a:r>
              <a:rPr lang="en-GB" sz="1350" dirty="0"/>
              <a:t> the </a:t>
            </a:r>
            <a:r>
              <a:rPr lang="en-GB" sz="1350" b="1" dirty="0"/>
              <a:t>Insert</a:t>
            </a:r>
            <a:r>
              <a:rPr lang="en-GB" sz="1350" dirty="0"/>
              <a:t> tool bar. </a:t>
            </a:r>
          </a:p>
        </p:txBody>
      </p:sp>
      <p:sp>
        <p:nvSpPr>
          <p:cNvPr id="25" name="Freeform: Shape 24">
            <a:extLst>
              <a:ext uri="{FF2B5EF4-FFF2-40B4-BE49-F238E27FC236}">
                <a16:creationId xmlns:a16="http://schemas.microsoft.com/office/drawing/2014/main" id="{1FCAA406-F9D8-4A22-AF46-6DCFF4350D43}"/>
              </a:ext>
            </a:extLst>
          </p:cNvPr>
          <p:cNvSpPr/>
          <p:nvPr/>
        </p:nvSpPr>
        <p:spPr>
          <a:xfrm>
            <a:off x="2366751"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4340306"/>
              <a:satOff val="21273"/>
              <a:lumOff val="8138"/>
              <a:alphaOff val="0"/>
            </a:schemeClr>
          </a:fillRef>
          <a:effectRef idx="2">
            <a:schemeClr val="accent3">
              <a:hueOff val="-4340306"/>
              <a:satOff val="21273"/>
              <a:lumOff val="8138"/>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Click on the </a:t>
            </a:r>
            <a:r>
              <a:rPr lang="en-GB" sz="1350" b="1" dirty="0"/>
              <a:t>Chart</a:t>
            </a:r>
            <a:r>
              <a:rPr lang="en-GB" sz="1350" dirty="0"/>
              <a:t> option</a:t>
            </a:r>
          </a:p>
        </p:txBody>
      </p:sp>
      <p:sp>
        <p:nvSpPr>
          <p:cNvPr id="26" name="Freeform: Shape 25">
            <a:extLst>
              <a:ext uri="{FF2B5EF4-FFF2-40B4-BE49-F238E27FC236}">
                <a16:creationId xmlns:a16="http://schemas.microsoft.com/office/drawing/2014/main" id="{50D93BE5-1748-4FA3-8439-4CD8306B47E7}"/>
              </a:ext>
            </a:extLst>
          </p:cNvPr>
          <p:cNvSpPr/>
          <p:nvPr/>
        </p:nvSpPr>
        <p:spPr>
          <a:xfrm>
            <a:off x="4235829"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8680613"/>
              <a:satOff val="42546"/>
              <a:lumOff val="16275"/>
              <a:alphaOff val="0"/>
            </a:schemeClr>
          </a:fillRef>
          <a:effectRef idx="2">
            <a:schemeClr val="accent3">
              <a:hueOff val="-8680613"/>
              <a:satOff val="42546"/>
              <a:lumOff val="16275"/>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This will cause a large dialogue box to pop up. </a:t>
            </a:r>
          </a:p>
        </p:txBody>
      </p:sp>
      <p:pic>
        <p:nvPicPr>
          <p:cNvPr id="9" name="Picture 8">
            <a:extLst>
              <a:ext uri="{FF2B5EF4-FFF2-40B4-BE49-F238E27FC236}">
                <a16:creationId xmlns:a16="http://schemas.microsoft.com/office/drawing/2014/main" id="{8A86F65B-3DF5-41CD-89C6-2BC3002D8881}"/>
              </a:ext>
            </a:extLst>
          </p:cNvPr>
          <p:cNvPicPr>
            <a:picLocks noChangeAspect="1"/>
          </p:cNvPicPr>
          <p:nvPr/>
        </p:nvPicPr>
        <p:blipFill>
          <a:blip r:embed="rId4"/>
          <a:stretch>
            <a:fillRect/>
          </a:stretch>
        </p:blipFill>
        <p:spPr>
          <a:xfrm>
            <a:off x="2881872" y="4437196"/>
            <a:ext cx="1064022" cy="717409"/>
          </a:xfrm>
          <a:prstGeom prst="rect">
            <a:avLst/>
          </a:prstGeom>
        </p:spPr>
      </p:pic>
      <p:cxnSp>
        <p:nvCxnSpPr>
          <p:cNvPr id="15" name="Straight Arrow Connector 14">
            <a:extLst>
              <a:ext uri="{FF2B5EF4-FFF2-40B4-BE49-F238E27FC236}">
                <a16:creationId xmlns:a16="http://schemas.microsoft.com/office/drawing/2014/main" id="{A526CC7F-5104-4B53-8DCB-636479D167C2}"/>
              </a:ext>
            </a:extLst>
          </p:cNvPr>
          <p:cNvCxnSpPr>
            <a:cxnSpLocks/>
          </p:cNvCxnSpPr>
          <p:nvPr/>
        </p:nvCxnSpPr>
        <p:spPr>
          <a:xfrm flipV="1">
            <a:off x="3250788" y="4906518"/>
            <a:ext cx="0" cy="57496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9" name="Picture 18">
            <a:extLst>
              <a:ext uri="{FF2B5EF4-FFF2-40B4-BE49-F238E27FC236}">
                <a16:creationId xmlns:a16="http://schemas.microsoft.com/office/drawing/2014/main" id="{FCA173AA-C757-4E57-B489-8611E096806A}"/>
              </a:ext>
            </a:extLst>
          </p:cNvPr>
          <p:cNvPicPr>
            <a:picLocks noChangeAspect="1"/>
          </p:cNvPicPr>
          <p:nvPr/>
        </p:nvPicPr>
        <p:blipFill>
          <a:blip r:embed="rId5"/>
          <a:stretch>
            <a:fillRect/>
          </a:stretch>
        </p:blipFill>
        <p:spPr>
          <a:xfrm>
            <a:off x="6210000" y="3154274"/>
            <a:ext cx="2636689" cy="2492043"/>
          </a:xfrm>
          <a:prstGeom prst="rect">
            <a:avLst/>
          </a:prstGeom>
        </p:spPr>
      </p:pic>
    </p:spTree>
    <p:extLst>
      <p:ext uri="{BB962C8B-B14F-4D97-AF65-F5344CB8AC3E}">
        <p14:creationId xmlns:p14="http://schemas.microsoft.com/office/powerpoint/2010/main" val="299221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nserting a Pie Chart">
            <a:hlinkClick r:id="" action="ppaction://media"/>
            <a:extLst>
              <a:ext uri="{FF2B5EF4-FFF2-40B4-BE49-F238E27FC236}">
                <a16:creationId xmlns:a16="http://schemas.microsoft.com/office/drawing/2014/main" id="{5207855B-2288-476B-A058-205C87048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4" name="Title 1">
            <a:extLst>
              <a:ext uri="{FF2B5EF4-FFF2-40B4-BE49-F238E27FC236}">
                <a16:creationId xmlns:a16="http://schemas.microsoft.com/office/drawing/2014/main" id="{552B82F8-70BB-415A-B7A5-7228D3B19F1F}"/>
              </a:ext>
            </a:extLst>
          </p:cNvPr>
          <p:cNvSpPr txBox="1">
            <a:spLocks/>
          </p:cNvSpPr>
          <p:nvPr/>
        </p:nvSpPr>
        <p:spPr>
          <a:xfrm>
            <a:off x="6357937" y="1309878"/>
            <a:ext cx="2358581" cy="1234440"/>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b">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nSpc>
                <a:spcPct val="100000"/>
              </a:lnSpc>
              <a:spcAft>
                <a:spcPts val="450"/>
              </a:spcAft>
            </a:pPr>
            <a:r>
              <a:rPr lang="en-US" sz="2400">
                <a:solidFill>
                  <a:schemeClr val="tx1"/>
                </a:solidFill>
                <a:latin typeface="+mj-lt"/>
              </a:rPr>
              <a:t>Inserting Charts and Graphs</a:t>
            </a:r>
          </a:p>
        </p:txBody>
      </p:sp>
      <p:sp>
        <p:nvSpPr>
          <p:cNvPr id="3" name="Content Placeholder 2">
            <a:extLst>
              <a:ext uri="{FF2B5EF4-FFF2-40B4-BE49-F238E27FC236}">
                <a16:creationId xmlns:a16="http://schemas.microsoft.com/office/drawing/2014/main" id="{33C0AB54-E492-4AD5-8F5D-42C0C90B63EC}"/>
              </a:ext>
            </a:extLst>
          </p:cNvPr>
          <p:cNvSpPr>
            <a:spLocks noGrp="1"/>
          </p:cNvSpPr>
          <p:nvPr>
            <p:ph type="body" sz="half" idx="2"/>
          </p:nvPr>
        </p:nvSpPr>
        <p:spPr>
          <a:xfrm>
            <a:off x="6357937" y="2647188"/>
            <a:ext cx="2358581" cy="2633472"/>
          </a:xfrm>
        </p:spPr>
        <p:txBody>
          <a:bodyPr vert="horz" wrap="square" lIns="68580" tIns="34290" rIns="68580" bIns="34290" numCol="1" rtlCol="0" anchor="t" anchorCtr="0" compatLnSpc="1">
            <a:prstTxWarp prst="textNoShape">
              <a:avLst/>
            </a:prstTxWarp>
            <a:normAutofit/>
          </a:bodyPr>
          <a:lstStyle/>
          <a:p>
            <a:r>
              <a:rPr lang="en-US" kern="1200">
                <a:latin typeface="+mn-lt"/>
                <a:ea typeface="+mn-ea"/>
                <a:cs typeface="+mn-cs"/>
              </a:rPr>
              <a:t>Today we will attempt to insert a </a:t>
            </a:r>
            <a:r>
              <a:rPr lang="en-US" b="1" kern="1200">
                <a:latin typeface="+mn-lt"/>
                <a:ea typeface="+mn-ea"/>
                <a:cs typeface="+mn-cs"/>
              </a:rPr>
              <a:t>Pie Chart</a:t>
            </a:r>
          </a:p>
        </p:txBody>
      </p:sp>
      <p:pic>
        <p:nvPicPr>
          <p:cNvPr id="11" name="Picture 10">
            <a:extLst>
              <a:ext uri="{FF2B5EF4-FFF2-40B4-BE49-F238E27FC236}">
                <a16:creationId xmlns:a16="http://schemas.microsoft.com/office/drawing/2014/main" id="{D7A0BC69-BAC7-46D6-A2C7-F9968678D742}"/>
              </a:ext>
            </a:extLst>
          </p:cNvPr>
          <p:cNvPicPr>
            <a:picLocks noChangeAspect="1"/>
          </p:cNvPicPr>
          <p:nvPr/>
        </p:nvPicPr>
        <p:blipFill>
          <a:blip r:embed="rId6"/>
          <a:stretch>
            <a:fillRect/>
          </a:stretch>
        </p:blipFill>
        <p:spPr>
          <a:xfrm>
            <a:off x="6516858" y="3354283"/>
            <a:ext cx="2040740" cy="1698134"/>
          </a:xfrm>
          <a:prstGeom prst="rect">
            <a:avLst/>
          </a:prstGeom>
        </p:spPr>
      </p:pic>
    </p:spTree>
    <p:extLst>
      <p:ext uri="{BB962C8B-B14F-4D97-AF65-F5344CB8AC3E}">
        <p14:creationId xmlns:p14="http://schemas.microsoft.com/office/powerpoint/2010/main" val="336806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4381" fill="hold"/>
                                        <p:tgtEl>
                                          <p:spTgt spid="9"/>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9"/>
                </p:tgtEl>
              </p:cMediaNode>
            </p:video>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C964-6207-4AA7-B245-128D0B2E1304}"/>
              </a:ext>
            </a:extLst>
          </p:cNvPr>
          <p:cNvSpPr>
            <a:spLocks noGrp="1"/>
          </p:cNvSpPr>
          <p:nvPr>
            <p:ph type="title"/>
          </p:nvPr>
        </p:nvSpPr>
        <p:spPr>
          <a:xfrm>
            <a:off x="800100" y="1405890"/>
            <a:ext cx="7543800" cy="1028700"/>
          </a:xfrm>
        </p:spPr>
        <p:txBody>
          <a:bodyPr/>
          <a:lstStyle/>
          <a:p>
            <a:r>
              <a:rPr lang="en-GB" dirty="0"/>
              <a:t>Activity</a:t>
            </a:r>
          </a:p>
        </p:txBody>
      </p:sp>
      <p:sp>
        <p:nvSpPr>
          <p:cNvPr id="3" name="Content Placeholder 2">
            <a:extLst>
              <a:ext uri="{FF2B5EF4-FFF2-40B4-BE49-F238E27FC236}">
                <a16:creationId xmlns:a16="http://schemas.microsoft.com/office/drawing/2014/main" id="{5A4CCFAA-C790-4108-9675-682C305405ED}"/>
              </a:ext>
            </a:extLst>
          </p:cNvPr>
          <p:cNvSpPr>
            <a:spLocks noGrp="1"/>
          </p:cNvSpPr>
          <p:nvPr>
            <p:ph idx="1"/>
          </p:nvPr>
        </p:nvSpPr>
        <p:spPr>
          <a:xfrm>
            <a:off x="800100" y="2238202"/>
            <a:ext cx="7367155" cy="392777"/>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500" dirty="0">
                <a:latin typeface="Arial" panose="020B0604020202020204" pitchFamily="34" charset="0"/>
                <a:cs typeface="Arial" panose="020B0604020202020204" pitchFamily="34" charset="0"/>
              </a:rPr>
              <a:t>Open a Word File and attempt to insert a Pie Chart to match this. </a:t>
            </a:r>
          </a:p>
        </p:txBody>
      </p:sp>
      <p:graphicFrame>
        <p:nvGraphicFramePr>
          <p:cNvPr id="6" name="Chart 5">
            <a:extLst>
              <a:ext uri="{FF2B5EF4-FFF2-40B4-BE49-F238E27FC236}">
                <a16:creationId xmlns:a16="http://schemas.microsoft.com/office/drawing/2014/main" id="{AD41E465-7745-40A3-A554-11E2EFEA4BCA}"/>
              </a:ext>
            </a:extLst>
          </p:cNvPr>
          <p:cNvGraphicFramePr/>
          <p:nvPr/>
        </p:nvGraphicFramePr>
        <p:xfrm>
          <a:off x="294409" y="2735742"/>
          <a:ext cx="4590011" cy="2887218"/>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09CA9C2-5530-4BB3-AAC0-39837A65C5D5}"/>
              </a:ext>
            </a:extLst>
          </p:cNvPr>
          <p:cNvSpPr txBox="1"/>
          <p:nvPr/>
        </p:nvSpPr>
        <p:spPr>
          <a:xfrm>
            <a:off x="5457998" y="4227023"/>
            <a:ext cx="3029990"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Email</a:t>
            </a:r>
            <a:r>
              <a:rPr lang="en-GB" dirty="0">
                <a:latin typeface="Arial" panose="020B0604020202020204" pitchFamily="34" charset="0"/>
                <a:cs typeface="Arial" panose="020B0604020202020204" pitchFamily="34" charset="0"/>
              </a:rPr>
              <a:t> or share your Word File with inserted Pie Chart to </a:t>
            </a:r>
            <a:r>
              <a:rPr lang="en-GB" b="1" dirty="0">
                <a:latin typeface="Arial" panose="020B0604020202020204" pitchFamily="34" charset="0"/>
                <a:cs typeface="Arial" panose="020B0604020202020204" pitchFamily="34" charset="0"/>
              </a:rPr>
              <a:t>your lecturer</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8884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caption" descr="Graphical user interface, application&#10;&#10;Description automatically generated">
            <a:hlinkClick r:id="" action="ppaction://media"/>
            <a:extLst>
              <a:ext uri="{FF2B5EF4-FFF2-40B4-BE49-F238E27FC236}">
                <a16:creationId xmlns:a16="http://schemas.microsoft.com/office/drawing/2014/main" id="{D749DFA0-206E-4D28-A575-E42EE80AB6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981" y="1805582"/>
            <a:ext cx="5772151" cy="3246834"/>
          </a:xfrm>
          <a:prstGeom prst="rect">
            <a:avLst/>
          </a:prstGeom>
          <a:noFill/>
          <a:ln>
            <a:noFill/>
          </a:ln>
        </p:spPr>
      </p:pic>
      <p:sp>
        <p:nvSpPr>
          <p:cNvPr id="2" name="Title 1">
            <a:extLst>
              <a:ext uri="{FF2B5EF4-FFF2-40B4-BE49-F238E27FC236}">
                <a16:creationId xmlns:a16="http://schemas.microsoft.com/office/drawing/2014/main" id="{394835C7-024D-42A4-BD4B-970BE76A27ED}"/>
              </a:ext>
            </a:extLst>
          </p:cNvPr>
          <p:cNvSpPr>
            <a:spLocks noGrp="1"/>
          </p:cNvSpPr>
          <p:nvPr>
            <p:ph type="title"/>
          </p:nvPr>
        </p:nvSpPr>
        <p:spPr>
          <a:xfrm>
            <a:off x="6357937" y="1309878"/>
            <a:ext cx="2358581" cy="1234440"/>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Labelling figures</a:t>
            </a:r>
          </a:p>
        </p:txBody>
      </p:sp>
      <p:sp>
        <p:nvSpPr>
          <p:cNvPr id="3" name="Content Placeholder 2">
            <a:extLst>
              <a:ext uri="{FF2B5EF4-FFF2-40B4-BE49-F238E27FC236}">
                <a16:creationId xmlns:a16="http://schemas.microsoft.com/office/drawing/2014/main" id="{D1A92698-206C-40D8-A60E-6C4753D5424F}"/>
              </a:ext>
            </a:extLst>
          </p:cNvPr>
          <p:cNvSpPr>
            <a:spLocks noGrp="1"/>
          </p:cNvSpPr>
          <p:nvPr>
            <p:ph type="body" sz="half" idx="2"/>
          </p:nvPr>
        </p:nvSpPr>
        <p:spPr>
          <a:xfrm>
            <a:off x="6357937" y="2647188"/>
            <a:ext cx="2358581" cy="2633472"/>
          </a:xfrm>
        </p:spPr>
        <p:txBody>
          <a:bodyPr>
            <a:normAutofit/>
          </a:bodyPr>
          <a:lstStyle/>
          <a:p>
            <a:r>
              <a:rPr lang="en-GB"/>
              <a:t>Including a label on chart, image or diagram adds to the professional look of a document. </a:t>
            </a:r>
          </a:p>
        </p:txBody>
      </p:sp>
      <p:pic>
        <p:nvPicPr>
          <p:cNvPr id="7" name="Picture 6">
            <a:extLst>
              <a:ext uri="{FF2B5EF4-FFF2-40B4-BE49-F238E27FC236}">
                <a16:creationId xmlns:a16="http://schemas.microsoft.com/office/drawing/2014/main" id="{9D93AABE-6A48-42AD-A9D0-AF570F5EB93D}"/>
              </a:ext>
            </a:extLst>
          </p:cNvPr>
          <p:cNvPicPr>
            <a:picLocks noChangeAspect="1"/>
          </p:cNvPicPr>
          <p:nvPr/>
        </p:nvPicPr>
        <p:blipFill>
          <a:blip r:embed="rId6"/>
          <a:stretch>
            <a:fillRect/>
          </a:stretch>
        </p:blipFill>
        <p:spPr>
          <a:xfrm>
            <a:off x="6357938" y="3610828"/>
            <a:ext cx="1217048" cy="481748"/>
          </a:xfrm>
          <a:prstGeom prst="rect">
            <a:avLst/>
          </a:prstGeom>
        </p:spPr>
      </p:pic>
      <p:pic>
        <p:nvPicPr>
          <p:cNvPr id="9" name="Picture 8">
            <a:extLst>
              <a:ext uri="{FF2B5EF4-FFF2-40B4-BE49-F238E27FC236}">
                <a16:creationId xmlns:a16="http://schemas.microsoft.com/office/drawing/2014/main" id="{F72B4F55-87D4-48DD-8112-F7FF2C50EDCC}"/>
              </a:ext>
            </a:extLst>
          </p:cNvPr>
          <p:cNvPicPr>
            <a:picLocks noChangeAspect="1"/>
          </p:cNvPicPr>
          <p:nvPr/>
        </p:nvPicPr>
        <p:blipFill>
          <a:blip r:embed="rId7"/>
          <a:stretch>
            <a:fillRect/>
          </a:stretch>
        </p:blipFill>
        <p:spPr>
          <a:xfrm>
            <a:off x="7537228" y="4213120"/>
            <a:ext cx="880221" cy="1335002"/>
          </a:xfrm>
          <a:prstGeom prst="rect">
            <a:avLst/>
          </a:prstGeom>
        </p:spPr>
      </p:pic>
      <p:cxnSp>
        <p:nvCxnSpPr>
          <p:cNvPr id="11" name="Connector: Elbow 10">
            <a:extLst>
              <a:ext uri="{FF2B5EF4-FFF2-40B4-BE49-F238E27FC236}">
                <a16:creationId xmlns:a16="http://schemas.microsoft.com/office/drawing/2014/main" id="{067A9BAB-334C-4C24-B472-4D884E40E05A}"/>
              </a:ext>
            </a:extLst>
          </p:cNvPr>
          <p:cNvCxnSpPr>
            <a:cxnSpLocks/>
            <a:endCxn id="9" idx="1"/>
          </p:cNvCxnSpPr>
          <p:nvPr/>
        </p:nvCxnSpPr>
        <p:spPr>
          <a:xfrm rot="16200000" flipH="1">
            <a:off x="6753714" y="4097108"/>
            <a:ext cx="788046" cy="778981"/>
          </a:xfrm>
          <a:prstGeom prst="bentConnector2">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210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05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5"/>
                </p:tgtEl>
              </p:cMediaNode>
            </p:video>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46D-65EF-420B-833B-B6018DB8ACDC}"/>
              </a:ext>
            </a:extLst>
          </p:cNvPr>
          <p:cNvSpPr>
            <a:spLocks noGrp="1"/>
          </p:cNvSpPr>
          <p:nvPr>
            <p:ph type="title"/>
          </p:nvPr>
        </p:nvSpPr>
        <p:spPr>
          <a:xfrm>
            <a:off x="800100" y="1339196"/>
            <a:ext cx="7543800" cy="756919"/>
          </a:xfrm>
        </p:spPr>
        <p:style>
          <a:lnRef idx="2">
            <a:schemeClr val="accent1"/>
          </a:lnRef>
          <a:fillRef idx="1">
            <a:schemeClr val="lt1"/>
          </a:fillRef>
          <a:effectRef idx="0">
            <a:schemeClr val="accent1"/>
          </a:effectRef>
          <a:fontRef idx="minor">
            <a:schemeClr val="dk1"/>
          </a:fontRef>
        </p:style>
        <p:txBody>
          <a:bodyPr/>
          <a:lstStyle/>
          <a:p>
            <a:r>
              <a:rPr lang="en-GB" dirty="0"/>
              <a:t>Using the reference tool</a:t>
            </a:r>
          </a:p>
        </p:txBody>
      </p:sp>
      <p:pic>
        <p:nvPicPr>
          <p:cNvPr id="5" name="Content Placeholder 4">
            <a:extLst>
              <a:ext uri="{FF2B5EF4-FFF2-40B4-BE49-F238E27FC236}">
                <a16:creationId xmlns:a16="http://schemas.microsoft.com/office/drawing/2014/main" id="{81630A28-F112-43E1-BB88-3022D0330342}"/>
              </a:ext>
            </a:extLst>
          </p:cNvPr>
          <p:cNvPicPr>
            <a:picLocks noGrp="1" noChangeAspect="1"/>
          </p:cNvPicPr>
          <p:nvPr>
            <p:ph idx="1"/>
          </p:nvPr>
        </p:nvPicPr>
        <p:blipFill>
          <a:blip r:embed="rId3"/>
          <a:stretch>
            <a:fillRect/>
          </a:stretch>
        </p:blipFill>
        <p:spPr>
          <a:xfrm>
            <a:off x="471488" y="2391401"/>
            <a:ext cx="1669851" cy="556617"/>
          </a:xfrm>
        </p:spPr>
      </p:pic>
      <p:pic>
        <p:nvPicPr>
          <p:cNvPr id="7" name="Picture 6">
            <a:extLst>
              <a:ext uri="{FF2B5EF4-FFF2-40B4-BE49-F238E27FC236}">
                <a16:creationId xmlns:a16="http://schemas.microsoft.com/office/drawing/2014/main" id="{8DB89BB3-EA81-48B5-A5F6-D794AF01D62A}"/>
              </a:ext>
            </a:extLst>
          </p:cNvPr>
          <p:cNvPicPr>
            <a:picLocks noChangeAspect="1"/>
          </p:cNvPicPr>
          <p:nvPr/>
        </p:nvPicPr>
        <p:blipFill>
          <a:blip r:embed="rId4"/>
          <a:stretch>
            <a:fillRect/>
          </a:stretch>
        </p:blipFill>
        <p:spPr>
          <a:xfrm>
            <a:off x="1649313" y="3170605"/>
            <a:ext cx="2715534" cy="1478756"/>
          </a:xfrm>
          <a:prstGeom prst="rect">
            <a:avLst/>
          </a:prstGeom>
        </p:spPr>
      </p:pic>
      <p:pic>
        <p:nvPicPr>
          <p:cNvPr id="9" name="Picture 8">
            <a:extLst>
              <a:ext uri="{FF2B5EF4-FFF2-40B4-BE49-F238E27FC236}">
                <a16:creationId xmlns:a16="http://schemas.microsoft.com/office/drawing/2014/main" id="{0C1DDA60-6F61-4FFE-89C4-14ADC90CB055}"/>
              </a:ext>
            </a:extLst>
          </p:cNvPr>
          <p:cNvPicPr>
            <a:picLocks noChangeAspect="1"/>
          </p:cNvPicPr>
          <p:nvPr/>
        </p:nvPicPr>
        <p:blipFill>
          <a:blip r:embed="rId5"/>
          <a:stretch>
            <a:fillRect/>
          </a:stretch>
        </p:blipFill>
        <p:spPr>
          <a:xfrm>
            <a:off x="1649313" y="3170605"/>
            <a:ext cx="2842658" cy="1478756"/>
          </a:xfrm>
          <a:prstGeom prst="rect">
            <a:avLst/>
          </a:prstGeom>
        </p:spPr>
      </p:pic>
      <p:cxnSp>
        <p:nvCxnSpPr>
          <p:cNvPr id="11" name="Connector: Elbow 10">
            <a:extLst>
              <a:ext uri="{FF2B5EF4-FFF2-40B4-BE49-F238E27FC236}">
                <a16:creationId xmlns:a16="http://schemas.microsoft.com/office/drawing/2014/main" id="{81706267-00F5-49AE-AEDA-F0BC8574A9B4}"/>
              </a:ext>
            </a:extLst>
          </p:cNvPr>
          <p:cNvCxnSpPr>
            <a:cxnSpLocks/>
          </p:cNvCxnSpPr>
          <p:nvPr/>
        </p:nvCxnSpPr>
        <p:spPr>
          <a:xfrm rot="16200000" flipH="1">
            <a:off x="887328" y="3216310"/>
            <a:ext cx="838171" cy="549176"/>
          </a:xfrm>
          <a:prstGeom prst="bentConnector2">
            <a:avLst/>
          </a:prstGeom>
          <a:ln w="57150">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BB323831-5808-4C22-A7BA-8463D76EAC11}"/>
              </a:ext>
            </a:extLst>
          </p:cNvPr>
          <p:cNvSpPr/>
          <p:nvPr/>
        </p:nvSpPr>
        <p:spPr>
          <a:xfrm>
            <a:off x="3300413" y="3490899"/>
            <a:ext cx="1132746" cy="638189"/>
          </a:xfrm>
          <a:prstGeom prst="ellipse">
            <a:avLst/>
          </a:prstGeom>
          <a:noFill/>
          <a:ln w="57150">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a:extLst>
              <a:ext uri="{FF2B5EF4-FFF2-40B4-BE49-F238E27FC236}">
                <a16:creationId xmlns:a16="http://schemas.microsoft.com/office/drawing/2014/main" id="{B84F7E3B-7FC8-4FA9-B9E7-9550256644F1}"/>
              </a:ext>
            </a:extLst>
          </p:cNvPr>
          <p:cNvPicPr>
            <a:picLocks noChangeAspect="1"/>
          </p:cNvPicPr>
          <p:nvPr/>
        </p:nvPicPr>
        <p:blipFill>
          <a:blip r:embed="rId6"/>
          <a:stretch>
            <a:fillRect/>
          </a:stretch>
        </p:blipFill>
        <p:spPr>
          <a:xfrm>
            <a:off x="4970280" y="3740955"/>
            <a:ext cx="2582466" cy="1816811"/>
          </a:xfrm>
          <a:prstGeom prst="rect">
            <a:avLst/>
          </a:prstGeom>
        </p:spPr>
      </p:pic>
      <p:cxnSp>
        <p:nvCxnSpPr>
          <p:cNvPr id="16" name="Connector: Elbow 15">
            <a:extLst>
              <a:ext uri="{FF2B5EF4-FFF2-40B4-BE49-F238E27FC236}">
                <a16:creationId xmlns:a16="http://schemas.microsoft.com/office/drawing/2014/main" id="{6E445A82-462A-4830-8B34-108B71ECA31C}"/>
              </a:ext>
            </a:extLst>
          </p:cNvPr>
          <p:cNvCxnSpPr>
            <a:cxnSpLocks/>
          </p:cNvCxnSpPr>
          <p:nvPr/>
        </p:nvCxnSpPr>
        <p:spPr>
          <a:xfrm>
            <a:off x="2028825" y="4301931"/>
            <a:ext cx="2814332" cy="667723"/>
          </a:xfrm>
          <a:prstGeom prst="bentConnector3">
            <a:avLst>
              <a:gd name="adj1" fmla="val -767"/>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C212E877-8829-4E91-98E8-FE0C0FE052D1}"/>
              </a:ext>
            </a:extLst>
          </p:cNvPr>
          <p:cNvSpPr txBox="1"/>
          <p:nvPr/>
        </p:nvSpPr>
        <p:spPr>
          <a:xfrm>
            <a:off x="5052307" y="2214562"/>
            <a:ext cx="3463043"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MS Word has a built in referencing tool. To use this successfully, select the Harvard option from the dropdown menu before adding a new source. </a:t>
            </a:r>
          </a:p>
        </p:txBody>
      </p:sp>
    </p:spTree>
    <p:extLst>
      <p:ext uri="{BB962C8B-B14F-4D97-AF65-F5344CB8AC3E}">
        <p14:creationId xmlns:p14="http://schemas.microsoft.com/office/powerpoint/2010/main" val="322296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AA8382-8EB3-48F4-BA9B-06A6F65FB326}"/>
              </a:ext>
            </a:extLst>
          </p:cNvPr>
          <p:cNvSpPr>
            <a:spLocks noGrp="1"/>
          </p:cNvSpPr>
          <p:nvPr>
            <p:ph type="title"/>
          </p:nvPr>
        </p:nvSpPr>
        <p:spPr>
          <a:xfrm>
            <a:off x="467544" y="975411"/>
            <a:ext cx="8491601" cy="349358"/>
          </a:xfrm>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dirty="0">
                <a:solidFill>
                  <a:schemeClr val="tx1">
                    <a:lumMod val="85000"/>
                    <a:lumOff val="15000"/>
                  </a:schemeClr>
                </a:solidFill>
              </a:rPr>
              <a:t>Using the reference tool</a:t>
            </a:r>
          </a:p>
        </p:txBody>
      </p:sp>
      <p:pic>
        <p:nvPicPr>
          <p:cNvPr id="5" name="Using the referencing tool">
            <a:hlinkClick r:id="" action="ppaction://media"/>
            <a:extLst>
              <a:ext uri="{FF2B5EF4-FFF2-40B4-BE49-F238E27FC236}">
                <a16:creationId xmlns:a16="http://schemas.microsoft.com/office/drawing/2014/main" id="{BAB12E93-29E8-4F81-8B67-76C006728F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081024" y="1484784"/>
            <a:ext cx="6908801" cy="4030191"/>
          </a:xfrm>
          <a:noFill/>
        </p:spPr>
      </p:pic>
    </p:spTree>
    <p:extLst>
      <p:ext uri="{BB962C8B-B14F-4D97-AF65-F5344CB8AC3E}">
        <p14:creationId xmlns:p14="http://schemas.microsoft.com/office/powerpoint/2010/main" val="424348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22203844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791</TotalTime>
  <Words>2166</Words>
  <Application>Microsoft Macintosh PowerPoint</Application>
  <PresentationFormat>On-screen Show (4:3)</PresentationFormat>
  <Paragraphs>162</Paragraphs>
  <Slides>26</Slides>
  <Notes>19</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Garamond</vt:lpstr>
      <vt:lpstr>Helvetica</vt:lpstr>
      <vt:lpstr>Myriad Pro</vt:lpstr>
      <vt:lpstr>Verdana</vt:lpstr>
      <vt:lpstr>20140311PresentationUWTSDTemplate</vt:lpstr>
      <vt:lpstr>LCLM 4002</vt:lpstr>
      <vt:lpstr>Using MS Word</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Activity – Test your MS Word skills. </vt:lpstr>
      <vt:lpstr>MS Word – Further skills </vt:lpstr>
      <vt:lpstr>During this session..</vt:lpstr>
      <vt:lpstr>Inserting links within documents</vt:lpstr>
      <vt:lpstr>PowerPoint Presentation</vt:lpstr>
      <vt:lpstr>Inserting Charts and Graphs</vt:lpstr>
      <vt:lpstr>PowerPoint Presentation</vt:lpstr>
      <vt:lpstr>Activity</vt:lpstr>
      <vt:lpstr>Labelling figures</vt:lpstr>
      <vt:lpstr>Using the reference tool</vt:lpstr>
      <vt:lpstr>Using the reference tool</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45</cp:revision>
  <cp:lastPrinted>2018-07-09T15:27:01Z</cp:lastPrinted>
  <dcterms:created xsi:type="dcterms:W3CDTF">2002-10-07T19:43:58Z</dcterms:created>
  <dcterms:modified xsi:type="dcterms:W3CDTF">2022-11-06T21:58:38Z</dcterms:modified>
</cp:coreProperties>
</file>