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9144000" cy="51435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60" autoAdjust="0"/>
  </p:normalViewPr>
  <p:slideViewPr>
    <p:cSldViewPr snapToGrid="0">
      <p:cViewPr varScale="1">
        <p:scale>
          <a:sx n="112" d="100"/>
          <a:sy n="112"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 name="对象"/>
          <p:cNvSpPr>
            <a:spLocks noGrp="1" noChangeAspect="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19"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pitchFamily="0" charset="0"/>
              <a:buChar char="●"/>
            </a:pPr>
            <a:endParaRPr lang="zh-CN" altLang="en-US" sz="1100"/>
          </a:p>
        </p:txBody>
      </p:sp>
    </p:spTree>
    <p:extLst>
      <p:ext uri="{BB962C8B-B14F-4D97-AF65-F5344CB8AC3E}">
        <p14:creationId xmlns:p14="http://schemas.microsoft.com/office/powerpoint/2010/main" val="2076154137"/>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75763686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pPr>
            <a:r>
              <a:rPr lang="en-US" altLang="zh-CN"/>
              <a:t>In the age of globalization, every company needs to employ an effective HR strategy to effectively compete with other companies. Implementing effective HR practices can lead to a committed workforce, which in turn contributes to the company's growth. By addressing the needs and problems of the employees the company can mitigate employee turnover, ensuring that dedicated and talented employees are retained, which becomes an asset for the organization.</a:t>
            </a:r>
            <a:endParaRPr lang="zh-CN" altLang="en-US"/>
          </a:p>
        </p:txBody>
      </p:sp>
    </p:spTree>
    <p:extLst>
      <p:ext uri="{BB962C8B-B14F-4D97-AF65-F5344CB8AC3E}">
        <p14:creationId xmlns:p14="http://schemas.microsoft.com/office/powerpoint/2010/main" val="348849369"/>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Unilever is one of the major and well-reputed private sector organizations within the United Kingdom. It was established by the Lever brothers and Margarine Unie in the year 1929. The company is headquartered in London, England. The company has a diverse portfolio of famous reputed brands of food, personal care and home appliances. The company has a strong international presence and functions in more than 190 countries across the world. The company’s success is steered by its commitment to continuous efforts of sustainable and ethical business practices.</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269684747"/>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Unilever has incorporated several human resource strategies to improve the organization comprehensive business performance and to align with its business objectives. Unilever’s human resource approaches works towards attracting enhancing and retention of skilled personnels in the organization. The organization also supports diversity and inclusion and invests in various programs and development trainings for its employees. Unilever also encourages an environment of continuous innovation and improvement.</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336275776"/>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7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buNone/>
            </a:pPr>
            <a:r>
              <a:rPr lang="en-US" altLang="zh-CN"/>
              <a:t>BBC is a famous public-service broadcasting company. It is the world's oldest national broadcaster. With over 21,000 employees, it stands as the largest broadcaster globally in terms of workforce, with approximately 17.900 operated under a royal charter. Moreover, the main source of funding for this organization is the annual television license fee. This fee charges British households, companies, and organizations that possess equipment capable of receiving or recording live television broadcasts or watching content through a player. The British government sets the fee in consultation with parliament. The revenue generated from license fee, support the BBC’s radio, television and online services which covers the various nations and regions of the United Kingdom.</a:t>
            </a:r>
            <a:endParaRPr lang="en-US" altLang="zh-CN"/>
          </a:p>
          <a:p>
            <a:pPr marL="0" indent="0" algn="l">
              <a:spcBef>
                <a:spcPts val="0"/>
              </a:spcBef>
              <a:spcAft>
                <a:spcPts val="0"/>
              </a:spcAft>
              <a:buNone/>
            </a:pPr>
            <a:endParaRPr lang="en-US" altLang="zh-CN"/>
          </a:p>
          <a:p>
            <a:pPr marL="0" indent="0" algn="l">
              <a:spcBef>
                <a:spcPts val="0"/>
              </a:spcBef>
              <a:spcAft>
                <a:spcPts val="0"/>
              </a:spcAft>
            </a:pPr>
            <a:endParaRPr lang="zh-CN" altLang="en-US"/>
          </a:p>
        </p:txBody>
      </p:sp>
    </p:spTree>
    <p:extLst>
      <p:ext uri="{BB962C8B-B14F-4D97-AF65-F5344CB8AC3E}">
        <p14:creationId xmlns:p14="http://schemas.microsoft.com/office/powerpoint/2010/main" val="186208619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7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pPr>
            <a:r>
              <a:rPr lang="en-US" altLang="zh-CN"/>
              <a:t>BBC prioritizes four main factors in maintaining its HR strategy. Firstly they ensure that they hire people with distinctive qualities and skills. While hiring they make sure that the most talented people get hired.</a:t>
            </a:r>
            <a:endParaRPr lang="zh-CN" altLang="en-US"/>
          </a:p>
        </p:txBody>
      </p:sp>
    </p:spTree>
    <p:extLst>
      <p:ext uri="{BB962C8B-B14F-4D97-AF65-F5344CB8AC3E}">
        <p14:creationId xmlns:p14="http://schemas.microsoft.com/office/powerpoint/2010/main" val="1860436880"/>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8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buNone/>
            </a:pPr>
            <a:r>
              <a:rPr lang="en-US" altLang="zh-CN"/>
              <a:t>Moreover, they believe in continuous learning. They often arrange workshops for their employees so that they can learn and enhance their skills. They all focus on promoting positive and employee-friendly work culture. It helps [s the employee experience a positive and fulfilling work environment. Finally, the overall focus of the HRM strategy of this company is to ensure effective workflow while maintaining employees' well-being.</a:t>
            </a:r>
            <a:endParaRPr lang="en-US" altLang="zh-CN"/>
          </a:p>
          <a:p>
            <a:pPr marL="0" indent="0" algn="l">
              <a:spcBef>
                <a:spcPts val="0"/>
              </a:spcBef>
              <a:spcAft>
                <a:spcPts val="0"/>
              </a:spcAft>
              <a:buNone/>
            </a:pPr>
            <a:endParaRPr lang="en-US" altLang="zh-CN"/>
          </a:p>
          <a:p>
            <a:pPr marL="0" indent="0" algn="l">
              <a:spcBef>
                <a:spcPts val="0"/>
              </a:spcBef>
              <a:spcAft>
                <a:spcPts val="0"/>
              </a:spcAft>
            </a:pPr>
            <a:endParaRPr lang="zh-CN" altLang="en-US"/>
          </a:p>
        </p:txBody>
      </p:sp>
    </p:spTree>
    <p:extLst>
      <p:ext uri="{BB962C8B-B14F-4D97-AF65-F5344CB8AC3E}">
        <p14:creationId xmlns:p14="http://schemas.microsoft.com/office/powerpoint/2010/main" val="1524565995"/>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8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Human resource approaches has great significance in acquiring competitive advantages in the international business landscape for companies like Unilever and British Broadcast Corporation. The organizations focuses on attracting and retaining skilled employees and invests in their development for driving significant innovation and further contributing the organizations success.</a:t>
            </a:r>
            <a:endParaRPr lang="zh-CN" altLang="en-US"/>
          </a:p>
        </p:txBody>
      </p:sp>
    </p:spTree>
    <p:extLst>
      <p:ext uri="{BB962C8B-B14F-4D97-AF65-F5344CB8AC3E}">
        <p14:creationId xmlns:p14="http://schemas.microsoft.com/office/powerpoint/2010/main" val="2068048783"/>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9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models display the interrelationships between human resource approaches and their competitive advantages. A combination of  HR approaches with business objectives, efficient talent management, performance management, talent retention, and inclusion and diversity and consistent innovation and enhancement are the vital aspects. By incorporating these Human resource strategies efficiently, businesses can maximize their competitive advantages and steer achievement.</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1861664123"/>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9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As private sectors are usually owned by individuals or small groups and encounter challenges like financial fluctuations, establishment and retention of talents within the organization and difficulties in meeting customer expectation and trust and maintain transparency and accountability. Human resource management strategies help private organization in mitigating such challenges and contributes to operational efficiency.</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589687451"/>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0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pPr>
            <a:r>
              <a:rPr lang="en-US" altLang="zh-CN"/>
              <a:t>Public sector jobs are often known for their reliance on manpower since the effectiveness of public sector employees plays a vital role in providing services. The services provided by public institutes have a significant impact on individuals' lives starting from healthcare to education.  It is important to take care of the employees well being in these sectors as well. However, many countries and public organizations are facing resource limitations, and employees are leaving companies. Here the HRM strategy can effectively manage this situation. By understanding the issues of the employees the HR management can motivate the employees which will eventually enhance the workflow of the organization.</a:t>
            </a:r>
            <a:endParaRPr lang="zh-CN" altLang="en-US"/>
          </a:p>
        </p:txBody>
      </p:sp>
    </p:spTree>
    <p:extLst>
      <p:ext uri="{BB962C8B-B14F-4D97-AF65-F5344CB8AC3E}">
        <p14:creationId xmlns:p14="http://schemas.microsoft.com/office/powerpoint/2010/main" val="1053959182"/>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0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objectives of public and private sector organizations vary. The public sector organizations like BBC focus on serving the nation while private sector organizations focus on maximizing revenues. HR approaches for both the types of organizations vary depending on the objectives of the organization</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750043743"/>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1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buNone/>
            </a:pPr>
            <a:r>
              <a:rPr lang="en-US" altLang="zh-CN"/>
              <a:t>An organization can contain employees from various countries. The HRM management must ensure that their cultural values are getting the respect they deserve. Moreover, the management should ensure that they are hiring the right candidate who has the skill to contribute to the development of the company’s well-being. The HRM strategy should align with the overall objectives of the business of the particular organization.</a:t>
            </a:r>
            <a:endParaRPr lang="en-US" altLang="zh-CN"/>
          </a:p>
          <a:p>
            <a:pPr marL="0" indent="0" algn="l">
              <a:spcBef>
                <a:spcPts val="0"/>
              </a:spcBef>
              <a:spcAft>
                <a:spcPts val="0"/>
              </a:spcAft>
              <a:buNone/>
            </a:pPr>
            <a:endParaRPr lang="en-US" altLang="zh-CN"/>
          </a:p>
          <a:p>
            <a:pPr marL="0" indent="0" algn="l">
              <a:spcBef>
                <a:spcPts val="0"/>
              </a:spcBef>
              <a:spcAft>
                <a:spcPts val="0"/>
              </a:spcAft>
            </a:pPr>
            <a:endParaRPr lang="zh-CN" altLang="en-US"/>
          </a:p>
        </p:txBody>
      </p:sp>
    </p:spTree>
    <p:extLst>
      <p:ext uri="{BB962C8B-B14F-4D97-AF65-F5344CB8AC3E}">
        <p14:creationId xmlns:p14="http://schemas.microsoft.com/office/powerpoint/2010/main" val="362944428"/>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1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pPr>
            <a:r>
              <a:rPr lang="en-US" altLang="zh-CN"/>
              <a:t>Organizational strategy can have essential importance in the effective growth of the organization. The perfect organizational strategy can provide an effective framework resulting in better understanding and clarified direction of the employees. Organizational strategies can be of several types, such as corporate strategy, business strategy and so on. Every strategy helps employees to have a better understanding of the company’s goal.</a:t>
            </a:r>
            <a:endParaRPr lang="zh-CN" altLang="en-US"/>
          </a:p>
        </p:txBody>
      </p:sp>
    </p:spTree>
    <p:extLst>
      <p:ext uri="{BB962C8B-B14F-4D97-AF65-F5344CB8AC3E}">
        <p14:creationId xmlns:p14="http://schemas.microsoft.com/office/powerpoint/2010/main" val="2039835621"/>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2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spcBef>
                <a:spcPts val="0"/>
              </a:spcBef>
              <a:spcAft>
                <a:spcPts val="0"/>
              </a:spcAft>
              <a:buNone/>
            </a:pPr>
            <a:r>
              <a:rPr lang="en-US" altLang="zh-CN"/>
              <a:t>Developing transparent communication will allow the employees to connect with others and this will enhance the workflow. Effective and open communication is needed when striving for effective human resources strategies. Employing various AI technologies can enable the management to effectively maintain the well-being of the employees. By introducing a feedback system, organizations can encourage employees to express their perspectives and also share any issues they are facing regarding work. It will help the management team to understand and mitigate those problems. </a:t>
            </a:r>
            <a:endParaRPr lang="en-US" altLang="zh-CN"/>
          </a:p>
          <a:p>
            <a:pPr marL="0" indent="0" algn="l">
              <a:spcBef>
                <a:spcPts val="0"/>
              </a:spcBef>
              <a:spcAft>
                <a:spcPts val="0"/>
              </a:spcAft>
              <a:buNone/>
            </a:pPr>
            <a:endParaRPr lang="en-US" altLang="zh-CN"/>
          </a:p>
          <a:p>
            <a:pPr marL="0" indent="0" algn="l">
              <a:spcBef>
                <a:spcPts val="0"/>
              </a:spcBef>
              <a:spcAft>
                <a:spcPts val="0"/>
              </a:spcAft>
            </a:pPr>
            <a:endParaRPr lang="zh-CN" altLang="en-US"/>
          </a:p>
        </p:txBody>
      </p:sp>
    </p:spTree>
    <p:extLst>
      <p:ext uri="{BB962C8B-B14F-4D97-AF65-F5344CB8AC3E}">
        <p14:creationId xmlns:p14="http://schemas.microsoft.com/office/powerpoint/2010/main" val="1980297734"/>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2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In conclusion, in the era of globalization, the integration of human resource approaches with the business objectives helps in the efficiency of workflow and contributes to operational efficiency and thus contributes to the success o the organization. Public sector organizations such as British broadcast corporation and private sector organizations such as Unilever have varied organizational objectives and hence Human resources in both types of organizations can vary depending on the objectives of the businesses.</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15000"/>
              </a:lnSpc>
              <a:spcBef>
                <a:spcPts val="0"/>
              </a:spcBef>
              <a:spcAft>
                <a:spcPts val="0"/>
              </a:spcAft>
              <a:buNone/>
            </a:pP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spcBef>
                <a:spcPts val="0"/>
              </a:spcBef>
              <a:spcAft>
                <a:spcPts val="0"/>
              </a:spcAft>
            </a:pPr>
            <a:endParaRPr lang="zh-CN" altLang="en-US"/>
          </a:p>
        </p:txBody>
      </p:sp>
    </p:spTree>
    <p:extLst>
      <p:ext uri="{BB962C8B-B14F-4D97-AF65-F5344CB8AC3E}">
        <p14:creationId xmlns:p14="http://schemas.microsoft.com/office/powerpoint/2010/main" val="858524444"/>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1"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32"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339666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chemeClr val="bg1"/>
        </a:solidFill>
      </p:bgPr>
    </p:bg>
    <p:spTree>
      <p:nvGrpSpPr>
        <p:cNvPr id="1" name=""/>
        <p:cNvGrpSpPr/>
        <p:nvPr/>
      </p:nvGrpSpPr>
      <p:grpSpPr>
        <a:xfrm>
          <a:off x="0" y="0"/>
          <a:ext cx="0" cy="0"/>
          <a:chOff x="0" y="0"/>
          <a:chExt cx="0" cy="0"/>
        </a:xfrm>
      </p:grpSpPr>
      <p:grpSp>
        <p:nvGrpSpPr>
          <p:cNvPr id="30" name="组合"/>
          <p:cNvGrpSpPr>
            <a:grpSpLocks/>
          </p:cNvGrpSpPr>
          <p:nvPr/>
        </p:nvGrpSpPr>
        <p:grpSpPr>
          <a:xfrm>
            <a:off x="0" y="-6350"/>
            <a:ext cx="9144000" cy="5149850"/>
            <a:chOff x="0" y="-6350"/>
            <a:chExt cx="9144000" cy="5149850"/>
          </a:xfrm>
        </p:grpSpPr>
        <p:sp>
          <p:nvSpPr>
            <p:cNvPr id="20" name="直线"/>
            <p:cNvSpPr>
              <a:spLocks/>
            </p:cNvSpPr>
            <p:nvPr/>
          </p:nvSpPr>
          <p:spPr>
            <a:xfrm rot="0">
              <a:off x="7028259" y="0"/>
              <a:ext cx="914400" cy="5143499"/>
            </a:xfrm>
            <a:prstGeom prst="line"/>
            <a:noFill/>
            <a:ln w="9525" cmpd="sng" cap="flat">
              <a:solidFill>
                <a:srgbClr val="BFBFBF"/>
              </a:solidFill>
              <a:prstDash val="solid"/>
              <a:round/>
            </a:ln>
          </p:spPr>
        </p:sp>
        <p:sp>
          <p:nvSpPr>
            <p:cNvPr id="21" name="直线"/>
            <p:cNvSpPr>
              <a:spLocks/>
            </p:cNvSpPr>
            <p:nvPr/>
          </p:nvSpPr>
          <p:spPr>
            <a:xfrm flipH="1" rot="0">
              <a:off x="5568951" y="2761060"/>
              <a:ext cx="3572668" cy="2382440"/>
            </a:xfrm>
            <a:prstGeom prst="line"/>
            <a:noFill/>
            <a:ln w="9525" cmpd="sng" cap="flat">
              <a:solidFill>
                <a:srgbClr val="D8D8D8"/>
              </a:solidFill>
              <a:prstDash val="solid"/>
              <a:round/>
            </a:ln>
          </p:spPr>
        </p:sp>
        <p:sp>
          <p:nvSpPr>
            <p:cNvPr id="22" name="曲线"/>
            <p:cNvSpPr>
              <a:spLocks/>
            </p:cNvSpPr>
            <p:nvPr/>
          </p:nvSpPr>
          <p:spPr>
            <a:xfrm rot="0">
              <a:off x="6886107" y="-6350"/>
              <a:ext cx="2255512" cy="5149850"/>
            </a:xfrm>
            <a:custGeom>
              <a:gdLst>
                <a:gd name="T1" fmla="*/ 0 w 21600"/>
                <a:gd name="T2" fmla="*/ 0 h 21600"/>
                <a:gd name="T3" fmla="*/ 21600 w 21600"/>
                <a:gd name="T4" fmla="*/ 21600 h 21600"/>
              </a:gdLst>
              <a:rect l="T1" t="T2" r="T3" b="T4"/>
              <a:pathLst>
                <a:path w="21600" h="21600">
                  <a:moveTo>
                    <a:pt x="14691" y="0"/>
                  </a:moveTo>
                  <a:lnTo>
                    <a:pt x="21600" y="0"/>
                  </a:lnTo>
                  <a:lnTo>
                    <a:pt x="21600" y="21600"/>
                  </a:lnTo>
                  <a:lnTo>
                    <a:pt x="0" y="21600"/>
                  </a:lnTo>
                  <a:lnTo>
                    <a:pt x="14691" y="0"/>
                  </a:lnTo>
                  <a:close/>
                </a:path>
              </a:pathLst>
            </a:custGeom>
            <a:solidFill>
              <a:srgbClr val="90C226">
                <a:alpha val="30000"/>
              </a:srgbClr>
            </a:solidFill>
            <a:ln w="12700" cmpd="sng" cap="flat">
              <a:noFill/>
              <a:prstDash val="solid"/>
              <a:round/>
            </a:ln>
          </p:spPr>
        </p:sp>
        <p:sp>
          <p:nvSpPr>
            <p:cNvPr id="23" name="曲线"/>
            <p:cNvSpPr>
              <a:spLocks/>
            </p:cNvSpPr>
            <p:nvPr/>
          </p:nvSpPr>
          <p:spPr>
            <a:xfrm rot="0">
              <a:off x="7202581" y="-6350"/>
              <a:ext cx="1941418"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0092" y="21600"/>
                  </a:lnTo>
                  <a:lnTo>
                    <a:pt x="0" y="0"/>
                  </a:lnTo>
                  <a:close/>
                </a:path>
              </a:pathLst>
            </a:custGeom>
            <a:solidFill>
              <a:srgbClr val="90C226">
                <a:alpha val="20000"/>
              </a:srgbClr>
            </a:solidFill>
            <a:ln w="12700" cmpd="sng" cap="flat">
              <a:noFill/>
              <a:prstDash val="solid"/>
              <a:round/>
            </a:ln>
          </p:spPr>
        </p:sp>
        <p:sp>
          <p:nvSpPr>
            <p:cNvPr id="24" name="等腰三角形"/>
            <p:cNvSpPr>
              <a:spLocks/>
            </p:cNvSpPr>
            <p:nvPr/>
          </p:nvSpPr>
          <p:spPr>
            <a:xfrm rot="0">
              <a:off x="6699250" y="2286000"/>
              <a:ext cx="2444750" cy="2857500"/>
            </a:xfrm>
            <a:prstGeom prst="triangle">
              <a:avLst>
                <a:gd name="adj" fmla="val 100000"/>
              </a:avLst>
            </a:prstGeom>
            <a:solidFill>
              <a:srgbClr val="54A021">
                <a:alpha val="72000"/>
              </a:srgbClr>
            </a:solidFill>
            <a:ln w="12700" cmpd="sng" cap="flat">
              <a:noFill/>
              <a:prstDash val="solid"/>
              <a:round/>
            </a:ln>
          </p:spPr>
        </p:sp>
        <p:sp>
          <p:nvSpPr>
            <p:cNvPr id="25" name="曲线"/>
            <p:cNvSpPr>
              <a:spLocks/>
            </p:cNvSpPr>
            <p:nvPr/>
          </p:nvSpPr>
          <p:spPr>
            <a:xfrm rot="0">
              <a:off x="7000875" y="-6350"/>
              <a:ext cx="2140744"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8697" y="21600"/>
                  </a:lnTo>
                  <a:lnTo>
                    <a:pt x="0" y="0"/>
                  </a:lnTo>
                  <a:close/>
                </a:path>
              </a:pathLst>
            </a:custGeom>
            <a:solidFill>
              <a:srgbClr val="3F7719">
                <a:alpha val="70000"/>
              </a:srgbClr>
            </a:solidFill>
            <a:ln w="12700" cmpd="sng" cap="flat">
              <a:noFill/>
              <a:prstDash val="solid"/>
              <a:round/>
            </a:ln>
          </p:spPr>
        </p:sp>
        <p:sp>
          <p:nvSpPr>
            <p:cNvPr id="26" name="曲线"/>
            <p:cNvSpPr>
              <a:spLocks/>
            </p:cNvSpPr>
            <p:nvPr/>
          </p:nvSpPr>
          <p:spPr>
            <a:xfrm rot="0">
              <a:off x="8174047" y="-6350"/>
              <a:ext cx="967570" cy="5149850"/>
            </a:xfrm>
            <a:custGeom>
              <a:gdLst>
                <a:gd name="T1" fmla="*/ 0 w 21600"/>
                <a:gd name="T2" fmla="*/ 0 h 21600"/>
                <a:gd name="T3" fmla="*/ 21600 w 21600"/>
                <a:gd name="T4" fmla="*/ 21600 h 21600"/>
              </a:gdLst>
              <a:rect l="T1" t="T2" r="T3" b="T4"/>
              <a:pathLst>
                <a:path w="21600" h="21600">
                  <a:moveTo>
                    <a:pt x="17073" y="0"/>
                  </a:moveTo>
                  <a:lnTo>
                    <a:pt x="21599" y="0"/>
                  </a:lnTo>
                  <a:lnTo>
                    <a:pt x="21599" y="21600"/>
                  </a:lnTo>
                  <a:lnTo>
                    <a:pt x="0" y="21600"/>
                  </a:lnTo>
                  <a:lnTo>
                    <a:pt x="17073" y="0"/>
                  </a:lnTo>
                  <a:close/>
                </a:path>
              </a:pathLst>
            </a:custGeom>
            <a:solidFill>
              <a:srgbClr val="C0E373">
                <a:alpha val="70000"/>
              </a:srgbClr>
            </a:solidFill>
            <a:ln w="12700" cmpd="sng" cap="flat">
              <a:noFill/>
              <a:prstDash val="solid"/>
              <a:round/>
            </a:ln>
          </p:spPr>
        </p:sp>
        <p:sp>
          <p:nvSpPr>
            <p:cNvPr id="27" name="曲线"/>
            <p:cNvSpPr>
              <a:spLocks/>
            </p:cNvSpPr>
            <p:nvPr/>
          </p:nvSpPr>
          <p:spPr>
            <a:xfrm rot="0">
              <a:off x="8204249" y="-6350"/>
              <a:ext cx="937368"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9172" y="21600"/>
                  </a:lnTo>
                  <a:lnTo>
                    <a:pt x="0" y="0"/>
                  </a:lnTo>
                  <a:close/>
                </a:path>
              </a:pathLst>
            </a:custGeom>
            <a:solidFill>
              <a:srgbClr val="90C226">
                <a:alpha val="65000"/>
              </a:srgbClr>
            </a:solidFill>
            <a:ln w="12700" cmpd="sng" cap="flat">
              <a:noFill/>
              <a:prstDash val="solid"/>
              <a:round/>
            </a:ln>
          </p:spPr>
        </p:sp>
        <p:sp>
          <p:nvSpPr>
            <p:cNvPr id="28" name="等腰三角形"/>
            <p:cNvSpPr>
              <a:spLocks/>
            </p:cNvSpPr>
            <p:nvPr/>
          </p:nvSpPr>
          <p:spPr>
            <a:xfrm rot="0">
              <a:off x="7778749" y="2692400"/>
              <a:ext cx="1362869" cy="2451100"/>
            </a:xfrm>
            <a:prstGeom prst="triangle">
              <a:avLst>
                <a:gd name="adj" fmla="val 100000"/>
              </a:avLst>
            </a:prstGeom>
            <a:solidFill>
              <a:srgbClr val="90C226">
                <a:alpha val="80000"/>
              </a:srgbClr>
            </a:solidFill>
            <a:ln w="12700" cmpd="sng" cap="flat">
              <a:noFill/>
              <a:prstDash val="solid"/>
              <a:round/>
            </a:ln>
          </p:spPr>
        </p:sp>
        <p:sp>
          <p:nvSpPr>
            <p:cNvPr id="29" name="等腰三角形"/>
            <p:cNvSpPr>
              <a:spLocks/>
            </p:cNvSpPr>
            <p:nvPr/>
          </p:nvSpPr>
          <p:spPr>
            <a:xfrm rot="10800000">
              <a:off x="0" y="0"/>
              <a:ext cx="631947" cy="4249615"/>
            </a:xfrm>
            <a:prstGeom prst="triangle">
              <a:avLst>
                <a:gd name="adj" fmla="val 100000"/>
              </a:avLst>
            </a:prstGeom>
            <a:solidFill>
              <a:srgbClr val="90C226">
                <a:alpha val="85000"/>
              </a:srgbClr>
            </a:solidFill>
            <a:ln w="12700" cmpd="sng" cap="flat">
              <a:noFill/>
              <a:prstDash val="solid"/>
              <a:round/>
            </a:ln>
          </p:spPr>
        </p:sp>
      </p:grpSp>
      <p:sp>
        <p:nvSpPr>
          <p:cNvPr id="31" name="文本框"/>
          <p:cNvSpPr>
            <a:spLocks noGrp="1"/>
          </p:cNvSpPr>
          <p:nvPr>
            <p:ph type="ctrTitle"/>
          </p:nvPr>
        </p:nvSpPr>
        <p:spPr>
          <a:xfrm rot="0">
            <a:off x="1130300" y="1803400"/>
            <a:ext cx="5825202" cy="1234726"/>
          </a:xfrm>
          <a:prstGeom prst="rect"/>
          <a:noFill/>
          <a:ln w="12700" cmpd="sng" cap="flat">
            <a:noFill/>
            <a:prstDash val="solid"/>
            <a:miter/>
          </a:ln>
        </p:spPr>
        <p:txBody>
          <a:bodyPr vert="horz" wrap="square" lIns="91440" tIns="45720" rIns="91440" bIns="45720" anchor="b" anchorCtr="0">
            <a:prstTxWarp prst="textNoShape"/>
          </a:bodyPr>
          <a:lstStyle/>
          <a:p>
            <a:pPr marL="0" indent="0" algn="r">
              <a:lnSpc>
                <a:spcPct val="100000"/>
              </a:lnSpc>
              <a:spcBef>
                <a:spcPts val="0"/>
              </a:spcBef>
              <a:spcAft>
                <a:spcPts val="0"/>
              </a:spcAft>
              <a:buNone/>
            </a:pPr>
            <a:r>
              <a:rPr lang="en-US" altLang="zh-CN" sz="4050" b="0" i="0" u="none" strike="noStrike" kern="1200" cap="none" spc="0" baseline="0">
                <a:solidFill>
                  <a:schemeClr val="accent1"/>
                </a:solidFill>
                <a:latin typeface="Trebuchet MS" pitchFamily="0" charset="0"/>
                <a:ea typeface="方正姚体" pitchFamily="0" charset="0"/>
                <a:cs typeface="Lucida Sans"/>
              </a:rPr>
              <a:t>Click to edit Master title style</a:t>
            </a:r>
            <a:endParaRPr lang="zh-CN" altLang="en-US" sz="4050" b="0" i="0" u="none" strike="noStrike" kern="1200" cap="none" spc="0" baseline="0">
              <a:solidFill>
                <a:schemeClr val="accent1"/>
              </a:solidFill>
              <a:latin typeface="Trebuchet MS" pitchFamily="0" charset="0"/>
              <a:ea typeface="方正姚体" pitchFamily="0" charset="0"/>
              <a:cs typeface="Lucida Sans"/>
            </a:endParaRPr>
          </a:p>
        </p:txBody>
      </p:sp>
      <p:sp>
        <p:nvSpPr>
          <p:cNvPr id="32" name="文本框"/>
          <p:cNvSpPr>
            <a:spLocks noGrp="1"/>
          </p:cNvSpPr>
          <p:nvPr>
            <p:ph type="subTitle" idx="1"/>
          </p:nvPr>
        </p:nvSpPr>
        <p:spPr>
          <a:xfrm rot="0">
            <a:off x="1130300" y="3038125"/>
            <a:ext cx="5825202" cy="822674"/>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750"/>
              </a:spcBef>
              <a:spcAft>
                <a:spcPts val="0"/>
              </a:spcAft>
              <a:buNone/>
            </a:pPr>
            <a:r>
              <a:rPr lang="en-US" altLang="zh-CN" sz="1350" b="0" i="0" u="none" strike="noStrike" kern="1200" cap="none" spc="0" baseline="0">
                <a:solidFill>
                  <a:srgbClr val="808080"/>
                </a:solidFill>
                <a:latin typeface="Trebuchet MS" pitchFamily="0" charset="0"/>
                <a:ea typeface="华文新魏" pitchFamily="0" charset="0"/>
                <a:cs typeface="Lucida Sans"/>
              </a:rPr>
              <a:t>Click to edit Master subtitle style</a:t>
            </a:r>
            <a:endParaRPr lang="zh-CN" altLang="en-US" sz="1350" b="0" i="0" u="none" strike="noStrike" kern="1200" cap="none" spc="0" baseline="0">
              <a:solidFill>
                <a:srgbClr val="808080"/>
              </a:solidFill>
              <a:latin typeface="Trebuchet MS" pitchFamily="0" charset="0"/>
              <a:ea typeface="华文新魏" pitchFamily="0" charset="0"/>
              <a:cs typeface="Lucida Sans"/>
            </a:endParaRPr>
          </a:p>
        </p:txBody>
      </p:sp>
      <p:sp>
        <p:nvSpPr>
          <p:cNvPr id="33" name="文本框"/>
          <p:cNvSpPr>
            <a:spLocks noGrp="1"/>
          </p:cNvSpPr>
          <p:nvPr>
            <p:ph type="dt" idx="10"/>
          </p:nvPr>
        </p:nvSpPr>
        <p:spPr>
          <a:xfrm rot="0">
            <a:off x="5403850" y="4531022"/>
            <a:ext cx="683954" cy="273843"/>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endParaRPr lang="zh-CN" altLang="en-US" sz="675" b="0" i="0" u="none" strike="noStrike" kern="1200" cap="none" spc="0" baseline="0">
              <a:solidFill>
                <a:srgbClr val="898989"/>
              </a:solidFill>
              <a:latin typeface="Trebuchet MS" pitchFamily="0" charset="0"/>
              <a:ea typeface="华文新魏" pitchFamily="0" charset="0"/>
              <a:cs typeface="Trebuchet MS" pitchFamily="0" charset="0"/>
            </a:endParaRPr>
          </a:p>
        </p:txBody>
      </p:sp>
      <p:sp>
        <p:nvSpPr>
          <p:cNvPr id="34" name="文本框"/>
          <p:cNvSpPr>
            <a:spLocks noGrp="1"/>
          </p:cNvSpPr>
          <p:nvPr>
            <p:ph type="ftr"/>
          </p:nvPr>
        </p:nvSpPr>
        <p:spPr>
          <a:xfrm rot="0">
            <a:off x="508001" y="4531022"/>
            <a:ext cx="4723208" cy="273843"/>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675" b="0" i="0" u="none" strike="noStrike" kern="1200" cap="none" spc="0" baseline="0">
                <a:solidFill>
                  <a:srgbClr val="898989"/>
                </a:solidFill>
                <a:latin typeface="Trebuchet MS" pitchFamily="0" charset="0"/>
                <a:ea typeface="华文新魏" pitchFamily="0" charset="0"/>
                <a:cs typeface="Trebuchet MS" pitchFamily="0" charset="0"/>
              </a:rPr>
              <a:t>
              </a:t>
            </a:r>
            <a:endParaRPr lang="zh-CN" altLang="en-US" sz="675" b="0" i="0" u="none" strike="noStrike" kern="1200" cap="none" spc="0" baseline="0">
              <a:solidFill>
                <a:srgbClr val="898989"/>
              </a:solidFill>
              <a:latin typeface="Trebuchet MS" pitchFamily="0" charset="0"/>
              <a:ea typeface="华文新魏" pitchFamily="0" charset="0"/>
              <a:cs typeface="Trebuchet MS" pitchFamily="0" charset="0"/>
            </a:endParaRPr>
          </a:p>
        </p:txBody>
      </p:sp>
      <p:sp>
        <p:nvSpPr>
          <p:cNvPr id="35" name="文本框"/>
          <p:cNvSpPr>
            <a:spLocks noGrp="1"/>
          </p:cNvSpPr>
          <p:nvPr>
            <p:ph type="sldNum"/>
          </p:nvPr>
        </p:nvSpPr>
        <p:spPr>
          <a:xfrm rot="0">
            <a:off x="6442998" y="4531022"/>
            <a:ext cx="512503" cy="273843"/>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675" b="0" i="0" u="none" strike="noStrike" kern="1200" cap="none" spc="0" baseline="0">
                <a:solidFill>
                  <a:schemeClr val="accent1"/>
                </a:solidFill>
                <a:latin typeface="Trebuchet MS" pitchFamily="0" charset="0"/>
                <a:ea typeface="华文新魏" pitchFamily="0" charset="0"/>
                <a:cs typeface="Trebuchet MS" pitchFamily="0" charset="0"/>
              </a:rPr>
              <a:t>&lt;#&gt;</a:t>
            </a:fld>
            <a:endParaRPr lang="zh-CN" altLang="en-US" sz="675" b="0" i="0" u="none" strike="noStrike" kern="1200" cap="none" spc="0" baseline="0">
              <a:solidFill>
                <a:schemeClr val="accent1"/>
              </a:solidFill>
              <a:latin typeface="Trebuchet MS" pitchFamily="0" charset="0"/>
              <a:ea typeface="华文新魏" pitchFamily="0" charset="0"/>
              <a:cs typeface="Trebuchet MS" pitchFamily="0" charset="0"/>
            </a:endParaRPr>
          </a:p>
        </p:txBody>
      </p:sp>
    </p:spTree>
    <p:extLst>
      <p:ext uri="{BB962C8B-B14F-4D97-AF65-F5344CB8AC3E}">
        <p14:creationId xmlns:p14="http://schemas.microsoft.com/office/powerpoint/2010/main" val="343630620"/>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65829829"/>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319630540"/>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36786788"/>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38627744"/>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50834284"/>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77205196"/>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16796924"/>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96913951"/>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7571616"/>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69149982"/>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grpSp>
        <p:nvGrpSpPr>
          <p:cNvPr id="53" name="组合"/>
          <p:cNvGrpSpPr>
            <a:grpSpLocks xmlns:a="http://schemas.openxmlformats.org/drawingml/2006/main"/>
          </p:cNvGrpSpPr>
          <p:nvPr/>
        </p:nvGrpSpPr>
        <p:grpSpPr>
          <a:xfrm xmlns:a="http://schemas.openxmlformats.org/drawingml/2006/main">
            <a:off x="0" y="-6350"/>
            <a:ext cx="9144000" cy="5149850"/>
            <a:chOff x="0" y="-6350"/>
            <a:chExt cx="9144000" cy="5149850"/>
          </a:xfrm>
        </p:grpSpPr>
        <p:sp>
          <p:nvSpPr>
            <p:cNvPr id="43" name="直线"/>
            <p:cNvSpPr>
              <a:spLocks xmlns:a="http://schemas.openxmlformats.org/drawingml/2006/main"/>
            </p:cNvSpPr>
            <p:nvPr/>
          </p:nvSpPr>
          <p:spPr>
            <a:xfrm xmlns:a="http://schemas.openxmlformats.org/drawingml/2006/main" rot="0">
              <a:off x="7028259" y="0"/>
              <a:ext cx="914400" cy="5143499"/>
            </a:xfrm>
            <a:prstGeom xmlns:a="http://schemas.openxmlformats.org/drawingml/2006/main" prst="line"/>
            <a:noFill xmlns:a="http://schemas.openxmlformats.org/drawingml/2006/main"/>
            <a:ln xmlns:a="http://schemas.openxmlformats.org/drawingml/2006/main" w="9525" cmpd="sng" cap="flat">
              <a:solidFill>
                <a:srgbClr val="BFBFBF"/>
              </a:solidFill>
              <a:prstDash val="solid"/>
              <a:round/>
            </a:ln>
          </p:spPr>
        </p:sp>
        <p:sp>
          <p:nvSpPr>
            <p:cNvPr id="44" name="直线"/>
            <p:cNvSpPr>
              <a:spLocks xmlns:a="http://schemas.openxmlformats.org/drawingml/2006/main"/>
            </p:cNvSpPr>
            <p:nvPr/>
          </p:nvSpPr>
          <p:spPr>
            <a:xfrm xmlns:a="http://schemas.openxmlformats.org/drawingml/2006/main" flipH="1" rot="0">
              <a:off x="5568951" y="2761060"/>
              <a:ext cx="3572668" cy="2382440"/>
            </a:xfrm>
            <a:prstGeom xmlns:a="http://schemas.openxmlformats.org/drawingml/2006/main" prst="line"/>
            <a:noFill xmlns:a="http://schemas.openxmlformats.org/drawingml/2006/main"/>
            <a:ln xmlns:a="http://schemas.openxmlformats.org/drawingml/2006/main" w="9525" cmpd="sng" cap="flat">
              <a:solidFill>
                <a:srgbClr val="D8D8D8"/>
              </a:solidFill>
              <a:prstDash val="solid"/>
              <a:round/>
            </a:ln>
          </p:spPr>
        </p:sp>
        <p:sp>
          <p:nvSpPr>
            <p:cNvPr id="45" name="曲线"/>
            <p:cNvSpPr>
              <a:spLocks xmlns:a="http://schemas.openxmlformats.org/drawingml/2006/main"/>
            </p:cNvSpPr>
            <p:nvPr/>
          </p:nvSpPr>
          <p:spPr>
            <a:xfrm xmlns:a="http://schemas.openxmlformats.org/drawingml/2006/main" rot="0">
              <a:off x="6886107" y="-6350"/>
              <a:ext cx="2255512" cy="5149850"/>
            </a:xfrm>
            <a:custGeom xmlns:a="http://schemas.openxmlformats.org/drawingml/2006/main">
              <a:gdLst>
                <a:gd name="T1" fmla="*/ 0 w 21600"/>
                <a:gd name="T2" fmla="*/ 0 h 21600"/>
                <a:gd name="T3" fmla="*/ 21600 w 21600"/>
                <a:gd name="T4" fmla="*/ 21600 h 21600"/>
              </a:gdLst>
              <a:rect l="T1" t="T2" r="T3" b="T4"/>
              <a:pathLst>
                <a:path w="21600" h="21600">
                  <a:moveTo>
                    <a:pt x="14691" y="0"/>
                  </a:moveTo>
                  <a:lnTo>
                    <a:pt x="21600" y="0"/>
                  </a:lnTo>
                  <a:lnTo>
                    <a:pt x="21600" y="21600"/>
                  </a:lnTo>
                  <a:lnTo>
                    <a:pt x="0" y="21600"/>
                  </a:lnTo>
                  <a:lnTo>
                    <a:pt x="14691" y="0"/>
                  </a:lnTo>
                  <a:close/>
                </a:path>
              </a:pathLst>
            </a:custGeom>
            <a:solidFill xmlns:a="http://schemas.openxmlformats.org/drawingml/2006/main">
              <a:srgbClr val="90C226">
                <a:alpha val="30000"/>
              </a:srgbClr>
            </a:solidFill>
            <a:ln xmlns:a="http://schemas.openxmlformats.org/drawingml/2006/main" w="12700" cmpd="sng" cap="flat">
              <a:noFill/>
              <a:prstDash val="solid"/>
              <a:round/>
            </a:ln>
          </p:spPr>
        </p:sp>
        <p:sp>
          <p:nvSpPr>
            <p:cNvPr id="46" name="曲线"/>
            <p:cNvSpPr>
              <a:spLocks xmlns:a="http://schemas.openxmlformats.org/drawingml/2006/main"/>
            </p:cNvSpPr>
            <p:nvPr/>
          </p:nvSpPr>
          <p:spPr>
            <a:xfrm xmlns:a="http://schemas.openxmlformats.org/drawingml/2006/main" rot="0">
              <a:off x="7202581" y="-6350"/>
              <a:ext cx="1941418" cy="5149850"/>
            </a:xfrm>
            <a:custGeom xmlns:a="http://schemas.openxmlformats.org/drawingml/2006/main">
              <a:gdLst>
                <a:gd name="T1" fmla="*/ 0 w 21600"/>
                <a:gd name="T2" fmla="*/ 0 h 21600"/>
                <a:gd name="T3" fmla="*/ 21600 w 21600"/>
                <a:gd name="T4" fmla="*/ 21600 h 21600"/>
              </a:gdLst>
              <a:rect l="T1" t="T2" r="T3" b="T4"/>
              <a:pathLst>
                <a:path w="21600" h="21600">
                  <a:moveTo>
                    <a:pt x="0" y="0"/>
                  </a:moveTo>
                  <a:lnTo>
                    <a:pt x="21600" y="0"/>
                  </a:lnTo>
                  <a:lnTo>
                    <a:pt x="21600" y="21600"/>
                  </a:lnTo>
                  <a:lnTo>
                    <a:pt x="10092" y="21600"/>
                  </a:lnTo>
                  <a:lnTo>
                    <a:pt x="0" y="0"/>
                  </a:lnTo>
                  <a:close/>
                </a:path>
              </a:pathLst>
            </a:custGeom>
            <a:solidFill xmlns:a="http://schemas.openxmlformats.org/drawingml/2006/main">
              <a:srgbClr val="90C226">
                <a:alpha val="20000"/>
              </a:srgbClr>
            </a:solidFill>
            <a:ln xmlns:a="http://schemas.openxmlformats.org/drawingml/2006/main" w="12700" cmpd="sng" cap="flat">
              <a:noFill/>
              <a:prstDash val="solid"/>
              <a:round/>
            </a:ln>
          </p:spPr>
        </p:sp>
        <p:sp>
          <p:nvSpPr>
            <p:cNvPr id="47" name="等腰三角形"/>
            <p:cNvSpPr>
              <a:spLocks xmlns:a="http://schemas.openxmlformats.org/drawingml/2006/main"/>
            </p:cNvSpPr>
            <p:nvPr/>
          </p:nvSpPr>
          <p:spPr>
            <a:xfrm xmlns:a="http://schemas.openxmlformats.org/drawingml/2006/main" rot="0">
              <a:off x="6699250" y="2286000"/>
              <a:ext cx="2444750" cy="2857500"/>
            </a:xfrm>
            <a:prstGeom xmlns:a="http://schemas.openxmlformats.org/drawingml/2006/main" prst="triangle">
              <a:avLst>
                <a:gd name="adj" fmla="val 100000"/>
              </a:avLst>
            </a:prstGeom>
            <a:solidFill xmlns:a="http://schemas.openxmlformats.org/drawingml/2006/main">
              <a:srgbClr val="54A021">
                <a:alpha val="72000"/>
              </a:srgbClr>
            </a:solidFill>
            <a:ln xmlns:a="http://schemas.openxmlformats.org/drawingml/2006/main" w="12700" cmpd="sng" cap="flat">
              <a:noFill/>
              <a:prstDash val="solid"/>
              <a:round/>
            </a:ln>
          </p:spPr>
        </p:sp>
        <p:sp>
          <p:nvSpPr>
            <p:cNvPr id="48" name="曲线"/>
            <p:cNvSpPr>
              <a:spLocks xmlns:a="http://schemas.openxmlformats.org/drawingml/2006/main"/>
            </p:cNvSpPr>
            <p:nvPr/>
          </p:nvSpPr>
          <p:spPr>
            <a:xfrm xmlns:a="http://schemas.openxmlformats.org/drawingml/2006/main" rot="0">
              <a:off x="7000875" y="-6350"/>
              <a:ext cx="2140744" cy="5149850"/>
            </a:xfrm>
            <a:custGeom xmlns:a="http://schemas.openxmlformats.org/drawingml/2006/main">
              <a:gdLst>
                <a:gd name="T1" fmla="*/ 0 w 21600"/>
                <a:gd name="T2" fmla="*/ 0 h 21600"/>
                <a:gd name="T3" fmla="*/ 21600 w 21600"/>
                <a:gd name="T4" fmla="*/ 21600 h 21600"/>
              </a:gdLst>
              <a:rect l="T1" t="T2" r="T3" b="T4"/>
              <a:pathLst>
                <a:path w="21600" h="21600">
                  <a:moveTo>
                    <a:pt x="0" y="0"/>
                  </a:moveTo>
                  <a:lnTo>
                    <a:pt x="21600" y="0"/>
                  </a:lnTo>
                  <a:lnTo>
                    <a:pt x="21600" y="21600"/>
                  </a:lnTo>
                  <a:lnTo>
                    <a:pt x="18697" y="21600"/>
                  </a:lnTo>
                  <a:lnTo>
                    <a:pt x="0" y="0"/>
                  </a:lnTo>
                  <a:close/>
                </a:path>
              </a:pathLst>
            </a:custGeom>
            <a:solidFill xmlns:a="http://schemas.openxmlformats.org/drawingml/2006/main">
              <a:srgbClr val="3F7719">
                <a:alpha val="70000"/>
              </a:srgbClr>
            </a:solidFill>
            <a:ln xmlns:a="http://schemas.openxmlformats.org/drawingml/2006/main" w="12700" cmpd="sng" cap="flat">
              <a:noFill/>
              <a:prstDash val="solid"/>
              <a:round/>
            </a:ln>
          </p:spPr>
        </p:sp>
        <p:sp>
          <p:nvSpPr>
            <p:cNvPr id="49" name="曲线"/>
            <p:cNvSpPr>
              <a:spLocks xmlns:a="http://schemas.openxmlformats.org/drawingml/2006/main"/>
            </p:cNvSpPr>
            <p:nvPr/>
          </p:nvSpPr>
          <p:spPr>
            <a:xfrm xmlns:a="http://schemas.openxmlformats.org/drawingml/2006/main" rot="0">
              <a:off x="8174047" y="-6350"/>
              <a:ext cx="967570" cy="5149850"/>
            </a:xfrm>
            <a:custGeom xmlns:a="http://schemas.openxmlformats.org/drawingml/2006/main">
              <a:gdLst>
                <a:gd name="T1" fmla="*/ 0 w 21600"/>
                <a:gd name="T2" fmla="*/ 0 h 21600"/>
                <a:gd name="T3" fmla="*/ 21600 w 21600"/>
                <a:gd name="T4" fmla="*/ 21600 h 21600"/>
              </a:gdLst>
              <a:rect l="T1" t="T2" r="T3" b="T4"/>
              <a:pathLst>
                <a:path w="21600" h="21600">
                  <a:moveTo>
                    <a:pt x="17073" y="0"/>
                  </a:moveTo>
                  <a:lnTo>
                    <a:pt x="21599" y="0"/>
                  </a:lnTo>
                  <a:lnTo>
                    <a:pt x="21599" y="21600"/>
                  </a:lnTo>
                  <a:lnTo>
                    <a:pt x="0" y="21600"/>
                  </a:lnTo>
                  <a:lnTo>
                    <a:pt x="17073" y="0"/>
                  </a:lnTo>
                  <a:close/>
                </a:path>
              </a:pathLst>
            </a:custGeom>
            <a:solidFill xmlns:a="http://schemas.openxmlformats.org/drawingml/2006/main">
              <a:srgbClr val="C0E373">
                <a:alpha val="70000"/>
              </a:srgbClr>
            </a:solidFill>
            <a:ln xmlns:a="http://schemas.openxmlformats.org/drawingml/2006/main" w="12700" cmpd="sng" cap="flat">
              <a:noFill/>
              <a:prstDash val="solid"/>
              <a:round/>
            </a:ln>
          </p:spPr>
        </p:sp>
        <p:sp>
          <p:nvSpPr>
            <p:cNvPr id="50" name="曲线"/>
            <p:cNvSpPr>
              <a:spLocks xmlns:a="http://schemas.openxmlformats.org/drawingml/2006/main"/>
            </p:cNvSpPr>
            <p:nvPr/>
          </p:nvSpPr>
          <p:spPr>
            <a:xfrm xmlns:a="http://schemas.openxmlformats.org/drawingml/2006/main" rot="0">
              <a:off x="8204249" y="-6350"/>
              <a:ext cx="937368" cy="5149850"/>
            </a:xfrm>
            <a:custGeom xmlns:a="http://schemas.openxmlformats.org/drawingml/2006/main">
              <a:gdLst>
                <a:gd name="T1" fmla="*/ 0 w 21600"/>
                <a:gd name="T2" fmla="*/ 0 h 21600"/>
                <a:gd name="T3" fmla="*/ 21600 w 21600"/>
                <a:gd name="T4" fmla="*/ 21600 h 21600"/>
              </a:gdLst>
              <a:rect l="T1" t="T2" r="T3" b="T4"/>
              <a:pathLst>
                <a:path w="21600" h="21600">
                  <a:moveTo>
                    <a:pt x="0" y="0"/>
                  </a:moveTo>
                  <a:lnTo>
                    <a:pt x="21600" y="0"/>
                  </a:lnTo>
                  <a:lnTo>
                    <a:pt x="21600" y="21600"/>
                  </a:lnTo>
                  <a:lnTo>
                    <a:pt x="19172" y="21600"/>
                  </a:lnTo>
                  <a:lnTo>
                    <a:pt x="0" y="0"/>
                  </a:lnTo>
                  <a:close/>
                </a:path>
              </a:pathLst>
            </a:custGeom>
            <a:solidFill xmlns:a="http://schemas.openxmlformats.org/drawingml/2006/main">
              <a:srgbClr val="90C226">
                <a:alpha val="65000"/>
              </a:srgbClr>
            </a:solidFill>
            <a:ln xmlns:a="http://schemas.openxmlformats.org/drawingml/2006/main" w="12700" cmpd="sng" cap="flat">
              <a:noFill/>
              <a:prstDash val="solid"/>
              <a:round/>
            </a:ln>
          </p:spPr>
        </p:sp>
        <p:sp>
          <p:nvSpPr>
            <p:cNvPr id="51" name="等腰三角形"/>
            <p:cNvSpPr>
              <a:spLocks xmlns:a="http://schemas.openxmlformats.org/drawingml/2006/main"/>
            </p:cNvSpPr>
            <p:nvPr/>
          </p:nvSpPr>
          <p:spPr>
            <a:xfrm xmlns:a="http://schemas.openxmlformats.org/drawingml/2006/main" rot="0">
              <a:off x="7778749" y="2692400"/>
              <a:ext cx="1362869" cy="2451100"/>
            </a:xfrm>
            <a:prstGeom xmlns:a="http://schemas.openxmlformats.org/drawingml/2006/main" prst="triangle">
              <a:avLst>
                <a:gd name="adj" fmla="val 100000"/>
              </a:avLst>
            </a:prstGeom>
            <a:solidFill xmlns:a="http://schemas.openxmlformats.org/drawingml/2006/main">
              <a:srgbClr val="90C226">
                <a:alpha val="80000"/>
              </a:srgbClr>
            </a:solidFill>
            <a:ln xmlns:a="http://schemas.openxmlformats.org/drawingml/2006/main" w="12700" cmpd="sng" cap="flat">
              <a:noFill/>
              <a:prstDash val="solid"/>
              <a:round/>
            </a:ln>
          </p:spPr>
        </p:sp>
        <p:sp>
          <p:nvSpPr>
            <p:cNvPr id="52" name="等腰三角形"/>
            <p:cNvSpPr>
              <a:spLocks xmlns:a="http://schemas.openxmlformats.org/drawingml/2006/main"/>
            </p:cNvSpPr>
            <p:nvPr/>
          </p:nvSpPr>
          <p:spPr>
            <a:xfrm xmlns:a="http://schemas.openxmlformats.org/drawingml/2006/main" rot="0">
              <a:off x="0" y="3009900"/>
              <a:ext cx="336549" cy="2133600"/>
            </a:xfrm>
            <a:prstGeom xmlns:a="http://schemas.openxmlformats.org/drawingml/2006/main" prst="triangle">
              <a:avLst>
                <a:gd name="adj" fmla="val 0"/>
              </a:avLst>
            </a:prstGeom>
            <a:solidFill xmlns:a="http://schemas.openxmlformats.org/drawingml/2006/main">
              <a:srgbClr val="90C226">
                <a:alpha val="85000"/>
              </a:srgbClr>
            </a:solidFill>
            <a:ln xmlns:a="http://schemas.openxmlformats.org/drawingml/2006/main" w="12700" cmpd="sng" cap="flat">
              <a:noFill/>
              <a:prstDash val="solid"/>
              <a:round/>
            </a:ln>
          </p:spPr>
        </p:sp>
      </p:grpSp>
      <p:sp>
        <p:nvSpPr>
          <p:cNvPr id="40" name="文本框"/>
          <p:cNvSpPr>
            <a:spLocks xmlns:a="http://schemas.openxmlformats.org/drawingml/2006/main" noGrp="1"/>
          </p:cNvSpPr>
          <p:nvPr>
            <p:ph type="title"/>
          </p:nvPr>
        </p:nvSpPr>
        <p:spPr>
          <a:xfrm xmlns:a="http://schemas.openxmlformats.org/drawingml/2006/main" rot="0">
            <a:off x="311700" y="445025"/>
            <a:ext cx="8520600" cy="5727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a:spcBef>
                <a:spcPts val="0"/>
              </a:spcBef>
              <a:spcAft>
                <a:spcPts val="0"/>
              </a:spcAft>
              <a:buNone/>
            </a:pPr>
            <a:endParaRPr lang="zh-CN" altLang="en-US"/>
          </a:p>
        </p:txBody>
      </p:sp>
      <p:sp>
        <p:nvSpPr>
          <p:cNvPr id="41" name="文本框"/>
          <p:cNvSpPr>
            <a:spLocks xmlns:a="http://schemas.openxmlformats.org/drawingml/2006/main" noGrp="1"/>
          </p:cNvSpPr>
          <p:nvPr>
            <p:ph type="body" idx="1"/>
          </p:nvPr>
        </p:nvSpPr>
        <p:spPr>
          <a:xfrm xmlns:a="http://schemas.openxmlformats.org/drawingml/2006/main" rot="0">
            <a:off x="311700" y="1152475"/>
            <a:ext cx="8520600" cy="34164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marL="457200" indent="-342900">
              <a:spcBef>
                <a:spcPts val="0"/>
              </a:spcBef>
              <a:spcAft>
                <a:spcPts val="0"/>
              </a:spcAft>
              <a:buClr>
                <a:schemeClr val="accent1"/>
              </a:buClr>
              <a:buSzPts val="1800"/>
              <a:buFont typeface="Droid Sans" pitchFamily="0" charset="0"/>
              <a:buChar char="●"/>
            </a:pPr>
            <a:endParaRPr lang="zh-CN" altLang="en-US"/>
          </a:p>
        </p:txBody>
      </p:sp>
      <p:sp>
        <p:nvSpPr>
          <p:cNvPr id="42" name="文本框"/>
          <p:cNvSpPr>
            <a:spLocks xmlns:a="http://schemas.openxmlformats.org/drawingml/2006/main" noGrp="1"/>
          </p:cNvSpPr>
          <p:nvPr>
            <p:ph type="sldNum"/>
          </p:nvPr>
        </p:nvSpPr>
        <p:spPr>
          <a:xfrm xmlns:a="http://schemas.openxmlformats.org/drawingml/2006/main" rot="0">
            <a:off x="8472458" y="4663217"/>
            <a:ext cx="548700" cy="3936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675" b="0" i="0" u="none" strike="noStrike" kern="1200" cap="none" spc="0" baseline="0">
                <a:solidFill>
                  <a:schemeClr val="accent1"/>
                </a:solidFill>
                <a:latin typeface="Trebuchet MS" pitchFamily="0" charset="0"/>
                <a:ea typeface="华文新魏" pitchFamily="0" charset="0"/>
                <a:cs typeface="Trebuchet MS" pitchFamily="0" charset="0"/>
              </a:rPr>
              <a:t>&lt;#&gt;</a:t>
            </a:fld>
            <a:endParaRPr lang="zh-CN" altLang="en-US" sz="675">
              <a:solidFill>
                <a:schemeClr val="accent1"/>
              </a:solidFill>
              <a:latin typeface="Trebuchet MS" pitchFamily="0" charset="0"/>
              <a:ea typeface="华文新魏" pitchFamily="0" charset="0"/>
              <a:cs typeface="Trebuchet MS" pitchFamily="0" charset="0"/>
            </a:endParaRPr>
          </a:p>
        </p:txBody>
      </p:sp>
    </p:spTree>
    <p:extLst>
      <p:ext uri="{BB962C8B-B14F-4D97-AF65-F5344CB8AC3E}">
        <p14:creationId xmlns:p14="http://schemas.microsoft.com/office/powerpoint/2010/main" val="854279695"/>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2" name="组合"/>
          <p:cNvGrpSpPr>
            <a:grpSpLocks/>
          </p:cNvGrpSpPr>
          <p:nvPr/>
        </p:nvGrpSpPr>
        <p:grpSpPr>
          <a:xfrm>
            <a:off x="0" y="-6350"/>
            <a:ext cx="9144000" cy="5149850"/>
            <a:chOff x="0" y="-6350"/>
            <a:chExt cx="9144000" cy="5149850"/>
          </a:xfrm>
        </p:grpSpPr>
        <p:sp>
          <p:nvSpPr>
            <p:cNvPr id="2" name="直线"/>
            <p:cNvSpPr>
              <a:spLocks/>
            </p:cNvSpPr>
            <p:nvPr/>
          </p:nvSpPr>
          <p:spPr>
            <a:xfrm rot="0">
              <a:off x="7028259" y="0"/>
              <a:ext cx="914400" cy="5143499"/>
            </a:xfrm>
            <a:prstGeom prst="line"/>
            <a:noFill/>
            <a:ln w="9525" cmpd="sng" cap="flat">
              <a:solidFill>
                <a:srgbClr val="BFBFBF"/>
              </a:solidFill>
              <a:prstDash val="solid"/>
              <a:round/>
            </a:ln>
          </p:spPr>
        </p:sp>
        <p:sp>
          <p:nvSpPr>
            <p:cNvPr id="3" name="直线"/>
            <p:cNvSpPr>
              <a:spLocks/>
            </p:cNvSpPr>
            <p:nvPr/>
          </p:nvSpPr>
          <p:spPr>
            <a:xfrm flipH="1" rot="0">
              <a:off x="5568951" y="2761060"/>
              <a:ext cx="3572668" cy="2382440"/>
            </a:xfrm>
            <a:prstGeom prst="line"/>
            <a:noFill/>
            <a:ln w="9525" cmpd="sng" cap="flat">
              <a:solidFill>
                <a:srgbClr val="D8D8D8"/>
              </a:solidFill>
              <a:prstDash val="solid"/>
              <a:round/>
            </a:ln>
          </p:spPr>
        </p:sp>
        <p:sp>
          <p:nvSpPr>
            <p:cNvPr id="4" name="曲线"/>
            <p:cNvSpPr>
              <a:spLocks/>
            </p:cNvSpPr>
            <p:nvPr/>
          </p:nvSpPr>
          <p:spPr>
            <a:xfrm rot="0">
              <a:off x="6886107" y="-6350"/>
              <a:ext cx="2255512" cy="5149850"/>
            </a:xfrm>
            <a:custGeom>
              <a:gdLst>
                <a:gd name="T1" fmla="*/ 0 w 21600"/>
                <a:gd name="T2" fmla="*/ 0 h 21600"/>
                <a:gd name="T3" fmla="*/ 21600 w 21600"/>
                <a:gd name="T4" fmla="*/ 21600 h 21600"/>
              </a:gdLst>
              <a:rect l="T1" t="T2" r="T3" b="T4"/>
              <a:pathLst>
                <a:path w="21600" h="21600">
                  <a:moveTo>
                    <a:pt x="14691" y="0"/>
                  </a:moveTo>
                  <a:lnTo>
                    <a:pt x="21600" y="0"/>
                  </a:lnTo>
                  <a:lnTo>
                    <a:pt x="21600" y="21600"/>
                  </a:lnTo>
                  <a:lnTo>
                    <a:pt x="0" y="21600"/>
                  </a:lnTo>
                  <a:lnTo>
                    <a:pt x="14691" y="0"/>
                  </a:lnTo>
                  <a:close/>
                </a:path>
              </a:pathLst>
            </a:custGeom>
            <a:solidFill>
              <a:srgbClr val="90C226">
                <a:alpha val="30000"/>
              </a:srgbClr>
            </a:solidFill>
            <a:ln w="12700" cmpd="sng" cap="flat">
              <a:noFill/>
              <a:prstDash val="solid"/>
              <a:round/>
            </a:ln>
          </p:spPr>
        </p:sp>
        <p:sp>
          <p:nvSpPr>
            <p:cNvPr id="5" name="曲线"/>
            <p:cNvSpPr>
              <a:spLocks/>
            </p:cNvSpPr>
            <p:nvPr/>
          </p:nvSpPr>
          <p:spPr>
            <a:xfrm rot="0">
              <a:off x="7202581" y="-6350"/>
              <a:ext cx="1941418"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0092" y="21600"/>
                  </a:lnTo>
                  <a:lnTo>
                    <a:pt x="0" y="0"/>
                  </a:lnTo>
                  <a:close/>
                </a:path>
              </a:pathLst>
            </a:custGeom>
            <a:solidFill>
              <a:srgbClr val="90C226">
                <a:alpha val="20000"/>
              </a:srgbClr>
            </a:solidFill>
            <a:ln w="12700" cmpd="sng" cap="flat">
              <a:noFill/>
              <a:prstDash val="solid"/>
              <a:round/>
            </a:ln>
          </p:spPr>
        </p:sp>
        <p:sp>
          <p:nvSpPr>
            <p:cNvPr id="6" name="等腰三角形"/>
            <p:cNvSpPr>
              <a:spLocks/>
            </p:cNvSpPr>
            <p:nvPr/>
          </p:nvSpPr>
          <p:spPr>
            <a:xfrm rot="0">
              <a:off x="6699250" y="2286000"/>
              <a:ext cx="2444750" cy="2857500"/>
            </a:xfrm>
            <a:prstGeom prst="triangle">
              <a:avLst>
                <a:gd name="adj" fmla="val 100000"/>
              </a:avLst>
            </a:prstGeom>
            <a:solidFill>
              <a:srgbClr val="54A021">
                <a:alpha val="72000"/>
              </a:srgbClr>
            </a:solidFill>
            <a:ln w="12700" cmpd="sng" cap="flat">
              <a:noFill/>
              <a:prstDash val="solid"/>
              <a:round/>
            </a:ln>
          </p:spPr>
        </p:sp>
        <p:sp>
          <p:nvSpPr>
            <p:cNvPr id="7" name="曲线"/>
            <p:cNvSpPr>
              <a:spLocks/>
            </p:cNvSpPr>
            <p:nvPr/>
          </p:nvSpPr>
          <p:spPr>
            <a:xfrm rot="0">
              <a:off x="7000875" y="-6350"/>
              <a:ext cx="2140744"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8697" y="21600"/>
                  </a:lnTo>
                  <a:lnTo>
                    <a:pt x="0" y="0"/>
                  </a:lnTo>
                  <a:close/>
                </a:path>
              </a:pathLst>
            </a:custGeom>
            <a:solidFill>
              <a:srgbClr val="3F7719">
                <a:alpha val="70000"/>
              </a:srgbClr>
            </a:solidFill>
            <a:ln w="12700" cmpd="sng" cap="flat">
              <a:noFill/>
              <a:prstDash val="solid"/>
              <a:round/>
            </a:ln>
          </p:spPr>
        </p:sp>
        <p:sp>
          <p:nvSpPr>
            <p:cNvPr id="8" name="曲线"/>
            <p:cNvSpPr>
              <a:spLocks/>
            </p:cNvSpPr>
            <p:nvPr/>
          </p:nvSpPr>
          <p:spPr>
            <a:xfrm rot="0">
              <a:off x="8174047" y="-6350"/>
              <a:ext cx="967570" cy="5149850"/>
            </a:xfrm>
            <a:custGeom>
              <a:gdLst>
                <a:gd name="T1" fmla="*/ 0 w 21600"/>
                <a:gd name="T2" fmla="*/ 0 h 21600"/>
                <a:gd name="T3" fmla="*/ 21600 w 21600"/>
                <a:gd name="T4" fmla="*/ 21600 h 21600"/>
              </a:gdLst>
              <a:rect l="T1" t="T2" r="T3" b="T4"/>
              <a:pathLst>
                <a:path w="21600" h="21600">
                  <a:moveTo>
                    <a:pt x="17073" y="0"/>
                  </a:moveTo>
                  <a:lnTo>
                    <a:pt x="21599" y="0"/>
                  </a:lnTo>
                  <a:lnTo>
                    <a:pt x="21599" y="21600"/>
                  </a:lnTo>
                  <a:lnTo>
                    <a:pt x="0" y="21600"/>
                  </a:lnTo>
                  <a:lnTo>
                    <a:pt x="17073" y="0"/>
                  </a:lnTo>
                  <a:close/>
                </a:path>
              </a:pathLst>
            </a:custGeom>
            <a:solidFill>
              <a:srgbClr val="C0E373">
                <a:alpha val="70000"/>
              </a:srgbClr>
            </a:solidFill>
            <a:ln w="12700" cmpd="sng" cap="flat">
              <a:noFill/>
              <a:prstDash val="solid"/>
              <a:round/>
            </a:ln>
          </p:spPr>
        </p:sp>
        <p:sp>
          <p:nvSpPr>
            <p:cNvPr id="9" name="曲线"/>
            <p:cNvSpPr>
              <a:spLocks/>
            </p:cNvSpPr>
            <p:nvPr/>
          </p:nvSpPr>
          <p:spPr>
            <a:xfrm rot="0">
              <a:off x="8204249" y="-6350"/>
              <a:ext cx="937368" cy="514985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19172" y="21600"/>
                  </a:lnTo>
                  <a:lnTo>
                    <a:pt x="0" y="0"/>
                  </a:lnTo>
                  <a:close/>
                </a:path>
              </a:pathLst>
            </a:custGeom>
            <a:solidFill>
              <a:srgbClr val="90C226">
                <a:alpha val="65000"/>
              </a:srgbClr>
            </a:solidFill>
            <a:ln w="12700" cmpd="sng" cap="flat">
              <a:noFill/>
              <a:prstDash val="solid"/>
              <a:round/>
            </a:ln>
          </p:spPr>
        </p:sp>
        <p:sp>
          <p:nvSpPr>
            <p:cNvPr id="10" name="等腰三角形"/>
            <p:cNvSpPr>
              <a:spLocks/>
            </p:cNvSpPr>
            <p:nvPr/>
          </p:nvSpPr>
          <p:spPr>
            <a:xfrm rot="0">
              <a:off x="7778749" y="2692400"/>
              <a:ext cx="1362869" cy="2451100"/>
            </a:xfrm>
            <a:prstGeom prst="triangle">
              <a:avLst>
                <a:gd name="adj" fmla="val 100000"/>
              </a:avLst>
            </a:prstGeom>
            <a:solidFill>
              <a:srgbClr val="90C226">
                <a:alpha val="80000"/>
              </a:srgbClr>
            </a:solidFill>
            <a:ln w="12700" cmpd="sng" cap="flat">
              <a:noFill/>
              <a:prstDash val="solid"/>
              <a:round/>
            </a:ln>
          </p:spPr>
        </p:sp>
        <p:sp>
          <p:nvSpPr>
            <p:cNvPr id="11" name="等腰三角形"/>
            <p:cNvSpPr>
              <a:spLocks/>
            </p:cNvSpPr>
            <p:nvPr/>
          </p:nvSpPr>
          <p:spPr>
            <a:xfrm rot="0">
              <a:off x="0" y="3009900"/>
              <a:ext cx="336549" cy="2133600"/>
            </a:xfrm>
            <a:prstGeom prst="triangle">
              <a:avLst>
                <a:gd name="adj" fmla="val 0"/>
              </a:avLst>
            </a:prstGeom>
            <a:solidFill>
              <a:srgbClr val="90C226">
                <a:alpha val="85000"/>
              </a:srgbClr>
            </a:solidFill>
            <a:ln w="12700" cmpd="sng" cap="flat">
              <a:noFill/>
              <a:prstDash val="solid"/>
              <a:round/>
            </a:ln>
          </p:spPr>
        </p:sp>
      </p:grpSp>
      <p:sp>
        <p:nvSpPr>
          <p:cNvPr id="13" name="文本框"/>
          <p:cNvSpPr>
            <a:spLocks noGrp="1"/>
          </p:cNvSpPr>
          <p:nvPr>
            <p:ph type="title"/>
          </p:nvPr>
        </p:nvSpPr>
        <p:spPr>
          <a:xfrm rot="0">
            <a:off x="508001" y="457200"/>
            <a:ext cx="6447501" cy="9906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14" name="文本框"/>
          <p:cNvSpPr>
            <a:spLocks noGrp="1"/>
          </p:cNvSpPr>
          <p:nvPr>
            <p:ph type="body" idx="1"/>
          </p:nvPr>
        </p:nvSpPr>
        <p:spPr>
          <a:xfrm rot="0">
            <a:off x="508001" y="1620442"/>
            <a:ext cx="6447501" cy="2910579"/>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5" name="文本框"/>
          <p:cNvSpPr>
            <a:spLocks noGrp="1"/>
          </p:cNvSpPr>
          <p:nvPr>
            <p:ph type="dt" idx="2"/>
          </p:nvPr>
        </p:nvSpPr>
        <p:spPr>
          <a:xfrm rot="0">
            <a:off x="5403850" y="4531022"/>
            <a:ext cx="683954" cy="273843"/>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675">
                <a:solidFill>
                  <a:srgbClr val="898989"/>
                </a:solidFill>
                <a:latin typeface="Trebuchet MS" pitchFamily="0" charset="0"/>
                <a:ea typeface="华文新魏" pitchFamily="0" charset="0"/>
                <a:cs typeface="Trebuchet MS" pitchFamily="0" charset="0"/>
              </a:rPr>
              <a:t>7/11/2023</a:t>
            </a:fld>
            <a:endParaRPr lang="zh-CN" altLang="en-US" sz="675">
              <a:solidFill>
                <a:srgbClr val="898989"/>
              </a:solidFill>
              <a:latin typeface="Trebuchet MS" pitchFamily="0" charset="0"/>
              <a:ea typeface="华文新魏" pitchFamily="0" charset="0"/>
              <a:cs typeface="Trebuchet MS" pitchFamily="0" charset="0"/>
            </a:endParaRPr>
          </a:p>
        </p:txBody>
      </p:sp>
      <p:sp>
        <p:nvSpPr>
          <p:cNvPr id="16" name="文本框"/>
          <p:cNvSpPr>
            <a:spLocks noGrp="1"/>
          </p:cNvSpPr>
          <p:nvPr>
            <p:ph type="ftr" idx="3"/>
          </p:nvPr>
        </p:nvSpPr>
        <p:spPr>
          <a:xfrm rot="0">
            <a:off x="508001" y="4531022"/>
            <a:ext cx="4723208" cy="273843"/>
          </a:xfrm>
          <a:prstGeom prst="rect"/>
          <a:noFill/>
          <a:ln w="12700" cmpd="sng" cap="flat">
            <a:noFill/>
            <a:prstDash val="solid"/>
            <a:miter/>
          </a:ln>
        </p:spPr>
        <p:txBody>
          <a:bodyPr vert="horz" wrap="square" lIns="91440" tIns="45720" rIns="91440" bIns="45720" anchor="ctr" anchorCtr="0">
            <a:prstTxWarp prst="textNoShape"/>
          </a:bodyPr>
          <a:lstStyle/>
          <a:p>
            <a:pPr algn="l"/>
            <a:r>
              <a:rPr lang="en-US" altLang="zh-CN" sz="675">
                <a:solidFill>
                  <a:srgbClr val="898989"/>
                </a:solidFill>
                <a:latin typeface="Trebuchet MS" pitchFamily="0" charset="0"/>
                <a:ea typeface="华文新魏" pitchFamily="0" charset="0"/>
                <a:cs typeface="Trebuchet MS" pitchFamily="0" charset="0"/>
              </a:rPr>
              <a:t>
              </a:t>
            </a:r>
            <a:endParaRPr lang="zh-CN" altLang="en-US" sz="675">
              <a:solidFill>
                <a:srgbClr val="898989"/>
              </a:solidFill>
              <a:latin typeface="Trebuchet MS" pitchFamily="0" charset="0"/>
              <a:ea typeface="华文新魏" pitchFamily="0" charset="0"/>
              <a:cs typeface="Trebuchet MS" pitchFamily="0" charset="0"/>
            </a:endParaRPr>
          </a:p>
        </p:txBody>
      </p:sp>
      <p:sp>
        <p:nvSpPr>
          <p:cNvPr id="17" name="文本框"/>
          <p:cNvSpPr>
            <a:spLocks noGrp="1"/>
          </p:cNvSpPr>
          <p:nvPr>
            <p:ph type="sldNum" idx="4"/>
          </p:nvPr>
        </p:nvSpPr>
        <p:spPr>
          <a:xfrm rot="0">
            <a:off x="6442998" y="4531022"/>
            <a:ext cx="512503" cy="273843"/>
          </a:xfrm>
          <a:prstGeom prst="rect"/>
          <a:noFill/>
          <a:ln w="12700" cmpd="sng" cap="flat">
            <a:noFill/>
            <a:prstDash val="solid"/>
            <a:miter/>
          </a:ln>
        </p:spPr>
        <p:txBody>
          <a:bodyPr vert="horz" wrap="square" lIns="91440" tIns="45720" rIns="91440" bIns="45720" anchor="ctr" anchorCtr="0">
            <a:prstTxWarp prst="textNoShape"/>
          </a:bodyPr>
          <a:lstStyle/>
          <a:p>
            <a:pPr marL="0" indent="0" algn="r">
              <a:spcBef>
                <a:spcPts val="0"/>
              </a:spcBef>
              <a:spcAft>
                <a:spcPts val="0"/>
              </a:spcAft>
            </a:pPr>
            <a:fld id="{CAD2D6BD-DE1B-4B5F-8B41-2702339687B9}" type="slidenum">
              <a:rPr lang="en-US" altLang="zh-CN" sz="675" b="0" i="0" u="none" strike="noStrike" kern="1200" cap="none" spc="0" baseline="0">
                <a:solidFill>
                  <a:schemeClr val="accent1"/>
                </a:solidFill>
                <a:latin typeface="Trebuchet MS" pitchFamily="0" charset="0"/>
                <a:ea typeface="华文新魏" pitchFamily="0" charset="0"/>
                <a:cs typeface="Trebuchet MS" pitchFamily="0" charset="0"/>
              </a:rPr>
              <a:t>&lt;#&gt;</a:t>
            </a:fld>
            <a:endParaRPr lang="zh-CN" altLang="en-US" sz="675">
              <a:solidFill>
                <a:schemeClr val="accent1"/>
              </a:solidFill>
              <a:latin typeface="Trebuchet MS" pitchFamily="0" charset="0"/>
              <a:ea typeface="华文新魏" pitchFamily="0" charset="0"/>
              <a:cs typeface="Trebuchet MS" pitchFamily="0" charset="0"/>
            </a:endParaRPr>
          </a:p>
        </p:txBody>
      </p:sp>
    </p:spTree>
    <p:extLst>
      <p:ext uri="{BB962C8B-B14F-4D97-AF65-F5344CB8AC3E}">
        <p14:creationId xmlns:p14="http://schemas.microsoft.com/office/powerpoint/2010/main" val="967245097"/>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l" defTabSz="914400" eaLnBrk="1" fontAlgn="auto" latinLnBrk="0" hangingPunct="1">
        <a:spcBef>
          <a:spcPts val="0"/>
        </a:spcBef>
        <a:buNone/>
        <a:defRPr sz="2700" kern="1200">
          <a:solidFill>
            <a:schemeClr val="accent1"/>
          </a:solidFill>
          <a:latin typeface="Trebuchet MS" pitchFamily="0" charset="0"/>
          <a:ea typeface="方正姚体" pitchFamily="0" charset="0"/>
          <a:cs typeface="Trebuchet MS" pitchFamily="0" charset="0"/>
        </a:defRPr>
      </a:lvl1pPr>
    </p:titleStyle>
    <p:bodyStyle>
      <a:lvl1pPr marL="257175" indent="-257175" algn="l" defTabSz="914400" eaLnBrk="1" fontAlgn="auto" latinLnBrk="0" hangingPunct="1">
        <a:spcBef>
          <a:spcPts val="750"/>
        </a:spcBef>
        <a:spcAft>
          <a:spcPts val="0"/>
        </a:spcAft>
        <a:buClr>
          <a:schemeClr val="accent1"/>
        </a:buClr>
        <a:buSzPct val="80000"/>
        <a:buFont typeface="Wingdings 3" pitchFamily="0" charset="2"/>
        <a:buChar char=""/>
        <a:defRPr sz="1350" kern="1200">
          <a:solidFill>
            <a:srgbClr val="404040"/>
          </a:solidFill>
          <a:latin typeface="Trebuchet MS" pitchFamily="0" charset="0"/>
          <a:ea typeface="华文新魏" pitchFamily="0" charset="0"/>
          <a:cs typeface="Trebuchet MS" pitchFamily="0" charset="0"/>
        </a:defRPr>
      </a:lvl1pPr>
      <a:lvl2pPr marL="557022" indent="-214249" algn="l" defTabSz="914400" eaLnBrk="1" fontAlgn="auto" latinLnBrk="0" hangingPunct="1">
        <a:spcBef>
          <a:spcPts val="750"/>
        </a:spcBef>
        <a:spcAft>
          <a:spcPts val="0"/>
        </a:spcAft>
        <a:buClr>
          <a:schemeClr val="accent1"/>
        </a:buClr>
        <a:buSzPct val="80000"/>
        <a:buFont typeface="Wingdings 3" pitchFamily="0" charset="2"/>
        <a:buChar char=""/>
        <a:defRPr sz="1200" kern="1200">
          <a:solidFill>
            <a:srgbClr val="404040"/>
          </a:solidFill>
          <a:latin typeface="Trebuchet MS" pitchFamily="0" charset="0"/>
          <a:ea typeface="华文新魏" pitchFamily="0" charset="0"/>
          <a:cs typeface="Trebuchet MS" pitchFamily="0" charset="0"/>
        </a:defRPr>
      </a:lvl2pPr>
      <a:lvl3pPr marL="857250" indent="-171450" algn="l" defTabSz="914400" eaLnBrk="1" fontAlgn="auto" latinLnBrk="0" hangingPunct="1">
        <a:spcBef>
          <a:spcPts val="750"/>
        </a:spcBef>
        <a:spcAft>
          <a:spcPts val="0"/>
        </a:spcAft>
        <a:buClr>
          <a:schemeClr val="accent1"/>
        </a:buClr>
        <a:buSzPct val="80000"/>
        <a:buFont typeface="Wingdings 3" pitchFamily="0" charset="2"/>
        <a:buChar char=""/>
        <a:defRPr sz="1050" kern="1200">
          <a:solidFill>
            <a:srgbClr val="404040"/>
          </a:solidFill>
          <a:latin typeface="Trebuchet MS" pitchFamily="0" charset="0"/>
          <a:ea typeface="华文新魏" pitchFamily="0" charset="0"/>
          <a:cs typeface="Trebuchet MS" pitchFamily="0" charset="0"/>
        </a:defRPr>
      </a:lvl3pPr>
      <a:lvl4pPr marL="12001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4pPr>
      <a:lvl5pPr marL="15430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5pPr>
      <a:lvl6pPr marL="18859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6pPr>
      <a:lvl7pPr marL="22288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7pPr>
      <a:lvl8pPr marL="25717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8pPr>
      <a:lvl9pPr marL="2571750" indent="-171450" algn="l" defTabSz="914400" eaLnBrk="1" fontAlgn="auto" latinLnBrk="0" hangingPunct="1">
        <a:spcBef>
          <a:spcPts val="750"/>
        </a:spcBef>
        <a:spcAft>
          <a:spcPts val="0"/>
        </a:spcAft>
        <a:buClr>
          <a:schemeClr val="accent1"/>
        </a:buClr>
        <a:buSzPct val="80000"/>
        <a:buFont typeface="Wingdings 3" pitchFamily="0" charset="2"/>
        <a:buChar char=""/>
        <a:defRPr sz="900" kern="1200">
          <a:solidFill>
            <a:srgbClr val="404040"/>
          </a:solidFill>
          <a:latin typeface="Trebuchet MS" pitchFamily="0" charset="0"/>
          <a:ea typeface="华文新魏" pitchFamily="0" charset="0"/>
          <a:cs typeface="Trebuchet MS"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3.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1.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2.png"/><Relationship Id="rId2" Type="http://schemas.openxmlformats.org/officeDocument/2006/relationships/slideLayout" Target="../slideLayouts/slideLayout12.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3.pn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4.pn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15.png"/><Relationship Id="rId2" Type="http://schemas.openxmlformats.org/officeDocument/2006/relationships/slideLayout" Target="../slideLayouts/slideLayout12.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hyperlink" Target="https://www.cell.com/heliyon/pdf/S2405-8440(21)01336-0.pdf" TargetMode="External"/><Relationship Id="rId2" Type="http://schemas.openxmlformats.org/officeDocument/2006/relationships/hyperlink" Target="https://fardapaper.ir/mohavaha/uploads/2021/10/Fardapaper-Expanding-the-resource-based-view-model-of-strategic-human-resource-management.pdf" TargetMode="External"/><Relationship Id="rId3" Type="http://schemas.openxmlformats.org/officeDocument/2006/relationships/hyperlink" Target="https://e-tarjome.com/storage/btn_uploaded/2021-09-01/1630484407_11961-etarjome English.pdf" TargetMode="External"/><Relationship Id="rId4" Type="http://schemas.openxmlformats.org/officeDocument/2006/relationships/hyperlink" Target="https://www.emerald.com/insight/content/doi/10.1108/REGE-10-2018-0102/full/pdf" TargetMode="External"/><Relationship Id="rId5" Type="http://schemas.openxmlformats.org/officeDocument/2006/relationships/hyperlink" Target="https://norma.ncirl.ie/5431/1/jerinjose.pdf" TargetMode="External"/><Relationship Id="rId6" Type="http://schemas.openxmlformats.org/officeDocument/2006/relationships/hyperlink" Target="https://pjss.bzu.edu.pk/index.php/pjss/article/download/906/823" TargetMode="External"/><Relationship Id="rId7" Type="http://schemas.openxmlformats.org/officeDocument/2006/relationships/hyperlink" Target="https://www.researchgate.net/profile/Karen-Johnston-16/publication/334529849_Talent_management_a_critical_literature_review_and_research_agenda_for_public_sector_human_resource_management/links/5dc04f16a6fdcc212801d7c0/Talent-management-a-critical-literature-review-and-research-agenda-for-public-sector-human-resource-management.pdf" TargetMode="External"/><Relationship Id="rId8" Type="http://schemas.openxmlformats.org/officeDocument/2006/relationships/hyperlink" Target="https://www.researchgate.net/profile/Karen-Johnston-16/publication/334529849_Talent_management_a_critical_literature_review_and_research_agenda_for_public_sector_human_resource_management/links/5dc04f16a6fdcc212801d7c0/Talent-management-a-critical-literature-review-and-research-agenda-for-public-sector-human-resource-management.pdf" TargetMode="External"/><Relationship Id="rId9" Type="http://schemas.openxmlformats.org/officeDocument/2006/relationships/hyperlink" Target="https://www.tandfonline.com/doi/pdf/10.1080/09585192.2022.2032265" TargetMode="External"/><Relationship Id="rId10" Type="http://schemas.openxmlformats.org/officeDocument/2006/relationships/hyperlink" Target="https://www.mdpi.com/2071-1050/12/23/10216/pdf" TargetMode="External"/><Relationship Id="rId11" Type="http://schemas.openxmlformats.org/officeDocument/2006/relationships/hyperlink" Target="https://www.mdpi.com/2199-8531/7/1/75/pdf" TargetMode="External"/><Relationship Id="rId12" Type="http://schemas.openxmlformats.org/officeDocument/2006/relationships/hyperlink" Target="https://repositori.upf.edu/bitstream/handle/10230/48563/Ramon_soc_publ.pdf?sequence=1&amp;isAllowed=y" TargetMode="External"/><Relationship Id="rId13" Type="http://schemas.openxmlformats.org/officeDocument/2006/relationships/hyperlink" Target="https://www.researchgate.net/profile/Nguyen-Tien-32/publication/365748459_Opportunities_and_challenges_for_quality_of_human_resource_in_public_sector_of_Vietnam's_logistics_industry/links/63948c2f484e65005bfa8f45/Opportunities-and-challenges-for-quality-of-human-resource-in-public-sector-of-Vietnams-logistics-industry.pdf" TargetMode="External"/><Relationship Id="rId14" Type="http://schemas.openxmlformats.org/officeDocument/2006/relationships/hyperlink" Target="https://www.atlantis-press.com/article/125940417.pdf" TargetMode="External"/><Relationship Id="rId15" Type="http://schemas.openxmlformats.org/officeDocument/2006/relationships/slideLayout" Target="../slideLayouts/slideLayout12.xml"/><Relationship Id="rId16" Type="http://schemas.openxmlformats.org/officeDocument/2006/relationships/notesSlide" Target="../notesSlides/notesSlide17.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 name="文本框"/>
          <p:cNvSpPr>
            <a:spLocks noGrp="1"/>
          </p:cNvSpPr>
          <p:nvPr>
            <p:ph type="ctrTitle"/>
          </p:nvPr>
        </p:nvSpPr>
        <p:spPr>
          <a:xfrm rot="0">
            <a:off x="74428" y="1803400"/>
            <a:ext cx="8995144" cy="1234726"/>
          </a:xfrm>
          <a:prstGeom prst="rect"/>
          <a:noFill/>
          <a:ln w="12700" cmpd="sng" cap="flat">
            <a:noFill/>
            <a:prstDash val="solid"/>
            <a:miter/>
          </a:ln>
        </p:spPr>
        <p:txBody>
          <a:bodyPr vert="horz" wrap="square" lIns="91425" tIns="91425" rIns="91425" bIns="91425" anchor="b" anchorCtr="0">
            <a:prstTxWarp prst="textNoShape"/>
          </a:bodyPr>
          <a:lstStyle/>
          <a:p>
            <a:pPr marL="0" indent="0" algn="ctr">
              <a:lnSpc>
                <a:spcPct val="100000"/>
              </a:lnSpc>
              <a:spcBef>
                <a:spcPts val="0"/>
              </a:spcBef>
              <a:spcAft>
                <a:spcPts val="0"/>
              </a:spcAft>
              <a:buNone/>
            </a:pPr>
            <a:r>
              <a:rPr lang="en-US" altLang="zh-CN"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HR </a:t>
            </a:r>
            <a:r>
              <a:rPr lang="en-US" altLang="zh-CN"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Strategy</a:t>
            </a:r>
            <a:r>
              <a:rPr lang="en-US" altLang="zh-CN"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 in </a:t>
            </a:r>
            <a:r>
              <a:rPr lang="en-US" altLang="zh-CN"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G</a:t>
            </a:r>
            <a:r>
              <a:rPr lang="en-US" altLang="zh-CN"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lobal Business</a:t>
            </a:r>
            <a:endParaRPr lang="zh-CN" altLang="en-US" sz="49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endParaRPr>
          </a:p>
        </p:txBody>
      </p:sp>
      <p:sp>
        <p:nvSpPr>
          <p:cNvPr id="37" name="文本框"/>
          <p:cNvSpPr>
            <a:spLocks noGrp="1"/>
          </p:cNvSpPr>
          <p:nvPr>
            <p:ph type="subTitle" idx="1"/>
          </p:nvPr>
        </p:nvSpPr>
        <p:spPr>
          <a:xfrm rot="0">
            <a:off x="1162197" y="3505958"/>
            <a:ext cx="5825202" cy="822673"/>
          </a:xfrm>
          <a:prstGeom prst="rect"/>
          <a:noFill/>
          <a:ln w="12700" cmpd="sng" cap="flat">
            <a:noFill/>
            <a:prstDash val="solid"/>
            <a:miter/>
          </a:ln>
        </p:spPr>
        <p:txBody>
          <a:bodyPr vert="horz" wrap="square" lIns="91425" tIns="91425" rIns="91425" bIns="91425" anchor="t" anchorCtr="0">
            <a:prstTxWarp prst="textNoShape"/>
          </a:bodyPr>
          <a:lstStyle/>
          <a:p>
            <a:pPr marL="0" indent="0" algn="ctr">
              <a:lnSpc>
                <a:spcPct val="100000"/>
              </a:lnSpc>
              <a:spcBef>
                <a:spcPts val="0"/>
              </a:spcBef>
              <a:spcAft>
                <a:spcPts val="0"/>
              </a:spcAft>
              <a:buNone/>
            </a:pP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sym typeface="Times New Roman" pitchFamily="0" charset="0"/>
              </a:rPr>
              <a:t>Student name</a:t>
            </a: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rPr>
              <a:t> :- Nihar shah </a:t>
            </a:r>
            <a:endPar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00000"/>
              </a:lnSpc>
              <a:spcBef>
                <a:spcPts val="0"/>
              </a:spcBef>
              <a:spcAft>
                <a:spcPts val="0"/>
              </a:spcAft>
              <a:buNone/>
            </a:pP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sym typeface="Times New Roman" pitchFamily="0" charset="0"/>
              </a:rPr>
              <a:t>Module name</a:t>
            </a: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rPr>
              <a:t> :- HRM</a:t>
            </a:r>
            <a:endPar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endParaRPr>
          </a:p>
          <a:p>
            <a:pPr marL="0" indent="0" algn="ctr">
              <a:lnSpc>
                <a:spcPct val="100000"/>
              </a:lnSpc>
              <a:spcBef>
                <a:spcPts val="0"/>
              </a:spcBef>
              <a:spcAft>
                <a:spcPts val="0"/>
              </a:spcAft>
              <a:buNone/>
            </a:pP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rPr>
              <a:t>module code :- LCMB7000</a:t>
            </a:r>
            <a:endPar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endParaRPr>
          </a:p>
          <a:p>
            <a:pPr marL="0" indent="0" algn="ctr">
              <a:lnSpc>
                <a:spcPct val="100000"/>
              </a:lnSpc>
              <a:spcBef>
                <a:spcPts val="0"/>
              </a:spcBef>
              <a:spcAft>
                <a:spcPts val="0"/>
              </a:spcAft>
              <a:buNone/>
            </a:pPr>
            <a:r>
              <a:rPr lang="en-US" altLang="zh-CN" sz="1350" b="1" i="0" u="none" strike="noStrike" kern="1200" cap="none" spc="0" baseline="0">
                <a:solidFill>
                  <a:srgbClr val="808080"/>
                </a:solidFill>
                <a:latin typeface="Times New Roman" pitchFamily="0" charset="0"/>
                <a:ea typeface="Times New Roman" pitchFamily="0" charset="0"/>
                <a:cs typeface="Times New Roman" pitchFamily="0" charset="0"/>
              </a:rPr>
              <a:t>student ID :- 2237234</a:t>
            </a:r>
            <a:endParaRPr lang="zh-CN" altLang="en-US" sz="1350" b="1" i="0" u="none" strike="noStrike" kern="1200" cap="none" spc="0" baseline="0">
              <a:solidFill>
                <a:srgbClr val="808080"/>
              </a:solidFill>
              <a:latin typeface="Times New Roman" pitchFamily="0" charset="0"/>
              <a:ea typeface="Times New Roman" pitchFamily="0" charset="0"/>
              <a:cs typeface="Times New Roman" pitchFamily="0" charset="0"/>
              <a:sym typeface="Times New Roman" pitchFamily="0" charset="0"/>
            </a:endParaRPr>
          </a:p>
        </p:txBody>
      </p:sp>
    </p:spTree>
    <p:extLst>
      <p:ext uri="{BB962C8B-B14F-4D97-AF65-F5344CB8AC3E}">
        <p14:creationId xmlns:p14="http://schemas.microsoft.com/office/powerpoint/2010/main" val="101236304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4" name="文本框"/>
          <p:cNvSpPr>
            <a:spLocks noGrp="1"/>
          </p:cNvSpPr>
          <p:nvPr>
            <p:ph type="title"/>
          </p:nvPr>
        </p:nvSpPr>
        <p:spPr>
          <a:xfrm rot="0">
            <a:off x="311700" y="478100"/>
            <a:ext cx="8520600" cy="5726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0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Introduction</a:t>
            </a:r>
            <a:endParaRPr lang="zh-CN" altLang="en-US" sz="3000" b="0" i="0" u="none" strike="noStrike" kern="1200" cap="none" spc="0" baseline="0">
              <a:solidFill>
                <a:schemeClr val="accent1"/>
              </a:solidFill>
              <a:latin typeface="Trebuchet MS" pitchFamily="0" charset="0"/>
              <a:ea typeface="方正姚体" pitchFamily="0" charset="0"/>
              <a:cs typeface="Lucida Sans"/>
            </a:endParaRPr>
          </a:p>
        </p:txBody>
      </p:sp>
      <p:sp>
        <p:nvSpPr>
          <p:cNvPr id="55" name="文本框"/>
          <p:cNvSpPr>
            <a:spLocks noGrp="1"/>
          </p:cNvSpPr>
          <p:nvPr>
            <p:ph type="body" idx="1"/>
          </p:nvPr>
        </p:nvSpPr>
        <p:spPr>
          <a:xfrm rot="0">
            <a:off x="311700" y="1152475"/>
            <a:ext cx="4881300"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Globalization has opened the door to increased competition and reaffirmed the principle of survival of the fittest</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In this competitive environment, companies are now focusing on developing activities and strategies that provide them with an extra edge over their competitors.</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In this context, human resource management has emerged as a critical area, as it is believed that effective management of people can establish a competitive advantage for companies. (Collins, 2021)</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Implementing effective HR strategies can contribute to the growth of the company.</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40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56" name="图片"/>
          <p:cNvPicPr>
            <a:picLocks/>
          </p:cNvPicPr>
          <p:nvPr/>
        </p:nvPicPr>
        <p:blipFill>
          <a:blip r:embed="rId1" cstate="print"/>
          <a:stretch>
            <a:fillRect/>
          </a:stretch>
        </p:blipFill>
        <p:spPr>
          <a:xfrm rot="0">
            <a:off x="5276829" y="1404010"/>
            <a:ext cx="1895475" cy="1800225"/>
          </a:xfrm>
          <a:prstGeom prst="rect"/>
          <a:noFill/>
          <a:ln w="12700" cmpd="sng" cap="flat">
            <a:noFill/>
            <a:prstDash val="solid"/>
            <a:round/>
          </a:ln>
        </p:spPr>
      </p:pic>
    </p:spTree>
    <p:extLst>
      <p:ext uri="{BB962C8B-B14F-4D97-AF65-F5344CB8AC3E}">
        <p14:creationId xmlns:p14="http://schemas.microsoft.com/office/powerpoint/2010/main" val="946814806"/>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9"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457200" indent="0" algn="l">
              <a:lnSpc>
                <a:spcPct val="115000"/>
              </a:lnSpc>
              <a:spcBef>
                <a:spcPts val="0"/>
              </a:spcBef>
              <a:spcAft>
                <a:spcPts val="0"/>
              </a:spcAft>
              <a:buNone/>
            </a:pPr>
            <a:r>
              <a:rPr lang="en-US" altLang="zh-CN" sz="36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Private sector organization: Unilever </a:t>
            </a:r>
            <a:endParaRPr lang="zh-CN" altLang="en-US" sz="3600" b="0" i="0" u="none" strike="noStrike" kern="1200" cap="none" spc="0" baseline="0">
              <a:solidFill>
                <a:schemeClr val="accent1"/>
              </a:solidFill>
              <a:latin typeface="Trebuchet MS" pitchFamily="0" charset="0"/>
              <a:ea typeface="方正姚体" pitchFamily="0" charset="0"/>
              <a:cs typeface="Lucida Sans"/>
            </a:endParaRPr>
          </a:p>
        </p:txBody>
      </p:sp>
      <p:sp>
        <p:nvSpPr>
          <p:cNvPr id="60" name="文本框"/>
          <p:cNvSpPr>
            <a:spLocks noGrp="1"/>
          </p:cNvSpPr>
          <p:nvPr>
            <p:ph type="body" idx="1"/>
          </p:nvPr>
        </p:nvSpPr>
        <p:spPr>
          <a:xfrm rot="0">
            <a:off x="311700" y="1152475"/>
            <a:ext cx="4626600" cy="3416400"/>
          </a:xfrm>
          <a:prstGeom prst="rect"/>
          <a:noFill/>
          <a:ln w="12700" cmpd="sng" cap="flat">
            <a:noFill/>
            <a:prstDash val="solid"/>
            <a:miter/>
          </a:ln>
        </p:spPr>
        <p:txBody>
          <a:bodyPr vert="horz" wrap="square" lIns="91425" tIns="91425" rIns="91425" bIns="91425" anchor="t" anchorCtr="0">
            <a:prstTxWarp prst="textNoShape"/>
          </a:bodyPr>
          <a:lstStyle/>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Unilever is one of the major multinational private sector organizations functioning in the industry of consumer goods.</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It was established in 1929 by the partnership of Margarine Unie and the Lever brothers headquartered in London, England.</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A varied portfolio of world-famous brands of food products, personal care, and home appliances. </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organization has a robust international presence serving over 190 countries throughout the world.</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multinational company holds strong adherence to sustainable and ethical business practices.</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400" b="0" i="0" u="none" strike="noStrike" kern="1200" cap="none" spc="0" baseline="0">
              <a:solidFill>
                <a:srgbClr val="404040"/>
              </a:solidFill>
              <a:latin typeface="Trebuchet MS" pitchFamily="0" charset="0"/>
              <a:ea typeface="华文新魏" pitchFamily="0" charset="0"/>
              <a:cs typeface="Lucida Sans"/>
            </a:endParaRPr>
          </a:p>
        </p:txBody>
      </p:sp>
      <p:pic>
        <p:nvPicPr>
          <p:cNvPr id="61" name="图片"/>
          <p:cNvPicPr>
            <a:picLocks/>
          </p:cNvPicPr>
          <p:nvPr/>
        </p:nvPicPr>
        <p:blipFill>
          <a:blip r:embed="rId1" cstate="print"/>
          <a:stretch>
            <a:fillRect/>
          </a:stretch>
        </p:blipFill>
        <p:spPr>
          <a:xfrm rot="0">
            <a:off x="4876892" y="1612441"/>
            <a:ext cx="2367950" cy="2238375"/>
          </a:xfrm>
          <a:prstGeom prst="rect"/>
          <a:noFill/>
          <a:ln w="12700" cmpd="sng" cap="flat">
            <a:noFill/>
            <a:prstDash val="solid"/>
            <a:round/>
          </a:ln>
        </p:spPr>
      </p:pic>
    </p:spTree>
    <p:extLst>
      <p:ext uri="{BB962C8B-B14F-4D97-AF65-F5344CB8AC3E}">
        <p14:creationId xmlns:p14="http://schemas.microsoft.com/office/powerpoint/2010/main" val="70137780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457200" indent="0" algn="l">
              <a:lnSpc>
                <a:spcPct val="115000"/>
              </a:lnSpc>
              <a:spcBef>
                <a:spcPts val="0"/>
              </a:spcBef>
              <a:spcAft>
                <a:spcPts val="0"/>
              </a:spcAft>
              <a:buNone/>
            </a:pPr>
            <a:r>
              <a:rPr lang="en-US" altLang="zh-CN" sz="36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Unilever’s HR strategies </a:t>
            </a:r>
            <a:endParaRPr lang="zh-CN" altLang="en-US" sz="3600" b="0" i="0" u="none" strike="noStrike" kern="1200" cap="none" spc="0" baseline="0">
              <a:solidFill>
                <a:schemeClr val="accent1"/>
              </a:solidFill>
              <a:latin typeface="Trebuchet MS" pitchFamily="0" charset="0"/>
              <a:ea typeface="方正姚体" pitchFamily="0" charset="0"/>
              <a:cs typeface="Lucida Sans"/>
            </a:endParaRPr>
          </a:p>
        </p:txBody>
      </p:sp>
      <p:sp>
        <p:nvSpPr>
          <p:cNvPr id="65" name="文本框"/>
          <p:cNvSpPr>
            <a:spLocks noGrp="1"/>
          </p:cNvSpPr>
          <p:nvPr>
            <p:ph type="body" idx="1"/>
          </p:nvPr>
        </p:nvSpPr>
        <p:spPr>
          <a:xfrm rot="0">
            <a:off x="311700" y="1152475"/>
            <a:ext cx="5607300" cy="3879300"/>
          </a:xfrm>
          <a:prstGeom prst="rect"/>
          <a:noFill/>
          <a:ln w="12700" cmpd="sng" cap="flat">
            <a:noFill/>
            <a:prstDash val="solid"/>
            <a:miter/>
          </a:ln>
        </p:spPr>
        <p:txBody>
          <a:bodyPr vert="horz" wrap="square" lIns="91425" tIns="91425" rIns="91425" bIns="91425" anchor="t" anchorCtr="0">
            <a:prstTxWarp prst="textNoShape"/>
          </a:bodyPr>
          <a:lstStyle/>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Unilever has incorporated robust Human resource approaches to enhance its overall business operations and aid business objectives</a:t>
            </a:r>
            <a:r>
              <a:rPr lang="en-US" altLang="zh-CN" sz="1400" b="1"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a:t>
            </a:r>
            <a:endParaRPr lang="en-US" altLang="zh-CN" sz="1400" b="1"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Human Resource approaches emphasize specifically on attracting, improving and retention of skilled experts within the organization (</a:t>
            </a:r>
            <a:r>
              <a:rPr lang="en-US" altLang="zh-CN" sz="14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Azizi </a:t>
            </a:r>
            <a:r>
              <a:rPr lang="en-US" altLang="zh-CN" sz="1400" b="0" i="1"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 </a:t>
            </a:r>
            <a:r>
              <a:rPr lang="en-US" altLang="zh-CN" sz="14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2021).</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multinational company also draws attention to promoting diversity and inclusion, seeking to develop a work environment that showcases the varied customer base it serves (</a:t>
            </a:r>
            <a:r>
              <a:rPr lang="en-US" altLang="zh-CN" sz="14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Jose  2021).</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company also invests in various training and skill enhancement programs and events  to improve, upskill and reskill of the employees and their capabilities, allowing them to work towards the success of the organization.</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Encourages an environment of innovation and consistent enhancement.</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66" name="图片"/>
          <p:cNvPicPr>
            <a:picLocks/>
          </p:cNvPicPr>
          <p:nvPr/>
        </p:nvPicPr>
        <p:blipFill>
          <a:blip r:embed="rId1" cstate="print"/>
          <a:stretch>
            <a:fillRect/>
          </a:stretch>
        </p:blipFill>
        <p:spPr>
          <a:xfrm rot="0">
            <a:off x="6052593" y="1720327"/>
            <a:ext cx="2920200" cy="2048275"/>
          </a:xfrm>
          <a:prstGeom prst="rect"/>
          <a:noFill/>
          <a:ln w="12700" cmpd="sng" cap="flat">
            <a:noFill/>
            <a:prstDash val="solid"/>
            <a:round/>
          </a:ln>
        </p:spPr>
      </p:pic>
    </p:spTree>
    <p:extLst>
      <p:ext uri="{BB962C8B-B14F-4D97-AF65-F5344CB8AC3E}">
        <p14:creationId xmlns:p14="http://schemas.microsoft.com/office/powerpoint/2010/main" val="1960167670"/>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9" name="文本框"/>
          <p:cNvSpPr>
            <a:spLocks noGrp="1"/>
          </p:cNvSpPr>
          <p:nvPr>
            <p:ph type="title"/>
          </p:nvPr>
        </p:nvSpPr>
        <p:spPr>
          <a:xfrm rot="0">
            <a:off x="212475" y="494625"/>
            <a:ext cx="8520600" cy="5726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0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Public sector organisation</a:t>
            </a:r>
            <a:endParaRPr lang="zh-CN" altLang="en-US" sz="3000" b="0" i="0" u="none" strike="noStrike" kern="1200" cap="none" spc="0" baseline="0">
              <a:solidFill>
                <a:schemeClr val="accent1"/>
              </a:solidFill>
              <a:latin typeface="Trebuchet MS" pitchFamily="0" charset="0"/>
              <a:ea typeface="方正姚体" pitchFamily="0" charset="0"/>
              <a:cs typeface="Lucida Sans"/>
            </a:endParaRPr>
          </a:p>
        </p:txBody>
      </p:sp>
      <p:sp>
        <p:nvSpPr>
          <p:cNvPr id="70" name="文本框"/>
          <p:cNvSpPr>
            <a:spLocks noGrp="1"/>
          </p:cNvSpPr>
          <p:nvPr>
            <p:ph type="body" idx="1"/>
          </p:nvPr>
        </p:nvSpPr>
        <p:spPr>
          <a:xfrm rot="0">
            <a:off x="311700" y="1152475"/>
            <a:ext cx="4153800"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British Broadcasting Corporation (BBC) is a public service broadcaster based in London, United Kingdom (Ramon and Rojas-Torrijos, 2022)</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It is the world’s oldest national broadcaster.</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BBC operates under a royal charter and works accordingly with the agreement with the Secretary of State of Culture, Media and Sports.</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primary source of funding for the BBC is an annual television license fee.</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Since 1st April 2014, the BBC World Service, Originally Launched as the BBC Empire Service.</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40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71" name="图片"/>
          <p:cNvPicPr>
            <a:picLocks/>
          </p:cNvPicPr>
          <p:nvPr/>
        </p:nvPicPr>
        <p:blipFill>
          <a:blip r:embed="rId1" cstate="print"/>
          <a:stretch>
            <a:fillRect/>
          </a:stretch>
        </p:blipFill>
        <p:spPr>
          <a:xfrm rot="0">
            <a:off x="4712302" y="1290579"/>
            <a:ext cx="2133599" cy="1685925"/>
          </a:xfrm>
          <a:prstGeom prst="rect"/>
          <a:noFill/>
          <a:ln w="12700" cmpd="sng" cap="flat">
            <a:noFill/>
            <a:prstDash val="solid"/>
            <a:round/>
          </a:ln>
        </p:spPr>
      </p:pic>
    </p:spTree>
    <p:extLst>
      <p:ext uri="{BB962C8B-B14F-4D97-AF65-F5344CB8AC3E}">
        <p14:creationId xmlns:p14="http://schemas.microsoft.com/office/powerpoint/2010/main" val="154464573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0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BBC’s HR strategies </a:t>
            </a:r>
            <a:endParaRPr lang="zh-CN" altLang="en-US" sz="3000" b="0" i="0" u="none" strike="noStrike" kern="1200" cap="none" spc="0" baseline="0">
              <a:solidFill>
                <a:schemeClr val="accent1"/>
              </a:solidFill>
              <a:latin typeface="Trebuchet MS" pitchFamily="0" charset="0"/>
              <a:ea typeface="方正姚体" pitchFamily="0" charset="0"/>
              <a:cs typeface="Lucida Sans"/>
            </a:endParaRPr>
          </a:p>
        </p:txBody>
      </p:sp>
      <p:sp>
        <p:nvSpPr>
          <p:cNvPr id="75" name="文本框"/>
          <p:cNvSpPr>
            <a:spLocks noGrp="1"/>
          </p:cNvSpPr>
          <p:nvPr>
            <p:ph type="body" idx="1"/>
          </p:nvPr>
        </p:nvSpPr>
        <p:spPr>
          <a:xfrm rot="0">
            <a:off x="311700" y="1152475"/>
            <a:ext cx="3558551"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BBC company’s HR strategy mainly focuses on four factors, talent assertion, development and training, performance enhancement, and employee wellbeing. </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HR of this organization has identified four main strategic priorities.</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initial priority is to collaborate with the businesses to create a streamlined and productive organizational design model</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76" name="图片"/>
          <p:cNvPicPr>
            <a:picLocks/>
          </p:cNvPicPr>
          <p:nvPr/>
        </p:nvPicPr>
        <p:blipFill>
          <a:blip r:embed="rId1" cstate="print"/>
          <a:stretch>
            <a:fillRect/>
          </a:stretch>
        </p:blipFill>
        <p:spPr>
          <a:xfrm rot="0">
            <a:off x="4458585" y="1096869"/>
            <a:ext cx="2277035" cy="1590675"/>
          </a:xfrm>
          <a:prstGeom prst="rect"/>
          <a:noFill/>
          <a:ln w="12700" cmpd="sng" cap="flat">
            <a:noFill/>
            <a:prstDash val="solid"/>
            <a:round/>
          </a:ln>
        </p:spPr>
      </p:pic>
    </p:spTree>
    <p:extLst>
      <p:ext uri="{BB962C8B-B14F-4D97-AF65-F5344CB8AC3E}">
        <p14:creationId xmlns:p14="http://schemas.microsoft.com/office/powerpoint/2010/main" val="18133691"/>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9" name="文本框"/>
          <p:cNvSpPr>
            <a:spLocks noGrp="1"/>
          </p:cNvSpPr>
          <p:nvPr>
            <p:ph type="title"/>
          </p:nvPr>
        </p:nvSpPr>
        <p:spPr>
          <a:xfrm rot="0">
            <a:off x="311700" y="57977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BBC’s HR strategies </a:t>
            </a:r>
            <a:endParaRPr lang="en-US" altLang="zh-CN" sz="2400" b="0" i="0" u="none" strike="noStrike" kern="1200" cap="none" spc="0" baseline="0">
              <a:solidFill>
                <a:schemeClr val="accent1"/>
              </a:solidFill>
              <a:latin typeface="Trebuchet MS" pitchFamily="0" charset="0"/>
              <a:ea typeface="方正姚体" pitchFamily="0" charset="0"/>
              <a:cs typeface="Lucida Sans"/>
            </a:endParaRPr>
          </a:p>
          <a:p>
            <a:pPr marL="0" indent="0" algn="l">
              <a:lnSpc>
                <a:spcPct val="100000"/>
              </a:lnSpc>
              <a:spcBef>
                <a:spcPts val="0"/>
              </a:spcBef>
              <a:spcAft>
                <a:spcPts val="0"/>
              </a:spcAft>
              <a:buNone/>
            </a:pPr>
            <a:endParaRPr lang="zh-CN" altLang="en-US" sz="2400" b="0" i="0" u="none" strike="noStrike" kern="1200" cap="none" spc="0" baseline="0">
              <a:solidFill>
                <a:schemeClr val="accent1"/>
              </a:solidFill>
              <a:latin typeface="Trebuchet MS" pitchFamily="0" charset="0"/>
              <a:ea typeface="方正姚体" pitchFamily="0" charset="0"/>
              <a:cs typeface="Lucida Sans"/>
            </a:endParaRPr>
          </a:p>
        </p:txBody>
      </p:sp>
      <p:sp>
        <p:nvSpPr>
          <p:cNvPr id="80" name="文本框"/>
          <p:cNvSpPr>
            <a:spLocks noGrp="1"/>
          </p:cNvSpPr>
          <p:nvPr>
            <p:ph type="body" idx="1"/>
          </p:nvPr>
        </p:nvSpPr>
        <p:spPr>
          <a:xfrm rot="0">
            <a:off x="311700" y="1152475"/>
            <a:ext cx="3197044"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second focus is on attracting exceptionally skilled individuals.</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third focus is on fostering an appealing culture that promotes a positive culture.</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E101A"/>
              </a:buClr>
              <a:buSzPts val="1800"/>
              <a:buFont typeface="Times New Roman" pitchFamily="0" charset="0"/>
              <a:buChar char="●"/>
            </a:pPr>
            <a:r>
              <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 overall focus of the HR strategy of the company BBC is to ensure an effective and productive workflow.</a:t>
            </a:r>
            <a:endParaRPr lang="en-US" altLang="zh-CN" sz="135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81" name="图片"/>
          <p:cNvPicPr>
            <a:picLocks/>
          </p:cNvPicPr>
          <p:nvPr/>
        </p:nvPicPr>
        <p:blipFill>
          <a:blip r:embed="rId1" cstate="print"/>
          <a:stretch>
            <a:fillRect/>
          </a:stretch>
        </p:blipFill>
        <p:spPr>
          <a:xfrm rot="0">
            <a:off x="3866497" y="1269433"/>
            <a:ext cx="3009899" cy="1676400"/>
          </a:xfrm>
          <a:prstGeom prst="rect"/>
          <a:noFill/>
          <a:ln w="12700" cmpd="sng" cap="flat">
            <a:noFill/>
            <a:prstDash val="solid"/>
            <a:round/>
          </a:ln>
        </p:spPr>
      </p:pic>
    </p:spTree>
    <p:extLst>
      <p:ext uri="{BB962C8B-B14F-4D97-AF65-F5344CB8AC3E}">
        <p14:creationId xmlns:p14="http://schemas.microsoft.com/office/powerpoint/2010/main" val="888688114"/>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7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Connecting HR Approaches to competitive advantage</a:t>
            </a:r>
            <a:endParaRPr lang="zh-CN" altLang="en-US" sz="2700" b="0" i="0" u="none" strike="noStrike" kern="1200" cap="none" spc="0" baseline="0">
              <a:solidFill>
                <a:schemeClr val="accent1"/>
              </a:solidFill>
              <a:latin typeface="Trebuchet MS" pitchFamily="0" charset="0"/>
              <a:ea typeface="方正姚体" pitchFamily="0" charset="0"/>
              <a:cs typeface="Lucida Sans"/>
            </a:endParaRPr>
          </a:p>
        </p:txBody>
      </p:sp>
      <p:sp>
        <p:nvSpPr>
          <p:cNvPr id="85" name="文本框"/>
          <p:cNvSpPr>
            <a:spLocks noGrp="1"/>
          </p:cNvSpPr>
          <p:nvPr>
            <p:ph type="body" idx="1"/>
          </p:nvPr>
        </p:nvSpPr>
        <p:spPr>
          <a:xfrm rot="0">
            <a:off x="311700" y="1152475"/>
            <a:ext cx="4182328" cy="3416400"/>
          </a:xfrm>
          <a:prstGeom prst="rect"/>
          <a:noFill/>
          <a:ln w="12700" cmpd="sng" cap="flat">
            <a:noFill/>
            <a:prstDash val="solid"/>
            <a:miter/>
          </a:ln>
        </p:spPr>
        <p:txBody>
          <a:bodyPr vert="horz" wrap="square" lIns="91425" tIns="91425" rIns="91425" bIns="91425" anchor="t" anchorCtr="0">
            <a:prstTxWarp prst="textNoShape"/>
          </a:bodyPr>
          <a:lstStyle/>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Human resource approaches play a crucial role in gaining and maintaining a competitive advantage for companies such as Unilever and British Broadcast Corporation.</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Attracting and prioritization of skilled personnel with extraordinary talent and abilities to steer innovation and hold the prestigious market reputation (</a:t>
            </a:r>
            <a:r>
              <a:rPr lang="en-US" altLang="zh-CN" sz="14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Darvishmotevali and Altinay 2022).</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17500" algn="l">
              <a:lnSpc>
                <a:spcPct val="100000"/>
              </a:lnSpc>
              <a:spcBef>
                <a:spcPts val="0"/>
              </a:spcBef>
              <a:spcAft>
                <a:spcPts val="0"/>
              </a:spcAft>
              <a:buClr>
                <a:srgbClr val="000000"/>
              </a:buClr>
              <a:buSzPts val="1400"/>
              <a:buFont typeface="Times New Roman" pitchFamily="0" charset="0"/>
              <a:buChar char="●"/>
            </a:pPr>
            <a:r>
              <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Embracing a positive work culture by supporting employee satisfaction, cognitive health, personal and professional development </a:t>
            </a:r>
            <a:endParaRPr lang="en-US" altLang="zh-CN" sz="14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400" b="0" i="0" u="none" strike="noStrike" kern="1200" cap="none" spc="0" baseline="0">
              <a:solidFill>
                <a:srgbClr val="404040"/>
              </a:solidFill>
              <a:latin typeface="Trebuchet MS" pitchFamily="0" charset="0"/>
              <a:ea typeface="华文新魏" pitchFamily="0" charset="0"/>
              <a:cs typeface="Lucida Sans"/>
            </a:endParaRPr>
          </a:p>
        </p:txBody>
      </p:sp>
      <p:pic>
        <p:nvPicPr>
          <p:cNvPr id="86" name="图片"/>
          <p:cNvPicPr>
            <a:picLocks/>
          </p:cNvPicPr>
          <p:nvPr/>
        </p:nvPicPr>
        <p:blipFill>
          <a:blip r:embed="rId1" cstate="print"/>
          <a:stretch>
            <a:fillRect/>
          </a:stretch>
        </p:blipFill>
        <p:spPr>
          <a:xfrm rot="0">
            <a:off x="4649974" y="1944062"/>
            <a:ext cx="2595761" cy="1833224"/>
          </a:xfrm>
          <a:prstGeom prst="rect"/>
          <a:noFill/>
          <a:ln w="12700" cmpd="sng" cap="flat">
            <a:noFill/>
            <a:prstDash val="solid"/>
            <a:round/>
          </a:ln>
        </p:spPr>
      </p:pic>
    </p:spTree>
    <p:extLst>
      <p:ext uri="{BB962C8B-B14F-4D97-AF65-F5344CB8AC3E}">
        <p14:creationId xmlns:p14="http://schemas.microsoft.com/office/powerpoint/2010/main" val="97301559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9"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2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Model for Connecting HR Approaches to competitive advantages </a:t>
            </a:r>
            <a:endParaRPr lang="zh-CN" altLang="en-US" sz="2200" b="0" i="0" u="none" strike="noStrike" kern="1200" cap="none" spc="0" baseline="0">
              <a:solidFill>
                <a:schemeClr val="accent1"/>
              </a:solidFill>
              <a:latin typeface="Trebuchet MS" pitchFamily="0" charset="0"/>
              <a:ea typeface="方正姚体" pitchFamily="0" charset="0"/>
              <a:cs typeface="Lucida Sans"/>
            </a:endParaRPr>
          </a:p>
        </p:txBody>
      </p:sp>
      <p:sp>
        <p:nvSpPr>
          <p:cNvPr id="90" name="文本框"/>
          <p:cNvSpPr>
            <a:spLocks noGrp="1"/>
          </p:cNvSpPr>
          <p:nvPr>
            <p:ph type="body" idx="1"/>
          </p:nvPr>
        </p:nvSpPr>
        <p:spPr>
          <a:xfrm rot="0">
            <a:off x="311700" y="1152475"/>
            <a:ext cx="5960700" cy="3416400"/>
          </a:xfrm>
          <a:prstGeom prst="rect"/>
          <a:noFill/>
          <a:ln w="12700" cmpd="sng" cap="flat">
            <a:noFill/>
            <a:prstDash val="solid"/>
            <a:miter/>
          </a:ln>
        </p:spPr>
        <p:txBody>
          <a:bodyPr vert="horz" wrap="square" lIns="91425" tIns="91425" rIns="91425" bIns="91425" anchor="t" anchorCtr="0">
            <a:prstTxWarp prst="textNoShape"/>
          </a:bodyPr>
          <a:lstStyle/>
          <a:p>
            <a:pPr marL="914400" indent="-330200" algn="l">
              <a:lnSpc>
                <a:spcPct val="100000"/>
              </a:lnSpc>
              <a:spcBef>
                <a:spcPts val="0"/>
              </a:spcBef>
              <a:spcAft>
                <a:spcPts val="0"/>
              </a:spcAft>
              <a:buClr>
                <a:srgbClr val="000000"/>
              </a:buClr>
              <a:buSzPts val="1600"/>
              <a:buFont typeface="Times New Roman" pitchFamily="0" charset="0"/>
              <a:buChar char="●"/>
            </a:pPr>
            <a:r>
              <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Business approaches: Describe comprehensive objectives and competitive positioning (</a:t>
            </a:r>
            <a:r>
              <a:rPr lang="en-US" altLang="zh-CN" sz="16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Kravariti</a:t>
            </a:r>
            <a:r>
              <a:rPr lang="en-US" altLang="zh-CN" sz="1600" b="0" i="1"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 et al.</a:t>
            </a:r>
            <a:r>
              <a:rPr lang="en-US" altLang="zh-CN" sz="16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 2023)</a:t>
            </a:r>
            <a:endPar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30200" algn="l">
              <a:lnSpc>
                <a:spcPct val="100000"/>
              </a:lnSpc>
              <a:spcBef>
                <a:spcPts val="0"/>
              </a:spcBef>
              <a:spcAft>
                <a:spcPts val="0"/>
              </a:spcAft>
              <a:buClr>
                <a:srgbClr val="000000"/>
              </a:buClr>
              <a:buSzPts val="1600"/>
              <a:buFont typeface="Times New Roman" pitchFamily="0" charset="0"/>
              <a:buChar char="●"/>
            </a:pPr>
            <a:r>
              <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Human Resource Approaches alignment: Put in arrangements the human resource approaches with the objectives of the business.</a:t>
            </a:r>
            <a:endPar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30200" algn="l">
              <a:lnSpc>
                <a:spcPct val="100000"/>
              </a:lnSpc>
              <a:spcBef>
                <a:spcPts val="0"/>
              </a:spcBef>
              <a:spcAft>
                <a:spcPts val="0"/>
              </a:spcAft>
              <a:buClr>
                <a:srgbClr val="000000"/>
              </a:buClr>
              <a:buSzPts val="1600"/>
              <a:buFont typeface="Times New Roman" pitchFamily="0" charset="0"/>
              <a:buChar char="●"/>
            </a:pPr>
            <a:r>
              <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Management of performance and rewards: The organization should work towards the development of its employees and acknowledge and reward desired behaviors.</a:t>
            </a:r>
            <a:endPar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30200" algn="l">
              <a:lnSpc>
                <a:spcPct val="100000"/>
              </a:lnSpc>
              <a:spcBef>
                <a:spcPts val="0"/>
              </a:spcBef>
              <a:spcAft>
                <a:spcPts val="0"/>
              </a:spcAft>
              <a:buClr>
                <a:srgbClr val="000000"/>
              </a:buClr>
              <a:buSzPts val="1600"/>
              <a:buFont typeface="Times New Roman" pitchFamily="0" charset="0"/>
              <a:buChar char="●"/>
            </a:pPr>
            <a:r>
              <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HR analytics and metrics: Use data-steered information for decision making</a:t>
            </a:r>
            <a:endParaRPr lang="en-US" altLang="zh-CN" sz="16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2800" b="1"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p:txBody>
      </p:sp>
      <p:pic>
        <p:nvPicPr>
          <p:cNvPr id="91" name="图片"/>
          <p:cNvPicPr>
            <a:picLocks/>
          </p:cNvPicPr>
          <p:nvPr/>
        </p:nvPicPr>
        <p:blipFill>
          <a:blip r:embed="rId1" cstate="print"/>
          <a:stretch>
            <a:fillRect/>
          </a:stretch>
        </p:blipFill>
        <p:spPr>
          <a:xfrm rot="0">
            <a:off x="6208100" y="1443849"/>
            <a:ext cx="2566799" cy="1832785"/>
          </a:xfrm>
          <a:prstGeom prst="rect"/>
          <a:noFill/>
          <a:ln w="12700" cmpd="sng" cap="flat">
            <a:noFill/>
            <a:prstDash val="solid"/>
            <a:round/>
          </a:ln>
        </p:spPr>
      </p:pic>
    </p:spTree>
    <p:extLst>
      <p:ext uri="{BB962C8B-B14F-4D97-AF65-F5344CB8AC3E}">
        <p14:creationId xmlns:p14="http://schemas.microsoft.com/office/powerpoint/2010/main" val="1755477639"/>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2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Effects of HR Strategy on private sector organization </a:t>
            </a:r>
            <a:endParaRPr lang="zh-CN" altLang="en-US" sz="2200" b="0" i="0" u="none" strike="noStrike" kern="1200" cap="none" spc="0" baseline="0">
              <a:solidFill>
                <a:schemeClr val="accent1"/>
              </a:solidFill>
              <a:latin typeface="Trebuchet MS" pitchFamily="0" charset="0"/>
              <a:ea typeface="方正姚体" pitchFamily="0" charset="0"/>
              <a:cs typeface="Lucida Sans"/>
            </a:endParaRPr>
          </a:p>
        </p:txBody>
      </p:sp>
      <p:sp>
        <p:nvSpPr>
          <p:cNvPr id="95" name="文本框"/>
          <p:cNvSpPr>
            <a:spLocks noGrp="1"/>
          </p:cNvSpPr>
          <p:nvPr>
            <p:ph type="body" idx="1"/>
          </p:nvPr>
        </p:nvSpPr>
        <p:spPr>
          <a:xfrm rot="0">
            <a:off x="311700" y="1152475"/>
            <a:ext cx="4957200"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Private sector organizations are usually owned and managed by small groups or individuals.</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Private sector organizations are prone to suffer from economic fluctuations and retention of talented personnel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Oliveira </a:t>
            </a:r>
            <a:r>
              <a:rPr lang="en-US" altLang="zh-CN" sz="1200" b="0" i="1"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 2021)</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Private sectors also face challenges of meeting rapidly growing customer expectations and maintaining transparency and accountability</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implementation of human resource approaches within private sector organizations can help the companies to mitigate these challenges.</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Approaches of HRM practices can help the organization in the retention of talents, sustainable practices and overall business efficiency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Yong </a:t>
            </a:r>
            <a:r>
              <a:rPr lang="en-US" altLang="zh-CN" sz="1200" b="0" i="1"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2020).</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96" name="图片"/>
          <p:cNvPicPr>
            <a:picLocks/>
          </p:cNvPicPr>
          <p:nvPr/>
        </p:nvPicPr>
        <p:blipFill>
          <a:blip r:embed="rId1" cstate="print"/>
          <a:stretch>
            <a:fillRect/>
          </a:stretch>
        </p:blipFill>
        <p:spPr>
          <a:xfrm rot="0">
            <a:off x="5421300" y="1170125"/>
            <a:ext cx="3052350" cy="2904750"/>
          </a:xfrm>
          <a:prstGeom prst="rect"/>
          <a:noFill/>
          <a:ln w="12700" cmpd="sng" cap="flat">
            <a:noFill/>
            <a:prstDash val="solid"/>
            <a:round/>
          </a:ln>
        </p:spPr>
      </p:pic>
    </p:spTree>
    <p:extLst>
      <p:ext uri="{BB962C8B-B14F-4D97-AF65-F5344CB8AC3E}">
        <p14:creationId xmlns:p14="http://schemas.microsoft.com/office/powerpoint/2010/main" val="623027683"/>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9"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Effects of HR Strategy on public sector organization </a:t>
            </a:r>
            <a:endParaRPr lang="zh-CN" altLang="en-US" sz="2400" b="0" i="0" u="none" strike="noStrike" kern="1200" cap="none" spc="0" baseline="0">
              <a:solidFill>
                <a:schemeClr val="accent1"/>
              </a:solidFill>
              <a:latin typeface="Trebuchet MS" pitchFamily="0" charset="0"/>
              <a:ea typeface="方正姚体" pitchFamily="0" charset="0"/>
              <a:cs typeface="Lucida Sans"/>
            </a:endParaRPr>
          </a:p>
        </p:txBody>
      </p:sp>
      <p:sp>
        <p:nvSpPr>
          <p:cNvPr id="100" name="文本框"/>
          <p:cNvSpPr>
            <a:spLocks noGrp="1"/>
          </p:cNvSpPr>
          <p:nvPr>
            <p:ph type="body" idx="1"/>
          </p:nvPr>
        </p:nvSpPr>
        <p:spPr>
          <a:xfrm rot="0">
            <a:off x="311700" y="1152475"/>
            <a:ext cx="4401900"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Public sectors like the BBC are one of the largest employers.</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To some extent, the performance of public sector employees plays a significant role in determining the quality of the welfare states (Kravariti, and Johnston, 2020)</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In numerous countries, public organizations are facing resource limitations, employees are suffering from a major workload.</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These problems can be solved by effective HRM strategies.</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17500" algn="l">
              <a:lnSpc>
                <a:spcPct val="100000"/>
              </a:lnSpc>
              <a:spcBef>
                <a:spcPts val="0"/>
              </a:spcBef>
              <a:spcAft>
                <a:spcPts val="0"/>
              </a:spcAft>
              <a:buClr>
                <a:srgbClr val="0E101A"/>
              </a:buClr>
              <a:buSzPts val="1400"/>
              <a:buFont typeface="Times New Roman" pitchFamily="0" charset="0"/>
              <a:buChar char="●"/>
            </a:pPr>
            <a:r>
              <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Strategies of HRM can motivate the employees and the sectors can regain their workflow.</a:t>
            </a:r>
            <a:endParaRPr lang="en-US" altLang="zh-CN" sz="14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40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101" name="图片"/>
          <p:cNvPicPr>
            <a:picLocks/>
          </p:cNvPicPr>
          <p:nvPr/>
        </p:nvPicPr>
        <p:blipFill>
          <a:blip r:embed="rId1" cstate="print"/>
          <a:stretch>
            <a:fillRect/>
          </a:stretch>
        </p:blipFill>
        <p:spPr>
          <a:xfrm rot="0">
            <a:off x="4884839" y="1909634"/>
            <a:ext cx="2438400" cy="1704974"/>
          </a:xfrm>
          <a:prstGeom prst="rect"/>
          <a:noFill/>
          <a:ln w="12700" cmpd="sng" cap="flat">
            <a:noFill/>
            <a:prstDash val="solid"/>
            <a:round/>
          </a:ln>
        </p:spPr>
      </p:pic>
    </p:spTree>
    <p:extLst>
      <p:ext uri="{BB962C8B-B14F-4D97-AF65-F5344CB8AC3E}">
        <p14:creationId xmlns:p14="http://schemas.microsoft.com/office/powerpoint/2010/main" val="276873757"/>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6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Comparison of HR approaches and effects </a:t>
            </a:r>
            <a:endParaRPr lang="zh-CN" altLang="en-US" sz="2600" b="0" i="0" u="none" strike="noStrike" kern="1200" cap="none" spc="0" baseline="0">
              <a:solidFill>
                <a:schemeClr val="accent1"/>
              </a:solidFill>
              <a:latin typeface="Trebuchet MS" pitchFamily="0" charset="0"/>
              <a:ea typeface="方正姚体" pitchFamily="0" charset="0"/>
              <a:cs typeface="Lucida Sans"/>
            </a:endParaRPr>
          </a:p>
        </p:txBody>
      </p:sp>
      <p:sp>
        <p:nvSpPr>
          <p:cNvPr id="105" name="文本框"/>
          <p:cNvSpPr>
            <a:spLocks noGrp="1"/>
          </p:cNvSpPr>
          <p:nvPr>
            <p:ph type="body" idx="1"/>
          </p:nvPr>
        </p:nvSpPr>
        <p:spPr>
          <a:xfrm rot="0">
            <a:off x="311700" y="1152475"/>
            <a:ext cx="4331184" cy="3856500"/>
          </a:xfrm>
          <a:prstGeom prst="rect"/>
          <a:noFill/>
          <a:ln w="12700" cmpd="sng" cap="flat">
            <a:noFill/>
            <a:prstDash val="solid"/>
            <a:miter/>
          </a:ln>
        </p:spPr>
        <p:txBody>
          <a:bodyPr vert="horz" wrap="square" lIns="91425" tIns="91425" rIns="91425" bIns="91425" anchor="t" anchorCtr="0">
            <a:prstTxWarp prst="textNoShape"/>
          </a:bodyPr>
          <a:lstStyle/>
          <a:p>
            <a:pPr marL="9144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Public sector organizations like BBC usually emphasize providing public services, serving the citizens, and working for fulfilling societal requirements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Kravariti and Johnston 2020)</a:t>
            </a: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 whereas private sector organizations such as Unilever mainly bring attention to overall profit, share in the market, and value of associated members.</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private sector focuses on best practices while due to job security in the public sector, the workflow efficiency is comparatively lower in the public sector than the private sector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Khan and Iqbal 2020).</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Decision-making in the private sector is smooth and can be adopted quickie according to the trends in the market. However, in the public sector organizations like BBC, the decision-making involves approval from several levels and thus is comparatively slow.</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9144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HRM strategies for these diverse objectives require diverse approaches</a:t>
            </a: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106" name="图片"/>
          <p:cNvPicPr>
            <a:picLocks/>
          </p:cNvPicPr>
          <p:nvPr/>
        </p:nvPicPr>
        <p:blipFill>
          <a:blip r:embed="rId1" cstate="print"/>
          <a:stretch>
            <a:fillRect/>
          </a:stretch>
        </p:blipFill>
        <p:spPr>
          <a:xfrm rot="0">
            <a:off x="4885884" y="1609060"/>
            <a:ext cx="2315902" cy="2137640"/>
          </a:xfrm>
          <a:prstGeom prst="rect"/>
          <a:noFill/>
          <a:ln w="12700" cmpd="sng" cap="flat">
            <a:noFill/>
            <a:prstDash val="solid"/>
            <a:round/>
          </a:ln>
        </p:spPr>
      </p:pic>
    </p:spTree>
    <p:extLst>
      <p:ext uri="{BB962C8B-B14F-4D97-AF65-F5344CB8AC3E}">
        <p14:creationId xmlns:p14="http://schemas.microsoft.com/office/powerpoint/2010/main" val="1761620215"/>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9"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0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Challenges and considerations  </a:t>
            </a:r>
            <a:endParaRPr lang="zh-CN" altLang="en-US" sz="3000" b="0" i="0" u="none" strike="noStrike" kern="1200" cap="none" spc="0" baseline="0">
              <a:solidFill>
                <a:schemeClr val="accent1"/>
              </a:solidFill>
              <a:latin typeface="Trebuchet MS" pitchFamily="0" charset="0"/>
              <a:ea typeface="方正姚体" pitchFamily="0" charset="0"/>
              <a:cs typeface="Lucida Sans"/>
            </a:endParaRPr>
          </a:p>
        </p:txBody>
      </p:sp>
      <p:sp>
        <p:nvSpPr>
          <p:cNvPr id="110" name="文本框"/>
          <p:cNvSpPr>
            <a:spLocks noGrp="1"/>
          </p:cNvSpPr>
          <p:nvPr>
            <p:ph type="body" idx="1"/>
          </p:nvPr>
        </p:nvSpPr>
        <p:spPr>
          <a:xfrm rot="0">
            <a:off x="311700" y="1152475"/>
            <a:ext cx="3778291"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E101A"/>
              </a:buClr>
              <a:buSzPts val="1200"/>
              <a:buFont typeface="Times New Roman" pitchFamily="0" charset="0"/>
              <a:buChar char="●"/>
            </a:pPr>
            <a:r>
              <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Managing diverse cultures and employees can be a challenge for HRM strategies in both sectors (Toan, 2023)</a:t>
            </a:r>
            <a:endPar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E101A"/>
              </a:buClr>
              <a:buSzPts val="1200"/>
              <a:buFont typeface="Times New Roman" pitchFamily="0" charset="0"/>
              <a:buChar char="●"/>
            </a:pPr>
            <a:r>
              <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Increasing the quality and skill of leadership can be challenging for the HR of organizations like Unilever and BBC.</a:t>
            </a:r>
            <a:endPar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E101A"/>
              </a:buClr>
              <a:buSzPts val="1200"/>
              <a:buFont typeface="Times New Roman" pitchFamily="0" charset="0"/>
              <a:buChar char="●"/>
            </a:pPr>
            <a:r>
              <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Fostering innovation is an effective HRM strategy. It can be challenging to create an innovative environment within the organization.</a:t>
            </a:r>
            <a:endPar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E101A"/>
              </a:buClr>
              <a:buSzPts val="1200"/>
              <a:buFont typeface="Times New Roman" pitchFamily="0" charset="0"/>
              <a:buChar char="●"/>
            </a:pPr>
            <a:r>
              <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rPr>
              <a:t>It is also important to consider the business strategy while implementing the HRM strategy.</a:t>
            </a:r>
            <a:endParaRPr lang="en-US" altLang="zh-CN" sz="1200" b="0" i="0" u="none" strike="noStrike" kern="1200" cap="none" spc="0" baseline="0">
              <a:solidFill>
                <a:srgbClr val="0E101A"/>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200" b="0" i="0" u="none" strike="noStrike" kern="1200" cap="none" spc="0" baseline="0">
              <a:solidFill>
                <a:srgbClr val="404040"/>
              </a:solidFill>
              <a:latin typeface="Times New Roman" pitchFamily="0" charset="0"/>
              <a:ea typeface="Times New Roman" pitchFamily="0" charset="0"/>
              <a:cs typeface="Times New Roman" pitchFamily="0" charset="0"/>
              <a:sym typeface="Times New Roman" pitchFamily="0" charset="0"/>
            </a:endParaRPr>
          </a:p>
        </p:txBody>
      </p:sp>
      <p:pic>
        <p:nvPicPr>
          <p:cNvPr id="111" name="图片"/>
          <p:cNvPicPr>
            <a:picLocks/>
          </p:cNvPicPr>
          <p:nvPr/>
        </p:nvPicPr>
        <p:blipFill>
          <a:blip r:embed="rId1" cstate="print"/>
          <a:stretch>
            <a:fillRect/>
          </a:stretch>
        </p:blipFill>
        <p:spPr>
          <a:xfrm rot="0">
            <a:off x="4393242" y="1666310"/>
            <a:ext cx="2581275" cy="1657350"/>
          </a:xfrm>
          <a:prstGeom prst="rect"/>
          <a:noFill/>
          <a:ln w="12700" cmpd="sng" cap="flat">
            <a:noFill/>
            <a:prstDash val="solid"/>
            <a:round/>
          </a:ln>
        </p:spPr>
      </p:pic>
    </p:spTree>
    <p:extLst>
      <p:ext uri="{BB962C8B-B14F-4D97-AF65-F5344CB8AC3E}">
        <p14:creationId xmlns:p14="http://schemas.microsoft.com/office/powerpoint/2010/main" val="92602670"/>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0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Impact of organisational strategy</a:t>
            </a:r>
            <a:endParaRPr lang="zh-CN" altLang="en-US" sz="3000" b="0" i="0" u="none" strike="noStrike" kern="1200" cap="none" spc="0" baseline="0">
              <a:solidFill>
                <a:schemeClr val="accent1"/>
              </a:solidFill>
              <a:latin typeface="Trebuchet MS" pitchFamily="0" charset="0"/>
              <a:ea typeface="方正姚体" pitchFamily="0" charset="0"/>
              <a:cs typeface="Lucida Sans"/>
            </a:endParaRPr>
          </a:p>
        </p:txBody>
      </p:sp>
      <p:sp>
        <p:nvSpPr>
          <p:cNvPr id="115" name="文本框"/>
          <p:cNvSpPr>
            <a:spLocks noGrp="1"/>
          </p:cNvSpPr>
          <p:nvPr>
            <p:ph type="body" idx="1"/>
          </p:nvPr>
        </p:nvSpPr>
        <p:spPr>
          <a:xfrm rot="0">
            <a:off x="311700" y="1152475"/>
            <a:ext cx="3955500"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42900" algn="l">
              <a:lnSpc>
                <a:spcPct val="100000"/>
              </a:lnSpc>
              <a:spcBef>
                <a:spcPts val="0"/>
              </a:spcBef>
              <a:spcAft>
                <a:spcPts val="0"/>
              </a:spcAft>
              <a:buClr>
                <a:srgbClr val="0E101A"/>
              </a:buClr>
              <a:buSzPts val="1800"/>
              <a:buFont typeface="Droid Sans" pitchFamily="0" charset="0"/>
              <a:buChar char="●"/>
            </a:pPr>
            <a:r>
              <a:rPr lang="en-US" altLang="zh-CN" sz="1350" b="0" i="0" u="none" strike="noStrike" kern="1200" cap="none" spc="0" baseline="0">
                <a:solidFill>
                  <a:srgbClr val="0E101A"/>
                </a:solidFill>
                <a:latin typeface="Trebuchet MS" pitchFamily="0" charset="0"/>
                <a:ea typeface="华文新魏" pitchFamily="0" charset="0"/>
                <a:cs typeface="Lucida Sans"/>
              </a:rPr>
              <a:t>An effective organizational strategy can provide a structured framework for better workflow.</a:t>
            </a:r>
            <a:endParaRPr lang="en-US" altLang="zh-CN" sz="1350" b="0" i="0" u="none" strike="noStrike" kern="1200" cap="none" spc="0" baseline="0">
              <a:solidFill>
                <a:srgbClr val="0E101A"/>
              </a:solidFill>
              <a:latin typeface="Trebuchet MS" pitchFamily="0" charset="0"/>
              <a:ea typeface="华文新魏" pitchFamily="0" charset="0"/>
              <a:cs typeface="Lucida Sans"/>
            </a:endParaRPr>
          </a:p>
          <a:p>
            <a:pPr marL="457200" indent="-342900" algn="l">
              <a:lnSpc>
                <a:spcPct val="100000"/>
              </a:lnSpc>
              <a:spcBef>
                <a:spcPts val="0"/>
              </a:spcBef>
              <a:spcAft>
                <a:spcPts val="0"/>
              </a:spcAft>
              <a:buClr>
                <a:srgbClr val="0E101A"/>
              </a:buClr>
              <a:buSzPts val="1800"/>
              <a:buFont typeface="Droid Sans" pitchFamily="0" charset="0"/>
              <a:buChar char="●"/>
            </a:pPr>
            <a:r>
              <a:rPr lang="en-US" altLang="zh-CN" sz="1350" b="0" i="0" u="none" strike="noStrike" kern="1200" cap="none" spc="0" baseline="0">
                <a:solidFill>
                  <a:srgbClr val="0E101A"/>
                </a:solidFill>
                <a:latin typeface="Trebuchet MS" pitchFamily="0" charset="0"/>
                <a:ea typeface="华文新魏" pitchFamily="0" charset="0"/>
                <a:cs typeface="Lucida Sans"/>
              </a:rPr>
              <a:t>The organizational strategy helps to give a clear understanding of the objectives of the company.</a:t>
            </a:r>
            <a:endParaRPr lang="en-US" altLang="zh-CN" sz="1350" b="0" i="0" u="none" strike="noStrike" kern="1200" cap="none" spc="0" baseline="0">
              <a:solidFill>
                <a:srgbClr val="0E101A"/>
              </a:solidFill>
              <a:latin typeface="Trebuchet MS" pitchFamily="0" charset="0"/>
              <a:ea typeface="华文新魏" pitchFamily="0" charset="0"/>
              <a:cs typeface="Lucida Sans"/>
            </a:endParaRPr>
          </a:p>
          <a:p>
            <a:pPr marL="457200" indent="-342900" algn="l">
              <a:lnSpc>
                <a:spcPct val="100000"/>
              </a:lnSpc>
              <a:spcBef>
                <a:spcPts val="0"/>
              </a:spcBef>
              <a:spcAft>
                <a:spcPts val="0"/>
              </a:spcAft>
              <a:buClr>
                <a:srgbClr val="0E101A"/>
              </a:buClr>
              <a:buSzPts val="1800"/>
              <a:buFont typeface="Droid Sans" pitchFamily="0" charset="0"/>
              <a:buChar char="●"/>
            </a:pPr>
            <a:r>
              <a:rPr lang="en-US" altLang="zh-CN" sz="1350" b="0" i="0" u="none" strike="noStrike" kern="1200" cap="none" spc="0" baseline="0">
                <a:solidFill>
                  <a:srgbClr val="0E101A"/>
                </a:solidFill>
                <a:latin typeface="Trebuchet MS" pitchFamily="0" charset="0"/>
                <a:ea typeface="华文新魏" pitchFamily="0" charset="0"/>
                <a:cs typeface="Lucida Sans"/>
              </a:rPr>
              <a:t>Organizational strategy assists companies to clarify the direction of the employees.</a:t>
            </a:r>
            <a:endParaRPr lang="en-US" altLang="zh-CN" sz="1350" b="0" i="0" u="none" strike="noStrike" kern="1200" cap="none" spc="0" baseline="0">
              <a:solidFill>
                <a:srgbClr val="0E101A"/>
              </a:solidFill>
              <a:latin typeface="Trebuchet MS" pitchFamily="0" charset="0"/>
              <a:ea typeface="华文新魏" pitchFamily="0" charset="0"/>
              <a:cs typeface="Lucida Sans"/>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116" name="图片"/>
          <p:cNvPicPr>
            <a:picLocks/>
          </p:cNvPicPr>
          <p:nvPr/>
        </p:nvPicPr>
        <p:blipFill>
          <a:blip r:embed="rId1" cstate="print"/>
          <a:stretch>
            <a:fillRect/>
          </a:stretch>
        </p:blipFill>
        <p:spPr>
          <a:xfrm rot="0">
            <a:off x="4813738" y="1311874"/>
            <a:ext cx="2038350" cy="1714499"/>
          </a:xfrm>
          <a:prstGeom prst="rect"/>
          <a:noFill/>
          <a:ln w="12700" cmpd="sng" cap="flat">
            <a:noFill/>
            <a:prstDash val="solid"/>
            <a:round/>
          </a:ln>
        </p:spPr>
      </p:pic>
    </p:spTree>
    <p:extLst>
      <p:ext uri="{BB962C8B-B14F-4D97-AF65-F5344CB8AC3E}">
        <p14:creationId xmlns:p14="http://schemas.microsoft.com/office/powerpoint/2010/main" val="416509135"/>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9"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1200" cap="none" spc="0" baseline="0">
                <a:solidFill>
                  <a:srgbClr val="0E101A"/>
                </a:solidFill>
                <a:latin typeface="Trebuchet MS" pitchFamily="0" charset="0"/>
                <a:ea typeface="方正姚体" pitchFamily="0" charset="0"/>
                <a:cs typeface="Lucida Sans"/>
              </a:rPr>
              <a:t>Recommendations for effective HR approaches </a:t>
            </a:r>
            <a:endParaRPr lang="en-US" altLang="zh-CN" sz="2400" b="1" i="0" u="none" strike="noStrike" kern="1200" cap="none" spc="0" baseline="0">
              <a:solidFill>
                <a:srgbClr val="0E101A"/>
              </a:solidFill>
              <a:latin typeface="Trebuchet MS" pitchFamily="0" charset="0"/>
              <a:ea typeface="方正姚体" pitchFamily="0" charset="0"/>
              <a:cs typeface="Lucida Sans"/>
            </a:endParaRPr>
          </a:p>
          <a:p>
            <a:pPr marL="0" indent="0" algn="l">
              <a:lnSpc>
                <a:spcPct val="100000"/>
              </a:lnSpc>
              <a:spcBef>
                <a:spcPts val="0"/>
              </a:spcBef>
              <a:spcAft>
                <a:spcPts val="0"/>
              </a:spcAft>
              <a:buNone/>
            </a:pPr>
            <a:endParaRPr lang="zh-CN" altLang="en-US" sz="2400" b="0" i="0" u="none" strike="noStrike" kern="1200" cap="none" spc="0" baseline="0">
              <a:solidFill>
                <a:schemeClr val="accent1"/>
              </a:solidFill>
              <a:latin typeface="Trebuchet MS" pitchFamily="0" charset="0"/>
              <a:ea typeface="方正姚体" pitchFamily="0" charset="0"/>
              <a:cs typeface="Lucida Sans"/>
            </a:endParaRPr>
          </a:p>
        </p:txBody>
      </p:sp>
      <p:sp>
        <p:nvSpPr>
          <p:cNvPr id="120" name="文本框"/>
          <p:cNvSpPr>
            <a:spLocks noGrp="1"/>
          </p:cNvSpPr>
          <p:nvPr>
            <p:ph type="body" idx="1"/>
          </p:nvPr>
        </p:nvSpPr>
        <p:spPr>
          <a:xfrm rot="0">
            <a:off x="311700" y="1152475"/>
            <a:ext cx="3948412" cy="2700899"/>
          </a:xfrm>
          <a:prstGeom prst="rect"/>
          <a:noFill/>
          <a:ln w="12700" cmpd="sng" cap="flat">
            <a:noFill/>
            <a:prstDash val="solid"/>
            <a:miter/>
          </a:ln>
        </p:spPr>
        <p:txBody>
          <a:bodyPr vert="horz" wrap="square" lIns="91425" tIns="91425" rIns="91425" bIns="91425" anchor="t" anchorCtr="0">
            <a:prstTxWarp prst="textNoShape"/>
          </a:bodyPr>
          <a:lstStyle/>
          <a:p>
            <a:pPr marL="457200" indent="-298450" algn="l">
              <a:lnSpc>
                <a:spcPct val="100000"/>
              </a:lnSpc>
              <a:spcBef>
                <a:spcPts val="0"/>
              </a:spcBef>
              <a:spcAft>
                <a:spcPts val="0"/>
              </a:spcAft>
              <a:buClr>
                <a:srgbClr val="0E101A"/>
              </a:buClr>
              <a:buSzPts val="1100"/>
              <a:buFont typeface="Droid Sans" pitchFamily="0" charset="0"/>
              <a:buChar char="●"/>
            </a:pPr>
            <a:r>
              <a:rPr lang="en-US" altLang="zh-CN" sz="1100" b="0" i="0" u="none" strike="noStrike" kern="1200" cap="none" spc="0" baseline="0">
                <a:solidFill>
                  <a:srgbClr val="0E101A"/>
                </a:solidFill>
                <a:latin typeface="Trebuchet MS" pitchFamily="0" charset="0"/>
                <a:ea typeface="华文新魏" pitchFamily="0" charset="0"/>
                <a:cs typeface="Lucida Sans"/>
              </a:rPr>
              <a:t>Developing transparent communication is essential for effective HR approaches (de Miranda Castro </a:t>
            </a:r>
            <a:r>
              <a:rPr lang="en-US" altLang="zh-CN" sz="1100" b="0" i="1" u="none" strike="noStrike" kern="1200" cap="none" spc="0" baseline="0">
                <a:solidFill>
                  <a:srgbClr val="0E101A"/>
                </a:solidFill>
                <a:latin typeface="Trebuchet MS" pitchFamily="0" charset="0"/>
                <a:ea typeface="华文新魏" pitchFamily="0" charset="0"/>
                <a:cs typeface="Lucida Sans"/>
              </a:rPr>
              <a:t>et al.</a:t>
            </a:r>
            <a:r>
              <a:rPr lang="en-US" altLang="zh-CN" sz="1100" b="0" i="0" u="none" strike="noStrike" kern="1200" cap="none" spc="0" baseline="0">
                <a:solidFill>
                  <a:srgbClr val="0E101A"/>
                </a:solidFill>
                <a:latin typeface="Trebuchet MS" pitchFamily="0" charset="0"/>
                <a:ea typeface="华文新魏" pitchFamily="0" charset="0"/>
                <a:cs typeface="Lucida Sans"/>
              </a:rPr>
              <a:t>  2020)</a:t>
            </a:r>
            <a:endParaRPr lang="en-US" altLang="zh-CN" sz="1100" b="0" i="0" u="none" strike="noStrike" kern="1200" cap="none" spc="0" baseline="0">
              <a:solidFill>
                <a:srgbClr val="0E101A"/>
              </a:solidFill>
              <a:latin typeface="Trebuchet MS" pitchFamily="0" charset="0"/>
              <a:ea typeface="华文新魏" pitchFamily="0" charset="0"/>
              <a:cs typeface="Lucida Sans"/>
            </a:endParaRPr>
          </a:p>
          <a:p>
            <a:pPr marL="457200" indent="-298450" algn="l">
              <a:lnSpc>
                <a:spcPct val="100000"/>
              </a:lnSpc>
              <a:spcBef>
                <a:spcPts val="0"/>
              </a:spcBef>
              <a:spcAft>
                <a:spcPts val="0"/>
              </a:spcAft>
              <a:buClr>
                <a:srgbClr val="0E101A"/>
              </a:buClr>
              <a:buSzPts val="1100"/>
              <a:buFont typeface="Droid Sans" pitchFamily="0" charset="0"/>
              <a:buChar char="●"/>
            </a:pPr>
            <a:r>
              <a:rPr lang="en-US" altLang="zh-CN" sz="1100" b="0" i="0" u="none" strike="noStrike" kern="1200" cap="none" spc="0" baseline="0">
                <a:solidFill>
                  <a:srgbClr val="0E101A"/>
                </a:solidFill>
                <a:latin typeface="Trebuchet MS" pitchFamily="0" charset="0"/>
                <a:ea typeface="华文新魏" pitchFamily="0" charset="0"/>
                <a:cs typeface="Lucida Sans"/>
              </a:rPr>
              <a:t>Using advanced AI technology can enhance the HR approaches in organizations like BBC and Unilever.</a:t>
            </a:r>
            <a:endParaRPr lang="en-US" altLang="zh-CN" sz="1100" b="0" i="0" u="none" strike="noStrike" kern="1200" cap="none" spc="0" baseline="0">
              <a:solidFill>
                <a:srgbClr val="0E101A"/>
              </a:solidFill>
              <a:latin typeface="Trebuchet MS" pitchFamily="0" charset="0"/>
              <a:ea typeface="华文新魏" pitchFamily="0" charset="0"/>
              <a:cs typeface="Lucida Sans"/>
            </a:endParaRPr>
          </a:p>
          <a:p>
            <a:pPr marL="457200" indent="-298450" algn="l">
              <a:lnSpc>
                <a:spcPct val="100000"/>
              </a:lnSpc>
              <a:spcBef>
                <a:spcPts val="0"/>
              </a:spcBef>
              <a:spcAft>
                <a:spcPts val="0"/>
              </a:spcAft>
              <a:buClr>
                <a:srgbClr val="0E101A"/>
              </a:buClr>
              <a:buSzPts val="1100"/>
              <a:buFont typeface="Droid Sans" pitchFamily="0" charset="0"/>
              <a:buChar char="●"/>
            </a:pPr>
            <a:r>
              <a:rPr lang="en-US" altLang="zh-CN" sz="1100" b="0" i="0" u="none" strike="noStrike" kern="1200" cap="none" spc="0" baseline="0">
                <a:solidFill>
                  <a:srgbClr val="0E101A"/>
                </a:solidFill>
                <a:latin typeface="Trebuchet MS" pitchFamily="0" charset="0"/>
                <a:ea typeface="华文新魏" pitchFamily="0" charset="0"/>
                <a:cs typeface="Lucida Sans"/>
              </a:rPr>
              <a:t>Creating a regular feedback system for the employees can be an effective technique.</a:t>
            </a:r>
            <a:endParaRPr lang="en-US" altLang="zh-CN" sz="1100" b="0" i="0" u="none" strike="noStrike" kern="1200" cap="none" spc="0" baseline="0">
              <a:solidFill>
                <a:srgbClr val="0E101A"/>
              </a:solidFill>
              <a:latin typeface="Trebuchet MS" pitchFamily="0" charset="0"/>
              <a:ea typeface="华文新魏" pitchFamily="0" charset="0"/>
              <a:cs typeface="Lucida Sans"/>
            </a:endParaRPr>
          </a:p>
          <a:p>
            <a:pPr marL="457200" indent="-298450" algn="l">
              <a:lnSpc>
                <a:spcPct val="100000"/>
              </a:lnSpc>
              <a:spcBef>
                <a:spcPts val="0"/>
              </a:spcBef>
              <a:spcAft>
                <a:spcPts val="0"/>
              </a:spcAft>
              <a:buClr>
                <a:srgbClr val="0E101A"/>
              </a:buClr>
              <a:buSzPts val="1100"/>
              <a:buFont typeface="Droid Sans" pitchFamily="0" charset="0"/>
              <a:buChar char="●"/>
            </a:pPr>
            <a:r>
              <a:rPr lang="en-US" altLang="zh-CN" sz="1100" b="0" i="0" u="none" strike="noStrike" kern="1200" cap="none" spc="0" baseline="0">
                <a:solidFill>
                  <a:srgbClr val="0E101A"/>
                </a:solidFill>
                <a:latin typeface="Trebuchet MS" pitchFamily="0" charset="0"/>
                <a:ea typeface="华文新魏" pitchFamily="0" charset="0"/>
                <a:cs typeface="Lucida Sans"/>
              </a:rPr>
              <a:t>Arranging various workshops and CSR programs for employees can be effective for organizational prosperity. </a:t>
            </a:r>
            <a:endParaRPr lang="en-US" altLang="zh-CN" sz="1100" b="0" i="0" u="none" strike="noStrike" kern="1200" cap="none" spc="0" baseline="0">
              <a:solidFill>
                <a:srgbClr val="0E101A"/>
              </a:solidFill>
              <a:latin typeface="Trebuchet MS" pitchFamily="0" charset="0"/>
              <a:ea typeface="华文新魏" pitchFamily="0" charset="0"/>
              <a:cs typeface="Lucida Sans"/>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121" name="图片"/>
          <p:cNvPicPr>
            <a:picLocks/>
          </p:cNvPicPr>
          <p:nvPr/>
        </p:nvPicPr>
        <p:blipFill>
          <a:blip r:embed="rId1" cstate="print"/>
          <a:stretch>
            <a:fillRect/>
          </a:stretch>
        </p:blipFill>
        <p:spPr>
          <a:xfrm rot="0">
            <a:off x="4708671" y="1250451"/>
            <a:ext cx="2237165" cy="2071450"/>
          </a:xfrm>
          <a:prstGeom prst="rect"/>
          <a:noFill/>
          <a:ln w="12700" cmpd="sng" cap="flat">
            <a:noFill/>
            <a:prstDash val="solid"/>
            <a:round/>
          </a:ln>
        </p:spPr>
      </p:pic>
    </p:spTree>
    <p:extLst>
      <p:ext uri="{BB962C8B-B14F-4D97-AF65-F5344CB8AC3E}">
        <p14:creationId xmlns:p14="http://schemas.microsoft.com/office/powerpoint/2010/main" val="1903968385"/>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4" name="文本框"/>
          <p:cNvSpPr>
            <a:spLocks noGrp="1"/>
          </p:cNvSpPr>
          <p:nvPr>
            <p:ph type="title"/>
          </p:nvPr>
        </p:nvSpPr>
        <p:spPr>
          <a:xfrm rot="0">
            <a:off x="311700" y="445025"/>
            <a:ext cx="8520600" cy="5727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36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Conclusion </a:t>
            </a:r>
            <a:endParaRPr lang="zh-CN" altLang="en-US" sz="3600" b="0" i="0" u="none" strike="noStrike" kern="1200" cap="none" spc="0" baseline="0">
              <a:solidFill>
                <a:schemeClr val="accent1"/>
              </a:solidFill>
              <a:latin typeface="Trebuchet MS" pitchFamily="0" charset="0"/>
              <a:ea typeface="方正姚体" pitchFamily="0" charset="0"/>
              <a:cs typeface="Lucida Sans"/>
            </a:endParaRPr>
          </a:p>
        </p:txBody>
      </p:sp>
      <p:sp>
        <p:nvSpPr>
          <p:cNvPr id="125" name="文本框"/>
          <p:cNvSpPr>
            <a:spLocks noGrp="1"/>
          </p:cNvSpPr>
          <p:nvPr>
            <p:ph type="body" idx="1"/>
          </p:nvPr>
        </p:nvSpPr>
        <p:spPr>
          <a:xfrm rot="0">
            <a:off x="311700" y="1152475"/>
            <a:ext cx="4182328" cy="3416400"/>
          </a:xfrm>
          <a:prstGeom prst="rect"/>
          <a:noFill/>
          <a:ln w="12700" cmpd="sng" cap="flat">
            <a:noFill/>
            <a:prstDash val="solid"/>
            <a:miter/>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competitive generation of globalization has made it vital for organizations to integrate human resource strategies within the organization (</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Manuti </a:t>
            </a:r>
            <a:r>
              <a:rPr lang="en-US" altLang="zh-CN" sz="1200" b="0" i="1"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a:t>
            </a:r>
            <a:r>
              <a:rPr lang="en-US" altLang="zh-CN" sz="1200" b="0" i="0" u="none" strike="noStrike" kern="1200" cap="none" spc="0" baseline="0">
                <a:solidFill>
                  <a:srgbClr val="222222"/>
                </a:solidFill>
                <a:latin typeface="Times New Roman" pitchFamily="0" charset="0"/>
                <a:ea typeface="Times New Roman" pitchFamily="0" charset="0"/>
                <a:cs typeface="Times New Roman" pitchFamily="0" charset="0"/>
                <a:sym typeface="Times New Roman" pitchFamily="0" charset="0"/>
              </a:rPr>
              <a:t> 2020)</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incorporation of Human resource strategies within an organization leads to an effective work culture that further leads to the operational efficiency of an organization.</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Private sector organization mainly focuses on maximizing revenue, sharing in the market and meeting the trends in the market.</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However public sector organization emphasizes serving the nation and meeting the requirements.</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There are several human resources strategies that help in the development and retention o talents within the organization, sustainable and ethical practices and contribute towards organizational success.</a:t>
            </a:r>
            <a:endParaRPr lang="en-US" altLang="zh-CN" sz="1200" b="0" i="0" u="none" strike="noStrike" kern="120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0"/>
              </a:spcBef>
              <a:spcAft>
                <a:spcPts val="1200"/>
              </a:spcAft>
              <a:buNone/>
            </a:pPr>
            <a:endParaRPr lang="zh-CN" altLang="en-US" sz="1350" b="0" i="0" u="none" strike="noStrike" kern="1200" cap="none" spc="0" baseline="0">
              <a:solidFill>
                <a:srgbClr val="404040"/>
              </a:solidFill>
              <a:latin typeface="Trebuchet MS" pitchFamily="0" charset="0"/>
              <a:ea typeface="华文新魏" pitchFamily="0" charset="0"/>
              <a:cs typeface="Lucida Sans"/>
            </a:endParaRPr>
          </a:p>
        </p:txBody>
      </p:sp>
      <p:pic>
        <p:nvPicPr>
          <p:cNvPr id="126" name="图片"/>
          <p:cNvPicPr>
            <a:picLocks/>
          </p:cNvPicPr>
          <p:nvPr/>
        </p:nvPicPr>
        <p:blipFill>
          <a:blip r:embed="rId1" cstate="print"/>
          <a:stretch>
            <a:fillRect/>
          </a:stretch>
        </p:blipFill>
        <p:spPr>
          <a:xfrm rot="0">
            <a:off x="4742121" y="1102856"/>
            <a:ext cx="2088632" cy="1852995"/>
          </a:xfrm>
          <a:prstGeom prst="rect"/>
          <a:noFill/>
          <a:ln w="12700" cmpd="sng" cap="flat">
            <a:noFill/>
            <a:prstDash val="solid"/>
            <a:round/>
          </a:ln>
        </p:spPr>
      </p:pic>
    </p:spTree>
    <p:extLst>
      <p:ext uri="{BB962C8B-B14F-4D97-AF65-F5344CB8AC3E}">
        <p14:creationId xmlns:p14="http://schemas.microsoft.com/office/powerpoint/2010/main" val="290798454"/>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9" name="文本框"/>
          <p:cNvSpPr>
            <a:spLocks noGrp="1"/>
          </p:cNvSpPr>
          <p:nvPr>
            <p:ph type="title"/>
          </p:nvPr>
        </p:nvSpPr>
        <p:spPr>
          <a:xfrm rot="0">
            <a:off x="311700" y="239750"/>
            <a:ext cx="8520600" cy="572699"/>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rPr>
              <a:t>References</a:t>
            </a:r>
            <a:endParaRPr lang="zh-CN" altLang="en-US" sz="2400" b="1" i="0" u="none" strike="noStrike" kern="1200" cap="none" spc="0" baseline="0">
              <a:solidFill>
                <a:schemeClr val="accent1"/>
              </a:solidFill>
              <a:latin typeface="Times New Roman" pitchFamily="0" charset="0"/>
              <a:ea typeface="Times New Roman" pitchFamily="0" charset="0"/>
              <a:cs typeface="Times New Roman" pitchFamily="0" charset="0"/>
              <a:sym typeface="Times New Roman" pitchFamily="0" charset="0"/>
            </a:endParaRPr>
          </a:p>
        </p:txBody>
      </p:sp>
      <p:sp>
        <p:nvSpPr>
          <p:cNvPr id="130" name="文本框"/>
          <p:cNvSpPr>
            <a:spLocks noGrp="1"/>
          </p:cNvSpPr>
          <p:nvPr>
            <p:ph type="body" idx="1"/>
          </p:nvPr>
        </p:nvSpPr>
        <p:spPr>
          <a:xfrm rot="0">
            <a:off x="0" y="766400"/>
            <a:ext cx="9144000" cy="4197000"/>
          </a:xfrm>
          <a:prstGeom prst="rect"/>
          <a:noFill/>
          <a:ln w="12700" cmpd="sng" cap="flat">
            <a:noFill/>
            <a:prstDash val="solid"/>
            <a:miter/>
          </a:ln>
        </p:spPr>
        <p:txBody>
          <a:bodyPr vert="horz" wrap="square" lIns="91425" tIns="91425" rIns="91425" bIns="91425" anchor="t" anchorCtr="0">
            <a:prstTxWarp prst="textNoShape"/>
          </a:bodyPr>
          <a:lstStyle/>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Azizi, M.R., </a:t>
            </a:r>
            <a:r>
              <a:rPr lang="en-US" altLang="zh-CN" sz="800" b="0" i="0" u="none" strike="noStrike" kern="1200" cap="none" spc="0" baseline="0">
                <a:solidFill>
                  <a:srgbClr val="404040"/>
                </a:solidFill>
                <a:latin typeface="Trebuchet MS" pitchFamily="0" charset="0"/>
                <a:ea typeface="华文新魏" pitchFamily="0" charset="0"/>
                <a:cs typeface="Lucida Sans"/>
              </a:rPr>
              <a:t>Atlasi</a:t>
            </a:r>
            <a:r>
              <a:rPr lang="en-US" altLang="zh-CN" sz="800" b="0" i="0" u="none" strike="noStrike" kern="1200" cap="none" spc="0" baseline="0">
                <a:solidFill>
                  <a:srgbClr val="404040"/>
                </a:solidFill>
                <a:latin typeface="Trebuchet MS" pitchFamily="0" charset="0"/>
                <a:ea typeface="华文新魏" pitchFamily="0" charset="0"/>
                <a:cs typeface="Lucida Sans"/>
              </a:rPr>
              <a:t>, R., </a:t>
            </a:r>
            <a:r>
              <a:rPr lang="en-US" altLang="zh-CN" sz="800" b="0" i="0" u="none" strike="noStrike" kern="1200" cap="none" spc="0" baseline="0">
                <a:solidFill>
                  <a:srgbClr val="404040"/>
                </a:solidFill>
                <a:latin typeface="Trebuchet MS" pitchFamily="0" charset="0"/>
                <a:ea typeface="华文新魏" pitchFamily="0" charset="0"/>
                <a:cs typeface="Lucida Sans"/>
              </a:rPr>
              <a:t>Ziapour</a:t>
            </a:r>
            <a:r>
              <a:rPr lang="en-US" altLang="zh-CN" sz="800" b="0" i="0" u="none" strike="noStrike" kern="1200" cap="none" spc="0" baseline="0">
                <a:solidFill>
                  <a:srgbClr val="404040"/>
                </a:solidFill>
                <a:latin typeface="Trebuchet MS" pitchFamily="0" charset="0"/>
                <a:ea typeface="华文新魏" pitchFamily="0" charset="0"/>
                <a:cs typeface="Lucida Sans"/>
              </a:rPr>
              <a:t>, A., Abbas, J. and </a:t>
            </a:r>
            <a:r>
              <a:rPr lang="en-US" altLang="zh-CN" sz="800" b="0" i="0" u="none" strike="noStrike" kern="1200" cap="none" spc="0" baseline="0">
                <a:solidFill>
                  <a:srgbClr val="404040"/>
                </a:solidFill>
                <a:latin typeface="Trebuchet MS" pitchFamily="0" charset="0"/>
                <a:ea typeface="华文新魏" pitchFamily="0" charset="0"/>
                <a:cs typeface="Lucida Sans"/>
              </a:rPr>
              <a:t>Naemi</a:t>
            </a:r>
            <a:r>
              <a:rPr lang="en-US" altLang="zh-CN" sz="800" b="0" i="0" u="none" strike="noStrike" kern="1200" cap="none" spc="0" baseline="0">
                <a:solidFill>
                  <a:srgbClr val="404040"/>
                </a:solidFill>
                <a:latin typeface="Trebuchet MS" pitchFamily="0" charset="0"/>
                <a:ea typeface="华文新魏" pitchFamily="0" charset="0"/>
                <a:cs typeface="Lucida Sans"/>
              </a:rPr>
              <a:t>, R., 2021. Innovative human resource management strategies during the COVID-19 pandemic: A systematic narrative review approach. </a:t>
            </a:r>
            <a:r>
              <a:rPr lang="en-US" altLang="zh-CN" sz="800" b="0" i="1" u="none" strike="noStrike" kern="1200" cap="none" spc="0" baseline="0">
                <a:solidFill>
                  <a:srgbClr val="404040"/>
                </a:solidFill>
                <a:latin typeface="Trebuchet MS" pitchFamily="0" charset="0"/>
                <a:ea typeface="华文新魏" pitchFamily="0" charset="0"/>
                <a:cs typeface="Lucida Sans"/>
              </a:rPr>
              <a:t>Heliyon</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7</a:t>
            </a:r>
            <a:r>
              <a:rPr lang="en-US" altLang="zh-CN" sz="800" b="0" i="0" u="none" strike="noStrike" kern="1200" cap="none" spc="0" baseline="0">
                <a:solidFill>
                  <a:srgbClr val="404040"/>
                </a:solidFill>
                <a:latin typeface="Trebuchet MS" pitchFamily="0" charset="0"/>
                <a:ea typeface="华文新魏" pitchFamily="0" charset="0"/>
                <a:cs typeface="Lucida Sans"/>
              </a:rPr>
              <a:t>(6).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
              </a:rPr>
              <a:t>https://www.cell.com/heliyon/pdf/S2405-8440(21)01336-0.pdf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Collins, C.J., 2021. Expanding the resource based view model of strategic human resource management. </a:t>
            </a:r>
            <a:r>
              <a:rPr lang="en-US" altLang="zh-CN" sz="800" b="0" i="1" u="none" strike="noStrike" kern="1200" cap="none" spc="0" baseline="0">
                <a:solidFill>
                  <a:srgbClr val="404040"/>
                </a:solidFill>
                <a:latin typeface="Trebuchet MS" pitchFamily="0" charset="0"/>
                <a:ea typeface="华文新魏" pitchFamily="0" charset="0"/>
                <a:cs typeface="Lucida Sans"/>
              </a:rPr>
              <a:t>The International Journal of Human Resource Management</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32</a:t>
            </a:r>
            <a:r>
              <a:rPr lang="en-US" altLang="zh-CN" sz="800" b="0" i="0" u="none" strike="noStrike" kern="1200" cap="none" spc="0" baseline="0">
                <a:solidFill>
                  <a:srgbClr val="404040"/>
                </a:solidFill>
                <a:latin typeface="Trebuchet MS" pitchFamily="0" charset="0"/>
                <a:ea typeface="华文新魏" pitchFamily="0" charset="0"/>
                <a:cs typeface="Lucida Sans"/>
              </a:rPr>
              <a:t>(2), pp.331-358.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2"/>
              </a:rPr>
              <a:t>https://fardapaper.ir/mohavaha/uploads/2021/10/Fardapaper-Expanding-the-resource-based-view-model-of-strategic-human-resource-management.pdf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Darvishmotevali</a:t>
            </a:r>
            <a:r>
              <a:rPr lang="en-US" altLang="zh-CN" sz="800" b="0" i="0" u="none" strike="noStrike" kern="1200" cap="none" spc="0" baseline="0">
                <a:solidFill>
                  <a:srgbClr val="404040"/>
                </a:solidFill>
                <a:latin typeface="Trebuchet MS" pitchFamily="0" charset="0"/>
                <a:ea typeface="华文新魏" pitchFamily="0" charset="0"/>
                <a:cs typeface="Lucida Sans"/>
              </a:rPr>
              <a:t>, M. and </a:t>
            </a:r>
            <a:r>
              <a:rPr lang="en-US" altLang="zh-CN" sz="800" b="0" i="0" u="none" strike="noStrike" kern="1200" cap="none" spc="0" baseline="0">
                <a:solidFill>
                  <a:srgbClr val="404040"/>
                </a:solidFill>
                <a:latin typeface="Trebuchet MS" pitchFamily="0" charset="0"/>
                <a:ea typeface="华文新魏" pitchFamily="0" charset="0"/>
                <a:cs typeface="Lucida Sans"/>
              </a:rPr>
              <a:t>Altinay</a:t>
            </a:r>
            <a:r>
              <a:rPr lang="en-US" altLang="zh-CN" sz="800" b="0" i="0" u="none" strike="noStrike" kern="1200" cap="none" spc="0" baseline="0">
                <a:solidFill>
                  <a:srgbClr val="404040"/>
                </a:solidFill>
                <a:latin typeface="Trebuchet MS" pitchFamily="0" charset="0"/>
                <a:ea typeface="华文新魏" pitchFamily="0" charset="0"/>
                <a:cs typeface="Lucida Sans"/>
              </a:rPr>
              <a:t>, L., 2022. Green HRM, environmental awareness and green </a:t>
            </a:r>
            <a:r>
              <a:rPr lang="en-US" altLang="zh-CN" sz="800" b="0" i="0" u="none" strike="noStrike" kern="1200" cap="none" spc="0" baseline="0">
                <a:solidFill>
                  <a:srgbClr val="404040"/>
                </a:solidFill>
                <a:latin typeface="Trebuchet MS" pitchFamily="0" charset="0"/>
                <a:ea typeface="华文新魏" pitchFamily="0" charset="0"/>
                <a:cs typeface="Lucida Sans"/>
              </a:rPr>
              <a:t>behaviors</a:t>
            </a:r>
            <a:r>
              <a:rPr lang="en-US" altLang="zh-CN" sz="800" b="0" i="0" u="none" strike="noStrike" kern="1200" cap="none" spc="0" baseline="0">
                <a:solidFill>
                  <a:srgbClr val="404040"/>
                </a:solidFill>
                <a:latin typeface="Trebuchet MS" pitchFamily="0" charset="0"/>
                <a:ea typeface="华文新魏" pitchFamily="0" charset="0"/>
                <a:cs typeface="Lucida Sans"/>
              </a:rPr>
              <a:t>: The moderating role of servant leadership. </a:t>
            </a:r>
            <a:r>
              <a:rPr lang="en-US" altLang="zh-CN" sz="800" b="0" i="1" u="none" strike="noStrike" kern="1200" cap="none" spc="0" baseline="0">
                <a:solidFill>
                  <a:srgbClr val="404040"/>
                </a:solidFill>
                <a:latin typeface="Trebuchet MS" pitchFamily="0" charset="0"/>
                <a:ea typeface="华文新魏" pitchFamily="0" charset="0"/>
                <a:cs typeface="Lucida Sans"/>
              </a:rPr>
              <a:t>Tourism Management</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88</a:t>
            </a:r>
            <a:r>
              <a:rPr lang="en-US" altLang="zh-CN" sz="800" b="0" i="0" u="none" strike="noStrike" kern="1200" cap="none" spc="0" baseline="0">
                <a:solidFill>
                  <a:srgbClr val="404040"/>
                </a:solidFill>
                <a:latin typeface="Trebuchet MS" pitchFamily="0" charset="0"/>
                <a:ea typeface="华文新魏" pitchFamily="0" charset="0"/>
                <a:cs typeface="Lucida Sans"/>
              </a:rPr>
              <a:t>, p.104401.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3"/>
              </a:rPr>
              <a:t>https://e-tarjome.com/storage/btn_uploaded/2021-09-01/1630484407_11961-etarjome%20English.pdf</a:t>
            </a:r>
            <a:r>
              <a:rPr lang="en-US" altLang="zh-CN" sz="800" b="0" i="0" u="none" strike="noStrike" kern="1200" cap="none" spc="0" baseline="0">
                <a:solidFill>
                  <a:srgbClr val="404040"/>
                </a:solidFill>
                <a:latin typeface="Trebuchet MS" pitchFamily="0" charset="0"/>
                <a:ea typeface="华文新魏" pitchFamily="0" charset="0"/>
                <a:cs typeface="Lucida Sans"/>
              </a:rPr>
              <a:t>[Accessed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de Miranda Castro, M.V., de Araújo, M.L., Ribeiro, A.M., Demo, G. and </a:t>
            </a:r>
            <a:r>
              <a:rPr lang="en-US" altLang="zh-CN" sz="800" b="0" i="0" u="none" strike="noStrike" kern="1200" cap="none" spc="0" baseline="0">
                <a:solidFill>
                  <a:srgbClr val="404040"/>
                </a:solidFill>
                <a:latin typeface="Trebuchet MS" pitchFamily="0" charset="0"/>
                <a:ea typeface="华文新魏" pitchFamily="0" charset="0"/>
                <a:cs typeface="Lucida Sans"/>
              </a:rPr>
              <a:t>Meneses</a:t>
            </a:r>
            <a:r>
              <a:rPr lang="en-US" altLang="zh-CN" sz="800" b="0" i="0" u="none" strike="noStrike" kern="1200" cap="none" spc="0" baseline="0">
                <a:solidFill>
                  <a:srgbClr val="404040"/>
                </a:solidFill>
                <a:latin typeface="Trebuchet MS" pitchFamily="0" charset="0"/>
                <a:ea typeface="华文新魏" pitchFamily="0" charset="0"/>
                <a:cs typeface="Lucida Sans"/>
              </a:rPr>
              <a:t>, P.P.M., 2020. Implementation of strategic human resource management practices: a review of the national scientific production and new research paths. </a:t>
            </a:r>
            <a:r>
              <a:rPr lang="en-US" altLang="zh-CN" sz="800" b="0" i="1" u="none" strike="noStrike" kern="1200" cap="none" spc="0" baseline="0">
                <a:solidFill>
                  <a:srgbClr val="404040"/>
                </a:solidFill>
                <a:latin typeface="Trebuchet MS" pitchFamily="0" charset="0"/>
                <a:ea typeface="华文新魏" pitchFamily="0" charset="0"/>
                <a:cs typeface="Lucida Sans"/>
              </a:rPr>
              <a:t>Revista</a:t>
            </a:r>
            <a:r>
              <a:rPr lang="en-US" altLang="zh-CN" sz="800" b="0" i="1" u="none" strike="noStrike" kern="1200" cap="none" spc="0" baseline="0">
                <a:solidFill>
                  <a:srgbClr val="404040"/>
                </a:solidFill>
                <a:latin typeface="Trebuchet MS" pitchFamily="0" charset="0"/>
                <a:ea typeface="华文新魏" pitchFamily="0" charset="0"/>
                <a:cs typeface="Lucida Sans"/>
              </a:rPr>
              <a:t> de </a:t>
            </a:r>
            <a:r>
              <a:rPr lang="en-US" altLang="zh-CN" sz="800" b="0" i="1" u="none" strike="noStrike" kern="1200" cap="none" spc="0" baseline="0">
                <a:solidFill>
                  <a:srgbClr val="404040"/>
                </a:solidFill>
                <a:latin typeface="Trebuchet MS" pitchFamily="0" charset="0"/>
                <a:ea typeface="华文新魏" pitchFamily="0" charset="0"/>
                <a:cs typeface="Lucida Sans"/>
              </a:rPr>
              <a:t>Gestão</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27</a:t>
            </a:r>
            <a:r>
              <a:rPr lang="en-US" altLang="zh-CN" sz="800" b="0" i="0" u="none" strike="noStrike" kern="1200" cap="none" spc="0" baseline="0">
                <a:solidFill>
                  <a:srgbClr val="404040"/>
                </a:solidFill>
                <a:latin typeface="Trebuchet MS" pitchFamily="0" charset="0"/>
                <a:ea typeface="华文新魏" pitchFamily="0" charset="0"/>
                <a:cs typeface="Lucida Sans"/>
              </a:rPr>
              <a:t>(3), pp.229-246.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4"/>
              </a:rPr>
              <a:t>https://www.emerald.com/insight/content/doi/10.1108/REGE-10-2018-0102/full/pdf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Jose, J., 2021. </a:t>
            </a:r>
            <a:r>
              <a:rPr lang="en-US" altLang="zh-CN" sz="800" b="0" i="1" u="none" strike="noStrike" kern="1200" cap="none" spc="0" baseline="0">
                <a:solidFill>
                  <a:srgbClr val="404040"/>
                </a:solidFill>
                <a:latin typeface="Trebuchet MS" pitchFamily="0" charset="0"/>
                <a:ea typeface="华文新魏" pitchFamily="0" charset="0"/>
                <a:cs typeface="Lucida Sans"/>
              </a:rPr>
              <a:t>Analyzing</a:t>
            </a:r>
            <a:r>
              <a:rPr lang="en-US" altLang="zh-CN" sz="800" b="0" i="1" u="none" strike="noStrike" kern="1200" cap="none" spc="0" baseline="0">
                <a:solidFill>
                  <a:srgbClr val="404040"/>
                </a:solidFill>
                <a:latin typeface="Trebuchet MS" pitchFamily="0" charset="0"/>
                <a:ea typeface="华文新魏" pitchFamily="0" charset="0"/>
                <a:cs typeface="Lucida Sans"/>
              </a:rPr>
              <a:t> the necessity and impacts of organizational culture on the performance of Unilever UK Ltd</a:t>
            </a:r>
            <a:r>
              <a:rPr lang="en-US" altLang="zh-CN" sz="800" b="0" i="0" u="none" strike="noStrike" kern="1200" cap="none" spc="0" baseline="0">
                <a:solidFill>
                  <a:srgbClr val="404040"/>
                </a:solidFill>
                <a:latin typeface="Trebuchet MS" pitchFamily="0" charset="0"/>
                <a:ea typeface="华文新魏" pitchFamily="0" charset="0"/>
                <a:cs typeface="Lucida Sans"/>
              </a:rPr>
              <a:t> (Doctoral dissertation, Dublin, National College of Ireland).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5"/>
              </a:rPr>
              <a:t>https://norma.ncirl.ie/5431/1/jerinjose.pdf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Khan, A.J. and Iqbal, J., 2020. Do High Performance Work Practices Increase the Organizational Performance of Public Sector Companies? An Investigation of Mediation Mechanism. </a:t>
            </a:r>
            <a:r>
              <a:rPr lang="en-US" altLang="zh-CN" sz="800" b="0" i="1" u="none" strike="noStrike" kern="1200" cap="none" spc="0" baseline="0">
                <a:solidFill>
                  <a:srgbClr val="404040"/>
                </a:solidFill>
                <a:latin typeface="Trebuchet MS" pitchFamily="0" charset="0"/>
                <a:ea typeface="华文新魏" pitchFamily="0" charset="0"/>
                <a:cs typeface="Lucida Sans"/>
              </a:rPr>
              <a:t>Pakistan Journal of Social Sciences</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40</a:t>
            </a:r>
            <a:r>
              <a:rPr lang="en-US" altLang="zh-CN" sz="800" b="0" i="0" u="none" strike="noStrike" kern="1200" cap="none" spc="0" baseline="0">
                <a:solidFill>
                  <a:srgbClr val="404040"/>
                </a:solidFill>
                <a:latin typeface="Trebuchet MS" pitchFamily="0" charset="0"/>
                <a:ea typeface="华文新魏" pitchFamily="0" charset="0"/>
                <a:cs typeface="Lucida Sans"/>
              </a:rPr>
              <a:t>(2), pp.1007-1021.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6"/>
              </a:rPr>
              <a:t>https://pjss.bzu.edu.pk/index.php/pjss/article/download/906/823</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Kravariti</a:t>
            </a:r>
            <a:r>
              <a:rPr lang="en-US" altLang="zh-CN" sz="800" b="0" i="0" u="none" strike="noStrike" kern="1200" cap="none" spc="0" baseline="0">
                <a:solidFill>
                  <a:srgbClr val="404040"/>
                </a:solidFill>
                <a:latin typeface="Trebuchet MS" pitchFamily="0" charset="0"/>
                <a:ea typeface="华文新魏" pitchFamily="0" charset="0"/>
                <a:cs typeface="Lucida Sans"/>
              </a:rPr>
              <a:t>, F. and Johnston, K., 2020. Talent management: a critical literature review and research agenda for public sector human resource management. </a:t>
            </a:r>
            <a:r>
              <a:rPr lang="en-US" altLang="zh-CN" sz="800" b="0" i="1" u="none" strike="noStrike" kern="1200" cap="none" spc="0" baseline="0">
                <a:solidFill>
                  <a:srgbClr val="404040"/>
                </a:solidFill>
                <a:latin typeface="Trebuchet MS" pitchFamily="0" charset="0"/>
                <a:ea typeface="华文新魏" pitchFamily="0" charset="0"/>
                <a:cs typeface="Lucida Sans"/>
              </a:rPr>
              <a:t>Public Management Review</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22</a:t>
            </a:r>
            <a:r>
              <a:rPr lang="en-US" altLang="zh-CN" sz="800" b="0" i="0" u="none" strike="noStrike" kern="1200" cap="none" spc="0" baseline="0">
                <a:solidFill>
                  <a:srgbClr val="404040"/>
                </a:solidFill>
                <a:latin typeface="Trebuchet MS" pitchFamily="0" charset="0"/>
                <a:ea typeface="华文新魏" pitchFamily="0" charset="0"/>
                <a:cs typeface="Lucida Sans"/>
              </a:rPr>
              <a:t>(1), pp.75-95.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7"/>
              </a:rPr>
              <a:t>https://www.researchgate.net/profile/Karen-Johnston-16/publication/334529849_Talent_management_a_critical_literature_review_and_research_agenda_for_public_sector_human_resource_management/links/5dc04f16a6fdcc212801d7c0/Talent-management-a-critical-literature-review-and-research-agenda-for-public-sector-human-resource-management.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Kravariti</a:t>
            </a:r>
            <a:r>
              <a:rPr lang="en-US" altLang="zh-CN" sz="800" b="0" i="0" u="none" strike="noStrike" kern="1200" cap="none" spc="0" baseline="0">
                <a:solidFill>
                  <a:srgbClr val="404040"/>
                </a:solidFill>
                <a:latin typeface="Trebuchet MS" pitchFamily="0" charset="0"/>
                <a:ea typeface="华文新魏" pitchFamily="0" charset="0"/>
                <a:cs typeface="Lucida Sans"/>
              </a:rPr>
              <a:t>, F. and Johnston, K., 2020. Talent management: a critical literature review and research agenda for public sector human resource management. </a:t>
            </a:r>
            <a:r>
              <a:rPr lang="en-US" altLang="zh-CN" sz="800" b="0" i="1" u="none" strike="noStrike" kern="1200" cap="none" spc="0" baseline="0">
                <a:solidFill>
                  <a:srgbClr val="404040"/>
                </a:solidFill>
                <a:latin typeface="Trebuchet MS" pitchFamily="0" charset="0"/>
                <a:ea typeface="华文新魏" pitchFamily="0" charset="0"/>
                <a:cs typeface="Lucida Sans"/>
              </a:rPr>
              <a:t>Public Management Review</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22</a:t>
            </a:r>
            <a:r>
              <a:rPr lang="en-US" altLang="zh-CN" sz="800" b="0" i="0" u="none" strike="noStrike" kern="1200" cap="none" spc="0" baseline="0">
                <a:solidFill>
                  <a:srgbClr val="404040"/>
                </a:solidFill>
                <a:latin typeface="Trebuchet MS" pitchFamily="0" charset="0"/>
                <a:ea typeface="华文新魏" pitchFamily="0" charset="0"/>
                <a:cs typeface="Lucida Sans"/>
              </a:rPr>
              <a:t>(1), pp.75-95.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8"/>
              </a:rPr>
              <a:t>https://www.researchgate.net/profile/Karen-Johnston-16/publication/334529849_Talent_management_a_critical_literature_review_and_research_agenda_for_public_sector_human_resource_management/links/5dc04f16a6fdcc212801d7c0/Talent-management-a-critical-literature-review-and-research-agenda-for-public-sector-human-resource-management.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Kravariti</a:t>
            </a:r>
            <a:r>
              <a:rPr lang="en-US" altLang="zh-CN" sz="800" b="0" i="0" u="none" strike="noStrike" kern="1200" cap="none" spc="0" baseline="0">
                <a:solidFill>
                  <a:srgbClr val="404040"/>
                </a:solidFill>
                <a:latin typeface="Trebuchet MS" pitchFamily="0" charset="0"/>
                <a:ea typeface="华文新魏" pitchFamily="0" charset="0"/>
                <a:cs typeface="Lucida Sans"/>
              </a:rPr>
              <a:t>, F., </a:t>
            </a:r>
            <a:r>
              <a:rPr lang="en-US" altLang="zh-CN" sz="800" b="0" i="0" u="none" strike="noStrike" kern="1200" cap="none" spc="0" baseline="0">
                <a:solidFill>
                  <a:srgbClr val="404040"/>
                </a:solidFill>
                <a:latin typeface="Trebuchet MS" pitchFamily="0" charset="0"/>
                <a:ea typeface="华文新魏" pitchFamily="0" charset="0"/>
                <a:cs typeface="Lucida Sans"/>
              </a:rPr>
              <a:t>Tasoulis</a:t>
            </a:r>
            <a:r>
              <a:rPr lang="en-US" altLang="zh-CN" sz="800" b="0" i="0" u="none" strike="noStrike" kern="1200" cap="none" spc="0" baseline="0">
                <a:solidFill>
                  <a:srgbClr val="404040"/>
                </a:solidFill>
                <a:latin typeface="Trebuchet MS" pitchFamily="0" charset="0"/>
                <a:ea typeface="华文新魏" pitchFamily="0" charset="0"/>
                <a:cs typeface="Lucida Sans"/>
              </a:rPr>
              <a:t>, K., Scullion, H. and </a:t>
            </a:r>
            <a:r>
              <a:rPr lang="en-US" altLang="zh-CN" sz="800" b="0" i="0" u="none" strike="noStrike" kern="1200" cap="none" spc="0" baseline="0">
                <a:solidFill>
                  <a:srgbClr val="404040"/>
                </a:solidFill>
                <a:latin typeface="Trebuchet MS" pitchFamily="0" charset="0"/>
                <a:ea typeface="华文新魏" pitchFamily="0" charset="0"/>
                <a:cs typeface="Lucida Sans"/>
              </a:rPr>
              <a:t>Alali</a:t>
            </a:r>
            <a:r>
              <a:rPr lang="en-US" altLang="zh-CN" sz="800" b="0" i="0" u="none" strike="noStrike" kern="1200" cap="none" spc="0" baseline="0">
                <a:solidFill>
                  <a:srgbClr val="404040"/>
                </a:solidFill>
                <a:latin typeface="Trebuchet MS" pitchFamily="0" charset="0"/>
                <a:ea typeface="华文新魏" pitchFamily="0" charset="0"/>
                <a:cs typeface="Lucida Sans"/>
              </a:rPr>
              <a:t>, M.K., 2023. Talent management and performance in the public sector: the role of organisational and line managerial support for development. </a:t>
            </a:r>
            <a:r>
              <a:rPr lang="en-US" altLang="zh-CN" sz="800" b="0" i="1" u="none" strike="noStrike" kern="1200" cap="none" spc="0" baseline="0">
                <a:solidFill>
                  <a:srgbClr val="404040"/>
                </a:solidFill>
                <a:latin typeface="Trebuchet MS" pitchFamily="0" charset="0"/>
                <a:ea typeface="华文新魏" pitchFamily="0" charset="0"/>
                <a:cs typeface="Lucida Sans"/>
              </a:rPr>
              <a:t>The International Journal of Human Resource Management</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34</a:t>
            </a:r>
            <a:r>
              <a:rPr lang="en-US" altLang="zh-CN" sz="800" b="0" i="0" u="none" strike="noStrike" kern="1200" cap="none" spc="0" baseline="0">
                <a:solidFill>
                  <a:srgbClr val="404040"/>
                </a:solidFill>
                <a:latin typeface="Trebuchet MS" pitchFamily="0" charset="0"/>
                <a:ea typeface="华文新魏" pitchFamily="0" charset="0"/>
                <a:cs typeface="Lucida Sans"/>
              </a:rPr>
              <a:t>(9), pp.1782-1807.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9"/>
              </a:rPr>
              <a:t>https://www.tandfonline.com/doi/pdf/10.1080/09585192.2022.2032265</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Manuti</a:t>
            </a:r>
            <a:r>
              <a:rPr lang="en-US" altLang="zh-CN" sz="800" b="0" i="0" u="none" strike="noStrike" kern="1200" cap="none" spc="0" baseline="0">
                <a:solidFill>
                  <a:srgbClr val="404040"/>
                </a:solidFill>
                <a:latin typeface="Trebuchet MS" pitchFamily="0" charset="0"/>
                <a:ea typeface="华文新魏" pitchFamily="0" charset="0"/>
                <a:cs typeface="Lucida Sans"/>
              </a:rPr>
              <a:t>, A., </a:t>
            </a:r>
            <a:r>
              <a:rPr lang="en-US" altLang="zh-CN" sz="800" b="0" i="0" u="none" strike="noStrike" kern="1200" cap="none" spc="0" baseline="0">
                <a:solidFill>
                  <a:srgbClr val="404040"/>
                </a:solidFill>
                <a:latin typeface="Trebuchet MS" pitchFamily="0" charset="0"/>
                <a:ea typeface="华文新魏" pitchFamily="0" charset="0"/>
                <a:cs typeface="Lucida Sans"/>
              </a:rPr>
              <a:t>Giancaspro</a:t>
            </a:r>
            <a:r>
              <a:rPr lang="en-US" altLang="zh-CN" sz="800" b="0" i="0" u="none" strike="noStrike" kern="1200" cap="none" spc="0" baseline="0">
                <a:solidFill>
                  <a:srgbClr val="404040"/>
                </a:solidFill>
                <a:latin typeface="Trebuchet MS" pitchFamily="0" charset="0"/>
                <a:ea typeface="华文新魏" pitchFamily="0" charset="0"/>
                <a:cs typeface="Lucida Sans"/>
              </a:rPr>
              <a:t>, M.L., Molino, M., </a:t>
            </a:r>
            <a:r>
              <a:rPr lang="en-US" altLang="zh-CN" sz="800" b="0" i="0" u="none" strike="noStrike" kern="1200" cap="none" spc="0" baseline="0">
                <a:solidFill>
                  <a:srgbClr val="404040"/>
                </a:solidFill>
                <a:latin typeface="Trebuchet MS" pitchFamily="0" charset="0"/>
                <a:ea typeface="华文新魏" pitchFamily="0" charset="0"/>
                <a:cs typeface="Lucida Sans"/>
              </a:rPr>
              <a:t>Ingusci</a:t>
            </a:r>
            <a:r>
              <a:rPr lang="en-US" altLang="zh-CN" sz="800" b="0" i="0" u="none" strike="noStrike" kern="1200" cap="none" spc="0" baseline="0">
                <a:solidFill>
                  <a:srgbClr val="404040"/>
                </a:solidFill>
                <a:latin typeface="Trebuchet MS" pitchFamily="0" charset="0"/>
                <a:ea typeface="华文新魏" pitchFamily="0" charset="0"/>
                <a:cs typeface="Lucida Sans"/>
              </a:rPr>
              <a:t>, E., Russo, V., </a:t>
            </a:r>
            <a:r>
              <a:rPr lang="en-US" altLang="zh-CN" sz="800" b="0" i="0" u="none" strike="noStrike" kern="1200" cap="none" spc="0" baseline="0">
                <a:solidFill>
                  <a:srgbClr val="404040"/>
                </a:solidFill>
                <a:latin typeface="Trebuchet MS" pitchFamily="0" charset="0"/>
                <a:ea typeface="华文新魏" pitchFamily="0" charset="0"/>
                <a:cs typeface="Lucida Sans"/>
              </a:rPr>
              <a:t>Signore</a:t>
            </a:r>
            <a:r>
              <a:rPr lang="en-US" altLang="zh-CN" sz="800" b="0" i="0" u="none" strike="noStrike" kern="1200" cap="none" spc="0" baseline="0">
                <a:solidFill>
                  <a:srgbClr val="404040"/>
                </a:solidFill>
                <a:latin typeface="Trebuchet MS" pitchFamily="0" charset="0"/>
                <a:ea typeface="华文新魏" pitchFamily="0" charset="0"/>
                <a:cs typeface="Lucida Sans"/>
              </a:rPr>
              <a:t>, F., Zito, M. and Cortese, C.G., 2020. “Everything will be fine”: a study on the relationship between employees’ perception of sustainable HRM practices and positive organizational </a:t>
            </a:r>
            <a:r>
              <a:rPr lang="en-US" altLang="zh-CN" sz="800" b="0" i="0" u="none" strike="noStrike" kern="1200" cap="none" spc="0" baseline="0">
                <a:solidFill>
                  <a:srgbClr val="404040"/>
                </a:solidFill>
                <a:latin typeface="Trebuchet MS" pitchFamily="0" charset="0"/>
                <a:ea typeface="华文新魏" pitchFamily="0" charset="0"/>
                <a:cs typeface="Lucida Sans"/>
              </a:rPr>
              <a:t>behavior</a:t>
            </a:r>
            <a:r>
              <a:rPr lang="en-US" altLang="zh-CN" sz="800" b="0" i="0" u="none" strike="noStrike" kern="1200" cap="none" spc="0" baseline="0">
                <a:solidFill>
                  <a:srgbClr val="404040"/>
                </a:solidFill>
                <a:latin typeface="Trebuchet MS" pitchFamily="0" charset="0"/>
                <a:ea typeface="华文新魏" pitchFamily="0" charset="0"/>
                <a:cs typeface="Lucida Sans"/>
              </a:rPr>
              <a:t> during COVID19. </a:t>
            </a:r>
            <a:r>
              <a:rPr lang="en-US" altLang="zh-CN" sz="800" b="0" i="1" u="none" strike="noStrike" kern="1200" cap="none" spc="0" baseline="0">
                <a:solidFill>
                  <a:srgbClr val="404040"/>
                </a:solidFill>
                <a:latin typeface="Trebuchet MS" pitchFamily="0" charset="0"/>
                <a:ea typeface="华文新魏" pitchFamily="0" charset="0"/>
                <a:cs typeface="Lucida Sans"/>
              </a:rPr>
              <a:t>Sustainability</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12</a:t>
            </a:r>
            <a:r>
              <a:rPr lang="en-US" altLang="zh-CN" sz="800" b="0" i="0" u="none" strike="noStrike" kern="1200" cap="none" spc="0" baseline="0">
                <a:solidFill>
                  <a:srgbClr val="404040"/>
                </a:solidFill>
                <a:latin typeface="Trebuchet MS" pitchFamily="0" charset="0"/>
                <a:ea typeface="华文新魏" pitchFamily="0" charset="0"/>
                <a:cs typeface="Lucida Sans"/>
              </a:rPr>
              <a:t>(23), p.10216.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0"/>
              </a:rPr>
              <a:t>https://www.mdpi.com/2071-1050/12/23/10216/pdf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Oliveira, M., Sousa, M., Silva, R. and Santos, T., 2021. Strategy and human resources management in non-profit organizations: Its interaction with open innovation. </a:t>
            </a:r>
            <a:r>
              <a:rPr lang="en-US" altLang="zh-CN" sz="800" b="0" i="1" u="none" strike="noStrike" kern="1200" cap="none" spc="0" baseline="0">
                <a:solidFill>
                  <a:srgbClr val="404040"/>
                </a:solidFill>
                <a:latin typeface="Trebuchet MS" pitchFamily="0" charset="0"/>
                <a:ea typeface="华文新魏" pitchFamily="0" charset="0"/>
                <a:cs typeface="Lucida Sans"/>
              </a:rPr>
              <a:t>Journal of Open Innovation: Technology, Market, and Complexity</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7</a:t>
            </a:r>
            <a:r>
              <a:rPr lang="en-US" altLang="zh-CN" sz="800" b="0" i="0" u="none" strike="noStrike" kern="1200" cap="none" spc="0" baseline="0">
                <a:solidFill>
                  <a:srgbClr val="404040"/>
                </a:solidFill>
                <a:latin typeface="Trebuchet MS" pitchFamily="0" charset="0"/>
                <a:ea typeface="华文新魏" pitchFamily="0" charset="0"/>
                <a:cs typeface="Lucida Sans"/>
              </a:rPr>
              <a:t>(1), p.75.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1"/>
              </a:rPr>
              <a:t>https://www.mdpi.com/2199-8531/7/1/75/pdf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Ramon, X. and Rojas-Torrijos, J.L., 2022. Public service media, sports and cultural citizenship in the age of social media: An analysis of BBC Sport agenda diversity on Twitter. </a:t>
            </a:r>
            <a:r>
              <a:rPr lang="en-US" altLang="zh-CN" sz="800" b="0" i="1" u="none" strike="noStrike" kern="1200" cap="none" spc="0" baseline="0">
                <a:solidFill>
                  <a:srgbClr val="404040"/>
                </a:solidFill>
                <a:latin typeface="Trebuchet MS" pitchFamily="0" charset="0"/>
                <a:ea typeface="华文新魏" pitchFamily="0" charset="0"/>
                <a:cs typeface="Lucida Sans"/>
              </a:rPr>
              <a:t>International Review for the Sociology of Sport</a:t>
            </a:r>
            <a:r>
              <a:rPr lang="en-US" altLang="zh-CN" sz="800" b="0" i="0" u="none" strike="noStrike" kern="1200" cap="none" spc="0" baseline="0">
                <a:solidFill>
                  <a:srgbClr val="404040"/>
                </a:solidFill>
                <a:latin typeface="Trebuchet MS" pitchFamily="0" charset="0"/>
                <a:ea typeface="华文新魏" pitchFamily="0" charset="0"/>
                <a:cs typeface="Lucida Sans"/>
              </a:rPr>
              <a:t>, </a:t>
            </a:r>
            <a:r>
              <a:rPr lang="en-US" altLang="zh-CN" sz="800" b="0" i="1" u="none" strike="noStrike" kern="1200" cap="none" spc="0" baseline="0">
                <a:solidFill>
                  <a:srgbClr val="404040"/>
                </a:solidFill>
                <a:latin typeface="Trebuchet MS" pitchFamily="0" charset="0"/>
                <a:ea typeface="华文新魏" pitchFamily="0" charset="0"/>
                <a:cs typeface="Lucida Sans"/>
              </a:rPr>
              <a:t>57</a:t>
            </a:r>
            <a:r>
              <a:rPr lang="en-US" altLang="zh-CN" sz="800" b="0" i="0" u="none" strike="noStrike" kern="1200" cap="none" spc="0" baseline="0">
                <a:solidFill>
                  <a:srgbClr val="404040"/>
                </a:solidFill>
                <a:latin typeface="Trebuchet MS" pitchFamily="0" charset="0"/>
                <a:ea typeface="华文新魏" pitchFamily="0" charset="0"/>
                <a:cs typeface="Lucida Sans"/>
              </a:rPr>
              <a:t>(6), pp.918-939.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2"/>
              </a:rPr>
              <a:t>https://repositori.upf.edu/bitstream/handle/10230/48563/Ramon_soc_publ.pdf?sequence=1&amp;isAllowed=y</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Toan</a:t>
            </a:r>
            <a:r>
              <a:rPr lang="en-US" altLang="zh-CN" sz="800" b="0" i="0" u="none" strike="noStrike" kern="1200" cap="none" spc="0" baseline="0">
                <a:solidFill>
                  <a:srgbClr val="404040"/>
                </a:solidFill>
                <a:latin typeface="Trebuchet MS" pitchFamily="0" charset="0"/>
                <a:ea typeface="华文新魏" pitchFamily="0" charset="0"/>
                <a:cs typeface="Lucida Sans"/>
              </a:rPr>
              <a:t>, T.T., 2023. Opportunities and challenges for quality of human resource in public sector of Vietnam’s logistics industry. </a:t>
            </a:r>
            <a:r>
              <a:rPr lang="en-US" altLang="zh-CN" sz="800" b="0" i="1" u="none" strike="noStrike" kern="1200" cap="none" spc="0" baseline="0">
                <a:solidFill>
                  <a:srgbClr val="404040"/>
                </a:solidFill>
                <a:latin typeface="Trebuchet MS" pitchFamily="0" charset="0"/>
                <a:ea typeface="华文新魏" pitchFamily="0" charset="0"/>
                <a:cs typeface="Lucida Sans"/>
              </a:rPr>
              <a:t>International journal of public sector performance management</a:t>
            </a:r>
            <a:r>
              <a:rPr lang="en-US" altLang="zh-CN" sz="800" b="0" i="0" u="none" strike="noStrike" kern="1200" cap="none" spc="0" baseline="0">
                <a:solidFill>
                  <a:srgbClr val="404040"/>
                </a:solidFill>
                <a:latin typeface="Trebuchet MS" pitchFamily="0" charset="0"/>
                <a:ea typeface="华文新魏" pitchFamily="0" charset="0"/>
                <a:cs typeface="Lucida Sans"/>
              </a:rPr>
              <a:t>.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3"/>
              </a:rPr>
              <a:t>https://www.researchgate.net/profile/Nguyen-Tien-32/publication/365748459_Opportunities_and_challenges_for_quality_of_human_resource_in_public_sector_of_Vietnam's_logistics_industry/links/63948c2f484e65005bfa8f45/Opportunities-and-challenges-for-quality-of-human-resource-in-public-sector-of-Vietnams-logistics-industry.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en-US" altLang="zh-CN" sz="800" b="0" i="0" u="none" strike="noStrike" kern="1200" cap="none" spc="0" baseline="0">
              <a:solidFill>
                <a:srgbClr val="404040"/>
              </a:solidFill>
              <a:latin typeface="Trebuchet MS" pitchFamily="0" charset="0"/>
              <a:ea typeface="华文新魏" pitchFamily="0" charset="0"/>
              <a:cs typeface="Lucida Sans"/>
            </a:endParaRPr>
          </a:p>
          <a:p>
            <a:pPr marL="114300" indent="0" algn="just">
              <a:lnSpc>
                <a:spcPct val="80000"/>
              </a:lnSpc>
              <a:spcBef>
                <a:spcPts val="0"/>
              </a:spcBef>
              <a:spcAft>
                <a:spcPts val="0"/>
              </a:spcAft>
              <a:buNone/>
            </a:pPr>
            <a:r>
              <a:rPr lang="en-US" altLang="zh-CN" sz="800" b="0" i="0" u="none" strike="noStrike" kern="1200" cap="none" spc="0" baseline="0">
                <a:solidFill>
                  <a:srgbClr val="404040"/>
                </a:solidFill>
                <a:latin typeface="Trebuchet MS" pitchFamily="0" charset="0"/>
                <a:ea typeface="华文新魏" pitchFamily="0" charset="0"/>
                <a:cs typeface="Lucida Sans"/>
              </a:rPr>
              <a:t>Yong, J.Y., </a:t>
            </a:r>
            <a:r>
              <a:rPr lang="en-US" altLang="zh-CN" sz="800" b="0" i="0" u="none" strike="noStrike" kern="1200" cap="none" spc="0" baseline="0">
                <a:solidFill>
                  <a:srgbClr val="404040"/>
                </a:solidFill>
                <a:latin typeface="Trebuchet MS" pitchFamily="0" charset="0"/>
                <a:ea typeface="华文新魏" pitchFamily="0" charset="0"/>
                <a:cs typeface="Lucida Sans"/>
              </a:rPr>
              <a:t>Yusliza</a:t>
            </a:r>
            <a:r>
              <a:rPr lang="en-US" altLang="zh-CN" sz="800" b="0" i="0" u="none" strike="noStrike" kern="1200" cap="none" spc="0" baseline="0">
                <a:solidFill>
                  <a:srgbClr val="404040"/>
                </a:solidFill>
                <a:latin typeface="Trebuchet MS" pitchFamily="0" charset="0"/>
                <a:ea typeface="华文新魏" pitchFamily="0" charset="0"/>
                <a:cs typeface="Lucida Sans"/>
              </a:rPr>
              <a:t>, M.Y., </a:t>
            </a:r>
            <a:r>
              <a:rPr lang="en-US" altLang="zh-CN" sz="800" b="0" i="0" u="none" strike="noStrike" kern="1200" cap="none" spc="0" baseline="0">
                <a:solidFill>
                  <a:srgbClr val="404040"/>
                </a:solidFill>
                <a:latin typeface="Trebuchet MS" pitchFamily="0" charset="0"/>
                <a:ea typeface="华文新魏" pitchFamily="0" charset="0"/>
                <a:cs typeface="Lucida Sans"/>
              </a:rPr>
              <a:t>Ramayah</a:t>
            </a:r>
            <a:r>
              <a:rPr lang="en-US" altLang="zh-CN" sz="800" b="0" i="0" u="none" strike="noStrike" kern="1200" cap="none" spc="0" baseline="0">
                <a:solidFill>
                  <a:srgbClr val="404040"/>
                </a:solidFill>
                <a:latin typeface="Trebuchet MS" pitchFamily="0" charset="0"/>
                <a:ea typeface="华文新魏" pitchFamily="0" charset="0"/>
                <a:cs typeface="Lucida Sans"/>
              </a:rPr>
              <a:t>, T., Chiappetta </a:t>
            </a:r>
            <a:r>
              <a:rPr lang="en-US" altLang="zh-CN" sz="800" b="0" i="0" u="none" strike="noStrike" kern="1200" cap="none" spc="0" baseline="0">
                <a:solidFill>
                  <a:srgbClr val="404040"/>
                </a:solidFill>
                <a:latin typeface="Trebuchet MS" pitchFamily="0" charset="0"/>
                <a:ea typeface="华文新魏" pitchFamily="0" charset="0"/>
                <a:cs typeface="Lucida Sans"/>
              </a:rPr>
              <a:t>Jabbour</a:t>
            </a:r>
            <a:r>
              <a:rPr lang="en-US" altLang="zh-CN" sz="800" b="0" i="0" u="none" strike="noStrike" kern="1200" cap="none" spc="0" baseline="0">
                <a:solidFill>
                  <a:srgbClr val="404040"/>
                </a:solidFill>
                <a:latin typeface="Trebuchet MS" pitchFamily="0" charset="0"/>
                <a:ea typeface="华文新魏" pitchFamily="0" charset="0"/>
                <a:cs typeface="Lucida Sans"/>
              </a:rPr>
              <a:t>, C.J., </a:t>
            </a:r>
            <a:r>
              <a:rPr lang="en-US" altLang="zh-CN" sz="800" b="0" i="0" u="none" strike="noStrike" kern="1200" cap="none" spc="0" baseline="0">
                <a:solidFill>
                  <a:srgbClr val="404040"/>
                </a:solidFill>
                <a:latin typeface="Trebuchet MS" pitchFamily="0" charset="0"/>
                <a:ea typeface="华文新魏" pitchFamily="0" charset="0"/>
                <a:cs typeface="Lucida Sans"/>
              </a:rPr>
              <a:t>Sehnem</a:t>
            </a:r>
            <a:r>
              <a:rPr lang="en-US" altLang="zh-CN" sz="800" b="0" i="0" u="none" strike="noStrike" kern="1200" cap="none" spc="0" baseline="0">
                <a:solidFill>
                  <a:srgbClr val="404040"/>
                </a:solidFill>
                <a:latin typeface="Trebuchet MS" pitchFamily="0" charset="0"/>
                <a:ea typeface="华文新魏" pitchFamily="0" charset="0"/>
                <a:cs typeface="Lucida Sans"/>
              </a:rPr>
              <a:t>, S. and Mani, V., 2020. Pathways towards sustainability in manufacturing organizations: Empirical evidence on the role of green human resource management. Business Strategy and the Environment, 29(1), pp.212-228. Available at: </a:t>
            </a:r>
            <a:r>
              <a:rPr lang="en-US" altLang="zh-CN" sz="800" b="0" i="0" u="sng" strike="noStrike" kern="1200" cap="none" spc="0" baseline="0">
                <a:solidFill>
                  <a:srgbClr val="404040"/>
                </a:solidFill>
                <a:latin typeface="Trebuchet MS" pitchFamily="0" charset="0"/>
                <a:ea typeface="华文新魏" pitchFamily="0" charset="0"/>
                <a:cs typeface="Lucida Sans"/>
                <a:hlinkClick r:id="rId14"/>
              </a:rPr>
              <a:t>https://www.atlantis-press.com/article/125940417.pdf</a:t>
            </a:r>
            <a:r>
              <a:rPr lang="en-US" altLang="zh-CN" sz="800" b="0" i="0" u="none" strike="noStrike" kern="1200" cap="none" spc="0" baseline="0">
                <a:solidFill>
                  <a:srgbClr val="404040"/>
                </a:solidFill>
                <a:latin typeface="Trebuchet MS" pitchFamily="0" charset="0"/>
                <a:ea typeface="华文新魏" pitchFamily="0" charset="0"/>
                <a:cs typeface="Lucida Sans"/>
              </a:rPr>
              <a:t> [Accessed on 11 July 2023].</a:t>
            </a:r>
            <a:endParaRPr lang="zh-CN" altLang="en-US" sz="800" b="0" i="0" u="none" strike="noStrike" kern="1200" cap="none" spc="0" baseline="0">
              <a:solidFill>
                <a:srgbClr val="404040"/>
              </a:solidFill>
              <a:latin typeface="Trebuchet MS" pitchFamily="0" charset="0"/>
              <a:ea typeface="华文新魏" pitchFamily="0" charset="0"/>
              <a:cs typeface="Lucida Sans"/>
            </a:endParaRPr>
          </a:p>
        </p:txBody>
      </p:sp>
    </p:spTree>
    <p:extLst>
      <p:ext uri="{BB962C8B-B14F-4D97-AF65-F5344CB8AC3E}">
        <p14:creationId xmlns:p14="http://schemas.microsoft.com/office/powerpoint/2010/main" val="615976507"/>
      </p:ext>
    </p:extLst>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
        <a:ea typeface=""/>
        <a:cs typeface=""/>
      </a:majorFont>
      <a:minorFont>
        <a:latin typeface=""/>
        <a:ea typeface=""/>
        <a:cs typeface=""/>
      </a:minorFont>
    </a:fontScheme>
    <a:fmtScheme name="Facet">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modified xsi:type="dcterms:W3CDTF">2023-07-11T11:17:51Z</dcterms:modified>
</cp:coreProperties>
</file>