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charts/chart2.xml" ContentType="application/vnd.openxmlformats-officedocument.drawingml.chart+xml"/>
  <Override PartName="/ppt/charts/chart3.xml" ContentType="application/vnd.openxmlformats-officedocument.drawingml.chart+xml"/>
  <Override PartName="/ppt/theme/themeOverride2.xml" ContentType="application/vnd.openxmlformats-officedocument.themeOverride+xml"/>
  <Override PartName="/ppt/charts/chart4.xml" ContentType="application/vnd.openxmlformats-officedocument.drawingml.chart+xml"/>
  <Override PartName="/ppt/theme/themeOverride3.xml" ContentType="application/vnd.openxmlformats-officedocument.themeOverr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70" r:id="rId3"/>
    <p:sldId id="268" r:id="rId4"/>
    <p:sldId id="258" r:id="rId5"/>
    <p:sldId id="259" r:id="rId6"/>
    <p:sldId id="271" r:id="rId7"/>
    <p:sldId id="260" r:id="rId8"/>
    <p:sldId id="261" r:id="rId9"/>
    <p:sldId id="267" r:id="rId10"/>
    <p:sldId id="262" r:id="rId11"/>
    <p:sldId id="263" r:id="rId12"/>
    <p:sldId id="266" r:id="rId13"/>
    <p:sldId id="269" r:id="rId14"/>
    <p:sldId id="264" r:id="rId15"/>
    <p:sldId id="265"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6912" autoAdjust="0"/>
    <p:restoredTop sz="94660"/>
  </p:normalViewPr>
  <p:slideViewPr>
    <p:cSldViewPr>
      <p:cViewPr>
        <p:scale>
          <a:sx n="76" d="100"/>
          <a:sy n="76" d="100"/>
        </p:scale>
        <p:origin x="-972"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2" Type="http://schemas.openxmlformats.org/officeDocument/2006/relationships/package" Target="../embeddings/Microsoft_Excel_Worksheet3.xlsx"/><Relationship Id="rId1" Type="http://schemas.openxmlformats.org/officeDocument/2006/relationships/themeOverride" Target="../theme/themeOverride2.xml"/></Relationships>
</file>

<file path=ppt/charts/_rels/chart4.xml.rels><?xml version="1.0" encoding="UTF-8" standalone="yes"?>
<Relationships xmlns="http://schemas.openxmlformats.org/package/2006/relationships"><Relationship Id="rId2" Type="http://schemas.openxmlformats.org/officeDocument/2006/relationships/package" Target="../embeddings/Microsoft_Excel_Worksheet4.xlsx"/><Relationship Id="rId1" Type="http://schemas.openxmlformats.org/officeDocument/2006/relationships/themeOverride" Target="../theme/themeOverride3.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I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Sheet1!$B$1</c:f>
              <c:strCache>
                <c:ptCount val="1"/>
                <c:pt idx="0">
                  <c:v>Do you agree multi-skilling may improve your performance ?</c:v>
                </c:pt>
              </c:strCache>
            </c:strRef>
          </c:tx>
          <c:dLbls>
            <c:spPr>
              <a:noFill/>
              <a:ln>
                <a:noFill/>
              </a:ln>
              <a:effectLst/>
            </c:spPr>
            <c:txPr>
              <a:bodyPr wrap="square" lIns="38100" tIns="19050" rIns="38100" bIns="19050" anchor="ctr">
                <a:spAutoFit/>
              </a:bodyPr>
              <a:lstStyle/>
              <a:p>
                <a:pPr>
                  <a:defRPr sz="1600"/>
                </a:pPr>
                <a:endParaRPr lang="en-US"/>
              </a:p>
            </c:txPr>
            <c:showLegendKey val="0"/>
            <c:showVal val="0"/>
            <c:showCatName val="0"/>
            <c:showSerName val="0"/>
            <c:showPercent val="1"/>
            <c:showBubbleSize val="0"/>
            <c:showLeaderLines val="1"/>
            <c:extLst xmlns:c16r2="http://schemas.microsoft.com/office/drawing/2015/06/chart">
              <c:ext xmlns:c15="http://schemas.microsoft.com/office/drawing/2012/chart" uri="{CE6537A1-D6FC-4f65-9D91-7224C49458BB}">
                <c15:layout/>
              </c:ext>
            </c:extLst>
          </c:dLbls>
          <c:cat>
            <c:strRef>
              <c:f>Sheet1!$A$2:$A$3</c:f>
              <c:strCache>
                <c:ptCount val="2"/>
                <c:pt idx="0">
                  <c:v>Agree</c:v>
                </c:pt>
                <c:pt idx="1">
                  <c:v>Neutral</c:v>
                </c:pt>
              </c:strCache>
            </c:strRef>
          </c:cat>
          <c:val>
            <c:numRef>
              <c:f>Sheet1!$B$2:$B$3</c:f>
              <c:numCache>
                <c:formatCode>0%</c:formatCode>
                <c:ptCount val="2"/>
                <c:pt idx="0">
                  <c:v>0.96</c:v>
                </c:pt>
                <c:pt idx="1">
                  <c:v>0.04</c:v>
                </c:pt>
              </c:numCache>
            </c:numRef>
          </c:val>
          <c:extLst xmlns:c16r2="http://schemas.microsoft.com/office/drawing/2015/06/chart">
            <c:ext xmlns:c16="http://schemas.microsoft.com/office/drawing/2014/chart" uri="{C3380CC4-5D6E-409C-BE32-E72D297353CC}">
              <c16:uniqueId val="{00000000-AAD9-40FD-B127-BD4D39AC7733}"/>
            </c:ext>
          </c:extLst>
        </c:ser>
        <c:dLbls>
          <c:showLegendKey val="0"/>
          <c:showVal val="0"/>
          <c:showCatName val="0"/>
          <c:showSerName val="0"/>
          <c:showPercent val="1"/>
          <c:showBubbleSize val="0"/>
          <c:showLeaderLines val="1"/>
        </c:dLbls>
        <c:firstSliceAng val="0"/>
      </c:pieChart>
    </c:plotArea>
    <c:legend>
      <c:legendPos val="t"/>
      <c:overlay val="0"/>
      <c:txPr>
        <a:bodyPr/>
        <a:lstStyle/>
        <a:p>
          <a:pPr>
            <a:defRPr sz="1800"/>
          </a:pPr>
          <a:endParaRPr lang="en-US"/>
        </a:p>
      </c:txPr>
    </c:legend>
    <c:plotVisOnly val="1"/>
    <c:dispBlanksAs val="gap"/>
    <c:showDLblsOverMax val="0"/>
  </c:chart>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I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Do you agree multi-skilling may improve your career prospect ?</c:v>
                </c:pt>
              </c:strCache>
            </c:strRef>
          </c:tx>
          <c:dLbls>
            <c:dLbl>
              <c:idx val="1"/>
              <c:layout>
                <c:manualLayout>
                  <c:x val="-6.3898852921162638E-2"/>
                  <c:y val="2.1598276433103851E-2"/>
                </c:manualLayout>
              </c:layout>
              <c:showLegendKey val="0"/>
              <c:showVal val="0"/>
              <c:showCatName val="0"/>
              <c:showSerName val="0"/>
              <c:showPercent val="1"/>
              <c:showBubbleSize val="0"/>
              <c:extLst xmlns:c16r2="http://schemas.microsoft.com/office/drawing/2015/06/chart">
                <c:ext xmlns:c15="http://schemas.microsoft.com/office/drawing/2012/chart" uri="{CE6537A1-D6FC-4f65-9D91-7224C49458BB}">
                  <c15:layout/>
                </c:ext>
                <c:ext xmlns:c16="http://schemas.microsoft.com/office/drawing/2014/chart" uri="{C3380CC4-5D6E-409C-BE32-E72D297353CC}">
                  <c16:uniqueId val="{00000000-207F-425B-AE89-E9DA0E2EAFC1}"/>
                </c:ext>
              </c:extLst>
            </c:dLbl>
            <c:dLbl>
              <c:idx val="2"/>
              <c:layout>
                <c:manualLayout>
                  <c:x val="9.5779867794303489E-2"/>
                  <c:y val="1.2171332377220052E-2"/>
                </c:manualLayout>
              </c:layout>
              <c:showLegendKey val="0"/>
              <c:showVal val="0"/>
              <c:showCatName val="0"/>
              <c:showSerName val="0"/>
              <c:showPercent val="1"/>
              <c:showBubbleSize val="0"/>
              <c:extLst xmlns:c16r2="http://schemas.microsoft.com/office/drawing/2015/06/chart">
                <c:ext xmlns:c15="http://schemas.microsoft.com/office/drawing/2012/chart" uri="{CE6537A1-D6FC-4f65-9D91-7224C49458BB}">
                  <c15:layout/>
                </c:ext>
                <c:ext xmlns:c16="http://schemas.microsoft.com/office/drawing/2014/chart" uri="{C3380CC4-5D6E-409C-BE32-E72D297353CC}">
                  <c16:uniqueId val="{00000001-207F-425B-AE89-E9DA0E2EAFC1}"/>
                </c:ext>
              </c:extLst>
            </c:dLbl>
            <c:spPr>
              <a:noFill/>
              <a:ln>
                <a:noFill/>
              </a:ln>
              <a:effectLst/>
            </c:spPr>
            <c:showLegendKey val="0"/>
            <c:showVal val="0"/>
            <c:showCatName val="0"/>
            <c:showSerName val="0"/>
            <c:showPercent val="1"/>
            <c:showBubbleSize val="0"/>
            <c:showLeaderLines val="1"/>
            <c:extLst xmlns:c16r2="http://schemas.microsoft.com/office/drawing/2015/06/chart">
              <c:ext xmlns:c15="http://schemas.microsoft.com/office/drawing/2012/chart" uri="{CE6537A1-D6FC-4f65-9D91-7224C49458BB}">
                <c15:layout/>
              </c:ext>
            </c:extLst>
          </c:dLbls>
          <c:cat>
            <c:strRef>
              <c:f>Sheet1!$A$2:$A$4</c:f>
              <c:strCache>
                <c:ptCount val="3"/>
                <c:pt idx="0">
                  <c:v>Agree</c:v>
                </c:pt>
                <c:pt idx="1">
                  <c:v>Neutral</c:v>
                </c:pt>
                <c:pt idx="2">
                  <c:v>Disagree</c:v>
                </c:pt>
              </c:strCache>
            </c:strRef>
          </c:cat>
          <c:val>
            <c:numRef>
              <c:f>Sheet1!$B$2:$B$4</c:f>
              <c:numCache>
                <c:formatCode>0.00%</c:formatCode>
                <c:ptCount val="3"/>
                <c:pt idx="0" formatCode="0%">
                  <c:v>0.96</c:v>
                </c:pt>
                <c:pt idx="1">
                  <c:v>1.4E-2</c:v>
                </c:pt>
                <c:pt idx="2" formatCode="0%">
                  <c:v>0.03</c:v>
                </c:pt>
              </c:numCache>
            </c:numRef>
          </c:val>
          <c:extLst xmlns:c16r2="http://schemas.microsoft.com/office/drawing/2015/06/chart">
            <c:ext xmlns:c16="http://schemas.microsoft.com/office/drawing/2014/chart" uri="{C3380CC4-5D6E-409C-BE32-E72D297353CC}">
              <c16:uniqueId val="{00000002-207F-425B-AE89-E9DA0E2EAFC1}"/>
            </c:ext>
          </c:extLst>
        </c:ser>
        <c:dLbls>
          <c:showLegendKey val="0"/>
          <c:showVal val="0"/>
          <c:showCatName val="0"/>
          <c:showSerName val="0"/>
          <c:showPercent val="1"/>
          <c:showBubbleSize val="0"/>
          <c:showLeaderLines val="1"/>
        </c:dLbls>
        <c:firstSliceAng val="0"/>
      </c:pieChart>
    </c:plotArea>
    <c:legend>
      <c:legendPos val="t"/>
      <c:overlay val="0"/>
    </c:legend>
    <c:plotVisOnly val="1"/>
    <c:dispBlanksAs val="gap"/>
    <c:showDLblsOverMax val="0"/>
  </c:chart>
  <c:txPr>
    <a:bodyPr/>
    <a:lstStyle/>
    <a:p>
      <a:pPr>
        <a:defRPr sz="1800"/>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I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Sheet1!$B$1</c:f>
              <c:strCache>
                <c:ptCount val="1"/>
                <c:pt idx="0">
                  <c:v>In order to avoid disrupting the service to guests,would you be willing to attend training outside of work hours?</c:v>
                </c:pt>
              </c:strCache>
            </c:strRef>
          </c:tx>
          <c:dLbls>
            <c:dLbl>
              <c:idx val="1"/>
              <c:spPr>
                <a:noFill/>
                <a:ln>
                  <a:noFill/>
                </a:ln>
                <a:effectLst/>
              </c:spPr>
              <c:txPr>
                <a:bodyPr wrap="square" lIns="38100" tIns="19050" rIns="38100" bIns="19050" anchor="ctr">
                  <a:spAutoFit/>
                </a:bodyPr>
                <a:lstStyle/>
                <a:p>
                  <a:pPr>
                    <a:defRPr sz="1600"/>
                  </a:pPr>
                  <a:endParaRPr lang="en-US"/>
                </a:p>
              </c:txPr>
              <c:showLegendKey val="0"/>
              <c:showVal val="0"/>
              <c:showCatName val="0"/>
              <c:showSerName val="0"/>
              <c:showPercent val="1"/>
              <c:showBubbleSize val="0"/>
            </c:dLbl>
            <c:spPr>
              <a:noFill/>
              <a:ln>
                <a:noFill/>
              </a:ln>
              <a:effectLst/>
            </c:spPr>
            <c:txPr>
              <a:bodyPr wrap="square" lIns="38100" tIns="19050" rIns="38100" bIns="19050" anchor="ctr">
                <a:spAutoFit/>
              </a:bodyPr>
              <a:lstStyle/>
              <a:p>
                <a:pPr>
                  <a:defRPr sz="1800"/>
                </a:pPr>
                <a:endParaRPr lang="en-US"/>
              </a:p>
            </c:txPr>
            <c:showLegendKey val="0"/>
            <c:showVal val="0"/>
            <c:showCatName val="0"/>
            <c:showSerName val="0"/>
            <c:showPercent val="1"/>
            <c:showBubbleSize val="0"/>
            <c:showLeaderLines val="1"/>
            <c:extLst xmlns:c16r2="http://schemas.microsoft.com/office/drawing/2015/06/chart">
              <c:ext xmlns:c15="http://schemas.microsoft.com/office/drawing/2012/chart" uri="{CE6537A1-D6FC-4f65-9D91-7224C49458BB}">
                <c15:layout/>
              </c:ext>
            </c:extLst>
          </c:dLbls>
          <c:cat>
            <c:strRef>
              <c:f>Sheet1!$A$2:$A$3</c:f>
              <c:strCache>
                <c:ptCount val="2"/>
                <c:pt idx="0">
                  <c:v>Yes </c:v>
                </c:pt>
                <c:pt idx="1">
                  <c:v>No</c:v>
                </c:pt>
              </c:strCache>
            </c:strRef>
          </c:cat>
          <c:val>
            <c:numRef>
              <c:f>Sheet1!$B$2:$B$3</c:f>
              <c:numCache>
                <c:formatCode>0%</c:formatCode>
                <c:ptCount val="2"/>
                <c:pt idx="0">
                  <c:v>0.56999999999999995</c:v>
                </c:pt>
                <c:pt idx="1">
                  <c:v>0.43</c:v>
                </c:pt>
              </c:numCache>
            </c:numRef>
          </c:val>
          <c:extLst xmlns:c16r2="http://schemas.microsoft.com/office/drawing/2015/06/chart">
            <c:ext xmlns:c16="http://schemas.microsoft.com/office/drawing/2014/chart" uri="{C3380CC4-5D6E-409C-BE32-E72D297353CC}">
              <c16:uniqueId val="{00000001-A582-4C3C-A990-BD6F3D750B5D}"/>
            </c:ext>
          </c:extLst>
        </c:ser>
        <c:dLbls>
          <c:showLegendKey val="0"/>
          <c:showVal val="0"/>
          <c:showCatName val="0"/>
          <c:showSerName val="0"/>
          <c:showPercent val="1"/>
          <c:showBubbleSize val="0"/>
          <c:showLeaderLines val="1"/>
        </c:dLbls>
        <c:firstSliceAng val="0"/>
      </c:pieChart>
    </c:plotArea>
    <c:legend>
      <c:legendPos val="t"/>
      <c:overlay val="0"/>
      <c:txPr>
        <a:bodyPr/>
        <a:lstStyle/>
        <a:p>
          <a:pPr>
            <a:defRPr sz="1800"/>
          </a:pPr>
          <a:endParaRPr lang="en-US"/>
        </a:p>
      </c:txPr>
    </c:legend>
    <c:plotVisOnly val="1"/>
    <c:dispBlanksAs val="gap"/>
    <c:showDLblsOverMax val="0"/>
  </c:chart>
  <c:externalData r:id="rId2">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I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Sheet1!$B$1</c:f>
              <c:strCache>
                <c:ptCount val="1"/>
                <c:pt idx="0">
                  <c:v>Our Guests and LUX*Grand Gaube team wil benefit from multi-skilled Front Office Team Members ?</c:v>
                </c:pt>
              </c:strCache>
            </c:strRef>
          </c:tx>
          <c:dLbls>
            <c:spPr>
              <a:noFill/>
              <a:ln>
                <a:noFill/>
              </a:ln>
              <a:effectLst/>
            </c:spPr>
            <c:txPr>
              <a:bodyPr wrap="square" lIns="38100" tIns="19050" rIns="38100" bIns="19050" anchor="ctr">
                <a:spAutoFit/>
              </a:bodyPr>
              <a:lstStyle/>
              <a:p>
                <a:pPr>
                  <a:defRPr sz="1600"/>
                </a:pPr>
                <a:endParaRPr lang="en-US"/>
              </a:p>
            </c:txPr>
            <c:showLegendKey val="0"/>
            <c:showVal val="0"/>
            <c:showCatName val="0"/>
            <c:showSerName val="0"/>
            <c:showPercent val="1"/>
            <c:showBubbleSize val="0"/>
            <c:showLeaderLines val="1"/>
            <c:extLst xmlns:c16r2="http://schemas.microsoft.com/office/drawing/2015/06/chart">
              <c:ext xmlns:c15="http://schemas.microsoft.com/office/drawing/2012/chart" uri="{CE6537A1-D6FC-4f65-9D91-7224C49458BB}">
                <c15:layout/>
              </c:ext>
            </c:extLst>
          </c:dLbls>
          <c:cat>
            <c:strRef>
              <c:f>Sheet1!$A$2:$A$3</c:f>
              <c:strCache>
                <c:ptCount val="2"/>
                <c:pt idx="0">
                  <c:v>Agreed</c:v>
                </c:pt>
                <c:pt idx="1">
                  <c:v>Neutral</c:v>
                </c:pt>
              </c:strCache>
            </c:strRef>
          </c:cat>
          <c:val>
            <c:numRef>
              <c:f>Sheet1!$B$2:$B$3</c:f>
              <c:numCache>
                <c:formatCode>0%</c:formatCode>
                <c:ptCount val="2"/>
                <c:pt idx="0">
                  <c:v>0.7</c:v>
                </c:pt>
                <c:pt idx="1">
                  <c:v>0.17</c:v>
                </c:pt>
              </c:numCache>
            </c:numRef>
          </c:val>
          <c:extLst xmlns:c16r2="http://schemas.microsoft.com/office/drawing/2015/06/chart">
            <c:ext xmlns:c16="http://schemas.microsoft.com/office/drawing/2014/chart" uri="{C3380CC4-5D6E-409C-BE32-E72D297353CC}">
              <c16:uniqueId val="{00000000-A83C-43D6-BB19-90EFF40BFE93}"/>
            </c:ext>
          </c:extLst>
        </c:ser>
        <c:dLbls>
          <c:showLegendKey val="0"/>
          <c:showVal val="0"/>
          <c:showCatName val="0"/>
          <c:showSerName val="0"/>
          <c:showPercent val="1"/>
          <c:showBubbleSize val="0"/>
          <c:showLeaderLines val="1"/>
        </c:dLbls>
        <c:firstSliceAng val="0"/>
      </c:pieChart>
    </c:plotArea>
    <c:legend>
      <c:legendPos val="t"/>
      <c:overlay val="0"/>
      <c:txPr>
        <a:bodyPr/>
        <a:lstStyle/>
        <a:p>
          <a:pPr>
            <a:defRPr sz="1800"/>
          </a:pPr>
          <a:endParaRPr lang="en-US"/>
        </a:p>
      </c:txPr>
    </c:legend>
    <c:plotVisOnly val="1"/>
    <c:dispBlanksAs val="gap"/>
    <c:showDLblsOverMax val="0"/>
  </c:chart>
  <c:externalData r:id="rId2">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1F3ED11-1039-47F3-9E20-0E6268AB38E3}" type="datetimeFigureOut">
              <a:rPr lang="en-IN" smtClean="0"/>
              <a:t>19-04-2019</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2AF140-1693-469D-A1CF-68150418D896}" type="slidenum">
              <a:rPr lang="en-IN" smtClean="0"/>
              <a:t>‹#›</a:t>
            </a:fld>
            <a:endParaRPr lang="en-IN"/>
          </a:p>
        </p:txBody>
      </p:sp>
    </p:spTree>
    <p:extLst>
      <p:ext uri="{BB962C8B-B14F-4D97-AF65-F5344CB8AC3E}">
        <p14:creationId xmlns:p14="http://schemas.microsoft.com/office/powerpoint/2010/main" val="2923520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A2AF140-1693-469D-A1CF-68150418D896}" type="slidenum">
              <a:rPr lang="en-IN" smtClean="0"/>
              <a:t>4</a:t>
            </a:fld>
            <a:endParaRPr lang="en-IN"/>
          </a:p>
        </p:txBody>
      </p:sp>
    </p:spTree>
    <p:extLst>
      <p:ext uri="{BB962C8B-B14F-4D97-AF65-F5344CB8AC3E}">
        <p14:creationId xmlns:p14="http://schemas.microsoft.com/office/powerpoint/2010/main" val="210193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A2AF140-1693-469D-A1CF-68150418D896}" type="slidenum">
              <a:rPr lang="en-IN" smtClean="0"/>
              <a:t>15</a:t>
            </a:fld>
            <a:endParaRPr lang="en-IN"/>
          </a:p>
        </p:txBody>
      </p:sp>
    </p:spTree>
    <p:extLst>
      <p:ext uri="{BB962C8B-B14F-4D97-AF65-F5344CB8AC3E}">
        <p14:creationId xmlns:p14="http://schemas.microsoft.com/office/powerpoint/2010/main" val="1792671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F874868F-7205-4E95-B64F-E9A2D789869D}" type="datetimeFigureOut">
              <a:rPr lang="en-IN" smtClean="0"/>
              <a:t>19-04-2019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465006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874868F-7205-4E95-B64F-E9A2D789869D}" type="datetimeFigureOut">
              <a:rPr lang="en-IN" smtClean="0"/>
              <a:t>19-04-2019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1547800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74868F-7205-4E95-B64F-E9A2D789869D}" type="datetimeFigureOut">
              <a:rPr lang="en-IN" smtClean="0"/>
              <a:t>19-04-2019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38170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F874868F-7205-4E95-B64F-E9A2D789869D}" type="datetimeFigureOut">
              <a:rPr lang="en-IN" smtClean="0"/>
              <a:t>19-04-2019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3072237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F874868F-7205-4E95-B64F-E9A2D789869D}" type="datetimeFigureOut">
              <a:rPr lang="en-IN" smtClean="0"/>
              <a:t>19-04-2019</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1006145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F874868F-7205-4E95-B64F-E9A2D789869D}" type="datetimeFigureOut">
              <a:rPr lang="en-IN" smtClean="0"/>
              <a:t>19-04-2019</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3827278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74868F-7205-4E95-B64F-E9A2D789869D}" type="datetimeFigureOut">
              <a:rPr lang="en-IN" smtClean="0"/>
              <a:t>19-04-2019</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288597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74868F-7205-4E95-B64F-E9A2D789869D}" type="datetimeFigureOut">
              <a:rPr lang="en-IN" smtClean="0"/>
              <a:t>19-04-2019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1830441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74868F-7205-4E95-B64F-E9A2D789869D}" type="datetimeFigureOut">
              <a:rPr lang="en-IN" smtClean="0"/>
              <a:t>19-04-2019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1955311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874868F-7205-4E95-B64F-E9A2D789869D}" type="datetimeFigureOut">
              <a:rPr lang="en-IN" smtClean="0"/>
              <a:t>19-04-2019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3856702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874868F-7205-4E95-B64F-E9A2D789869D}" type="datetimeFigureOut">
              <a:rPr lang="en-IN" smtClean="0"/>
              <a:t>19-04-2019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267795-DDC2-4CE1-8C81-5EAF94F3251D}" type="slidenum">
              <a:rPr lang="en-IN" smtClean="0"/>
              <a:t>‹#›</a:t>
            </a:fld>
            <a:endParaRPr lang="en-IN"/>
          </a:p>
        </p:txBody>
      </p:sp>
    </p:spTree>
    <p:extLst>
      <p:ext uri="{BB962C8B-B14F-4D97-AF65-F5344CB8AC3E}">
        <p14:creationId xmlns:p14="http://schemas.microsoft.com/office/powerpoint/2010/main" val="540746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74868F-7205-4E95-B64F-E9A2D789869D}" type="datetimeFigureOut">
              <a:rPr lang="en-IN" smtClean="0"/>
              <a:t>19-04-2019</a:t>
            </a:fld>
            <a:endParaRPr lang="en-IN"/>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267795-DDC2-4CE1-8C81-5EAF94F3251D}" type="slidenum">
              <a:rPr lang="en-IN" smtClean="0"/>
              <a:t>‹#›</a:t>
            </a:fld>
            <a:endParaRPr lang="en-IN"/>
          </a:p>
        </p:txBody>
      </p:sp>
    </p:spTree>
    <p:extLst>
      <p:ext uri="{BB962C8B-B14F-4D97-AF65-F5344CB8AC3E}">
        <p14:creationId xmlns:p14="http://schemas.microsoft.com/office/powerpoint/2010/main" val="5241957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3" y="332656"/>
            <a:ext cx="8856984" cy="1296143"/>
          </a:xfrm>
        </p:spPr>
        <p:txBody>
          <a:bodyPr>
            <a:normAutofit/>
          </a:bodyPr>
          <a:lstStyle/>
          <a:p>
            <a:r>
              <a:rPr lang="en-US" sz="2800" dirty="0">
                <a:latin typeface="Arial" panose="020B0604020202020204" pitchFamily="34" charset="0"/>
                <a:cs typeface="Arial" panose="020B0604020202020204" pitchFamily="34" charset="0"/>
              </a:rPr>
              <a:t>Determining The Best Method For Multi-Skilling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In The </a:t>
            </a:r>
            <a:r>
              <a:rPr lang="en-US" sz="2800" dirty="0" smtClean="0">
                <a:latin typeface="Arial" panose="020B0604020202020204" pitchFamily="34" charset="0"/>
                <a:cs typeface="Arial" panose="020B0604020202020204" pitchFamily="34" charset="0"/>
              </a:rPr>
              <a:t>Front </a:t>
            </a:r>
            <a:r>
              <a:rPr lang="en-US" sz="2800" dirty="0">
                <a:latin typeface="Arial" panose="020B0604020202020204" pitchFamily="34" charset="0"/>
                <a:cs typeface="Arial" panose="020B0604020202020204" pitchFamily="34" charset="0"/>
              </a:rPr>
              <a:t>office Department</a:t>
            </a:r>
            <a:endParaRPr lang="en-IN"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324830" y="1700808"/>
            <a:ext cx="6566351" cy="462771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013809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a:bodyPr>
          <a:lstStyle/>
          <a:p>
            <a:r>
              <a:rPr lang="en-US" sz="2800" dirty="0">
                <a:latin typeface="Arial" pitchFamily="34" charset="0"/>
                <a:cs typeface="Arial" pitchFamily="34" charset="0"/>
              </a:rPr>
              <a:t>Background: </a:t>
            </a:r>
            <a:br>
              <a:rPr lang="en-US" sz="2800" dirty="0">
                <a:latin typeface="Arial" pitchFamily="34" charset="0"/>
                <a:cs typeface="Arial" pitchFamily="34" charset="0"/>
              </a:rPr>
            </a:br>
            <a:r>
              <a:rPr lang="en-US" sz="2800" dirty="0">
                <a:latin typeface="Arial" pitchFamily="34" charset="0"/>
                <a:cs typeface="Arial" pitchFamily="34" charset="0"/>
              </a:rPr>
              <a:t>Why Multi-Skilling is necessary today?</a:t>
            </a:r>
            <a:endParaRPr lang="en-IN" sz="2800" dirty="0">
              <a:latin typeface="Arial" pitchFamily="34" charset="0"/>
              <a:cs typeface="Arial" pitchFamily="34" charset="0"/>
            </a:endParaRPr>
          </a:p>
        </p:txBody>
      </p:sp>
      <p:sp>
        <p:nvSpPr>
          <p:cNvPr id="3" name="Content Placeholder 2"/>
          <p:cNvSpPr>
            <a:spLocks noGrp="1"/>
          </p:cNvSpPr>
          <p:nvPr>
            <p:ph idx="1"/>
          </p:nvPr>
        </p:nvSpPr>
        <p:spPr>
          <a:xfrm>
            <a:off x="457200" y="1411103"/>
            <a:ext cx="8229600" cy="5258259"/>
          </a:xfrm>
        </p:spPr>
        <p:txBody>
          <a:bodyPr>
            <a:noAutofit/>
          </a:bodyPr>
          <a:lstStyle/>
          <a:p>
            <a:pPr marL="0" indent="0">
              <a:buNone/>
            </a:pPr>
            <a:r>
              <a:rPr lang="en-US" sz="2000" dirty="0">
                <a:latin typeface="Arial" panose="020B0604020202020204" pitchFamily="34" charset="0"/>
                <a:cs typeface="Arial" panose="020B0604020202020204" pitchFamily="34" charset="0"/>
              </a:rPr>
              <a:t>For the Front Office Department in LUX* Grand Gaube before renovation, there was a specific desk in the main hotel lobby for:</a:t>
            </a:r>
          </a:p>
          <a:p>
            <a:pPr marL="514350" indent="-514350">
              <a:buFont typeface="+mj-lt"/>
              <a:buAutoNum type="arabicPeriod"/>
            </a:pPr>
            <a:r>
              <a:rPr lang="en-US" sz="2000" dirty="0">
                <a:latin typeface="Arial" panose="020B0604020202020204" pitchFamily="34" charset="0"/>
                <a:cs typeface="Arial" panose="020B0604020202020204" pitchFamily="34" charset="0"/>
              </a:rPr>
              <a:t>Reception</a:t>
            </a:r>
          </a:p>
          <a:p>
            <a:pPr marL="514350" indent="-514350">
              <a:buFont typeface="+mj-lt"/>
              <a:buAutoNum type="arabicPeriod"/>
            </a:pPr>
            <a:r>
              <a:rPr lang="en-US" sz="2000" dirty="0">
                <a:latin typeface="Arial" panose="020B0604020202020204" pitchFamily="34" charset="0"/>
                <a:cs typeface="Arial" panose="020B0604020202020204" pitchFamily="34" charset="0"/>
              </a:rPr>
              <a:t>Guest Relation </a:t>
            </a:r>
          </a:p>
          <a:p>
            <a:pPr marL="514350" indent="-514350">
              <a:buFont typeface="+mj-lt"/>
              <a:buAutoNum type="arabicPeriod"/>
            </a:pPr>
            <a:r>
              <a:rPr lang="en-US" sz="2000" dirty="0">
                <a:latin typeface="Arial" panose="020B0604020202020204" pitchFamily="34" charset="0"/>
                <a:cs typeface="Arial" panose="020B0604020202020204" pitchFamily="34" charset="0"/>
              </a:rPr>
              <a:t>Concierge</a:t>
            </a:r>
          </a:p>
          <a:p>
            <a:pPr marL="0" indent="0">
              <a:buNone/>
            </a:pPr>
            <a:r>
              <a:rPr lang="en-US" sz="2000" dirty="0">
                <a:latin typeface="Arial" panose="020B0604020202020204" pitchFamily="34" charset="0"/>
                <a:cs typeface="Arial" panose="020B0604020202020204" pitchFamily="34" charset="0"/>
              </a:rPr>
              <a:t>Roles of the Team Members were clearly demarcated. </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Since the renovation of the resort in December 2017, the lobby design has changed considerably:</a:t>
            </a:r>
          </a:p>
          <a:p>
            <a:pPr marL="514350" indent="-514350">
              <a:buFont typeface="+mj-lt"/>
              <a:buAutoNum type="arabicPeriod"/>
            </a:pPr>
            <a:r>
              <a:rPr lang="en-US" sz="2000" dirty="0">
                <a:latin typeface="Arial" panose="020B0604020202020204" pitchFamily="34" charset="0"/>
                <a:cs typeface="Arial" panose="020B0604020202020204" pitchFamily="34" charset="0"/>
              </a:rPr>
              <a:t>In the new set up there are no desks, only 3 Pods for Concierge and Guest Relations.</a:t>
            </a:r>
          </a:p>
          <a:p>
            <a:pPr marL="514350" indent="-514350">
              <a:buFont typeface="+mj-lt"/>
              <a:buAutoNum type="arabicPeriod"/>
            </a:pPr>
            <a:r>
              <a:rPr lang="en-US" sz="2000" dirty="0">
                <a:latin typeface="Arial" panose="020B0604020202020204" pitchFamily="34" charset="0"/>
                <a:cs typeface="Arial" panose="020B0604020202020204" pitchFamily="34" charset="0"/>
              </a:rPr>
              <a:t>Reception desk has been replaced by a private Cashier Office, dedicated for monetary transactions.</a:t>
            </a:r>
          </a:p>
          <a:p>
            <a:pPr marL="514350" indent="-514350">
              <a:buFont typeface="+mj-lt"/>
              <a:buAutoNum type="arabicPeriod"/>
            </a:pPr>
            <a:r>
              <a:rPr lang="en-US" sz="2000" dirty="0">
                <a:latin typeface="Arial" panose="020B0604020202020204" pitchFamily="34" charset="0"/>
                <a:cs typeface="Arial" panose="020B0604020202020204" pitchFamily="34" charset="0"/>
              </a:rPr>
              <a:t>Everyone wears the same uniform – so role segregation is not possible.</a:t>
            </a:r>
          </a:p>
          <a:p>
            <a:pPr marL="514350" indent="-514350">
              <a:buFont typeface="+mj-lt"/>
              <a:buAutoNum type="arabicPeriod"/>
            </a:pPr>
            <a:endParaRPr lang="en-US" sz="2000" dirty="0">
              <a:latin typeface="Arial" panose="020B0604020202020204" pitchFamily="34" charset="0"/>
              <a:cs typeface="Arial" panose="020B0604020202020204" pitchFamily="34" charset="0"/>
            </a:endParaRPr>
          </a:p>
          <a:p>
            <a:pPr marL="0" indent="0">
              <a:buNone/>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61109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19256" cy="634082"/>
          </a:xfrm>
        </p:spPr>
        <p:txBody>
          <a:bodyPr>
            <a:normAutofit/>
          </a:bodyPr>
          <a:lstStyle/>
          <a:p>
            <a:pPr marL="342900" indent="-342900">
              <a:spcBef>
                <a:spcPct val="20000"/>
              </a:spcBef>
            </a:pPr>
            <a:r>
              <a:rPr lang="en-US" sz="2800" dirty="0" smtClean="0">
                <a:solidFill>
                  <a:prstClr val="black"/>
                </a:solidFill>
                <a:latin typeface="Arial" panose="020B0604020202020204" pitchFamily="34" charset="0"/>
                <a:ea typeface="+mn-ea"/>
                <a:cs typeface="Arial" panose="020B0604020202020204" pitchFamily="34" charset="0"/>
              </a:rPr>
              <a:t>The Benefits Of Multi-skilling</a:t>
            </a:r>
            <a:endParaRPr lang="en-IN" sz="3200" dirty="0"/>
          </a:p>
        </p:txBody>
      </p:sp>
      <p:sp>
        <p:nvSpPr>
          <p:cNvPr id="6" name="TextBox 5"/>
          <p:cNvSpPr txBox="1"/>
          <p:nvPr/>
        </p:nvSpPr>
        <p:spPr>
          <a:xfrm>
            <a:off x="1259632" y="1916832"/>
            <a:ext cx="248786"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 </a:t>
            </a:r>
          </a:p>
        </p:txBody>
      </p:sp>
      <p:sp>
        <p:nvSpPr>
          <p:cNvPr id="3" name="TextBox 2"/>
          <p:cNvSpPr txBox="1"/>
          <p:nvPr/>
        </p:nvSpPr>
        <p:spPr>
          <a:xfrm>
            <a:off x="971600" y="1300120"/>
            <a:ext cx="6840760" cy="1015663"/>
          </a:xfrm>
          <a:prstGeom prst="rect">
            <a:avLst/>
          </a:prstGeom>
          <a:noFill/>
        </p:spPr>
        <p:txBody>
          <a:bodyPr wrap="square" rtlCol="0">
            <a:spAutoFit/>
          </a:bodyPr>
          <a:lstStyle/>
          <a:p>
            <a:r>
              <a:rPr lang="en-US" sz="2000" dirty="0">
                <a:latin typeface="Arial" pitchFamily="34" charset="0"/>
                <a:cs typeface="Arial" pitchFamily="34" charset="0"/>
              </a:rPr>
              <a:t>For </a:t>
            </a:r>
            <a:r>
              <a:rPr lang="en-US" sz="2000" dirty="0" smtClean="0">
                <a:latin typeface="Arial" pitchFamily="34" charset="0"/>
                <a:cs typeface="Arial" pitchFamily="34" charset="0"/>
              </a:rPr>
              <a:t>Guests:</a:t>
            </a:r>
            <a:endParaRPr lang="en-US" sz="2000" dirty="0">
              <a:latin typeface="Arial" pitchFamily="34" charset="0"/>
              <a:cs typeface="Arial" pitchFamily="34" charset="0"/>
            </a:endParaRPr>
          </a:p>
          <a:p>
            <a:pPr marL="285750" indent="-285750">
              <a:buFont typeface="Arial" pitchFamily="34" charset="0"/>
              <a:buChar char="•"/>
            </a:pPr>
            <a:r>
              <a:rPr lang="en-US" sz="2000" dirty="0">
                <a:latin typeface="Arial" pitchFamily="34" charset="0"/>
                <a:cs typeface="Arial" pitchFamily="34" charset="0"/>
              </a:rPr>
              <a:t>Service will be more smooth and </a:t>
            </a:r>
            <a:r>
              <a:rPr lang="en-US" sz="2000" dirty="0" smtClean="0">
                <a:latin typeface="Arial" pitchFamily="34" charset="0"/>
                <a:cs typeface="Arial" pitchFamily="34" charset="0"/>
              </a:rPr>
              <a:t>all Front Office Team Members will </a:t>
            </a:r>
            <a:r>
              <a:rPr lang="en-US" sz="2000" dirty="0">
                <a:latin typeface="Arial" pitchFamily="34" charset="0"/>
                <a:cs typeface="Arial" pitchFamily="34" charset="0"/>
              </a:rPr>
              <a:t>be </a:t>
            </a:r>
            <a:r>
              <a:rPr lang="en-US" sz="2000" dirty="0" smtClean="0">
                <a:latin typeface="Arial" pitchFamily="34" charset="0"/>
                <a:cs typeface="Arial" pitchFamily="34" charset="0"/>
              </a:rPr>
              <a:t>equipped to </a:t>
            </a:r>
            <a:r>
              <a:rPr lang="en-US" sz="2000" dirty="0">
                <a:latin typeface="Arial" pitchFamily="34" charset="0"/>
                <a:cs typeface="Arial" pitchFamily="34" charset="0"/>
              </a:rPr>
              <a:t>cater </a:t>
            </a:r>
            <a:r>
              <a:rPr lang="en-US" sz="2000" dirty="0" smtClean="0">
                <a:latin typeface="Arial" pitchFamily="34" charset="0"/>
                <a:cs typeface="Arial" pitchFamily="34" charset="0"/>
              </a:rPr>
              <a:t>to all guest requests.</a:t>
            </a:r>
            <a:endParaRPr lang="en-IN" sz="2000" dirty="0">
              <a:latin typeface="Arial" panose="020B0604020202020204" pitchFamily="34" charset="0"/>
              <a:cs typeface="Arial" panose="020B0604020202020204" pitchFamily="34" charset="0"/>
            </a:endParaRPr>
          </a:p>
        </p:txBody>
      </p:sp>
      <p:sp>
        <p:nvSpPr>
          <p:cNvPr id="4" name="TextBox 3"/>
          <p:cNvSpPr txBox="1"/>
          <p:nvPr/>
        </p:nvSpPr>
        <p:spPr>
          <a:xfrm>
            <a:off x="971600" y="2708920"/>
            <a:ext cx="6840760" cy="1323439"/>
          </a:xfrm>
          <a:prstGeom prst="rect">
            <a:avLst/>
          </a:prstGeom>
          <a:noFill/>
        </p:spPr>
        <p:txBody>
          <a:bodyPr wrap="square" rtlCol="0">
            <a:spAutoFit/>
          </a:bodyPr>
          <a:lstStyle/>
          <a:p>
            <a:r>
              <a:rPr lang="en-US" sz="2000" dirty="0">
                <a:latin typeface="Arial" pitchFamily="34" charset="0"/>
                <a:cs typeface="Arial" pitchFamily="34" charset="0"/>
              </a:rPr>
              <a:t>For Team </a:t>
            </a:r>
            <a:r>
              <a:rPr lang="en-US" sz="2000" dirty="0" smtClean="0">
                <a:latin typeface="Arial" pitchFamily="34" charset="0"/>
                <a:cs typeface="Arial" pitchFamily="34" charset="0"/>
              </a:rPr>
              <a:t>Members:</a:t>
            </a:r>
            <a:endParaRPr lang="en-US" sz="2000" dirty="0">
              <a:latin typeface="Arial" pitchFamily="34" charset="0"/>
              <a:cs typeface="Arial" pitchFamily="34" charset="0"/>
            </a:endParaRPr>
          </a:p>
          <a:p>
            <a:pPr marL="285750" indent="-285750">
              <a:buFont typeface="Arial" pitchFamily="34" charset="0"/>
              <a:buChar char="•"/>
            </a:pPr>
            <a:r>
              <a:rPr lang="en-US" sz="2000" dirty="0">
                <a:latin typeface="Arial" pitchFamily="34" charset="0"/>
                <a:cs typeface="Arial" pitchFamily="34" charset="0"/>
              </a:rPr>
              <a:t>Multi-skilling will </a:t>
            </a:r>
            <a:r>
              <a:rPr lang="en-US" sz="2000" dirty="0" smtClean="0">
                <a:latin typeface="Arial" pitchFamily="34" charset="0"/>
                <a:cs typeface="Arial" pitchFamily="34" charset="0"/>
              </a:rPr>
              <a:t>help Team Members </a:t>
            </a:r>
            <a:r>
              <a:rPr lang="en-US" sz="2000" dirty="0">
                <a:latin typeface="Arial" pitchFamily="34" charset="0"/>
                <a:cs typeface="Arial" pitchFamily="34" charset="0"/>
              </a:rPr>
              <a:t>to </a:t>
            </a:r>
            <a:r>
              <a:rPr lang="en-US" sz="2000" dirty="0" smtClean="0">
                <a:latin typeface="Arial" pitchFamily="34" charset="0"/>
                <a:cs typeface="Arial" pitchFamily="34" charset="0"/>
              </a:rPr>
              <a:t>be more empowered, acquire more </a:t>
            </a:r>
            <a:r>
              <a:rPr lang="en-US" sz="2000" dirty="0">
                <a:latin typeface="Arial" pitchFamily="34" charset="0"/>
                <a:cs typeface="Arial" pitchFamily="34" charset="0"/>
              </a:rPr>
              <a:t>skills and will offer them more </a:t>
            </a:r>
            <a:r>
              <a:rPr lang="en-US" sz="2000" dirty="0" smtClean="0">
                <a:latin typeface="Arial" pitchFamily="34" charset="0"/>
                <a:cs typeface="Arial" pitchFamily="34" charset="0"/>
              </a:rPr>
              <a:t>opportunities </a:t>
            </a:r>
            <a:r>
              <a:rPr lang="en-US" sz="2000" dirty="0">
                <a:latin typeface="Arial" pitchFamily="34" charset="0"/>
                <a:cs typeface="Arial" pitchFamily="34" charset="0"/>
              </a:rPr>
              <a:t>to grow.</a:t>
            </a:r>
            <a:endParaRPr lang="en-IN" sz="2000" dirty="0">
              <a:latin typeface="Arial" panose="020B0604020202020204" pitchFamily="34" charset="0"/>
              <a:cs typeface="Arial" panose="020B0604020202020204" pitchFamily="34" charset="0"/>
            </a:endParaRPr>
          </a:p>
        </p:txBody>
      </p:sp>
      <p:sp>
        <p:nvSpPr>
          <p:cNvPr id="5" name="TextBox 4"/>
          <p:cNvSpPr txBox="1"/>
          <p:nvPr/>
        </p:nvSpPr>
        <p:spPr>
          <a:xfrm>
            <a:off x="971600" y="4293096"/>
            <a:ext cx="6840760" cy="707886"/>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For </a:t>
            </a:r>
            <a:r>
              <a:rPr lang="en-US" sz="2000" dirty="0">
                <a:latin typeface="Arial" panose="020B0604020202020204" pitchFamily="34" charset="0"/>
                <a:cs typeface="Arial" panose="020B0604020202020204" pitchFamily="34" charset="0"/>
              </a:rPr>
              <a:t>LUX* Grand Gaube.</a:t>
            </a:r>
          </a:p>
          <a:p>
            <a:pPr marL="285750" indent="-285750">
              <a:buFont typeface="Arial" pitchFamily="34" charset="0"/>
              <a:buChar char="•"/>
            </a:pPr>
            <a:r>
              <a:rPr lang="en-US" sz="2000" dirty="0">
                <a:latin typeface="Arial" panose="020B0604020202020204" pitchFamily="34" charset="0"/>
                <a:cs typeface="Arial" panose="020B0604020202020204" pitchFamily="34" charset="0"/>
              </a:rPr>
              <a:t>Multi-skilling will </a:t>
            </a:r>
            <a:r>
              <a:rPr lang="en-US" sz="2000" dirty="0" smtClean="0">
                <a:latin typeface="Arial" panose="020B0604020202020204" pitchFamily="34" charset="0"/>
                <a:cs typeface="Arial" panose="020B0604020202020204" pitchFamily="34" charset="0"/>
              </a:rPr>
              <a:t>enhance the </a:t>
            </a:r>
            <a:r>
              <a:rPr lang="en-US" sz="2000" dirty="0">
                <a:latin typeface="Arial" panose="020B0604020202020204" pitchFamily="34" charset="0"/>
                <a:cs typeface="Arial" panose="020B0604020202020204" pitchFamily="34" charset="0"/>
              </a:rPr>
              <a:t>level of service </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34515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style>
          <a:lnRef idx="2">
            <a:schemeClr val="accent1"/>
          </a:lnRef>
          <a:fillRef idx="1">
            <a:schemeClr val="lt1"/>
          </a:fillRef>
          <a:effectRef idx="0">
            <a:schemeClr val="accent1"/>
          </a:effectRef>
          <a:fontRef idx="minor">
            <a:schemeClr val="dk1"/>
          </a:fontRef>
        </p:style>
        <p:txBody>
          <a:bodyPr>
            <a:normAutofit/>
          </a:bodyPr>
          <a:lstStyle/>
          <a:p>
            <a:r>
              <a:rPr lang="en-US" sz="2800" dirty="0" smtClean="0">
                <a:latin typeface="Arial" panose="020B0604020202020204" pitchFamily="34" charset="0"/>
                <a:cs typeface="Arial" panose="020B0604020202020204" pitchFamily="34" charset="0"/>
              </a:rPr>
              <a:t>Methods Used For The Project</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US" sz="2400" dirty="0" smtClean="0">
                <a:latin typeface="Arial" pitchFamily="34" charset="0"/>
                <a:cs typeface="Arial" pitchFamily="34" charset="0"/>
              </a:rPr>
              <a:t>Survey Questionnaire</a:t>
            </a:r>
          </a:p>
          <a:p>
            <a:pPr marL="0" indent="0">
              <a:buNone/>
            </a:pPr>
            <a:endParaRPr lang="en-US" sz="2400" dirty="0" smtClean="0">
              <a:latin typeface="Arial" pitchFamily="34" charset="0"/>
              <a:cs typeface="Arial" pitchFamily="34" charset="0"/>
            </a:endParaRPr>
          </a:p>
          <a:p>
            <a:r>
              <a:rPr lang="en-US" sz="2400" dirty="0" smtClean="0">
                <a:latin typeface="Arial" pitchFamily="34" charset="0"/>
                <a:cs typeface="Arial" pitchFamily="34" charset="0"/>
              </a:rPr>
              <a:t>Focus Group Meeting</a:t>
            </a:r>
            <a:endParaRPr lang="en-US" sz="2400" dirty="0" smtClean="0"/>
          </a:p>
          <a:p>
            <a:pPr marL="0" indent="0">
              <a:buNone/>
            </a:pPr>
            <a:endParaRPr lang="en-US" sz="2400" dirty="0" smtClean="0"/>
          </a:p>
          <a:p>
            <a:pPr marL="0" indent="0">
              <a:buNone/>
            </a:pPr>
            <a:endParaRPr lang="en-IN" sz="2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3908010"/>
            <a:ext cx="6696744" cy="2329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8866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style>
          <a:lnRef idx="2">
            <a:schemeClr val="accent1"/>
          </a:lnRef>
          <a:fillRef idx="1">
            <a:schemeClr val="lt1"/>
          </a:fillRef>
          <a:effectRef idx="0">
            <a:schemeClr val="accent1"/>
          </a:effectRef>
          <a:fontRef idx="minor">
            <a:schemeClr val="dk1"/>
          </a:fontRef>
        </p:style>
        <p:txBody>
          <a:bodyPr>
            <a:normAutofit/>
          </a:bodyPr>
          <a:lstStyle/>
          <a:p>
            <a:r>
              <a:rPr lang="en-US" sz="4000" dirty="0" smtClean="0">
                <a:latin typeface="Arial" panose="020B0604020202020204" pitchFamily="34" charset="0"/>
                <a:cs typeface="Arial" panose="020B0604020202020204" pitchFamily="34" charset="0"/>
              </a:rPr>
              <a:t>Participation</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7500" lnSpcReduction="20000"/>
          </a:bodyPr>
          <a:lstStyle/>
          <a:p>
            <a:r>
              <a:rPr lang="en-US" dirty="0" smtClean="0"/>
              <a:t>  </a:t>
            </a:r>
            <a:r>
              <a:rPr lang="en-US" sz="2400" b="1" dirty="0" smtClean="0">
                <a:latin typeface="Arial" pitchFamily="34" charset="0"/>
                <a:cs typeface="Arial" pitchFamily="34" charset="0"/>
              </a:rPr>
              <a:t>Survey </a:t>
            </a:r>
            <a:r>
              <a:rPr lang="en-US" sz="2400" b="1" dirty="0">
                <a:latin typeface="Arial" pitchFamily="34" charset="0"/>
                <a:cs typeface="Arial" pitchFamily="34" charset="0"/>
              </a:rPr>
              <a:t>Questionnaire with 9 </a:t>
            </a:r>
            <a:r>
              <a:rPr lang="en-US" sz="2400" b="1" dirty="0" smtClean="0">
                <a:latin typeface="Arial" pitchFamily="34" charset="0"/>
                <a:cs typeface="Arial" pitchFamily="34" charset="0"/>
              </a:rPr>
              <a:t>questions:</a:t>
            </a:r>
          </a:p>
          <a:p>
            <a:pPr marL="0" indent="0">
              <a:buNone/>
            </a:pPr>
            <a:r>
              <a:rPr lang="en-US" sz="2200" dirty="0" smtClean="0">
                <a:latin typeface="Arial" pitchFamily="34" charset="0"/>
                <a:cs typeface="Arial" pitchFamily="34" charset="0"/>
              </a:rPr>
              <a:t>Participants were 24 Team Members from Front </a:t>
            </a:r>
            <a:r>
              <a:rPr lang="en-US" sz="2200" dirty="0">
                <a:latin typeface="Arial" pitchFamily="34" charset="0"/>
                <a:cs typeface="Arial" pitchFamily="34" charset="0"/>
              </a:rPr>
              <a:t>Office </a:t>
            </a:r>
            <a:r>
              <a:rPr lang="en-US" sz="2200" dirty="0" smtClean="0">
                <a:latin typeface="Arial" pitchFamily="34" charset="0"/>
                <a:cs typeface="Arial" pitchFamily="34" charset="0"/>
              </a:rPr>
              <a:t>and 8 </a:t>
            </a:r>
            <a:r>
              <a:rPr lang="en-US" sz="2200" dirty="0">
                <a:latin typeface="Arial" pitchFamily="34" charset="0"/>
                <a:cs typeface="Arial" pitchFamily="34" charset="0"/>
              </a:rPr>
              <a:t>Guest </a:t>
            </a:r>
            <a:r>
              <a:rPr lang="en-US" sz="2200" dirty="0" smtClean="0">
                <a:latin typeface="Arial" pitchFamily="34" charset="0"/>
                <a:cs typeface="Arial" pitchFamily="34" charset="0"/>
              </a:rPr>
              <a:t>Relations in the following roles:</a:t>
            </a:r>
            <a:endParaRPr lang="en-US" sz="2200" dirty="0">
              <a:latin typeface="Arial" pitchFamily="34" charset="0"/>
              <a:cs typeface="Arial" pitchFamily="34" charset="0"/>
            </a:endParaRPr>
          </a:p>
          <a:p>
            <a:pPr marL="514350" indent="-514350">
              <a:buFont typeface="+mj-lt"/>
              <a:buAutoNum type="alphaLcPeriod"/>
            </a:pPr>
            <a:r>
              <a:rPr lang="en-US" sz="2000" dirty="0">
                <a:latin typeface="Arial" pitchFamily="34" charset="0"/>
                <a:cs typeface="Arial" pitchFamily="34" charset="0"/>
              </a:rPr>
              <a:t>6 Cashiers</a:t>
            </a:r>
          </a:p>
          <a:p>
            <a:pPr marL="514350" indent="-514350">
              <a:buFont typeface="+mj-lt"/>
              <a:buAutoNum type="alphaLcPeriod"/>
            </a:pPr>
            <a:r>
              <a:rPr lang="en-US" sz="2000" dirty="0">
                <a:latin typeface="Arial" pitchFamily="34" charset="0"/>
                <a:cs typeface="Arial" pitchFamily="34" charset="0"/>
              </a:rPr>
              <a:t>5 Porters</a:t>
            </a:r>
          </a:p>
          <a:p>
            <a:pPr marL="514350" indent="-514350">
              <a:buFont typeface="+mj-lt"/>
              <a:buAutoNum type="alphaLcPeriod"/>
            </a:pPr>
            <a:r>
              <a:rPr lang="en-US" sz="2000" dirty="0">
                <a:latin typeface="Arial" pitchFamily="34" charset="0"/>
                <a:cs typeface="Arial" pitchFamily="34" charset="0"/>
              </a:rPr>
              <a:t>3 Telephone Operators</a:t>
            </a:r>
          </a:p>
          <a:p>
            <a:pPr marL="514350" indent="-514350">
              <a:buFont typeface="+mj-lt"/>
              <a:buAutoNum type="alphaLcPeriod"/>
            </a:pPr>
            <a:r>
              <a:rPr lang="en-US" sz="2000" dirty="0">
                <a:latin typeface="Arial" pitchFamily="34" charset="0"/>
                <a:cs typeface="Arial" pitchFamily="34" charset="0"/>
              </a:rPr>
              <a:t>1 Concierge</a:t>
            </a:r>
          </a:p>
          <a:p>
            <a:pPr marL="514350" indent="-514350">
              <a:buFont typeface="+mj-lt"/>
              <a:buAutoNum type="alphaLcPeriod"/>
            </a:pPr>
            <a:r>
              <a:rPr lang="en-US" sz="2000" dirty="0">
                <a:latin typeface="Arial" pitchFamily="34" charset="0"/>
                <a:cs typeface="Arial" pitchFamily="34" charset="0"/>
              </a:rPr>
              <a:t>1 Reservation </a:t>
            </a:r>
            <a:r>
              <a:rPr lang="en-US" sz="2000" dirty="0" smtClean="0">
                <a:latin typeface="Arial" pitchFamily="34" charset="0"/>
                <a:cs typeface="Arial" pitchFamily="34" charset="0"/>
              </a:rPr>
              <a:t>Clerk</a:t>
            </a:r>
          </a:p>
          <a:p>
            <a:pPr marL="0" indent="0">
              <a:buNone/>
            </a:pPr>
            <a:endParaRPr lang="en-US" sz="2000" dirty="0">
              <a:latin typeface="Arial" pitchFamily="34" charset="0"/>
              <a:cs typeface="Arial" pitchFamily="34" charset="0"/>
            </a:endParaRPr>
          </a:p>
          <a:p>
            <a:r>
              <a:rPr lang="en-US" sz="2400" b="1" dirty="0">
                <a:latin typeface="Arial" pitchFamily="34" charset="0"/>
                <a:cs typeface="Arial" pitchFamily="34" charset="0"/>
              </a:rPr>
              <a:t>Focus Group </a:t>
            </a:r>
            <a:r>
              <a:rPr lang="en-US" sz="2400" b="1" dirty="0" smtClean="0">
                <a:latin typeface="Arial" pitchFamily="34" charset="0"/>
                <a:cs typeface="Arial" pitchFamily="34" charset="0"/>
              </a:rPr>
              <a:t>Survey:</a:t>
            </a:r>
          </a:p>
          <a:p>
            <a:pPr marL="0" indent="0">
              <a:buNone/>
            </a:pPr>
            <a:r>
              <a:rPr lang="en-US" sz="2200" dirty="0" smtClean="0">
                <a:latin typeface="Arial" pitchFamily="34" charset="0"/>
                <a:cs typeface="Arial" pitchFamily="34" charset="0"/>
              </a:rPr>
              <a:t>Participants were 5 </a:t>
            </a:r>
            <a:r>
              <a:rPr lang="en-US" sz="2200" dirty="0">
                <a:latin typeface="Arial" pitchFamily="34" charset="0"/>
                <a:cs typeface="Arial" pitchFamily="34" charset="0"/>
              </a:rPr>
              <a:t>Front Office Supervisors &amp; Managers </a:t>
            </a:r>
            <a:r>
              <a:rPr lang="en-US" sz="2200" dirty="0" smtClean="0">
                <a:latin typeface="Arial" pitchFamily="34" charset="0"/>
                <a:cs typeface="Arial" pitchFamily="34" charset="0"/>
              </a:rPr>
              <a:t>in the following roles:</a:t>
            </a:r>
            <a:endParaRPr lang="en-US" sz="2200" dirty="0">
              <a:latin typeface="Arial" pitchFamily="34" charset="0"/>
              <a:cs typeface="Arial" pitchFamily="34" charset="0"/>
            </a:endParaRPr>
          </a:p>
          <a:p>
            <a:pPr marL="457200" indent="-457200">
              <a:buFont typeface="+mj-lt"/>
              <a:buAutoNum type="alphaLcPeriod"/>
            </a:pPr>
            <a:r>
              <a:rPr lang="en-US" sz="2000" dirty="0">
                <a:latin typeface="Arial" pitchFamily="34" charset="0"/>
                <a:cs typeface="Arial" pitchFamily="34" charset="0"/>
              </a:rPr>
              <a:t>1 Room Division Manager</a:t>
            </a:r>
          </a:p>
          <a:p>
            <a:pPr marL="457200" indent="-457200">
              <a:buFont typeface="+mj-lt"/>
              <a:buAutoNum type="alphaLcPeriod"/>
            </a:pPr>
            <a:r>
              <a:rPr lang="en-US" sz="2000" dirty="0">
                <a:latin typeface="Arial" pitchFamily="34" charset="0"/>
                <a:cs typeface="Arial" pitchFamily="34" charset="0"/>
              </a:rPr>
              <a:t>1 Front Office Manager</a:t>
            </a:r>
          </a:p>
          <a:p>
            <a:pPr marL="457200" indent="-457200">
              <a:buFont typeface="+mj-lt"/>
              <a:buAutoNum type="alphaLcPeriod"/>
            </a:pPr>
            <a:r>
              <a:rPr lang="en-US" sz="2000" dirty="0">
                <a:latin typeface="Arial" pitchFamily="34" charset="0"/>
                <a:cs typeface="Arial" pitchFamily="34" charset="0"/>
              </a:rPr>
              <a:t>1 Assistant Front Office Manager</a:t>
            </a:r>
          </a:p>
          <a:p>
            <a:pPr marL="457200" indent="-457200">
              <a:buFont typeface="+mj-lt"/>
              <a:buAutoNum type="alphaLcPeriod"/>
            </a:pPr>
            <a:r>
              <a:rPr lang="en-US" sz="2000" dirty="0">
                <a:latin typeface="Arial" pitchFamily="34" charset="0"/>
                <a:cs typeface="Arial" pitchFamily="34" charset="0"/>
              </a:rPr>
              <a:t>2 Front Office Supervisor</a:t>
            </a:r>
          </a:p>
          <a:p>
            <a:pPr marL="457200" indent="-457200">
              <a:buFont typeface="+mj-lt"/>
              <a:buAutoNum type="alphaLcPeriod"/>
            </a:pPr>
            <a:r>
              <a:rPr lang="en-US" sz="2000" dirty="0">
                <a:latin typeface="Arial" pitchFamily="34" charset="0"/>
                <a:cs typeface="Arial" pitchFamily="34" charset="0"/>
              </a:rPr>
              <a:t>1 Head Concierge</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19310332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39552" y="2996952"/>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fr-FR" sz="3200" smtClean="0">
                <a:latin typeface="Arial" panose="020B0604020202020204" pitchFamily="34" charset="0"/>
                <a:cs typeface="Arial" panose="020B0604020202020204" pitchFamily="34" charset="0"/>
              </a:rPr>
              <a:t>Findings From Survey </a:t>
            </a:r>
            <a:r>
              <a:rPr lang="en-US" sz="3200" smtClean="0">
                <a:latin typeface="Arial" panose="020B0604020202020204" pitchFamily="34" charset="0"/>
                <a:cs typeface="Arial" panose="020B0604020202020204" pitchFamily="34" charset="0"/>
              </a:rPr>
              <a:t>Questionnaire</a:t>
            </a: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23285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499849163"/>
              </p:ext>
            </p:extLst>
          </p:nvPr>
        </p:nvGraphicFramePr>
        <p:xfrm>
          <a:off x="467544" y="1556792"/>
          <a:ext cx="8229600" cy="4248472"/>
        </p:xfrm>
        <a:graphic>
          <a:graphicData uri="http://schemas.openxmlformats.org/drawingml/2006/chart">
            <c:chart xmlns:c="http://schemas.openxmlformats.org/drawingml/2006/chart" xmlns:r="http://schemas.openxmlformats.org/officeDocument/2006/relationships" r:id="rId2"/>
          </a:graphicData>
        </a:graphic>
      </p:graphicFrame>
      <p:sp>
        <p:nvSpPr>
          <p:cNvPr id="3" name="Title 2"/>
          <p:cNvSpPr>
            <a:spLocks noGrp="1"/>
          </p:cNvSpPr>
          <p:nvPr>
            <p:ph type="title"/>
          </p:nvPr>
        </p:nvSpPr>
        <p:spPr/>
        <p:txBody>
          <a:bodyPr>
            <a:normAutofit/>
          </a:bodyPr>
          <a:lstStyle/>
          <a:p>
            <a:pPr>
              <a:defRPr sz="1800" b="1" i="0" u="none" strike="noStrike" kern="1200" baseline="0">
                <a:solidFill>
                  <a:prstClr val="black"/>
                </a:solidFill>
                <a:latin typeface="+mn-lt"/>
                <a:ea typeface="+mn-ea"/>
                <a:cs typeface="+mn-cs"/>
              </a:defRPr>
            </a:pPr>
            <a:r>
              <a:rPr lang="en-US" sz="2400" b="1" dirty="0">
                <a:solidFill>
                  <a:prstClr val="black"/>
                </a:solidFill>
              </a:rPr>
              <a:t>Do you agree multi-skilling may improve your performance ?</a:t>
            </a:r>
          </a:p>
        </p:txBody>
      </p:sp>
    </p:spTree>
    <p:extLst>
      <p:ext uri="{BB962C8B-B14F-4D97-AF65-F5344CB8AC3E}">
        <p14:creationId xmlns:p14="http://schemas.microsoft.com/office/powerpoint/2010/main" val="26323039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58849589"/>
              </p:ext>
            </p:extLst>
          </p:nvPr>
        </p:nvGraphicFramePr>
        <p:xfrm>
          <a:off x="457200" y="1600202"/>
          <a:ext cx="8229600" cy="4525963"/>
        </p:xfrm>
        <a:graphic>
          <a:graphicData uri="http://schemas.openxmlformats.org/drawingml/2006/chart">
            <c:chart xmlns:c="http://schemas.openxmlformats.org/drawingml/2006/chart" xmlns:r="http://schemas.openxmlformats.org/officeDocument/2006/relationships" r:id="rId2"/>
          </a:graphicData>
        </a:graphic>
      </p:graphicFrame>
      <p:sp>
        <p:nvSpPr>
          <p:cNvPr id="3" name="Title 2"/>
          <p:cNvSpPr>
            <a:spLocks noGrp="1"/>
          </p:cNvSpPr>
          <p:nvPr>
            <p:ph type="title"/>
          </p:nvPr>
        </p:nvSpPr>
        <p:spPr>
          <a:xfrm>
            <a:off x="457200" y="274638"/>
            <a:ext cx="8229600" cy="1143000"/>
          </a:xfrm>
        </p:spPr>
        <p:txBody>
          <a:bodyPr>
            <a:normAutofit/>
          </a:bodyPr>
          <a:lstStyle/>
          <a:p>
            <a:pPr>
              <a:defRPr sz="2160" b="1" i="0" u="none" strike="noStrike" kern="1200" baseline="0">
                <a:solidFill>
                  <a:prstClr val="black"/>
                </a:solidFill>
                <a:latin typeface="+mn-lt"/>
                <a:ea typeface="+mn-ea"/>
                <a:cs typeface="+mn-cs"/>
              </a:defRPr>
            </a:pPr>
            <a:r>
              <a:rPr lang="en-US" sz="2400" b="1" dirty="0">
                <a:solidFill>
                  <a:prstClr val="black"/>
                </a:solidFill>
              </a:rPr>
              <a:t>Do you agree multi-skilling may improve your career prospect ?</a:t>
            </a:r>
          </a:p>
        </p:txBody>
      </p:sp>
    </p:spTree>
    <p:extLst>
      <p:ext uri="{BB962C8B-B14F-4D97-AF65-F5344CB8AC3E}">
        <p14:creationId xmlns:p14="http://schemas.microsoft.com/office/powerpoint/2010/main" val="36446038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090" t="20735" r="10632" b="2785"/>
          <a:stretch/>
        </p:blipFill>
        <p:spPr bwMode="auto">
          <a:xfrm>
            <a:off x="323529" y="1628800"/>
            <a:ext cx="7920880"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a:xfrm>
            <a:off x="457200" y="274638"/>
            <a:ext cx="8229600" cy="1143000"/>
          </a:xfrm>
        </p:spPr>
        <p:txBody>
          <a:bodyPr>
            <a:normAutofit/>
          </a:bodyPr>
          <a:lstStyle/>
          <a:p>
            <a:pPr>
              <a:defRPr sz="1800" b="1" i="0" u="none" strike="noStrike" kern="1200" baseline="0">
                <a:solidFill>
                  <a:prstClr val="black"/>
                </a:solidFill>
                <a:latin typeface="+mn-lt"/>
                <a:ea typeface="+mn-ea"/>
                <a:cs typeface="+mn-cs"/>
              </a:defRPr>
            </a:pPr>
            <a:r>
              <a:rPr lang="en-US" sz="2400" b="1" dirty="0" smtClean="0">
                <a:solidFill>
                  <a:prstClr val="black"/>
                </a:solidFill>
              </a:rPr>
              <a:t>Which method of training do you prefer to use to acquire knowledge at the workplace?</a:t>
            </a:r>
            <a:endParaRPr lang="en-US" sz="2400" b="1" dirty="0">
              <a:solidFill>
                <a:prstClr val="black"/>
              </a:solidFill>
            </a:endParaRPr>
          </a:p>
        </p:txBody>
      </p:sp>
    </p:spTree>
    <p:extLst>
      <p:ext uri="{BB962C8B-B14F-4D97-AF65-F5344CB8AC3E}">
        <p14:creationId xmlns:p14="http://schemas.microsoft.com/office/powerpoint/2010/main" val="29938530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014208754"/>
              </p:ext>
            </p:extLst>
          </p:nvPr>
        </p:nvGraphicFramePr>
        <p:xfrm>
          <a:off x="457200" y="1600202"/>
          <a:ext cx="8229600" cy="4525963"/>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2"/>
          <p:cNvSpPr>
            <a:spLocks noGrp="1"/>
          </p:cNvSpPr>
          <p:nvPr>
            <p:ph type="title"/>
          </p:nvPr>
        </p:nvSpPr>
        <p:spPr/>
        <p:txBody>
          <a:bodyPr>
            <a:normAutofit/>
          </a:bodyPr>
          <a:lstStyle/>
          <a:p>
            <a:pPr>
              <a:defRPr sz="1800" b="1" i="0" u="none" strike="noStrike" kern="1200" baseline="0">
                <a:solidFill>
                  <a:prstClr val="black"/>
                </a:solidFill>
                <a:latin typeface="+mn-lt"/>
                <a:ea typeface="+mn-ea"/>
                <a:cs typeface="+mn-cs"/>
              </a:defRPr>
            </a:pPr>
            <a:r>
              <a:rPr lang="en-US" sz="2400" b="1" dirty="0">
                <a:solidFill>
                  <a:prstClr val="black"/>
                </a:solidFill>
              </a:rPr>
              <a:t>In order to avoid disrupting the service to guests</a:t>
            </a:r>
            <a:r>
              <a:rPr lang="en-US" sz="2400" b="1" dirty="0" smtClean="0">
                <a:solidFill>
                  <a:prstClr val="black"/>
                </a:solidFill>
              </a:rPr>
              <a:t>, would </a:t>
            </a:r>
            <a:r>
              <a:rPr lang="en-US" sz="2400" b="1" dirty="0">
                <a:solidFill>
                  <a:prstClr val="black"/>
                </a:solidFill>
              </a:rPr>
              <a:t>you be willing to attend training outside of </a:t>
            </a:r>
            <a:r>
              <a:rPr lang="en-US" sz="2400" b="1" dirty="0" smtClean="0">
                <a:solidFill>
                  <a:prstClr val="black"/>
                </a:solidFill>
              </a:rPr>
              <a:t>working </a:t>
            </a:r>
            <a:r>
              <a:rPr lang="en-US" sz="2400" b="1" dirty="0">
                <a:solidFill>
                  <a:prstClr val="black"/>
                </a:solidFill>
              </a:rPr>
              <a:t>hours?</a:t>
            </a:r>
          </a:p>
        </p:txBody>
      </p:sp>
    </p:spTree>
    <p:extLst>
      <p:ext uri="{BB962C8B-B14F-4D97-AF65-F5344CB8AC3E}">
        <p14:creationId xmlns:p14="http://schemas.microsoft.com/office/powerpoint/2010/main" val="34991037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400" b="1" dirty="0" smtClean="0"/>
              <a:t>Do you feel our </a:t>
            </a:r>
            <a:r>
              <a:rPr lang="en-IN" sz="2400" b="1" dirty="0"/>
              <a:t>Guests and LUX</a:t>
            </a:r>
            <a:r>
              <a:rPr lang="en-IN" sz="2400" b="1" dirty="0">
                <a:latin typeface="Arial" panose="020B0604020202020204" pitchFamily="34" charset="0"/>
                <a:cs typeface="Arial" panose="020B0604020202020204" pitchFamily="34" charset="0"/>
              </a:rPr>
              <a:t>*</a:t>
            </a:r>
            <a:r>
              <a:rPr lang="en-IN" sz="2400" b="1" dirty="0"/>
              <a:t>Grand Gaube team </a:t>
            </a:r>
            <a:r>
              <a:rPr lang="en-US" sz="2400" b="1" dirty="0"/>
              <a:t>will </a:t>
            </a:r>
            <a:r>
              <a:rPr lang="en-IN" sz="2400" b="1" dirty="0"/>
              <a:t>benefit from multi-skilled Front Office Team Members </a:t>
            </a:r>
            <a:r>
              <a:rPr lang="en-IN" sz="2400" b="1" dirty="0" smtClean="0"/>
              <a:t>?</a:t>
            </a:r>
            <a:endParaRPr lang="en-IN" sz="24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85091802"/>
              </p:ext>
            </p:extLst>
          </p:nvPr>
        </p:nvGraphicFramePr>
        <p:xfrm>
          <a:off x="457200" y="1600202"/>
          <a:ext cx="8229600" cy="45259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9425588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a:ln>
            <a:noFill/>
          </a:ln>
        </p:spPr>
        <p:style>
          <a:lnRef idx="2">
            <a:schemeClr val="accent1"/>
          </a:lnRef>
          <a:fillRef idx="1">
            <a:schemeClr val="lt1"/>
          </a:fillRef>
          <a:effectRef idx="0">
            <a:schemeClr val="accent1"/>
          </a:effectRef>
          <a:fontRef idx="minor">
            <a:schemeClr val="dk1"/>
          </a:fontRef>
        </p:style>
        <p:txBody>
          <a:bodyPr>
            <a:normAutofit/>
          </a:bodyPr>
          <a:lstStyle/>
          <a:p>
            <a:r>
              <a:rPr lang="fr-FR" sz="3200" b="1" dirty="0" smtClean="0"/>
              <a:t>Focus Group </a:t>
            </a:r>
            <a:r>
              <a:rPr lang="fr-FR" sz="3200" b="1" dirty="0" err="1" smtClean="0"/>
              <a:t>Findings</a:t>
            </a:r>
            <a:endParaRPr lang="en-IN" sz="3200" b="1" dirty="0"/>
          </a:p>
        </p:txBody>
      </p:sp>
      <p:sp>
        <p:nvSpPr>
          <p:cNvPr id="3" name="Content Placeholder 2"/>
          <p:cNvSpPr>
            <a:spLocks noGrp="1"/>
          </p:cNvSpPr>
          <p:nvPr>
            <p:ph idx="1"/>
          </p:nvPr>
        </p:nvSpPr>
        <p:spPr>
          <a:xfrm>
            <a:off x="457200" y="1268760"/>
            <a:ext cx="8229600" cy="5141166"/>
          </a:xfrm>
        </p:spPr>
        <p:txBody>
          <a:bodyPr>
            <a:noAutofit/>
          </a:bodyPr>
          <a:lstStyle/>
          <a:p>
            <a:pPr marL="0" indent="0">
              <a:lnSpc>
                <a:spcPct val="115000"/>
              </a:lnSpc>
              <a:spcAft>
                <a:spcPts val="1000"/>
              </a:spcAft>
              <a:buNone/>
            </a:pPr>
            <a:r>
              <a:rPr lang="en-US" sz="1400" b="1" dirty="0" smtClean="0">
                <a:latin typeface="Arial" panose="020B0604020202020204" pitchFamily="34" charset="0"/>
                <a:ea typeface="Calibri"/>
                <a:cs typeface="Arial" panose="020B0604020202020204" pitchFamily="34" charset="0"/>
              </a:rPr>
              <a:t>Below is a summary of responses received to the questions  asked during the Focus Group discussion:</a:t>
            </a:r>
          </a:p>
          <a:p>
            <a:pPr marL="514350" indent="-514350">
              <a:lnSpc>
                <a:spcPct val="115000"/>
              </a:lnSpc>
              <a:spcAft>
                <a:spcPts val="1000"/>
              </a:spcAft>
              <a:buFont typeface="+mj-lt"/>
              <a:buAutoNum type="arabicPeriod"/>
            </a:pPr>
            <a:r>
              <a:rPr lang="en-US" sz="1400" b="1" dirty="0" smtClean="0">
                <a:latin typeface="Arial" panose="020B0604020202020204" pitchFamily="34" charset="0"/>
                <a:ea typeface="Calibri"/>
                <a:cs typeface="Arial" panose="020B0604020202020204" pitchFamily="34" charset="0"/>
              </a:rPr>
              <a:t>What </a:t>
            </a:r>
            <a:r>
              <a:rPr lang="en-US" sz="1400" b="1" dirty="0">
                <a:latin typeface="Arial" panose="020B0604020202020204" pitchFamily="34" charset="0"/>
                <a:ea typeface="Calibri"/>
                <a:cs typeface="Arial" panose="020B0604020202020204" pitchFamily="34" charset="0"/>
              </a:rPr>
              <a:t>do you think </a:t>
            </a:r>
            <a:r>
              <a:rPr lang="en-US" sz="1400" b="1" dirty="0" smtClean="0">
                <a:latin typeface="Arial" panose="020B0604020202020204" pitchFamily="34" charset="0"/>
                <a:ea typeface="Calibri"/>
                <a:cs typeface="Arial" panose="020B0604020202020204" pitchFamily="34" charset="0"/>
              </a:rPr>
              <a:t>of the idea of training all our Team </a:t>
            </a:r>
            <a:r>
              <a:rPr lang="en-US" sz="1400" b="1" dirty="0">
                <a:latin typeface="Arial" panose="020B0604020202020204" pitchFamily="34" charset="0"/>
                <a:ea typeface="Calibri"/>
                <a:cs typeface="Arial" panose="020B0604020202020204" pitchFamily="34" charset="0"/>
              </a:rPr>
              <a:t>Members to become </a:t>
            </a:r>
            <a:r>
              <a:rPr lang="en-US" sz="1400" b="1" dirty="0" smtClean="0">
                <a:latin typeface="Arial" panose="020B0604020202020204" pitchFamily="34" charset="0"/>
                <a:ea typeface="Calibri"/>
                <a:cs typeface="Arial" panose="020B0604020202020204" pitchFamily="34" charset="0"/>
              </a:rPr>
              <a:t>multi-skilled?</a:t>
            </a:r>
          </a:p>
          <a:p>
            <a:pPr>
              <a:lnSpc>
                <a:spcPct val="115000"/>
              </a:lnSpc>
              <a:spcAft>
                <a:spcPts val="1000"/>
              </a:spcAft>
            </a:pPr>
            <a:r>
              <a:rPr lang="en-US" sz="1400" dirty="0" smtClean="0">
                <a:latin typeface="Arial" panose="020B0604020202020204" pitchFamily="34" charset="0"/>
                <a:ea typeface="Calibri"/>
                <a:cs typeface="Arial" panose="020B0604020202020204" pitchFamily="34" charset="0"/>
              </a:rPr>
              <a:t>All participants in the focus group meeting agreed that multi-skilling will be a good thing for the front liners.</a:t>
            </a:r>
          </a:p>
          <a:p>
            <a:pPr marL="514350" indent="-514350">
              <a:lnSpc>
                <a:spcPct val="115000"/>
              </a:lnSpc>
              <a:spcAft>
                <a:spcPts val="1000"/>
              </a:spcAft>
              <a:buAutoNum type="arabicPeriod" startAt="2"/>
            </a:pPr>
            <a:r>
              <a:rPr lang="en-US" sz="1400" b="1" dirty="0" smtClean="0">
                <a:latin typeface="Arial" panose="020B0604020202020204" pitchFamily="34" charset="0"/>
                <a:ea typeface="Calibri"/>
                <a:cs typeface="Arial" panose="020B0604020202020204" pitchFamily="34" charset="0"/>
              </a:rPr>
              <a:t>How will our </a:t>
            </a:r>
            <a:r>
              <a:rPr lang="en-US" sz="1400" b="1" dirty="0">
                <a:latin typeface="Arial" panose="020B0604020202020204" pitchFamily="34" charset="0"/>
                <a:ea typeface="Calibri"/>
                <a:cs typeface="Arial" panose="020B0604020202020204" pitchFamily="34" charset="0"/>
              </a:rPr>
              <a:t>department will benefit from it</a:t>
            </a:r>
            <a:r>
              <a:rPr lang="en-US" sz="1400" b="1" dirty="0" smtClean="0">
                <a:latin typeface="Arial" panose="020B0604020202020204" pitchFamily="34" charset="0"/>
                <a:ea typeface="Calibri"/>
                <a:cs typeface="Arial" panose="020B0604020202020204" pitchFamily="34" charset="0"/>
              </a:rPr>
              <a:t>?</a:t>
            </a:r>
          </a:p>
          <a:p>
            <a:pPr>
              <a:lnSpc>
                <a:spcPct val="115000"/>
              </a:lnSpc>
              <a:spcAft>
                <a:spcPts val="1000"/>
              </a:spcAft>
            </a:pPr>
            <a:r>
              <a:rPr lang="en-US" sz="1400" dirty="0" smtClean="0">
                <a:latin typeface="Arial" panose="020B0604020202020204" pitchFamily="34" charset="0"/>
                <a:cs typeface="Arial" panose="020B0604020202020204" pitchFamily="34" charset="0"/>
              </a:rPr>
              <a:t>It will help us to talent pool in the Front Office department and these front liners can step up when ever there is an opportunity.</a:t>
            </a:r>
            <a:endParaRPr lang="en-IN" sz="1400" dirty="0">
              <a:latin typeface="Arial" panose="020B0604020202020204" pitchFamily="34" charset="0"/>
              <a:cs typeface="Arial" panose="020B0604020202020204" pitchFamily="34" charset="0"/>
            </a:endParaRPr>
          </a:p>
          <a:p>
            <a:pPr marL="514350" indent="-514350">
              <a:lnSpc>
                <a:spcPct val="115000"/>
              </a:lnSpc>
              <a:spcAft>
                <a:spcPts val="1000"/>
              </a:spcAft>
              <a:buAutoNum type="arabicPeriod" startAt="3"/>
            </a:pPr>
            <a:r>
              <a:rPr lang="en-US" sz="1400" b="1" dirty="0" smtClean="0">
                <a:latin typeface="Arial" panose="020B0604020202020204" pitchFamily="34" charset="0"/>
                <a:ea typeface="Calibri"/>
                <a:cs typeface="Arial" panose="020B0604020202020204" pitchFamily="34" charset="0"/>
              </a:rPr>
              <a:t>What </a:t>
            </a:r>
            <a:r>
              <a:rPr lang="en-US" sz="1400" b="1" dirty="0">
                <a:latin typeface="Arial" panose="020B0604020202020204" pitchFamily="34" charset="0"/>
                <a:ea typeface="Calibri"/>
                <a:cs typeface="Arial" panose="020B0604020202020204" pitchFamily="34" charset="0"/>
              </a:rPr>
              <a:t>can be the challenges to transform the team into a multi </a:t>
            </a:r>
            <a:r>
              <a:rPr lang="en-US" sz="1400" b="1" dirty="0" smtClean="0">
                <a:latin typeface="Arial" panose="020B0604020202020204" pitchFamily="34" charset="0"/>
                <a:ea typeface="Calibri"/>
                <a:cs typeface="Arial" panose="020B0604020202020204" pitchFamily="34" charset="0"/>
              </a:rPr>
              <a:t>skilled </a:t>
            </a:r>
            <a:r>
              <a:rPr lang="en-US" sz="1400" b="1" dirty="0">
                <a:latin typeface="Arial" panose="020B0604020202020204" pitchFamily="34" charset="0"/>
                <a:ea typeface="Calibri"/>
                <a:cs typeface="Arial" panose="020B0604020202020204" pitchFamily="34" charset="0"/>
              </a:rPr>
              <a:t>Team</a:t>
            </a:r>
            <a:r>
              <a:rPr lang="en-US" sz="1400" b="1" dirty="0" smtClean="0">
                <a:latin typeface="Arial" panose="020B0604020202020204" pitchFamily="34" charset="0"/>
                <a:ea typeface="Calibri"/>
                <a:cs typeface="Arial" panose="020B0604020202020204" pitchFamily="34" charset="0"/>
              </a:rPr>
              <a:t>?</a:t>
            </a:r>
          </a:p>
          <a:p>
            <a:pPr>
              <a:lnSpc>
                <a:spcPct val="115000"/>
              </a:lnSpc>
              <a:spcAft>
                <a:spcPts val="1000"/>
              </a:spcAft>
            </a:pPr>
            <a:r>
              <a:rPr lang="en-US" sz="1400" dirty="0" smtClean="0">
                <a:latin typeface="Arial" panose="020B0604020202020204" pitchFamily="34" charset="0"/>
                <a:cs typeface="Arial" panose="020B0604020202020204" pitchFamily="34" charset="0"/>
              </a:rPr>
              <a:t>In case of those Team Members who are currently experts in a particular task, it could be a source of demotivation as everyone will learn the task. Therefore it will be the responsibility of the management to explain the reasons of this project and how it will add value to everyone.</a:t>
            </a:r>
            <a:endParaRPr lang="en-IN" sz="1400" dirty="0">
              <a:latin typeface="Arial" panose="020B0604020202020204" pitchFamily="34" charset="0"/>
              <a:cs typeface="Arial" panose="020B0604020202020204" pitchFamily="34" charset="0"/>
            </a:endParaRPr>
          </a:p>
          <a:p>
            <a:pPr marL="0" indent="0">
              <a:lnSpc>
                <a:spcPct val="115000"/>
              </a:lnSpc>
              <a:spcAft>
                <a:spcPts val="1000"/>
              </a:spcAft>
              <a:buNone/>
            </a:pPr>
            <a:r>
              <a:rPr lang="en-US" sz="1400" b="1" dirty="0" smtClean="0">
                <a:latin typeface="Arial" panose="020B0604020202020204" pitchFamily="34" charset="0"/>
                <a:ea typeface="Calibri"/>
                <a:cs typeface="Arial" panose="020B0604020202020204" pitchFamily="34" charset="0"/>
              </a:rPr>
              <a:t>4.      What </a:t>
            </a:r>
            <a:r>
              <a:rPr lang="en-US" sz="1400" b="1" dirty="0">
                <a:latin typeface="Arial" panose="020B0604020202020204" pitchFamily="34" charset="0"/>
                <a:ea typeface="Calibri"/>
                <a:cs typeface="Arial" panose="020B0604020202020204" pitchFamily="34" charset="0"/>
              </a:rPr>
              <a:t>will be the best method to adopt for </a:t>
            </a:r>
            <a:r>
              <a:rPr lang="en-US" sz="1400" b="1" dirty="0" smtClean="0">
                <a:latin typeface="Arial" panose="020B0604020202020204" pitchFamily="34" charset="0"/>
                <a:ea typeface="Calibri"/>
                <a:cs typeface="Arial" panose="020B0604020202020204" pitchFamily="34" charset="0"/>
              </a:rPr>
              <a:t>training?</a:t>
            </a:r>
          </a:p>
          <a:p>
            <a:pPr>
              <a:lnSpc>
                <a:spcPct val="115000"/>
              </a:lnSpc>
              <a:spcAft>
                <a:spcPts val="1000"/>
              </a:spcAft>
            </a:pPr>
            <a:r>
              <a:rPr lang="en-US" sz="1400" dirty="0" smtClean="0">
                <a:latin typeface="Arial" panose="020B0604020202020204" pitchFamily="34" charset="0"/>
                <a:cs typeface="Arial" panose="020B0604020202020204" pitchFamily="34" charset="0"/>
              </a:rPr>
              <a:t>All participants mentioned that the best method to be adopted to train the front liners will be </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    On- the- job training.</a:t>
            </a:r>
            <a:endParaRPr lang="en-IN" sz="1400" dirty="0">
              <a:latin typeface="Arial" panose="020B0604020202020204" pitchFamily="34" charset="0"/>
              <a:cs typeface="Arial" panose="020B0604020202020204" pitchFamily="34" charset="0"/>
            </a:endParaRPr>
          </a:p>
          <a:p>
            <a:pPr>
              <a:lnSpc>
                <a:spcPct val="115000"/>
              </a:lnSpc>
              <a:spcAft>
                <a:spcPts val="1000"/>
              </a:spcAft>
            </a:pPr>
            <a:endParaRPr lang="en-IN" sz="1400" b="1" dirty="0">
              <a:latin typeface="Arial" panose="020B0604020202020204" pitchFamily="34" charset="0"/>
              <a:cs typeface="Arial" panose="020B0604020202020204" pitchFamily="34" charset="0"/>
            </a:endParaRPr>
          </a:p>
          <a:p>
            <a:endParaRPr lang="en-US" sz="1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55483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smtClean="0"/>
              <a:t>Conclusion</a:t>
            </a:r>
            <a:endParaRPr lang="en-IN" sz="3600" b="1" dirty="0"/>
          </a:p>
        </p:txBody>
      </p:sp>
      <p:sp>
        <p:nvSpPr>
          <p:cNvPr id="3" name="Content Placeholder 2"/>
          <p:cNvSpPr>
            <a:spLocks noGrp="1"/>
          </p:cNvSpPr>
          <p:nvPr>
            <p:ph idx="1"/>
          </p:nvPr>
        </p:nvSpPr>
        <p:spPr/>
        <p:txBody>
          <a:bodyPr>
            <a:normAutofit/>
          </a:bodyPr>
          <a:lstStyle/>
          <a:p>
            <a:r>
              <a:rPr lang="en-US" sz="2000" dirty="0" smtClean="0">
                <a:latin typeface="Arial" pitchFamily="34" charset="0"/>
                <a:cs typeface="Arial" pitchFamily="34" charset="0"/>
              </a:rPr>
              <a:t>96% </a:t>
            </a:r>
            <a:r>
              <a:rPr lang="en-US" sz="2000" dirty="0">
                <a:latin typeface="Arial" pitchFamily="34" charset="0"/>
                <a:cs typeface="Arial" pitchFamily="34" charset="0"/>
              </a:rPr>
              <a:t>of the  front liners and all the Front Managers &amp; Supervisors  agreed that multi-skilling will help the team to improve. </a:t>
            </a:r>
            <a:endParaRPr lang="en-US" sz="2000" dirty="0" smtClean="0">
              <a:latin typeface="Arial" pitchFamily="34" charset="0"/>
              <a:cs typeface="Arial" pitchFamily="34" charset="0"/>
            </a:endParaRPr>
          </a:p>
          <a:p>
            <a:pPr marL="0" indent="0">
              <a:buNone/>
            </a:pPr>
            <a:endParaRPr lang="en-US" sz="2000" dirty="0">
              <a:latin typeface="Arial" pitchFamily="34" charset="0"/>
              <a:cs typeface="Arial" pitchFamily="34" charset="0"/>
            </a:endParaRPr>
          </a:p>
          <a:p>
            <a:r>
              <a:rPr lang="en-US" sz="2000" dirty="0" smtClean="0">
                <a:latin typeface="Arial" pitchFamily="34" charset="0"/>
                <a:cs typeface="Arial" pitchFamily="34" charset="0"/>
              </a:rPr>
              <a:t>Based </a:t>
            </a:r>
            <a:r>
              <a:rPr lang="en-US" sz="2000" dirty="0">
                <a:latin typeface="Arial" pitchFamily="34" charset="0"/>
                <a:cs typeface="Arial" pitchFamily="34" charset="0"/>
              </a:rPr>
              <a:t>on the survey questionnaire response received from Team Members with more than 10 years of experience, they do not think that multi-skilling will improve their career prospect</a:t>
            </a:r>
            <a:r>
              <a:rPr lang="en-US" sz="2000" dirty="0" smtClean="0">
                <a:latin typeface="Arial" pitchFamily="34" charset="0"/>
                <a:cs typeface="Arial" pitchFamily="34" charset="0"/>
              </a:rPr>
              <a:t>.</a:t>
            </a:r>
          </a:p>
          <a:p>
            <a:pPr marL="0" indent="0">
              <a:buNone/>
            </a:pPr>
            <a:endParaRPr lang="en-US" sz="2000" dirty="0">
              <a:latin typeface="Arial" pitchFamily="34" charset="0"/>
              <a:cs typeface="Arial" pitchFamily="34" charset="0"/>
            </a:endParaRPr>
          </a:p>
          <a:p>
            <a:r>
              <a:rPr lang="en-US" sz="2000" dirty="0">
                <a:latin typeface="Arial" pitchFamily="34" charset="0"/>
                <a:cs typeface="Arial" pitchFamily="34" charset="0"/>
              </a:rPr>
              <a:t>There was a contrast about the question on training , 57 % team members agreed to stay after working hours and 43 % declined to stay after working hours.</a:t>
            </a:r>
          </a:p>
        </p:txBody>
      </p:sp>
    </p:spTree>
    <p:extLst>
      <p:ext uri="{BB962C8B-B14F-4D97-AF65-F5344CB8AC3E}">
        <p14:creationId xmlns:p14="http://schemas.microsoft.com/office/powerpoint/2010/main" val="42193237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style>
          <a:lnRef idx="2">
            <a:schemeClr val="accent1"/>
          </a:lnRef>
          <a:fillRef idx="1">
            <a:schemeClr val="lt1"/>
          </a:fillRef>
          <a:effectRef idx="0">
            <a:schemeClr val="accent1"/>
          </a:effectRef>
          <a:fontRef idx="minor">
            <a:schemeClr val="dk1"/>
          </a:fontRef>
        </p:style>
        <p:txBody>
          <a:bodyPr>
            <a:normAutofit/>
          </a:bodyPr>
          <a:lstStyle/>
          <a:p>
            <a:r>
              <a:rPr lang="en-US" sz="3600" b="1" dirty="0">
                <a:solidFill>
                  <a:schemeClr val="tx1"/>
                </a:solidFill>
                <a:latin typeface="+mj-lt"/>
                <a:ea typeface="+mj-ea"/>
                <a:cs typeface="+mj-cs"/>
              </a:rPr>
              <a:t>Recommendations</a:t>
            </a:r>
            <a:endParaRPr lang="en-IN" sz="3600" b="1" dirty="0">
              <a:solidFill>
                <a:schemeClr val="tx1"/>
              </a:solidFill>
              <a:latin typeface="+mj-lt"/>
              <a:ea typeface="+mj-ea"/>
              <a:cs typeface="+mj-cs"/>
            </a:endParaRPr>
          </a:p>
        </p:txBody>
      </p:sp>
      <p:sp>
        <p:nvSpPr>
          <p:cNvPr id="3" name="Content Placeholder 2"/>
          <p:cNvSpPr>
            <a:spLocks noGrp="1"/>
          </p:cNvSpPr>
          <p:nvPr>
            <p:ph idx="1"/>
          </p:nvPr>
        </p:nvSpPr>
        <p:spPr/>
        <p:txBody>
          <a:bodyPr>
            <a:normAutofit/>
          </a:bodyPr>
          <a:lstStyle/>
          <a:p>
            <a:r>
              <a:rPr lang="en-US" sz="2000" dirty="0">
                <a:latin typeface="Arial" pitchFamily="34" charset="0"/>
                <a:cs typeface="Arial" pitchFamily="34" charset="0"/>
              </a:rPr>
              <a:t>The researcher should organize several sessions of power point presentation to give opportunity to all front liners to participate and explain to them in </a:t>
            </a:r>
            <a:r>
              <a:rPr lang="en-US" sz="2000" dirty="0" smtClean="0">
                <a:latin typeface="Arial" pitchFamily="34" charset="0"/>
                <a:cs typeface="Arial" pitchFamily="34" charset="0"/>
              </a:rPr>
              <a:t>depth </a:t>
            </a:r>
            <a:r>
              <a:rPr lang="en-US" sz="2000" dirty="0">
                <a:latin typeface="Arial" pitchFamily="34" charset="0"/>
                <a:cs typeface="Arial" pitchFamily="34" charset="0"/>
              </a:rPr>
              <a:t>how </a:t>
            </a:r>
            <a:r>
              <a:rPr lang="en-US" sz="2000" dirty="0" smtClean="0">
                <a:latin typeface="Arial" pitchFamily="34" charset="0"/>
                <a:cs typeface="Arial" pitchFamily="34" charset="0"/>
              </a:rPr>
              <a:t>multi-skilling </a:t>
            </a:r>
            <a:r>
              <a:rPr lang="en-US" sz="2000" dirty="0">
                <a:latin typeface="Arial" pitchFamily="34" charset="0"/>
                <a:cs typeface="Arial" pitchFamily="34" charset="0"/>
              </a:rPr>
              <a:t>will have a positive impact on their day to day work</a:t>
            </a:r>
            <a:r>
              <a:rPr lang="en-US" sz="2000" dirty="0" smtClean="0">
                <a:latin typeface="Arial" pitchFamily="34" charset="0"/>
                <a:cs typeface="Arial" pitchFamily="34" charset="0"/>
              </a:rPr>
              <a:t>.</a:t>
            </a:r>
          </a:p>
          <a:p>
            <a:pPr marL="0" indent="0">
              <a:buNone/>
            </a:pPr>
            <a:endParaRPr lang="en-US" sz="2000" dirty="0">
              <a:latin typeface="Arial" pitchFamily="34" charset="0"/>
              <a:cs typeface="Arial" pitchFamily="34" charset="0"/>
            </a:endParaRPr>
          </a:p>
          <a:p>
            <a:r>
              <a:rPr lang="en-US" sz="2000" dirty="0">
                <a:latin typeface="Arial" pitchFamily="34" charset="0"/>
                <a:cs typeface="Arial" pitchFamily="34" charset="0"/>
              </a:rPr>
              <a:t>A pilot project will be launch by selecting 3 team members from 3 </a:t>
            </a:r>
            <a:r>
              <a:rPr lang="en-US" sz="2000" dirty="0" smtClean="0">
                <a:latin typeface="Arial" pitchFamily="34" charset="0"/>
                <a:cs typeface="Arial" pitchFamily="34" charset="0"/>
              </a:rPr>
              <a:t>sub-departments </a:t>
            </a:r>
            <a:r>
              <a:rPr lang="en-US" sz="2000" dirty="0">
                <a:latin typeface="Arial" pitchFamily="34" charset="0"/>
                <a:cs typeface="Arial" pitchFamily="34" charset="0"/>
              </a:rPr>
              <a:t>for a period of one month.( One Guest </a:t>
            </a:r>
            <a:r>
              <a:rPr lang="en-US" sz="2000" dirty="0" smtClean="0">
                <a:latin typeface="Arial" pitchFamily="34" charset="0"/>
                <a:cs typeface="Arial" pitchFamily="34" charset="0"/>
              </a:rPr>
              <a:t>Relation Officer/ </a:t>
            </a:r>
            <a:r>
              <a:rPr lang="en-US" sz="2000" dirty="0">
                <a:latin typeface="Arial" pitchFamily="34" charset="0"/>
                <a:cs typeface="Arial" pitchFamily="34" charset="0"/>
              </a:rPr>
              <a:t>One Concierge/ One Cashier</a:t>
            </a:r>
            <a:r>
              <a:rPr lang="en-US" sz="2000" dirty="0" smtClean="0">
                <a:latin typeface="Arial" pitchFamily="34" charset="0"/>
                <a:cs typeface="Arial" pitchFamily="34" charset="0"/>
              </a:rPr>
              <a:t>)</a:t>
            </a:r>
          </a:p>
          <a:p>
            <a:pPr marL="0" indent="0">
              <a:buNone/>
            </a:pPr>
            <a:endParaRPr lang="en-US" sz="2000" dirty="0" smtClean="0">
              <a:latin typeface="Arial" pitchFamily="34" charset="0"/>
              <a:cs typeface="Arial" pitchFamily="34" charset="0"/>
            </a:endParaRPr>
          </a:p>
          <a:p>
            <a:r>
              <a:rPr lang="en-US" sz="2000" dirty="0" smtClean="0">
                <a:latin typeface="Arial" pitchFamily="34" charset="0"/>
                <a:cs typeface="Arial" pitchFamily="34" charset="0"/>
              </a:rPr>
              <a:t>A </a:t>
            </a:r>
            <a:r>
              <a:rPr lang="en-US" sz="2000" dirty="0">
                <a:latin typeface="Arial" pitchFamily="34" charset="0"/>
                <a:cs typeface="Arial" pitchFamily="34" charset="0"/>
              </a:rPr>
              <a:t>training plan should be done taking into consideration the </a:t>
            </a:r>
            <a:r>
              <a:rPr lang="en-US" sz="2000" dirty="0" smtClean="0">
                <a:latin typeface="Arial" pitchFamily="34" charset="0"/>
                <a:cs typeface="Arial" pitchFamily="34" charset="0"/>
              </a:rPr>
              <a:t>results </a:t>
            </a:r>
            <a:r>
              <a:rPr lang="en-US" sz="2000" dirty="0">
                <a:latin typeface="Arial" pitchFamily="34" charset="0"/>
                <a:cs typeface="Arial" pitchFamily="34" charset="0"/>
              </a:rPr>
              <a:t>of the </a:t>
            </a:r>
            <a:r>
              <a:rPr lang="en-US" sz="2000" dirty="0" smtClean="0">
                <a:latin typeface="Arial" pitchFamily="34" charset="0"/>
                <a:cs typeface="Arial" pitchFamily="34" charset="0"/>
              </a:rPr>
              <a:t>survey. On a pilot basis, daily 30 minutes of multi-skilling training to </a:t>
            </a:r>
            <a:r>
              <a:rPr lang="en-US" sz="2000" dirty="0">
                <a:latin typeface="Arial" pitchFamily="34" charset="0"/>
                <a:cs typeface="Arial" pitchFamily="34" charset="0"/>
              </a:rPr>
              <a:t>be provided after working </a:t>
            </a:r>
            <a:r>
              <a:rPr lang="en-US" sz="2000" dirty="0" smtClean="0">
                <a:latin typeface="Arial" pitchFamily="34" charset="0"/>
                <a:cs typeface="Arial" pitchFamily="34" charset="0"/>
              </a:rPr>
              <a:t>hours to the selected participants. </a:t>
            </a:r>
            <a:endParaRPr lang="en-US" sz="2000" dirty="0">
              <a:latin typeface="Arial" pitchFamily="34" charset="0"/>
              <a:cs typeface="Arial" pitchFamily="34" charset="0"/>
            </a:endParaRPr>
          </a:p>
        </p:txBody>
      </p:sp>
    </p:spTree>
    <p:extLst>
      <p:ext uri="{BB962C8B-B14F-4D97-AF65-F5344CB8AC3E}">
        <p14:creationId xmlns:p14="http://schemas.microsoft.com/office/powerpoint/2010/main" val="38558090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style>
          <a:lnRef idx="2">
            <a:schemeClr val="accent1"/>
          </a:lnRef>
          <a:fillRef idx="1">
            <a:schemeClr val="lt1"/>
          </a:fillRef>
          <a:effectRef idx="0">
            <a:schemeClr val="accent1"/>
          </a:effectRef>
          <a:fontRef idx="minor">
            <a:schemeClr val="dk1"/>
          </a:fontRef>
        </p:style>
        <p:txBody>
          <a:bodyPr>
            <a:normAutofit/>
          </a:bodyPr>
          <a:lstStyle/>
          <a:p>
            <a:r>
              <a:rPr lang="en-US" sz="3600" b="1" dirty="0">
                <a:solidFill>
                  <a:schemeClr val="tx1"/>
                </a:solidFill>
                <a:latin typeface="+mj-lt"/>
                <a:ea typeface="+mj-ea"/>
                <a:cs typeface="+mj-cs"/>
              </a:rPr>
              <a:t>Personal</a:t>
            </a:r>
            <a:r>
              <a:rPr lang="en-US" sz="4000" dirty="0" smtClean="0">
                <a:latin typeface="Arial" pitchFamily="34" charset="0"/>
                <a:cs typeface="Arial" pitchFamily="34" charset="0"/>
              </a:rPr>
              <a:t> </a:t>
            </a:r>
            <a:r>
              <a:rPr lang="en-US" sz="3600" b="1" dirty="0" smtClean="0">
                <a:solidFill>
                  <a:schemeClr val="tx1"/>
                </a:solidFill>
                <a:latin typeface="+mj-lt"/>
                <a:ea typeface="+mj-ea"/>
                <a:cs typeface="+mj-cs"/>
              </a:rPr>
              <a:t>Learning</a:t>
            </a:r>
            <a:endParaRPr lang="en-IN" sz="3600" b="1" dirty="0">
              <a:solidFill>
                <a:schemeClr val="tx1"/>
              </a:solidFill>
              <a:latin typeface="+mj-lt"/>
              <a:ea typeface="+mj-ea"/>
              <a:cs typeface="+mj-cs"/>
            </a:endParaRPr>
          </a:p>
        </p:txBody>
      </p:sp>
      <p:sp>
        <p:nvSpPr>
          <p:cNvPr id="3" name="Content Placeholder 2"/>
          <p:cNvSpPr>
            <a:spLocks noGrp="1"/>
          </p:cNvSpPr>
          <p:nvPr>
            <p:ph idx="1"/>
          </p:nvPr>
        </p:nvSpPr>
        <p:spPr/>
        <p:txBody>
          <a:bodyPr>
            <a:normAutofit/>
          </a:bodyPr>
          <a:lstStyle/>
          <a:p>
            <a:r>
              <a:rPr lang="en-US" sz="2400" dirty="0">
                <a:latin typeface="Arial" pitchFamily="34" charset="0"/>
                <a:cs typeface="Arial" pitchFamily="34" charset="0"/>
              </a:rPr>
              <a:t>For the first time </a:t>
            </a:r>
            <a:r>
              <a:rPr lang="en-US" sz="2400" dirty="0" smtClean="0">
                <a:latin typeface="Arial" pitchFamily="34" charset="0"/>
                <a:cs typeface="Arial" pitchFamily="34" charset="0"/>
              </a:rPr>
              <a:t>in </a:t>
            </a:r>
            <a:r>
              <a:rPr lang="en-US" sz="2400" dirty="0">
                <a:latin typeface="Arial" pitchFamily="34" charset="0"/>
                <a:cs typeface="Arial" pitchFamily="34" charset="0"/>
              </a:rPr>
              <a:t>my career, I </a:t>
            </a:r>
            <a:r>
              <a:rPr lang="en-US" sz="2400" dirty="0" smtClean="0">
                <a:latin typeface="Arial" pitchFamily="34" charset="0"/>
                <a:cs typeface="Arial" pitchFamily="34" charset="0"/>
              </a:rPr>
              <a:t>had the opportunity </a:t>
            </a:r>
            <a:r>
              <a:rPr lang="en-US" sz="2400" dirty="0">
                <a:latin typeface="Arial" pitchFamily="34" charset="0"/>
                <a:cs typeface="Arial" pitchFamily="34" charset="0"/>
              </a:rPr>
              <a:t>to be the chairperson in the focus group survey.</a:t>
            </a:r>
          </a:p>
          <a:p>
            <a:endParaRPr lang="en-US" sz="2400" dirty="0">
              <a:latin typeface="Arial" pitchFamily="34" charset="0"/>
              <a:cs typeface="Arial" pitchFamily="34" charset="0"/>
            </a:endParaRPr>
          </a:p>
          <a:p>
            <a:r>
              <a:rPr lang="en-US" sz="2400" dirty="0">
                <a:latin typeface="Arial" pitchFamily="34" charset="0"/>
                <a:cs typeface="Arial" pitchFamily="34" charset="0"/>
              </a:rPr>
              <a:t>Research on multi-skilling has helped me to understand more about the positive impact that it can bring to an organization and how it can help people to engage more with the company.</a:t>
            </a:r>
          </a:p>
          <a:p>
            <a:endParaRPr lang="en-US" sz="2400" dirty="0">
              <a:latin typeface="Arial" pitchFamily="34" charset="0"/>
              <a:cs typeface="Arial" pitchFamily="34" charset="0"/>
            </a:endParaRPr>
          </a:p>
          <a:p>
            <a:r>
              <a:rPr lang="en-US" sz="2400" dirty="0">
                <a:latin typeface="Arial" pitchFamily="34" charset="0"/>
                <a:cs typeface="Arial" pitchFamily="34" charset="0"/>
              </a:rPr>
              <a:t>Multi-skilling can be </a:t>
            </a:r>
            <a:r>
              <a:rPr lang="en-US" sz="2400" dirty="0" smtClean="0">
                <a:latin typeface="Arial" pitchFamily="34" charset="0"/>
                <a:cs typeface="Arial" pitchFamily="34" charset="0"/>
              </a:rPr>
              <a:t>an </a:t>
            </a:r>
            <a:r>
              <a:rPr lang="en-US" sz="2400" dirty="0">
                <a:latin typeface="Arial" pitchFamily="34" charset="0"/>
                <a:cs typeface="Arial" pitchFamily="34" charset="0"/>
              </a:rPr>
              <a:t>excellent element to help team members to bond.</a:t>
            </a:r>
          </a:p>
          <a:p>
            <a:pPr marL="0" indent="0">
              <a:buNone/>
            </a:pPr>
            <a:endParaRPr lang="en-US" sz="3500" dirty="0">
              <a:latin typeface="Arial" pitchFamily="34" charset="0"/>
              <a:cs typeface="Arial" pitchFamily="34" charset="0"/>
            </a:endParaRPr>
          </a:p>
          <a:p>
            <a:pPr marL="0" indent="0">
              <a:buNone/>
            </a:pPr>
            <a:endParaRPr lang="en-US" dirty="0"/>
          </a:p>
          <a:p>
            <a:pPr marL="0" indent="0">
              <a:buNone/>
            </a:pPr>
            <a:endParaRPr lang="en-IN" dirty="0"/>
          </a:p>
        </p:txBody>
      </p:sp>
    </p:spTree>
    <p:extLst>
      <p:ext uri="{BB962C8B-B14F-4D97-AF65-F5344CB8AC3E}">
        <p14:creationId xmlns:p14="http://schemas.microsoft.com/office/powerpoint/2010/main" val="17802383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711</TotalTime>
  <Words>803</Words>
  <Application>Microsoft Office PowerPoint</Application>
  <PresentationFormat>On-screen Show (4:3)</PresentationFormat>
  <Paragraphs>77</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Determining The Best Method For Multi-Skilling  In The Front office Department</vt:lpstr>
      <vt:lpstr>Background:  Why Multi-Skilling is necessary today?</vt:lpstr>
      <vt:lpstr>The Benefits Of Multi-skilling</vt:lpstr>
      <vt:lpstr>Methods Used For The Project</vt:lpstr>
      <vt:lpstr>Participation</vt:lpstr>
      <vt:lpstr>PowerPoint Presentation</vt:lpstr>
      <vt:lpstr>Do you agree multi-skilling may improve your performance ?</vt:lpstr>
      <vt:lpstr>Do you agree multi-skilling may improve your career prospect ?</vt:lpstr>
      <vt:lpstr>Which method of training do you prefer to use to acquire knowledge at the workplace?</vt:lpstr>
      <vt:lpstr>In order to avoid disrupting the service to guests, would you be willing to attend training outside of working hours?</vt:lpstr>
      <vt:lpstr>Do you feel our Guests and LUX*Grand Gaube team will benefit from multi-skilled Front Office Team Members ?</vt:lpstr>
      <vt:lpstr>Focus Group Findings</vt:lpstr>
      <vt:lpstr>Conclusion</vt:lpstr>
      <vt:lpstr>Recommendations</vt:lpstr>
      <vt:lpstr>Personal Learning</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Determining The Best Method For Multi-Skilling In The Front Office Department</dc:title>
  <dc:creator>david li</dc:creator>
  <cp:lastModifiedBy>david li</cp:lastModifiedBy>
  <cp:revision>61</cp:revision>
  <dcterms:created xsi:type="dcterms:W3CDTF">2019-03-27T08:21:08Z</dcterms:created>
  <dcterms:modified xsi:type="dcterms:W3CDTF">2019-04-19T07:16:26Z</dcterms:modified>
</cp:coreProperties>
</file>