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sldIdLst>
    <p:sldId id="256" r:id="rId4"/>
    <p:sldId id="355" r:id="rId5"/>
    <p:sldId id="258" r:id="rId6"/>
    <p:sldId id="259" r:id="rId7"/>
    <p:sldId id="346" r:id="rId8"/>
    <p:sldId id="347" r:id="rId9"/>
    <p:sldId id="348" r:id="rId10"/>
    <p:sldId id="351" r:id="rId11"/>
    <p:sldId id="352" r:id="rId12"/>
    <p:sldId id="349" r:id="rId13"/>
    <p:sldId id="353" r:id="rId14"/>
    <p:sldId id="35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FCBAF6-790E-44D9-B9E0-C5E1AC2545E3}" v="1" dt="2025-11-19T15:36:17.5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373"/>
    <p:restoredTop sz="94674"/>
  </p:normalViewPr>
  <p:slideViewPr>
    <p:cSldViewPr snapToGrid="0" snapToObjects="1">
      <p:cViewPr>
        <p:scale>
          <a:sx n="53" d="100"/>
          <a:sy n="53" d="100"/>
        </p:scale>
        <p:origin x="60" y="8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microsoft.com/office/2015/10/relationships/revisionInfo" Target="revisionInfo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revino Gonzalez" userId="aa36a5e4-cd30-4109-a581-5f2fc96aeea0" providerId="ADAL" clId="{80AA50D9-4FB5-4D38-A605-B1DA9D52445D}"/>
    <pc:docChg chg="delSld modSld">
      <pc:chgData name="Maria Trevino Gonzalez" userId="aa36a5e4-cd30-4109-a581-5f2fc96aeea0" providerId="ADAL" clId="{80AA50D9-4FB5-4D38-A605-B1DA9D52445D}" dt="2025-11-19T15:37:53.244" v="212" actId="47"/>
      <pc:docMkLst>
        <pc:docMk/>
      </pc:docMkLst>
      <pc:sldChg chg="modSp mod">
        <pc:chgData name="Maria Trevino Gonzalez" userId="aa36a5e4-cd30-4109-a581-5f2fc96aeea0" providerId="ADAL" clId="{80AA50D9-4FB5-4D38-A605-B1DA9D52445D}" dt="2025-11-14T16:02:19.241" v="0" actId="20577"/>
        <pc:sldMkLst>
          <pc:docMk/>
          <pc:sldMk cId="2701479203" sldId="256"/>
        </pc:sldMkLst>
        <pc:spChg chg="mod">
          <ac:chgData name="Maria Trevino Gonzalez" userId="aa36a5e4-cd30-4109-a581-5f2fc96aeea0" providerId="ADAL" clId="{80AA50D9-4FB5-4D38-A605-B1DA9D52445D}" dt="2025-11-14T16:02:19.241" v="0" actId="20577"/>
          <ac:spMkLst>
            <pc:docMk/>
            <pc:sldMk cId="2701479203" sldId="256"/>
            <ac:spMk id="3" creationId="{25A781B2-82D3-5848-8EFF-808EF93572FF}"/>
          </ac:spMkLst>
        </pc:spChg>
      </pc:sldChg>
      <pc:sldChg chg="modSp mod">
        <pc:chgData name="Maria Trevino Gonzalez" userId="aa36a5e4-cd30-4109-a581-5f2fc96aeea0" providerId="ADAL" clId="{80AA50D9-4FB5-4D38-A605-B1DA9D52445D}" dt="2025-11-14T16:02:47.551" v="2" actId="20577"/>
        <pc:sldMkLst>
          <pc:docMk/>
          <pc:sldMk cId="1263162692" sldId="348"/>
        </pc:sldMkLst>
        <pc:spChg chg="mod">
          <ac:chgData name="Maria Trevino Gonzalez" userId="aa36a5e4-cd30-4109-a581-5f2fc96aeea0" providerId="ADAL" clId="{80AA50D9-4FB5-4D38-A605-B1DA9D52445D}" dt="2025-11-14T16:02:47.551" v="2" actId="20577"/>
          <ac:spMkLst>
            <pc:docMk/>
            <pc:sldMk cId="1263162692" sldId="348"/>
            <ac:spMk id="3" creationId="{BB63F610-C450-DE41-8028-4EAFD45E5303}"/>
          </ac:spMkLst>
        </pc:spChg>
      </pc:sldChg>
      <pc:sldChg chg="modSp mod">
        <pc:chgData name="Maria Trevino Gonzalez" userId="aa36a5e4-cd30-4109-a581-5f2fc96aeea0" providerId="ADAL" clId="{80AA50D9-4FB5-4D38-A605-B1DA9D52445D}" dt="2025-11-19T15:36:38.619" v="31" actId="20577"/>
        <pc:sldMkLst>
          <pc:docMk/>
          <pc:sldMk cId="3383762527" sldId="349"/>
        </pc:sldMkLst>
        <pc:spChg chg="mod">
          <ac:chgData name="Maria Trevino Gonzalez" userId="aa36a5e4-cd30-4109-a581-5f2fc96aeea0" providerId="ADAL" clId="{80AA50D9-4FB5-4D38-A605-B1DA9D52445D}" dt="2025-11-19T15:36:38.619" v="31" actId="20577"/>
          <ac:spMkLst>
            <pc:docMk/>
            <pc:sldMk cId="3383762527" sldId="349"/>
            <ac:spMk id="3" creationId="{805E527F-7854-164F-8A46-749F9FDAE599}"/>
          </ac:spMkLst>
        </pc:spChg>
      </pc:sldChg>
      <pc:sldChg chg="del">
        <pc:chgData name="Maria Trevino Gonzalez" userId="aa36a5e4-cd30-4109-a581-5f2fc96aeea0" providerId="ADAL" clId="{80AA50D9-4FB5-4D38-A605-B1DA9D52445D}" dt="2025-11-19T15:37:53.244" v="212" actId="47"/>
        <pc:sldMkLst>
          <pc:docMk/>
          <pc:sldMk cId="2446993304" sldId="350"/>
        </pc:sldMkLst>
      </pc:sldChg>
      <pc:sldChg chg="modSp mod">
        <pc:chgData name="Maria Trevino Gonzalez" userId="aa36a5e4-cd30-4109-a581-5f2fc96aeea0" providerId="ADAL" clId="{80AA50D9-4FB5-4D38-A605-B1DA9D52445D}" dt="2025-11-19T15:37:24.280" v="151" actId="20577"/>
        <pc:sldMkLst>
          <pc:docMk/>
          <pc:sldMk cId="2157287076" sldId="353"/>
        </pc:sldMkLst>
        <pc:spChg chg="mod">
          <ac:chgData name="Maria Trevino Gonzalez" userId="aa36a5e4-cd30-4109-a581-5f2fc96aeea0" providerId="ADAL" clId="{80AA50D9-4FB5-4D38-A605-B1DA9D52445D}" dt="2025-11-19T15:37:24.280" v="151" actId="20577"/>
          <ac:spMkLst>
            <pc:docMk/>
            <pc:sldMk cId="2157287076" sldId="353"/>
            <ac:spMk id="3" creationId="{4AAC87E3-A6F4-1F4F-A385-0C8FF274D82B}"/>
          </ac:spMkLst>
        </pc:spChg>
      </pc:sldChg>
      <pc:sldChg chg="modSp mod">
        <pc:chgData name="Maria Trevino Gonzalez" userId="aa36a5e4-cd30-4109-a581-5f2fc96aeea0" providerId="ADAL" clId="{80AA50D9-4FB5-4D38-A605-B1DA9D52445D}" dt="2025-11-19T15:37:47.089" v="211" actId="20577"/>
        <pc:sldMkLst>
          <pc:docMk/>
          <pc:sldMk cId="861173803" sldId="354"/>
        </pc:sldMkLst>
        <pc:spChg chg="mod">
          <ac:chgData name="Maria Trevino Gonzalez" userId="aa36a5e4-cd30-4109-a581-5f2fc96aeea0" providerId="ADAL" clId="{80AA50D9-4FB5-4D38-A605-B1DA9D52445D}" dt="2025-11-19T15:37:47.089" v="211" actId="20577"/>
          <ac:spMkLst>
            <pc:docMk/>
            <pc:sldMk cId="861173803" sldId="354"/>
            <ac:spMk id="3" creationId="{6DBD8DD7-A8D9-D14C-BD43-1B896208F82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http://img.dailymail.co.uk/i/pix/2007/11_02/schGPX1111_468x394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054D4-EE1D-1740-9CE0-2EDEDDD374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92361"/>
            <a:ext cx="9144000" cy="1839645"/>
          </a:xfrm>
        </p:spPr>
        <p:txBody>
          <a:bodyPr>
            <a:normAutofit/>
          </a:bodyPr>
          <a:lstStyle/>
          <a:p>
            <a:r>
              <a:rPr lang="en-US" sz="4400" b="1" dirty="0">
                <a:solidFill>
                  <a:schemeClr val="bg1"/>
                </a:solidFill>
                <a:cs typeface="Calibri Light"/>
              </a:rPr>
              <a:t>Barriers to outdoor learning in schools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A781B2-82D3-5848-8EFF-808EF9357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74574"/>
            <a:ext cx="9144000" cy="256331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3600" b="1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01479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4DE3F-E6DD-0B4E-87D7-1E9A800B1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-111512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Assessment Q&amp;A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C04C4-8BC7-8941-BF00-65B963548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/>
          <a:lstStyle/>
          <a:p>
            <a:r>
              <a:rPr lang="en-US" dirty="0"/>
              <a:t>What are your questions about the assessment paper?</a:t>
            </a:r>
          </a:p>
          <a:p>
            <a:endParaRPr lang="en-US" dirty="0"/>
          </a:p>
          <a:p>
            <a:r>
              <a:rPr lang="en-US" dirty="0"/>
              <a:t>Structure?</a:t>
            </a:r>
          </a:p>
          <a:p>
            <a:r>
              <a:rPr lang="en-US" dirty="0"/>
              <a:t>References?</a:t>
            </a:r>
          </a:p>
          <a:p>
            <a:r>
              <a:rPr lang="en-US" dirty="0"/>
              <a:t>Style?</a:t>
            </a:r>
          </a:p>
        </p:txBody>
      </p:sp>
    </p:spTree>
    <p:extLst>
      <p:ext uri="{BB962C8B-B14F-4D97-AF65-F5344CB8AC3E}">
        <p14:creationId xmlns:p14="http://schemas.microsoft.com/office/powerpoint/2010/main" val="2368237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792" y="-194712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Barriers in schools 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862" y="1415079"/>
            <a:ext cx="10515600" cy="4351338"/>
          </a:xfrm>
        </p:spPr>
        <p:txBody>
          <a:bodyPr/>
          <a:lstStyle/>
          <a:p>
            <a:r>
              <a:rPr lang="en-US" dirty="0"/>
              <a:t>There are many barriers that restrict the implementation of outdoor learning in schools. Some of these are real and some are perceived. </a:t>
            </a:r>
          </a:p>
          <a:p>
            <a:endParaRPr lang="en-US" dirty="0"/>
          </a:p>
          <a:p>
            <a:r>
              <a:rPr lang="en-US" dirty="0"/>
              <a:t>Make a list of what you think are some of these…</a:t>
            </a:r>
          </a:p>
          <a:p>
            <a:endParaRPr lang="en-US" dirty="0"/>
          </a:p>
          <a:p>
            <a:r>
              <a:rPr lang="en-US" dirty="0"/>
              <a:t>Put your ideas up on your flipchart so we can discuss them </a:t>
            </a:r>
          </a:p>
        </p:txBody>
      </p:sp>
    </p:spTree>
    <p:extLst>
      <p:ext uri="{BB962C8B-B14F-4D97-AF65-F5344CB8AC3E}">
        <p14:creationId xmlns:p14="http://schemas.microsoft.com/office/powerpoint/2010/main" val="190723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548F4-D4E7-B74B-8490-CABF3B71F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Some of the barriers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FD2DB-A571-8842-8C81-1FB015D0F2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Space</a:t>
            </a:r>
          </a:p>
          <a:p>
            <a:r>
              <a:rPr lang="en-US" dirty="0"/>
              <a:t>Developments / facilities</a:t>
            </a:r>
          </a:p>
          <a:p>
            <a:r>
              <a:rPr lang="en-US" dirty="0"/>
              <a:t>Costs</a:t>
            </a:r>
          </a:p>
          <a:p>
            <a:r>
              <a:rPr lang="en-US" dirty="0"/>
              <a:t>Staff qualifications and experience</a:t>
            </a:r>
          </a:p>
          <a:p>
            <a:r>
              <a:rPr lang="en-US" dirty="0"/>
              <a:t>Parental concerns / fear</a:t>
            </a:r>
          </a:p>
          <a:p>
            <a:r>
              <a:rPr lang="en-US" dirty="0"/>
              <a:t>Staff fear</a:t>
            </a:r>
          </a:p>
          <a:p>
            <a:r>
              <a:rPr lang="en-US" dirty="0">
                <a:solidFill>
                  <a:srgbClr val="FF0000"/>
                </a:solidFill>
              </a:rPr>
              <a:t>Risk </a:t>
            </a:r>
          </a:p>
        </p:txBody>
      </p:sp>
    </p:spTree>
    <p:extLst>
      <p:ext uri="{BB962C8B-B14F-4D97-AF65-F5344CB8AC3E}">
        <p14:creationId xmlns:p14="http://schemas.microsoft.com/office/powerpoint/2010/main" val="3203853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2D6D3-7B1D-CF43-8070-E57DF0824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RISK- a developing debate …..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C45BF-7DB5-3244-BFC0-18251868D9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5563"/>
            <a:ext cx="10515600" cy="4351338"/>
          </a:xfrm>
        </p:spPr>
        <p:txBody>
          <a:bodyPr/>
          <a:lstStyle/>
          <a:p>
            <a:r>
              <a:rPr lang="en-GB" altLang="en-US" dirty="0"/>
              <a:t>“ I am sick and tired of hearing that ‘health and safety’ is stopping people doing worthwhile and enjoyable things.  If you’re using health and safety to stop everyday activities, get a life and let others get on with theirs.”</a:t>
            </a:r>
          </a:p>
          <a:p>
            <a:pPr>
              <a:buFontTx/>
              <a:buNone/>
            </a:pPr>
            <a:r>
              <a:rPr lang="en-GB" altLang="en-US" dirty="0"/>
              <a:t>					Bill Callaghan, Chair,</a:t>
            </a:r>
          </a:p>
          <a:p>
            <a:pPr>
              <a:buFontTx/>
              <a:buNone/>
            </a:pPr>
            <a:r>
              <a:rPr lang="en-GB" altLang="en-US" dirty="0"/>
              <a:t>					Health &amp; Safety Executive 2007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1429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2FC43-F6F7-8449-8B27-75ED49E7F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473" y="-300216"/>
            <a:ext cx="10515600" cy="132556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516F2-E07E-F64E-8E11-D4BDDE069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862" y="1304649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en-GB" altLang="en-US" sz="3200" dirty="0">
                <a:solidFill>
                  <a:srgbClr val="000000"/>
                </a:solidFill>
                <a:latin typeface="Arial Unicode MS" panose="020B0604020202020204" pitchFamily="34" charset="-128"/>
              </a:rPr>
              <a:t> </a:t>
            </a:r>
            <a:r>
              <a:rPr lang="en-GB" altLang="en-US" dirty="0">
                <a:solidFill>
                  <a:srgbClr val="000000"/>
                </a:solidFill>
                <a:latin typeface="Arial Unicode MS" panose="020B0604020202020204" pitchFamily="34" charset="-128"/>
              </a:rPr>
              <a:t>"We do not believe in extremist health and safety ideas which would keep children wrapped in cotton wool.</a:t>
            </a:r>
          </a:p>
          <a:p>
            <a:pPr>
              <a:buFontTx/>
              <a:buNone/>
            </a:pPr>
            <a:r>
              <a:rPr lang="en-GB" altLang="en-US" dirty="0">
                <a:solidFill>
                  <a:srgbClr val="000000"/>
                </a:solidFill>
                <a:latin typeface="Arial Unicode MS" panose="020B0604020202020204" pitchFamily="34" charset="-128"/>
              </a:rPr>
              <a:t>    Our argument is that a skinned knee or a twisted ankle in a challenging and exciting play environment is not just acceptable, it is a positive necessity.</a:t>
            </a:r>
          </a:p>
          <a:p>
            <a:pPr>
              <a:buFontTx/>
              <a:buNone/>
            </a:pPr>
            <a:r>
              <a:rPr lang="en-GB" altLang="en-US" dirty="0">
                <a:solidFill>
                  <a:srgbClr val="000000"/>
                </a:solidFill>
                <a:latin typeface="Arial Unicode MS" panose="020B0604020202020204" pitchFamily="34" charset="-128"/>
              </a:rPr>
              <a:t>    We need to prepare children for a complex, dangerous world in which healthy, robust activity is more a national need than ever before.</a:t>
            </a:r>
          </a:p>
          <a:p>
            <a:pPr>
              <a:buFontTx/>
              <a:buNone/>
            </a:pPr>
            <a:r>
              <a:rPr lang="en-GB" altLang="en-US" dirty="0">
                <a:solidFill>
                  <a:srgbClr val="000000"/>
                </a:solidFill>
                <a:latin typeface="Arial Unicode MS" panose="020B0604020202020204" pitchFamily="34" charset="-128"/>
              </a:rPr>
              <a:t>    We think people should climb mountains, and sail boats...”</a:t>
            </a:r>
          </a:p>
          <a:p>
            <a:pPr>
              <a:buFontTx/>
              <a:buNone/>
            </a:pPr>
            <a:r>
              <a:rPr lang="en-GB" altLang="en-US" dirty="0">
                <a:cs typeface="Times New Roman" panose="02020603050405020304" pitchFamily="18" charset="0"/>
              </a:rPr>
              <a:t>					Tom </a:t>
            </a:r>
            <a:r>
              <a:rPr lang="en-GB" altLang="en-US" dirty="0" err="1">
                <a:cs typeface="Times New Roman" panose="02020603050405020304" pitchFamily="18" charset="0"/>
              </a:rPr>
              <a:t>Mullarkey</a:t>
            </a:r>
            <a:r>
              <a:rPr lang="en-GB" altLang="en-US" dirty="0">
                <a:cs typeface="Times New Roman" panose="02020603050405020304" pitchFamily="18" charset="0"/>
              </a:rPr>
              <a:t>,</a:t>
            </a:r>
            <a:r>
              <a:rPr lang="en-GB" altLang="en-US" dirty="0"/>
              <a:t> Chief Executive </a:t>
            </a:r>
            <a:r>
              <a:rPr lang="en-GB" altLang="en-US" dirty="0" err="1"/>
              <a:t>RoSPA</a:t>
            </a:r>
            <a:endParaRPr lang="en-GB" altLang="en-US" dirty="0"/>
          </a:p>
          <a:p>
            <a:pPr>
              <a:buFontTx/>
              <a:buNone/>
            </a:pPr>
            <a:r>
              <a:rPr lang="en-GB" dirty="0"/>
              <a:t>						</a:t>
            </a:r>
            <a:r>
              <a:rPr lang="en-GB" altLang="en-US" dirty="0"/>
              <a:t> November 2007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9926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17F12-8686-2D4F-BB2B-3245F787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890" y="-186612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Playtime 1930s style </a:t>
            </a:r>
          </a:p>
        </p:txBody>
      </p:sp>
      <p:pic>
        <p:nvPicPr>
          <p:cNvPr id="4" name="Picture 4" descr="children">
            <a:extLst>
              <a:ext uri="{FF2B5EF4-FFF2-40B4-BE49-F238E27FC236}">
                <a16:creationId xmlns:a16="http://schemas.microsoft.com/office/drawing/2014/main" id="{E5571320-63C6-2D48-87D9-061A67655A9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53037"/>
            <a:ext cx="9162661" cy="590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63F610-C450-DE41-8028-4EAFD45E5303}"/>
              </a:ext>
            </a:extLst>
          </p:cNvPr>
          <p:cNvSpPr txBox="1"/>
          <p:nvPr/>
        </p:nvSpPr>
        <p:spPr>
          <a:xfrm>
            <a:off x="9255512" y="2096429"/>
            <a:ext cx="278218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What are children’s</a:t>
            </a:r>
          </a:p>
          <a:p>
            <a:r>
              <a:rPr lang="en-US" sz="3600" dirty="0"/>
              <a:t>opportunities for risky </a:t>
            </a:r>
          </a:p>
          <a:p>
            <a:r>
              <a:rPr lang="en-US" sz="3600" dirty="0"/>
              <a:t>play in 2025?</a:t>
            </a:r>
          </a:p>
        </p:txBody>
      </p:sp>
    </p:spTree>
    <p:extLst>
      <p:ext uri="{BB962C8B-B14F-4D97-AF65-F5344CB8AC3E}">
        <p14:creationId xmlns:p14="http://schemas.microsoft.com/office/powerpoint/2010/main" val="12631626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484FB1B8">
            <a:extLst>
              <a:ext uri="{FF2B5EF4-FFF2-40B4-BE49-F238E27FC236}">
                <a16:creationId xmlns:a16="http://schemas.microsoft.com/office/drawing/2014/main" id="{FA46A6A8-878C-7648-B7B1-61A312864E0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5" t="1689" r="2609" b="648"/>
          <a:stretch>
            <a:fillRect/>
          </a:stretch>
        </p:blipFill>
        <p:spPr bwMode="auto">
          <a:xfrm>
            <a:off x="0" y="0"/>
            <a:ext cx="4534678" cy="5847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745A89F-89AA-2642-9A23-9C17A73C06C6}"/>
              </a:ext>
            </a:extLst>
          </p:cNvPr>
          <p:cNvSpPr/>
          <p:nvPr/>
        </p:nvSpPr>
        <p:spPr>
          <a:xfrm>
            <a:off x="5163716" y="1309365"/>
            <a:ext cx="702828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200" dirty="0"/>
              <a:t>In </a:t>
            </a:r>
            <a:r>
              <a:rPr lang="en-GB" altLang="en-US" sz="3200" b="1" i="1" dirty="0"/>
              <a:t>‘Cotton Wool Kids’</a:t>
            </a:r>
            <a:r>
              <a:rPr lang="en-GB" altLang="en-US" sz="3200" dirty="0"/>
              <a:t>, Sir Digby urges schools to counter risk aversion by extending opportunities for children to experience, judge and manage risk through the curriculum and extracurricular activities. </a:t>
            </a:r>
          </a:p>
          <a:p>
            <a:pPr>
              <a:spcBef>
                <a:spcPct val="50000"/>
              </a:spcBef>
            </a:pPr>
            <a:r>
              <a:rPr lang="en-GB" altLang="en-US" sz="3200" dirty="0"/>
              <a:t>February 2007</a:t>
            </a:r>
          </a:p>
        </p:txBody>
      </p:sp>
    </p:spTree>
    <p:extLst>
      <p:ext uri="{BB962C8B-B14F-4D97-AF65-F5344CB8AC3E}">
        <p14:creationId xmlns:p14="http://schemas.microsoft.com/office/powerpoint/2010/main" val="781344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7D679-A891-9048-BFE6-8F87A4265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3775" y="-186613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Cotton Wool Kids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17B2C-4047-144D-A308-DCF313279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587" y="1377755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altLang="en-US" sz="4000" dirty="0"/>
              <a:t>“ If we never took a risk our children would not learn to walk, climb stairs, ride a bicycle or swim; businesses would not develop innovative new products, move into new markets and create wealth for all; scientists would not experiment and discover; we would not have great art, literature, music and architecture.”                 						</a:t>
            </a:r>
            <a:r>
              <a:rPr lang="en-GB" altLang="en-US" dirty="0"/>
              <a:t>Sir Digby Jones 2007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489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EACEF-0F12-3F46-A163-2007FE131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Risk Benefits….1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E527F-7854-164F-8A46-749F9FDAE5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5563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On Moodle, you will see some documents to read and tasks to complete. </a:t>
            </a:r>
          </a:p>
          <a:p>
            <a:endParaRPr lang="en-US" dirty="0"/>
          </a:p>
          <a:p>
            <a:r>
              <a:rPr lang="en-US" dirty="0"/>
              <a:t> Read the </a:t>
            </a:r>
            <a:r>
              <a:rPr lang="en-US" dirty="0">
                <a:solidFill>
                  <a:srgbClr val="FF0000"/>
                </a:solidFill>
              </a:rPr>
              <a:t>Health and Safety executive </a:t>
            </a:r>
            <a:r>
              <a:rPr lang="en-US" dirty="0"/>
              <a:t>documents about school trips and outdoor learning and play.</a:t>
            </a:r>
            <a:endParaRPr lang="en-US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 </a:t>
            </a:r>
          </a:p>
          <a:p>
            <a:r>
              <a:rPr lang="en-US" dirty="0">
                <a:solidFill>
                  <a:srgbClr val="FF0000"/>
                </a:solidFill>
              </a:rPr>
              <a:t>Reflect </a:t>
            </a:r>
            <a:r>
              <a:rPr lang="en-US" dirty="0"/>
              <a:t>about the main points and some of your thoughts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762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93076-54D9-9A4A-BDD7-7639E1668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259" y="-103226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Risk Benefits….2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C87E3-A6F4-1F4F-A385-0C8FF274D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Read the document by Tim Gill about risk benefits</a:t>
            </a:r>
          </a:p>
          <a:p>
            <a:r>
              <a:rPr lang="en-GB" dirty="0"/>
              <a:t>Now focus on the example on page 10 and 11. See how the decision was worked through for the rope swing.</a:t>
            </a:r>
          </a:p>
          <a:p>
            <a:r>
              <a:rPr lang="en-GB" dirty="0"/>
              <a:t>Look at the example for the pond dipping on the form on page 12.</a:t>
            </a:r>
          </a:p>
          <a:p>
            <a:pPr marL="0" indent="0">
              <a:buNone/>
            </a:pPr>
            <a:r>
              <a:rPr lang="en-US" dirty="0"/>
              <a:t> </a:t>
            </a:r>
            <a:endParaRPr lang="en-US" dirty="0">
              <a:solidFill>
                <a:srgbClr val="FF0000"/>
              </a:solidFill>
            </a:endParaRPr>
          </a:p>
          <a:p>
            <a:r>
              <a:rPr lang="en-US" dirty="0">
                <a:solidFill>
                  <a:srgbClr val="FF0000"/>
                </a:solidFill>
              </a:rPr>
              <a:t>Reflect: what are the benefits of the risk that is implicit in your proposal? How will you justify them?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2870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386BF-F999-CE47-A370-3AB7C14AC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81284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Risk Benefits….3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D8DD7-A8D9-D14C-BD43-1B896208F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/>
          <a:lstStyle/>
          <a:p>
            <a:r>
              <a:rPr lang="en-US" dirty="0"/>
              <a:t>Complete risk benefit assessments for your ground developments and activities that can be carried out in these areas</a:t>
            </a:r>
            <a:r>
              <a:rPr lang="en-US" dirty="0">
                <a:solidFill>
                  <a:srgbClr val="FF0000"/>
                </a:solidFill>
              </a:rPr>
              <a:t>.  </a:t>
            </a:r>
          </a:p>
          <a:p>
            <a:endParaRPr lang="en-US" dirty="0">
              <a:solidFill>
                <a:srgbClr val="FF0000"/>
              </a:solidFill>
            </a:endParaRPr>
          </a:p>
          <a:p>
            <a:r>
              <a:rPr lang="en-US" dirty="0">
                <a:solidFill>
                  <a:srgbClr val="FF0000"/>
                </a:solidFill>
              </a:rPr>
              <a:t>Remember to add a sample Risk Assessment on your Appendices.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1738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557</Words>
  <Application>Microsoft Office PowerPoint</Application>
  <PresentationFormat>Widescreen</PresentationFormat>
  <Paragraphs>56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Arial Unicode MS</vt:lpstr>
      <vt:lpstr>Calibri</vt:lpstr>
      <vt:lpstr>Calibri Light</vt:lpstr>
      <vt:lpstr>Times New Roman</vt:lpstr>
      <vt:lpstr>Office Theme</vt:lpstr>
      <vt:lpstr>Custom Design</vt:lpstr>
      <vt:lpstr>1_Custom Design</vt:lpstr>
      <vt:lpstr>Barriers to outdoor learning in schools</vt:lpstr>
      <vt:lpstr>Assessment Q&amp;A</vt:lpstr>
      <vt:lpstr>Barriers in schools ? </vt:lpstr>
      <vt:lpstr>Some of the barriers …</vt:lpstr>
      <vt:lpstr>RISK- a developing debate ….. </vt:lpstr>
      <vt:lpstr>PowerPoint Presentation</vt:lpstr>
      <vt:lpstr>Playtime 1930s style </vt:lpstr>
      <vt:lpstr>PowerPoint Presentation</vt:lpstr>
      <vt:lpstr>Cotton Wool Kids </vt:lpstr>
      <vt:lpstr>Risk Benefits….1 </vt:lpstr>
      <vt:lpstr>Risk Benefits….2</vt:lpstr>
      <vt:lpstr>Risk Benefits….3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Maria Trevino Gonzalez</cp:lastModifiedBy>
  <cp:revision>81</cp:revision>
  <dcterms:created xsi:type="dcterms:W3CDTF">2019-09-12T10:20:23Z</dcterms:created>
  <dcterms:modified xsi:type="dcterms:W3CDTF">2025-11-19T15:37:54Z</dcterms:modified>
</cp:coreProperties>
</file>