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jpg&amp;ehk=IM6kQfJzSNV3Y4MdEkLoVQ&amp;r=0&amp;pid=OfficeInsert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3" r:id="rId1"/>
  </p:sldMasterIdLst>
  <p:notesMasterIdLst>
    <p:notesMasterId r:id="rId34"/>
  </p:notesMasterIdLst>
  <p:sldIdLst>
    <p:sldId id="256" r:id="rId2"/>
    <p:sldId id="262" r:id="rId3"/>
    <p:sldId id="263" r:id="rId4"/>
    <p:sldId id="291" r:id="rId5"/>
    <p:sldId id="293" r:id="rId6"/>
    <p:sldId id="294" r:id="rId7"/>
    <p:sldId id="297" r:id="rId8"/>
    <p:sldId id="298" r:id="rId9"/>
    <p:sldId id="283" r:id="rId10"/>
    <p:sldId id="299" r:id="rId11"/>
    <p:sldId id="300" r:id="rId12"/>
    <p:sldId id="301" r:id="rId13"/>
    <p:sldId id="284" r:id="rId14"/>
    <p:sldId id="261" r:id="rId15"/>
    <p:sldId id="305" r:id="rId16"/>
    <p:sldId id="307" r:id="rId17"/>
    <p:sldId id="304" r:id="rId18"/>
    <p:sldId id="281" r:id="rId19"/>
    <p:sldId id="282" r:id="rId20"/>
    <p:sldId id="302" r:id="rId21"/>
    <p:sldId id="303" r:id="rId22"/>
    <p:sldId id="285" r:id="rId23"/>
    <p:sldId id="286" r:id="rId24"/>
    <p:sldId id="287" r:id="rId25"/>
    <p:sldId id="288" r:id="rId26"/>
    <p:sldId id="280" r:id="rId27"/>
    <p:sldId id="289" r:id="rId28"/>
    <p:sldId id="264" r:id="rId29"/>
    <p:sldId id="265" r:id="rId30"/>
    <p:sldId id="274" r:id="rId31"/>
    <p:sldId id="275" r:id="rId32"/>
    <p:sldId id="306" r:id="rId33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35"/>
      <p:bold r:id="rId36"/>
      <p:italic r:id="rId37"/>
      <p:boldItalic r:id="rId38"/>
    </p:embeddedFont>
    <p:embeddedFont>
      <p:font typeface="Gill Sans MT" panose="020B0502020104020203" pitchFamily="34" charset="0"/>
      <p:regular r:id="rId39"/>
      <p:bold r:id="rId40"/>
      <p:italic r:id="rId41"/>
      <p:boldItalic r:id="rId42"/>
    </p:embeddedFont>
    <p:embeddedFont>
      <p:font typeface="Impact" panose="020B0806030902050204" pitchFamily="34" charset="0"/>
      <p:regular r:id="rId43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8" autoAdjust="0"/>
    <p:restoredTop sz="94660"/>
  </p:normalViewPr>
  <p:slideViewPr>
    <p:cSldViewPr>
      <p:cViewPr varScale="1">
        <p:scale>
          <a:sx n="144" d="100"/>
          <a:sy n="144" d="100"/>
        </p:scale>
        <p:origin x="672" y="1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42" Type="http://schemas.openxmlformats.org/officeDocument/2006/relationships/font" Target="fonts/font8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C5233A-23BB-4EFF-8DB2-CAA86CF5D71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85844A-E2D2-401C-B371-F98138078499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2400" b="1" dirty="0"/>
            <a:t>Warrant</a:t>
          </a:r>
          <a:r>
            <a:rPr lang="en-US" sz="1800" dirty="0"/>
            <a:t> </a:t>
          </a:r>
        </a:p>
      </dgm:t>
    </dgm:pt>
    <dgm:pt modelId="{5978EE8D-752C-4D2F-9A98-90F00960FEDF}" type="parTrans" cxnId="{E5A32D41-7BCC-4B0F-95DF-209BE11EFA56}">
      <dgm:prSet/>
      <dgm:spPr/>
      <dgm:t>
        <a:bodyPr/>
        <a:lstStyle/>
        <a:p>
          <a:endParaRPr lang="en-US" sz="1200"/>
        </a:p>
      </dgm:t>
    </dgm:pt>
    <dgm:pt modelId="{43FADF61-AFF2-4500-99AF-93CB151C0849}" type="sibTrans" cxnId="{E5A32D41-7BCC-4B0F-95DF-209BE11EFA56}">
      <dgm:prSet custT="1"/>
      <dgm:spPr>
        <a:solidFill>
          <a:srgbClr val="C00000"/>
        </a:solidFill>
      </dgm:spPr>
      <dgm:t>
        <a:bodyPr/>
        <a:lstStyle/>
        <a:p>
          <a:endParaRPr lang="en-US" sz="1050"/>
        </a:p>
      </dgm:t>
    </dgm:pt>
    <dgm:pt modelId="{F2C6370A-F6B6-40AE-86E3-72E6661D7A70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2400" b="1" dirty="0"/>
            <a:t>Claim</a:t>
          </a:r>
          <a:r>
            <a:rPr lang="en-US" sz="3600" dirty="0"/>
            <a:t> </a:t>
          </a:r>
        </a:p>
      </dgm:t>
    </dgm:pt>
    <dgm:pt modelId="{D01A3C38-39B4-4442-BBEA-3DB22C2091C7}" type="parTrans" cxnId="{11E9766F-11A8-48AC-A8EF-BF5BFFD4E3CC}">
      <dgm:prSet/>
      <dgm:spPr/>
      <dgm:t>
        <a:bodyPr/>
        <a:lstStyle/>
        <a:p>
          <a:endParaRPr lang="en-US" sz="1200"/>
        </a:p>
      </dgm:t>
    </dgm:pt>
    <dgm:pt modelId="{A34968EE-A7C3-4AC1-8801-D7C92B948F69}" type="sibTrans" cxnId="{11E9766F-11A8-48AC-A8EF-BF5BFFD4E3CC}">
      <dgm:prSet custT="1"/>
      <dgm:spPr>
        <a:solidFill>
          <a:srgbClr val="C00000"/>
        </a:solidFill>
      </dgm:spPr>
      <dgm:t>
        <a:bodyPr/>
        <a:lstStyle/>
        <a:p>
          <a:endParaRPr lang="en-US" sz="1050"/>
        </a:p>
      </dgm:t>
    </dgm:pt>
    <dgm:pt modelId="{596CF5C0-3782-41C5-835F-69115868E88E}">
      <dgm:prSet phldrT="[Text]" custT="1"/>
      <dgm:spPr>
        <a:solidFill>
          <a:srgbClr val="FF0000"/>
        </a:solidFill>
      </dgm:spPr>
      <dgm:t>
        <a:bodyPr/>
        <a:lstStyle/>
        <a:p>
          <a:r>
            <a:rPr lang="en-US" sz="2000" b="1" dirty="0"/>
            <a:t>Data (Grounds)</a:t>
          </a:r>
        </a:p>
      </dgm:t>
    </dgm:pt>
    <dgm:pt modelId="{06512A23-60A7-40DB-ACD8-E027B9AC0BBD}" type="parTrans" cxnId="{9DE192EA-0A86-4416-90CB-BF6397999A79}">
      <dgm:prSet/>
      <dgm:spPr/>
      <dgm:t>
        <a:bodyPr/>
        <a:lstStyle/>
        <a:p>
          <a:endParaRPr lang="en-US" sz="1200"/>
        </a:p>
      </dgm:t>
    </dgm:pt>
    <dgm:pt modelId="{152A4D74-B114-4437-93FE-32CDCC28D6B9}" type="sibTrans" cxnId="{9DE192EA-0A86-4416-90CB-BF6397999A79}">
      <dgm:prSet custT="1"/>
      <dgm:spPr>
        <a:solidFill>
          <a:srgbClr val="C00000"/>
        </a:solidFill>
      </dgm:spPr>
      <dgm:t>
        <a:bodyPr/>
        <a:lstStyle/>
        <a:p>
          <a:endParaRPr lang="en-US" sz="1050"/>
        </a:p>
      </dgm:t>
    </dgm:pt>
    <dgm:pt modelId="{D918D6A6-9926-4741-894D-BA65F507207B}" type="pres">
      <dgm:prSet presAssocID="{26C5233A-23BB-4EFF-8DB2-CAA86CF5D710}" presName="Name0" presStyleCnt="0">
        <dgm:presLayoutVars>
          <dgm:dir/>
          <dgm:resizeHandles val="exact"/>
        </dgm:presLayoutVars>
      </dgm:prSet>
      <dgm:spPr/>
    </dgm:pt>
    <dgm:pt modelId="{86B3F77B-6FD4-4BC1-BD10-74E8281EF720}" type="pres">
      <dgm:prSet presAssocID="{E285844A-E2D2-401C-B371-F98138078499}" presName="node" presStyleLbl="node1" presStyleIdx="0" presStyleCnt="3">
        <dgm:presLayoutVars>
          <dgm:bulletEnabled val="1"/>
        </dgm:presLayoutVars>
      </dgm:prSet>
      <dgm:spPr/>
    </dgm:pt>
    <dgm:pt modelId="{08754186-721E-4FDB-A44D-07ABABD92B42}" type="pres">
      <dgm:prSet presAssocID="{43FADF61-AFF2-4500-99AF-93CB151C0849}" presName="sibTrans" presStyleLbl="sibTrans2D1" presStyleIdx="0" presStyleCnt="3"/>
      <dgm:spPr/>
    </dgm:pt>
    <dgm:pt modelId="{39FC8827-FBA4-44BA-88C6-D4AB1455DC17}" type="pres">
      <dgm:prSet presAssocID="{43FADF61-AFF2-4500-99AF-93CB151C0849}" presName="connectorText" presStyleLbl="sibTrans2D1" presStyleIdx="0" presStyleCnt="3"/>
      <dgm:spPr/>
    </dgm:pt>
    <dgm:pt modelId="{D554E928-91FB-425E-953A-4BF0D16C16D4}" type="pres">
      <dgm:prSet presAssocID="{F2C6370A-F6B6-40AE-86E3-72E6661D7A70}" presName="node" presStyleLbl="node1" presStyleIdx="1" presStyleCnt="3">
        <dgm:presLayoutVars>
          <dgm:bulletEnabled val="1"/>
        </dgm:presLayoutVars>
      </dgm:prSet>
      <dgm:spPr/>
    </dgm:pt>
    <dgm:pt modelId="{3AC5F38F-AF9B-4D2C-BEE5-129A2DA558F3}" type="pres">
      <dgm:prSet presAssocID="{A34968EE-A7C3-4AC1-8801-D7C92B948F69}" presName="sibTrans" presStyleLbl="sibTrans2D1" presStyleIdx="1" presStyleCnt="3"/>
      <dgm:spPr/>
    </dgm:pt>
    <dgm:pt modelId="{DD3CAA67-EC54-4F47-A7BE-7DC061C55533}" type="pres">
      <dgm:prSet presAssocID="{A34968EE-A7C3-4AC1-8801-D7C92B948F69}" presName="connectorText" presStyleLbl="sibTrans2D1" presStyleIdx="1" presStyleCnt="3"/>
      <dgm:spPr/>
    </dgm:pt>
    <dgm:pt modelId="{B0936836-001C-470F-8DEC-C60A4233E297}" type="pres">
      <dgm:prSet presAssocID="{596CF5C0-3782-41C5-835F-69115868E88E}" presName="node" presStyleLbl="node1" presStyleIdx="2" presStyleCnt="3">
        <dgm:presLayoutVars>
          <dgm:bulletEnabled val="1"/>
        </dgm:presLayoutVars>
      </dgm:prSet>
      <dgm:spPr/>
    </dgm:pt>
    <dgm:pt modelId="{3D4E9E4B-9E90-4B06-8A4C-FA7D207FF5D8}" type="pres">
      <dgm:prSet presAssocID="{152A4D74-B114-4437-93FE-32CDCC28D6B9}" presName="sibTrans" presStyleLbl="sibTrans2D1" presStyleIdx="2" presStyleCnt="3"/>
      <dgm:spPr/>
    </dgm:pt>
    <dgm:pt modelId="{6EFCABEA-1E75-4ABB-B25E-9D63E16E2482}" type="pres">
      <dgm:prSet presAssocID="{152A4D74-B114-4437-93FE-32CDCC28D6B9}" presName="connectorText" presStyleLbl="sibTrans2D1" presStyleIdx="2" presStyleCnt="3"/>
      <dgm:spPr/>
    </dgm:pt>
  </dgm:ptLst>
  <dgm:cxnLst>
    <dgm:cxn modelId="{2BC0770F-E304-42AE-81B9-5F5AB861C03C}" type="presOf" srcId="{E285844A-E2D2-401C-B371-F98138078499}" destId="{86B3F77B-6FD4-4BC1-BD10-74E8281EF720}" srcOrd="0" destOrd="0" presId="urn:microsoft.com/office/officeart/2005/8/layout/cycle7"/>
    <dgm:cxn modelId="{216C0821-BB7C-49E5-9966-186A4C7CA767}" type="presOf" srcId="{A34968EE-A7C3-4AC1-8801-D7C92B948F69}" destId="{DD3CAA67-EC54-4F47-A7BE-7DC061C55533}" srcOrd="1" destOrd="0" presId="urn:microsoft.com/office/officeart/2005/8/layout/cycle7"/>
    <dgm:cxn modelId="{13320824-A260-4094-BADD-BEE465BE81C7}" type="presOf" srcId="{152A4D74-B114-4437-93FE-32CDCC28D6B9}" destId="{3D4E9E4B-9E90-4B06-8A4C-FA7D207FF5D8}" srcOrd="0" destOrd="0" presId="urn:microsoft.com/office/officeart/2005/8/layout/cycle7"/>
    <dgm:cxn modelId="{8DDB5430-54D7-47C2-8B80-3AC11CE1BA6F}" type="presOf" srcId="{152A4D74-B114-4437-93FE-32CDCC28D6B9}" destId="{6EFCABEA-1E75-4ABB-B25E-9D63E16E2482}" srcOrd="1" destOrd="0" presId="urn:microsoft.com/office/officeart/2005/8/layout/cycle7"/>
    <dgm:cxn modelId="{E5A32D41-7BCC-4B0F-95DF-209BE11EFA56}" srcId="{26C5233A-23BB-4EFF-8DB2-CAA86CF5D710}" destId="{E285844A-E2D2-401C-B371-F98138078499}" srcOrd="0" destOrd="0" parTransId="{5978EE8D-752C-4D2F-9A98-90F00960FEDF}" sibTransId="{43FADF61-AFF2-4500-99AF-93CB151C0849}"/>
    <dgm:cxn modelId="{EBC8EE6A-5C13-4F39-90F9-314B6A5B82CD}" type="presOf" srcId="{F2C6370A-F6B6-40AE-86E3-72E6661D7A70}" destId="{D554E928-91FB-425E-953A-4BF0D16C16D4}" srcOrd="0" destOrd="0" presId="urn:microsoft.com/office/officeart/2005/8/layout/cycle7"/>
    <dgm:cxn modelId="{6EB96F4F-C306-41FE-9E30-01944CBCAAA1}" type="presOf" srcId="{26C5233A-23BB-4EFF-8DB2-CAA86CF5D710}" destId="{D918D6A6-9926-4741-894D-BA65F507207B}" srcOrd="0" destOrd="0" presId="urn:microsoft.com/office/officeart/2005/8/layout/cycle7"/>
    <dgm:cxn modelId="{11E9766F-11A8-48AC-A8EF-BF5BFFD4E3CC}" srcId="{26C5233A-23BB-4EFF-8DB2-CAA86CF5D710}" destId="{F2C6370A-F6B6-40AE-86E3-72E6661D7A70}" srcOrd="1" destOrd="0" parTransId="{D01A3C38-39B4-4442-BBEA-3DB22C2091C7}" sibTransId="{A34968EE-A7C3-4AC1-8801-D7C92B948F69}"/>
    <dgm:cxn modelId="{5F343754-BFC2-4FB9-9044-470A2048F3C1}" type="presOf" srcId="{43FADF61-AFF2-4500-99AF-93CB151C0849}" destId="{39FC8827-FBA4-44BA-88C6-D4AB1455DC17}" srcOrd="1" destOrd="0" presId="urn:microsoft.com/office/officeart/2005/8/layout/cycle7"/>
    <dgm:cxn modelId="{44C0B496-6DA3-48BC-B789-8C4F2FF0386B}" type="presOf" srcId="{596CF5C0-3782-41C5-835F-69115868E88E}" destId="{B0936836-001C-470F-8DEC-C60A4233E297}" srcOrd="0" destOrd="0" presId="urn:microsoft.com/office/officeart/2005/8/layout/cycle7"/>
    <dgm:cxn modelId="{1F0C00E7-F822-4829-BA66-556E9A531560}" type="presOf" srcId="{A34968EE-A7C3-4AC1-8801-D7C92B948F69}" destId="{3AC5F38F-AF9B-4D2C-BEE5-129A2DA558F3}" srcOrd="0" destOrd="0" presId="urn:microsoft.com/office/officeart/2005/8/layout/cycle7"/>
    <dgm:cxn modelId="{9DE192EA-0A86-4416-90CB-BF6397999A79}" srcId="{26C5233A-23BB-4EFF-8DB2-CAA86CF5D710}" destId="{596CF5C0-3782-41C5-835F-69115868E88E}" srcOrd="2" destOrd="0" parTransId="{06512A23-60A7-40DB-ACD8-E027B9AC0BBD}" sibTransId="{152A4D74-B114-4437-93FE-32CDCC28D6B9}"/>
    <dgm:cxn modelId="{AB2905ED-D936-4A09-B778-0A412FC251A7}" type="presOf" srcId="{43FADF61-AFF2-4500-99AF-93CB151C0849}" destId="{08754186-721E-4FDB-A44D-07ABABD92B42}" srcOrd="0" destOrd="0" presId="urn:microsoft.com/office/officeart/2005/8/layout/cycle7"/>
    <dgm:cxn modelId="{5CBDA80C-685B-41D9-A0F0-FDA4D5A6B255}" type="presParOf" srcId="{D918D6A6-9926-4741-894D-BA65F507207B}" destId="{86B3F77B-6FD4-4BC1-BD10-74E8281EF720}" srcOrd="0" destOrd="0" presId="urn:microsoft.com/office/officeart/2005/8/layout/cycle7"/>
    <dgm:cxn modelId="{1FCB8D9B-9356-45B0-8A6A-0FD11C9C519B}" type="presParOf" srcId="{D918D6A6-9926-4741-894D-BA65F507207B}" destId="{08754186-721E-4FDB-A44D-07ABABD92B42}" srcOrd="1" destOrd="0" presId="urn:microsoft.com/office/officeart/2005/8/layout/cycle7"/>
    <dgm:cxn modelId="{611F4D05-078D-43AE-9231-8B935E0221C1}" type="presParOf" srcId="{08754186-721E-4FDB-A44D-07ABABD92B42}" destId="{39FC8827-FBA4-44BA-88C6-D4AB1455DC17}" srcOrd="0" destOrd="0" presId="urn:microsoft.com/office/officeart/2005/8/layout/cycle7"/>
    <dgm:cxn modelId="{76611210-05DE-4BFA-92F8-81227C8F8631}" type="presParOf" srcId="{D918D6A6-9926-4741-894D-BA65F507207B}" destId="{D554E928-91FB-425E-953A-4BF0D16C16D4}" srcOrd="2" destOrd="0" presId="urn:microsoft.com/office/officeart/2005/8/layout/cycle7"/>
    <dgm:cxn modelId="{1FB71A80-AC22-45EC-99DB-9D893CCF3FF1}" type="presParOf" srcId="{D918D6A6-9926-4741-894D-BA65F507207B}" destId="{3AC5F38F-AF9B-4D2C-BEE5-129A2DA558F3}" srcOrd="3" destOrd="0" presId="urn:microsoft.com/office/officeart/2005/8/layout/cycle7"/>
    <dgm:cxn modelId="{9C46355E-0AD6-4956-B374-4D87EE3C6C0B}" type="presParOf" srcId="{3AC5F38F-AF9B-4D2C-BEE5-129A2DA558F3}" destId="{DD3CAA67-EC54-4F47-A7BE-7DC061C55533}" srcOrd="0" destOrd="0" presId="urn:microsoft.com/office/officeart/2005/8/layout/cycle7"/>
    <dgm:cxn modelId="{24E652ED-2FDC-4D47-92C2-9A3C94CE1AB3}" type="presParOf" srcId="{D918D6A6-9926-4741-894D-BA65F507207B}" destId="{B0936836-001C-470F-8DEC-C60A4233E297}" srcOrd="4" destOrd="0" presId="urn:microsoft.com/office/officeart/2005/8/layout/cycle7"/>
    <dgm:cxn modelId="{3447463B-FAF0-41C5-8C84-39B7E5276CC9}" type="presParOf" srcId="{D918D6A6-9926-4741-894D-BA65F507207B}" destId="{3D4E9E4B-9E90-4B06-8A4C-FA7D207FF5D8}" srcOrd="5" destOrd="0" presId="urn:microsoft.com/office/officeart/2005/8/layout/cycle7"/>
    <dgm:cxn modelId="{7A6905AA-D763-4661-921F-AEEF2BE3DE54}" type="presParOf" srcId="{3D4E9E4B-9E90-4B06-8A4C-FA7D207FF5D8}" destId="{6EFCABEA-1E75-4ABB-B25E-9D63E16E2482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C5233A-23BB-4EFF-8DB2-CAA86CF5D710}" type="doc">
      <dgm:prSet loTypeId="urn:microsoft.com/office/officeart/2005/8/layout/cycle7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285844A-E2D2-401C-B371-F98138078499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2400" b="1" dirty="0"/>
            <a:t>Backing </a:t>
          </a:r>
          <a:r>
            <a:rPr lang="en-US" sz="2000" dirty="0"/>
            <a:t> </a:t>
          </a:r>
        </a:p>
      </dgm:t>
    </dgm:pt>
    <dgm:pt modelId="{5978EE8D-752C-4D2F-9A98-90F00960FEDF}" type="parTrans" cxnId="{E5A32D41-7BCC-4B0F-95DF-209BE11EFA56}">
      <dgm:prSet/>
      <dgm:spPr/>
      <dgm:t>
        <a:bodyPr/>
        <a:lstStyle/>
        <a:p>
          <a:endParaRPr lang="en-US" sz="1400"/>
        </a:p>
      </dgm:t>
    </dgm:pt>
    <dgm:pt modelId="{43FADF61-AFF2-4500-99AF-93CB151C0849}" type="sibTrans" cxnId="{E5A32D41-7BCC-4B0F-95DF-209BE11EFA56}">
      <dgm:prSet custT="1"/>
      <dgm:spPr>
        <a:solidFill>
          <a:srgbClr val="92D050"/>
        </a:solidFill>
      </dgm:spPr>
      <dgm:t>
        <a:bodyPr/>
        <a:lstStyle/>
        <a:p>
          <a:endParaRPr lang="en-US" sz="1050"/>
        </a:p>
      </dgm:t>
    </dgm:pt>
    <dgm:pt modelId="{F2C6370A-F6B6-40AE-86E3-72E6661D7A70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2400" b="1" dirty="0"/>
            <a:t>Rebuttal </a:t>
          </a:r>
        </a:p>
      </dgm:t>
    </dgm:pt>
    <dgm:pt modelId="{D01A3C38-39B4-4442-BBEA-3DB22C2091C7}" type="parTrans" cxnId="{11E9766F-11A8-48AC-A8EF-BF5BFFD4E3CC}">
      <dgm:prSet/>
      <dgm:spPr/>
      <dgm:t>
        <a:bodyPr/>
        <a:lstStyle/>
        <a:p>
          <a:endParaRPr lang="en-US" sz="1400"/>
        </a:p>
      </dgm:t>
    </dgm:pt>
    <dgm:pt modelId="{A34968EE-A7C3-4AC1-8801-D7C92B948F69}" type="sibTrans" cxnId="{11E9766F-11A8-48AC-A8EF-BF5BFFD4E3CC}">
      <dgm:prSet custT="1"/>
      <dgm:spPr>
        <a:solidFill>
          <a:srgbClr val="92D050"/>
        </a:solidFill>
      </dgm:spPr>
      <dgm:t>
        <a:bodyPr/>
        <a:lstStyle/>
        <a:p>
          <a:endParaRPr lang="en-US" sz="1050"/>
        </a:p>
      </dgm:t>
    </dgm:pt>
    <dgm:pt modelId="{596CF5C0-3782-41C5-835F-69115868E88E}">
      <dgm:prSet phldrT="[Text]" custT="1"/>
      <dgm:spPr>
        <a:solidFill>
          <a:srgbClr val="00B050"/>
        </a:solidFill>
      </dgm:spPr>
      <dgm:t>
        <a:bodyPr/>
        <a:lstStyle/>
        <a:p>
          <a:r>
            <a:rPr lang="en-US" sz="2400" b="1" dirty="0"/>
            <a:t>Qualifier </a:t>
          </a:r>
        </a:p>
      </dgm:t>
    </dgm:pt>
    <dgm:pt modelId="{06512A23-60A7-40DB-ACD8-E027B9AC0BBD}" type="parTrans" cxnId="{9DE192EA-0A86-4416-90CB-BF6397999A79}">
      <dgm:prSet/>
      <dgm:spPr/>
      <dgm:t>
        <a:bodyPr/>
        <a:lstStyle/>
        <a:p>
          <a:endParaRPr lang="en-US" sz="1400"/>
        </a:p>
      </dgm:t>
    </dgm:pt>
    <dgm:pt modelId="{152A4D74-B114-4437-93FE-32CDCC28D6B9}" type="sibTrans" cxnId="{9DE192EA-0A86-4416-90CB-BF6397999A79}">
      <dgm:prSet custT="1"/>
      <dgm:spPr>
        <a:solidFill>
          <a:srgbClr val="92D050"/>
        </a:solidFill>
      </dgm:spPr>
      <dgm:t>
        <a:bodyPr/>
        <a:lstStyle/>
        <a:p>
          <a:endParaRPr lang="en-US" sz="1050"/>
        </a:p>
      </dgm:t>
    </dgm:pt>
    <dgm:pt modelId="{D918D6A6-9926-4741-894D-BA65F507207B}" type="pres">
      <dgm:prSet presAssocID="{26C5233A-23BB-4EFF-8DB2-CAA86CF5D710}" presName="Name0" presStyleCnt="0">
        <dgm:presLayoutVars>
          <dgm:dir/>
          <dgm:resizeHandles val="exact"/>
        </dgm:presLayoutVars>
      </dgm:prSet>
      <dgm:spPr/>
    </dgm:pt>
    <dgm:pt modelId="{86B3F77B-6FD4-4BC1-BD10-74E8281EF720}" type="pres">
      <dgm:prSet presAssocID="{E285844A-E2D2-401C-B371-F98138078499}" presName="node" presStyleLbl="node1" presStyleIdx="0" presStyleCnt="3">
        <dgm:presLayoutVars>
          <dgm:bulletEnabled val="1"/>
        </dgm:presLayoutVars>
      </dgm:prSet>
      <dgm:spPr/>
    </dgm:pt>
    <dgm:pt modelId="{08754186-721E-4FDB-A44D-07ABABD92B42}" type="pres">
      <dgm:prSet presAssocID="{43FADF61-AFF2-4500-99AF-93CB151C0849}" presName="sibTrans" presStyleLbl="sibTrans2D1" presStyleIdx="0" presStyleCnt="3"/>
      <dgm:spPr/>
    </dgm:pt>
    <dgm:pt modelId="{39FC8827-FBA4-44BA-88C6-D4AB1455DC17}" type="pres">
      <dgm:prSet presAssocID="{43FADF61-AFF2-4500-99AF-93CB151C0849}" presName="connectorText" presStyleLbl="sibTrans2D1" presStyleIdx="0" presStyleCnt="3"/>
      <dgm:spPr/>
    </dgm:pt>
    <dgm:pt modelId="{D554E928-91FB-425E-953A-4BF0D16C16D4}" type="pres">
      <dgm:prSet presAssocID="{F2C6370A-F6B6-40AE-86E3-72E6661D7A70}" presName="node" presStyleLbl="node1" presStyleIdx="1" presStyleCnt="3">
        <dgm:presLayoutVars>
          <dgm:bulletEnabled val="1"/>
        </dgm:presLayoutVars>
      </dgm:prSet>
      <dgm:spPr/>
    </dgm:pt>
    <dgm:pt modelId="{3AC5F38F-AF9B-4D2C-BEE5-129A2DA558F3}" type="pres">
      <dgm:prSet presAssocID="{A34968EE-A7C3-4AC1-8801-D7C92B948F69}" presName="sibTrans" presStyleLbl="sibTrans2D1" presStyleIdx="1" presStyleCnt="3"/>
      <dgm:spPr/>
    </dgm:pt>
    <dgm:pt modelId="{DD3CAA67-EC54-4F47-A7BE-7DC061C55533}" type="pres">
      <dgm:prSet presAssocID="{A34968EE-A7C3-4AC1-8801-D7C92B948F69}" presName="connectorText" presStyleLbl="sibTrans2D1" presStyleIdx="1" presStyleCnt="3"/>
      <dgm:spPr/>
    </dgm:pt>
    <dgm:pt modelId="{B0936836-001C-470F-8DEC-C60A4233E297}" type="pres">
      <dgm:prSet presAssocID="{596CF5C0-3782-41C5-835F-69115868E88E}" presName="node" presStyleLbl="node1" presStyleIdx="2" presStyleCnt="3">
        <dgm:presLayoutVars>
          <dgm:bulletEnabled val="1"/>
        </dgm:presLayoutVars>
      </dgm:prSet>
      <dgm:spPr/>
    </dgm:pt>
    <dgm:pt modelId="{3D4E9E4B-9E90-4B06-8A4C-FA7D207FF5D8}" type="pres">
      <dgm:prSet presAssocID="{152A4D74-B114-4437-93FE-32CDCC28D6B9}" presName="sibTrans" presStyleLbl="sibTrans2D1" presStyleIdx="2" presStyleCnt="3"/>
      <dgm:spPr/>
    </dgm:pt>
    <dgm:pt modelId="{6EFCABEA-1E75-4ABB-B25E-9D63E16E2482}" type="pres">
      <dgm:prSet presAssocID="{152A4D74-B114-4437-93FE-32CDCC28D6B9}" presName="connectorText" presStyleLbl="sibTrans2D1" presStyleIdx="2" presStyleCnt="3"/>
      <dgm:spPr/>
    </dgm:pt>
  </dgm:ptLst>
  <dgm:cxnLst>
    <dgm:cxn modelId="{2BC0770F-E304-42AE-81B9-5F5AB861C03C}" type="presOf" srcId="{E285844A-E2D2-401C-B371-F98138078499}" destId="{86B3F77B-6FD4-4BC1-BD10-74E8281EF720}" srcOrd="0" destOrd="0" presId="urn:microsoft.com/office/officeart/2005/8/layout/cycle7"/>
    <dgm:cxn modelId="{216C0821-BB7C-49E5-9966-186A4C7CA767}" type="presOf" srcId="{A34968EE-A7C3-4AC1-8801-D7C92B948F69}" destId="{DD3CAA67-EC54-4F47-A7BE-7DC061C55533}" srcOrd="1" destOrd="0" presId="urn:microsoft.com/office/officeart/2005/8/layout/cycle7"/>
    <dgm:cxn modelId="{13320824-A260-4094-BADD-BEE465BE81C7}" type="presOf" srcId="{152A4D74-B114-4437-93FE-32CDCC28D6B9}" destId="{3D4E9E4B-9E90-4B06-8A4C-FA7D207FF5D8}" srcOrd="0" destOrd="0" presId="urn:microsoft.com/office/officeart/2005/8/layout/cycle7"/>
    <dgm:cxn modelId="{8DDB5430-54D7-47C2-8B80-3AC11CE1BA6F}" type="presOf" srcId="{152A4D74-B114-4437-93FE-32CDCC28D6B9}" destId="{6EFCABEA-1E75-4ABB-B25E-9D63E16E2482}" srcOrd="1" destOrd="0" presId="urn:microsoft.com/office/officeart/2005/8/layout/cycle7"/>
    <dgm:cxn modelId="{E5A32D41-7BCC-4B0F-95DF-209BE11EFA56}" srcId="{26C5233A-23BB-4EFF-8DB2-CAA86CF5D710}" destId="{E285844A-E2D2-401C-B371-F98138078499}" srcOrd="0" destOrd="0" parTransId="{5978EE8D-752C-4D2F-9A98-90F00960FEDF}" sibTransId="{43FADF61-AFF2-4500-99AF-93CB151C0849}"/>
    <dgm:cxn modelId="{EBC8EE6A-5C13-4F39-90F9-314B6A5B82CD}" type="presOf" srcId="{F2C6370A-F6B6-40AE-86E3-72E6661D7A70}" destId="{D554E928-91FB-425E-953A-4BF0D16C16D4}" srcOrd="0" destOrd="0" presId="urn:microsoft.com/office/officeart/2005/8/layout/cycle7"/>
    <dgm:cxn modelId="{6EB96F4F-C306-41FE-9E30-01944CBCAAA1}" type="presOf" srcId="{26C5233A-23BB-4EFF-8DB2-CAA86CF5D710}" destId="{D918D6A6-9926-4741-894D-BA65F507207B}" srcOrd="0" destOrd="0" presId="urn:microsoft.com/office/officeart/2005/8/layout/cycle7"/>
    <dgm:cxn modelId="{11E9766F-11A8-48AC-A8EF-BF5BFFD4E3CC}" srcId="{26C5233A-23BB-4EFF-8DB2-CAA86CF5D710}" destId="{F2C6370A-F6B6-40AE-86E3-72E6661D7A70}" srcOrd="1" destOrd="0" parTransId="{D01A3C38-39B4-4442-BBEA-3DB22C2091C7}" sibTransId="{A34968EE-A7C3-4AC1-8801-D7C92B948F69}"/>
    <dgm:cxn modelId="{5F343754-BFC2-4FB9-9044-470A2048F3C1}" type="presOf" srcId="{43FADF61-AFF2-4500-99AF-93CB151C0849}" destId="{39FC8827-FBA4-44BA-88C6-D4AB1455DC17}" srcOrd="1" destOrd="0" presId="urn:microsoft.com/office/officeart/2005/8/layout/cycle7"/>
    <dgm:cxn modelId="{44C0B496-6DA3-48BC-B789-8C4F2FF0386B}" type="presOf" srcId="{596CF5C0-3782-41C5-835F-69115868E88E}" destId="{B0936836-001C-470F-8DEC-C60A4233E297}" srcOrd="0" destOrd="0" presId="urn:microsoft.com/office/officeart/2005/8/layout/cycle7"/>
    <dgm:cxn modelId="{1F0C00E7-F822-4829-BA66-556E9A531560}" type="presOf" srcId="{A34968EE-A7C3-4AC1-8801-D7C92B948F69}" destId="{3AC5F38F-AF9B-4D2C-BEE5-129A2DA558F3}" srcOrd="0" destOrd="0" presId="urn:microsoft.com/office/officeart/2005/8/layout/cycle7"/>
    <dgm:cxn modelId="{9DE192EA-0A86-4416-90CB-BF6397999A79}" srcId="{26C5233A-23BB-4EFF-8DB2-CAA86CF5D710}" destId="{596CF5C0-3782-41C5-835F-69115868E88E}" srcOrd="2" destOrd="0" parTransId="{06512A23-60A7-40DB-ACD8-E027B9AC0BBD}" sibTransId="{152A4D74-B114-4437-93FE-32CDCC28D6B9}"/>
    <dgm:cxn modelId="{AB2905ED-D936-4A09-B778-0A412FC251A7}" type="presOf" srcId="{43FADF61-AFF2-4500-99AF-93CB151C0849}" destId="{08754186-721E-4FDB-A44D-07ABABD92B42}" srcOrd="0" destOrd="0" presId="urn:microsoft.com/office/officeart/2005/8/layout/cycle7"/>
    <dgm:cxn modelId="{5CBDA80C-685B-41D9-A0F0-FDA4D5A6B255}" type="presParOf" srcId="{D918D6A6-9926-4741-894D-BA65F507207B}" destId="{86B3F77B-6FD4-4BC1-BD10-74E8281EF720}" srcOrd="0" destOrd="0" presId="urn:microsoft.com/office/officeart/2005/8/layout/cycle7"/>
    <dgm:cxn modelId="{1FCB8D9B-9356-45B0-8A6A-0FD11C9C519B}" type="presParOf" srcId="{D918D6A6-9926-4741-894D-BA65F507207B}" destId="{08754186-721E-4FDB-A44D-07ABABD92B42}" srcOrd="1" destOrd="0" presId="urn:microsoft.com/office/officeart/2005/8/layout/cycle7"/>
    <dgm:cxn modelId="{611F4D05-078D-43AE-9231-8B935E0221C1}" type="presParOf" srcId="{08754186-721E-4FDB-A44D-07ABABD92B42}" destId="{39FC8827-FBA4-44BA-88C6-D4AB1455DC17}" srcOrd="0" destOrd="0" presId="urn:microsoft.com/office/officeart/2005/8/layout/cycle7"/>
    <dgm:cxn modelId="{76611210-05DE-4BFA-92F8-81227C8F8631}" type="presParOf" srcId="{D918D6A6-9926-4741-894D-BA65F507207B}" destId="{D554E928-91FB-425E-953A-4BF0D16C16D4}" srcOrd="2" destOrd="0" presId="urn:microsoft.com/office/officeart/2005/8/layout/cycle7"/>
    <dgm:cxn modelId="{1FB71A80-AC22-45EC-99DB-9D893CCF3FF1}" type="presParOf" srcId="{D918D6A6-9926-4741-894D-BA65F507207B}" destId="{3AC5F38F-AF9B-4D2C-BEE5-129A2DA558F3}" srcOrd="3" destOrd="0" presId="urn:microsoft.com/office/officeart/2005/8/layout/cycle7"/>
    <dgm:cxn modelId="{9C46355E-0AD6-4956-B374-4D87EE3C6C0B}" type="presParOf" srcId="{3AC5F38F-AF9B-4D2C-BEE5-129A2DA558F3}" destId="{DD3CAA67-EC54-4F47-A7BE-7DC061C55533}" srcOrd="0" destOrd="0" presId="urn:microsoft.com/office/officeart/2005/8/layout/cycle7"/>
    <dgm:cxn modelId="{24E652ED-2FDC-4D47-92C2-9A3C94CE1AB3}" type="presParOf" srcId="{D918D6A6-9926-4741-894D-BA65F507207B}" destId="{B0936836-001C-470F-8DEC-C60A4233E297}" srcOrd="4" destOrd="0" presId="urn:microsoft.com/office/officeart/2005/8/layout/cycle7"/>
    <dgm:cxn modelId="{3447463B-FAF0-41C5-8C84-39B7E5276CC9}" type="presParOf" srcId="{D918D6A6-9926-4741-894D-BA65F507207B}" destId="{3D4E9E4B-9E90-4B06-8A4C-FA7D207FF5D8}" srcOrd="5" destOrd="0" presId="urn:microsoft.com/office/officeart/2005/8/layout/cycle7"/>
    <dgm:cxn modelId="{7A6905AA-D763-4661-921F-AEEF2BE3DE54}" type="presParOf" srcId="{3D4E9E4B-9E90-4B06-8A4C-FA7D207FF5D8}" destId="{6EFCABEA-1E75-4ABB-B25E-9D63E16E2482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B3F77B-6FD4-4BC1-BD10-74E8281EF720}">
      <dsp:nvSpPr>
        <dsp:cNvPr id="0" name=""/>
        <dsp:cNvSpPr/>
      </dsp:nvSpPr>
      <dsp:spPr>
        <a:xfrm>
          <a:off x="2181432" y="1144"/>
          <a:ext cx="1658124" cy="829062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Warrant</a:t>
          </a:r>
          <a:r>
            <a:rPr lang="en-US" sz="1800" kern="1200" dirty="0"/>
            <a:t> </a:t>
          </a:r>
        </a:p>
      </dsp:txBody>
      <dsp:txXfrm>
        <a:off x="2205714" y="25426"/>
        <a:ext cx="1609560" cy="780498"/>
      </dsp:txXfrm>
    </dsp:sp>
    <dsp:sp modelId="{08754186-721E-4FDB-A44D-07ABABD92B42}">
      <dsp:nvSpPr>
        <dsp:cNvPr id="0" name=""/>
        <dsp:cNvSpPr/>
      </dsp:nvSpPr>
      <dsp:spPr>
        <a:xfrm rot="3600000">
          <a:off x="3262822" y="1456820"/>
          <a:ext cx="865086" cy="290171"/>
        </a:xfrm>
        <a:prstGeom prst="left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>
        <a:off x="3349873" y="1514854"/>
        <a:ext cx="690984" cy="174103"/>
      </dsp:txXfrm>
    </dsp:sp>
    <dsp:sp modelId="{D554E928-91FB-425E-953A-4BF0D16C16D4}">
      <dsp:nvSpPr>
        <dsp:cNvPr id="0" name=""/>
        <dsp:cNvSpPr/>
      </dsp:nvSpPr>
      <dsp:spPr>
        <a:xfrm>
          <a:off x="3551174" y="2373605"/>
          <a:ext cx="1658124" cy="829062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Claim</a:t>
          </a:r>
          <a:r>
            <a:rPr lang="en-US" sz="3600" kern="1200" dirty="0"/>
            <a:t> </a:t>
          </a:r>
        </a:p>
      </dsp:txBody>
      <dsp:txXfrm>
        <a:off x="3575456" y="2397887"/>
        <a:ext cx="1609560" cy="780498"/>
      </dsp:txXfrm>
    </dsp:sp>
    <dsp:sp modelId="{3AC5F38F-AF9B-4D2C-BEE5-129A2DA558F3}">
      <dsp:nvSpPr>
        <dsp:cNvPr id="0" name=""/>
        <dsp:cNvSpPr/>
      </dsp:nvSpPr>
      <dsp:spPr>
        <a:xfrm rot="10800000">
          <a:off x="2577951" y="2643050"/>
          <a:ext cx="865086" cy="290171"/>
        </a:xfrm>
        <a:prstGeom prst="left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 rot="10800000">
        <a:off x="2665002" y="2701084"/>
        <a:ext cx="690984" cy="174103"/>
      </dsp:txXfrm>
    </dsp:sp>
    <dsp:sp modelId="{B0936836-001C-470F-8DEC-C60A4233E297}">
      <dsp:nvSpPr>
        <dsp:cNvPr id="0" name=""/>
        <dsp:cNvSpPr/>
      </dsp:nvSpPr>
      <dsp:spPr>
        <a:xfrm>
          <a:off x="811691" y="2373605"/>
          <a:ext cx="1658124" cy="829062"/>
        </a:xfrm>
        <a:prstGeom prst="roundRect">
          <a:avLst>
            <a:gd name="adj" fmla="val 10000"/>
          </a:avLst>
        </a:prstGeom>
        <a:solidFill>
          <a:srgbClr val="FF000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Data (Grounds)</a:t>
          </a:r>
        </a:p>
      </dsp:txBody>
      <dsp:txXfrm>
        <a:off x="835973" y="2397887"/>
        <a:ext cx="1609560" cy="780498"/>
      </dsp:txXfrm>
    </dsp:sp>
    <dsp:sp modelId="{3D4E9E4B-9E90-4B06-8A4C-FA7D207FF5D8}">
      <dsp:nvSpPr>
        <dsp:cNvPr id="0" name=""/>
        <dsp:cNvSpPr/>
      </dsp:nvSpPr>
      <dsp:spPr>
        <a:xfrm rot="18000000">
          <a:off x="1893080" y="1456820"/>
          <a:ext cx="865086" cy="290171"/>
        </a:xfrm>
        <a:prstGeom prst="left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>
        <a:off x="1980131" y="1514854"/>
        <a:ext cx="690984" cy="1741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B3F77B-6FD4-4BC1-BD10-74E8281EF720}">
      <dsp:nvSpPr>
        <dsp:cNvPr id="0" name=""/>
        <dsp:cNvSpPr/>
      </dsp:nvSpPr>
      <dsp:spPr>
        <a:xfrm>
          <a:off x="2251991" y="584"/>
          <a:ext cx="1517007" cy="758503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Backing </a:t>
          </a:r>
          <a:r>
            <a:rPr lang="en-US" sz="2000" kern="1200" dirty="0"/>
            <a:t> </a:t>
          </a:r>
        </a:p>
      </dsp:txBody>
      <dsp:txXfrm>
        <a:off x="2274207" y="22800"/>
        <a:ext cx="1472575" cy="714071"/>
      </dsp:txXfrm>
    </dsp:sp>
    <dsp:sp modelId="{08754186-721E-4FDB-A44D-07ABABD92B42}">
      <dsp:nvSpPr>
        <dsp:cNvPr id="0" name=""/>
        <dsp:cNvSpPr/>
      </dsp:nvSpPr>
      <dsp:spPr>
        <a:xfrm rot="3600000">
          <a:off x="3241828" y="1330984"/>
          <a:ext cx="788897" cy="265476"/>
        </a:xfrm>
        <a:prstGeom prst="leftRightArrow">
          <a:avLst>
            <a:gd name="adj1" fmla="val 60000"/>
            <a:gd name="adj2" fmla="val 5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>
        <a:off x="3321471" y="1384079"/>
        <a:ext cx="629611" cy="159286"/>
      </dsp:txXfrm>
    </dsp:sp>
    <dsp:sp modelId="{D554E928-91FB-425E-953A-4BF0D16C16D4}">
      <dsp:nvSpPr>
        <dsp:cNvPr id="0" name=""/>
        <dsp:cNvSpPr/>
      </dsp:nvSpPr>
      <dsp:spPr>
        <a:xfrm>
          <a:off x="3503555" y="2168357"/>
          <a:ext cx="1517007" cy="758503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Rebuttal </a:t>
          </a:r>
        </a:p>
      </dsp:txBody>
      <dsp:txXfrm>
        <a:off x="3525771" y="2190573"/>
        <a:ext cx="1472575" cy="714071"/>
      </dsp:txXfrm>
    </dsp:sp>
    <dsp:sp modelId="{3AC5F38F-AF9B-4D2C-BEE5-129A2DA558F3}">
      <dsp:nvSpPr>
        <dsp:cNvPr id="0" name=""/>
        <dsp:cNvSpPr/>
      </dsp:nvSpPr>
      <dsp:spPr>
        <a:xfrm rot="10800000">
          <a:off x="2616046" y="2414870"/>
          <a:ext cx="788897" cy="265476"/>
        </a:xfrm>
        <a:prstGeom prst="leftRightArrow">
          <a:avLst>
            <a:gd name="adj1" fmla="val 60000"/>
            <a:gd name="adj2" fmla="val 5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 rot="10800000">
        <a:off x="2695689" y="2467965"/>
        <a:ext cx="629611" cy="159286"/>
      </dsp:txXfrm>
    </dsp:sp>
    <dsp:sp modelId="{B0936836-001C-470F-8DEC-C60A4233E297}">
      <dsp:nvSpPr>
        <dsp:cNvPr id="0" name=""/>
        <dsp:cNvSpPr/>
      </dsp:nvSpPr>
      <dsp:spPr>
        <a:xfrm>
          <a:off x="1000427" y="2168357"/>
          <a:ext cx="1517007" cy="758503"/>
        </a:xfrm>
        <a:prstGeom prst="roundRect">
          <a:avLst>
            <a:gd name="adj" fmla="val 10000"/>
          </a:avLst>
        </a:prstGeom>
        <a:solidFill>
          <a:srgbClr val="00B050"/>
        </a:solidFill>
        <a:ln w="12700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Qualifier </a:t>
          </a:r>
        </a:p>
      </dsp:txBody>
      <dsp:txXfrm>
        <a:off x="1022643" y="2190573"/>
        <a:ext cx="1472575" cy="714071"/>
      </dsp:txXfrm>
    </dsp:sp>
    <dsp:sp modelId="{3D4E9E4B-9E90-4B06-8A4C-FA7D207FF5D8}">
      <dsp:nvSpPr>
        <dsp:cNvPr id="0" name=""/>
        <dsp:cNvSpPr/>
      </dsp:nvSpPr>
      <dsp:spPr>
        <a:xfrm rot="18000000">
          <a:off x="1990264" y="1330984"/>
          <a:ext cx="788897" cy="265476"/>
        </a:xfrm>
        <a:prstGeom prst="leftRightArrow">
          <a:avLst>
            <a:gd name="adj1" fmla="val 60000"/>
            <a:gd name="adj2" fmla="val 50000"/>
          </a:avLst>
        </a:prstGeom>
        <a:solidFill>
          <a:srgbClr val="92D05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50" kern="1200"/>
        </a:p>
      </dsp:txBody>
      <dsp:txXfrm>
        <a:off x="2069907" y="1384079"/>
        <a:ext cx="629611" cy="1592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 sz="1100"/>
            </a:lvl1pPr>
            <a:lvl2pPr lvl="1">
              <a:spcBef>
                <a:spcPts val="0"/>
              </a:spcBef>
              <a:defRPr sz="1100"/>
            </a:lvl2pPr>
            <a:lvl3pPr lvl="2">
              <a:spcBef>
                <a:spcPts val="0"/>
              </a:spcBef>
              <a:defRPr sz="1100"/>
            </a:lvl3pPr>
            <a:lvl4pPr lvl="3">
              <a:spcBef>
                <a:spcPts val="0"/>
              </a:spcBef>
              <a:defRPr sz="1100"/>
            </a:lvl4pPr>
            <a:lvl5pPr lvl="4">
              <a:spcBef>
                <a:spcPts val="0"/>
              </a:spcBef>
              <a:defRPr sz="1100"/>
            </a:lvl5pPr>
            <a:lvl6pPr lvl="5">
              <a:spcBef>
                <a:spcPts val="0"/>
              </a:spcBef>
              <a:defRPr sz="1100"/>
            </a:lvl6pPr>
            <a:lvl7pPr lvl="6">
              <a:spcBef>
                <a:spcPts val="0"/>
              </a:spcBef>
              <a:defRPr sz="1100"/>
            </a:lvl7pPr>
            <a:lvl8pPr lvl="7">
              <a:spcBef>
                <a:spcPts val="0"/>
              </a:spcBef>
              <a:defRPr sz="1100"/>
            </a:lvl8pPr>
            <a:lvl9pPr lvl="8">
              <a:spcBef>
                <a:spcPts val="0"/>
              </a:spcBef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58012033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lang="en"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3884612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</a:t>
            </a:fld>
            <a:endParaRPr lang="en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66119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CDF9564-8972-4541-ADD4-50E1606CADE1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13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FBAED6B-EC86-463C-8A86-C9BA9354CA33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729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9DE928B-8A6B-411A-BCAA-69A5E01C645B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823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481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itchFamily="18" charset="0"/>
            </a:endParaRPr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spcBef>
                <a:spcPct val="0"/>
              </a:spcBef>
            </a:pPr>
            <a:fld id="{DD3459A3-AE75-4B30-AEE2-02B0985C130B}" type="slidenum">
              <a:rPr lang="en-US" altLang="en-US"/>
              <a:pPr>
                <a:spcBef>
                  <a:spcPct val="0"/>
                </a:spcBef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836094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779E0DB-F0E6-4985-B8A0-2AF69B8140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2633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endParaRPr lang="en" sz="12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3884612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17</a:t>
            </a:fld>
            <a:endParaRPr lang="en"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035445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1164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943E890E-548B-4F98-8672-F386039D4B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61316F-79E3-4641-9E24-18F1CBCF3777}" type="slidenum">
              <a:rPr lang="en-US" altLang="en-US"/>
              <a:pPr/>
              <a:t>28</a:t>
            </a:fld>
            <a:endParaRPr lang="en-US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D6EF7D81-049E-45A2-AFDE-E71779573FB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11FF27F1-B621-451A-B86A-0282973FDF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30939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>
            <a:extLst>
              <a:ext uri="{FF2B5EF4-FFF2-40B4-BE49-F238E27FC236}">
                <a16:creationId xmlns:a16="http://schemas.microsoft.com/office/drawing/2014/main" id="{6093988C-E8B4-4A5C-95A8-798A6F6E8C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0C98330-8E02-4D96-A39E-3E5A06B71A4A}" type="slidenum">
              <a:rPr lang="en-US" altLang="en-US"/>
              <a:pPr/>
              <a:t>29</a:t>
            </a:fld>
            <a:endParaRPr lang="en-US" altLang="en-US"/>
          </a:p>
        </p:txBody>
      </p:sp>
      <p:sp>
        <p:nvSpPr>
          <p:cNvPr id="25603" name="Rectangle 2">
            <a:extLst>
              <a:ext uri="{FF2B5EF4-FFF2-40B4-BE49-F238E27FC236}">
                <a16:creationId xmlns:a16="http://schemas.microsoft.com/office/drawing/2014/main" id="{D015B8FC-AFAF-4B2D-BE11-0F58CCF733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5604" name="Rectangle 3">
            <a:extLst>
              <a:ext uri="{FF2B5EF4-FFF2-40B4-BE49-F238E27FC236}">
                <a16:creationId xmlns:a16="http://schemas.microsoft.com/office/drawing/2014/main" id="{01C776D9-0A95-4301-9B41-02F8966BBE6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92334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14D1121B-F26D-4DC3-B307-2180D78736B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10E0688-4BBE-491D-94BD-91571DCF1364}" type="slidenum">
              <a:rPr lang="en-US" altLang="en-US"/>
              <a:pPr/>
              <a:t>30</a:t>
            </a:fld>
            <a:endParaRPr lang="en-US" altLang="en-US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7A75566D-566C-4532-8930-1FC89448C2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11DFF312-19CB-46FF-BF60-8B605866C6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010852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>
            <a:extLst>
              <a:ext uri="{FF2B5EF4-FFF2-40B4-BE49-F238E27FC236}">
                <a16:creationId xmlns:a16="http://schemas.microsoft.com/office/drawing/2014/main" id="{90E28E02-B7CA-4B56-B17C-A0A27AA577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9E788C1-81D8-407F-AB39-CFB1248811A9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88DE91D0-2D48-4C9A-8BC6-46786B0394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1DD818D8-D27E-471D-8B03-0B363687907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4371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2667763" y="473202"/>
            <a:ext cx="3926681" cy="3921919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92" y="823791"/>
            <a:ext cx="7738814" cy="3296241"/>
          </a:xfrm>
        </p:spPr>
        <p:txBody>
          <a:bodyPr anchor="ctr">
            <a:noAutofit/>
          </a:bodyPr>
          <a:lstStyle>
            <a:lvl1pPr algn="ctr">
              <a:defRPr sz="7500" spc="6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61284" y="4484398"/>
            <a:ext cx="6034030" cy="55670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500" b="1" i="0" cap="all" spc="300" baseline="0">
                <a:solidFill>
                  <a:schemeClr val="tx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8892" y="4781759"/>
            <a:ext cx="1747292" cy="261347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5249" y="4781759"/>
            <a:ext cx="3086100" cy="259347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00414" y="4781759"/>
            <a:ext cx="1747292" cy="259347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8217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60348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197" y="805417"/>
            <a:ext cx="6140303" cy="3048470"/>
          </a:xfrm>
        </p:spPr>
        <p:txBody>
          <a:bodyPr anchor="b">
            <a:normAutofit/>
          </a:bodyPr>
          <a:lstStyle>
            <a:lvl1pPr>
              <a:defRPr sz="6300" spc="6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32198" y="3869836"/>
            <a:ext cx="5263116" cy="71335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500" b="1" i="0" cap="all" spc="300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2427410" y="4781759"/>
            <a:ext cx="1120460" cy="261347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59298" y="4781759"/>
            <a:ext cx="3086100" cy="259347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56825" y="4781759"/>
            <a:ext cx="1115675" cy="259347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110979" cy="51435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617024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2975" y="1714500"/>
            <a:ext cx="3600450" cy="2714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85847" y="1714500"/>
            <a:ext cx="3600450" cy="2714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4089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546" y="285750"/>
            <a:ext cx="7629525" cy="11201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9" y="1649725"/>
            <a:ext cx="3600450" cy="474397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425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2975" y="2181826"/>
            <a:ext cx="3600450" cy="22472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75398" y="1649725"/>
            <a:ext cx="3600450" cy="474397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425" b="1" cap="all" spc="150" baseline="0">
                <a:solidFill>
                  <a:schemeClr val="tx2"/>
                </a:solidFill>
              </a:defRPr>
            </a:lvl1pPr>
            <a:lvl2pPr marL="342900" indent="0">
              <a:buNone/>
              <a:defRPr sz="1425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75398" y="2181826"/>
            <a:ext cx="3600450" cy="22472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081431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88892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7001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5542359" y="0"/>
            <a:ext cx="3601641" cy="51435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4" y="342900"/>
            <a:ext cx="2319086" cy="897503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425" b="1" i="0" cap="all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690283"/>
            <a:ext cx="4618814" cy="373884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4" y="1306002"/>
            <a:ext cx="2319086" cy="312312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900"/>
              </a:spcBef>
              <a:buNone/>
              <a:defRPr sz="12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3789" y="4781759"/>
            <a:ext cx="925016" cy="261347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4781759"/>
            <a:ext cx="2611634" cy="259347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8261" y="4781759"/>
            <a:ext cx="924342" cy="259347"/>
          </a:xfrm>
        </p:spPr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9041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12598" y="1"/>
            <a:ext cx="5516689" cy="514349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5542359" y="0"/>
            <a:ext cx="3601641" cy="51435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3413" y="342900"/>
            <a:ext cx="2319088" cy="897503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425" b="1" i="0" spc="225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53413" y="1306002"/>
            <a:ext cx="2319088" cy="3123123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900"/>
              </a:spcBef>
              <a:buNone/>
              <a:defRPr sz="1200" baseline="0">
                <a:solidFill>
                  <a:schemeClr val="bg2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4463" y="4781759"/>
            <a:ext cx="924342" cy="261347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77716" y="4781759"/>
            <a:ext cx="2611634" cy="25934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265676" y="4781759"/>
            <a:ext cx="925830" cy="259347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6880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9429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49741" y="286790"/>
            <a:ext cx="1119099" cy="420030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42975" y="286789"/>
            <a:ext cx="6294439" cy="420030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" sz="1800" b="0" i="0" u="none" strike="noStrike" cap="none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lang="en"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9074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38758" y="286789"/>
            <a:ext cx="7633742" cy="11190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38758" y="1714501"/>
            <a:ext cx="7633742" cy="2695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8758" y="4781759"/>
            <a:ext cx="1747292" cy="2613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81759"/>
            <a:ext cx="3086100" cy="2593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1" y="4781759"/>
            <a:ext cx="2114549" cy="25934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664369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55432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825" kern="1200" cap="all" spc="15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Arial" panose="020B0604020202020204" pitchFamily="34" charset="0"/>
        <a:buChar char="•"/>
        <a:defRPr sz="15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Gill Sans MT" panose="020B0502020104020203" pitchFamily="34" charset="0"/>
        <a:buChar char="–"/>
        <a:defRPr sz="13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Arial" panose="020B0604020202020204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Gill Sans MT" panose="020B0502020104020203" pitchFamily="34" charset="0"/>
        <a:buChar char="–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Arial" panose="020B0604020202020204" pitchFamily="34" charset="0"/>
        <a:buChar char="•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Gill Sans MT" panose="020B0502020104020203" pitchFamily="34" charset="0"/>
        <a:buChar char="–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Arial" panose="020B0604020202020204" pitchFamily="34" charset="0"/>
        <a:buChar char="•"/>
        <a:defRPr sz="105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Gill Sans MT" panose="020B0502020104020203" pitchFamily="34" charset="0"/>
        <a:buChar char="–"/>
        <a:defRPr sz="105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10000"/>
        </a:lnSpc>
        <a:spcBef>
          <a:spcPts val="525"/>
        </a:spcBef>
        <a:buClr>
          <a:schemeClr val="tx2"/>
        </a:buClr>
        <a:buFont typeface="Arial" panose="020B0604020202020204" pitchFamily="34" charset="0"/>
        <a:buChar char="•"/>
        <a:defRPr sz="105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5" Type="http://schemas.openxmlformats.org/officeDocument/2006/relationships/hyperlink" Target="http://dailyskeptic.org/getpsyched/resources/logic/" TargetMode="Externa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s.wikipedia.org/wiki/Luz_intermitente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investigation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tishows.com/ifthen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viridilly.deviantart.com/art/assg-short-story-illustration-394660083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vinodtbidwaik.blogspot.com/2013/09/how-people-explain-things.html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phdinahundredsteps.com/2015/10/12/weaving-smaller-arguments-into-a-larger-thesis-the-parts-and-the-whol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pen-street.eu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ja/photo/607935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hillwebb.net/Topics/Communication/Toulmin/Toulmin.htm" TargetMode="External"/><Relationship Id="rId2" Type="http://schemas.openxmlformats.org/officeDocument/2006/relationships/image" Target="../media/image19.jpg&amp;ehk=IM6kQfJzSNV3Y4MdEkLoVQ&amp;r=0&amp;pid=OfficeInsert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acklistednews.com/Man_Gets_Prison_Sentence_For_Collecting_Rainwater_On_His_Property/50657/0/38/38/Y/M.html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licdomainpictures.net/en/view-image.php?image=233550&amp;picture=labrador-retriever-dog-portrait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owl.excelsior.edu/argument-and-critical-thinking/modes-of-persuasion/modes-of-persuasion-time-to-write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meaningring.com/2016/04/23/because-justification-by-rolf-dobelli/" TargetMode="External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1lib.uk/book/612271/530318" TargetMode="External"/><Relationship Id="rId2" Type="http://schemas.openxmlformats.org/officeDocument/2006/relationships/hyperlink" Target="https://www.youtube.com/watch?v=D-YPPQztuO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hillwebb.net/Topics/Communication/Toulmin/Toulmin.htm" TargetMode="External"/><Relationship Id="rId4" Type="http://schemas.openxmlformats.org/officeDocument/2006/relationships/image" Target="../media/image19.jpg&amp;ehk=IM6kQfJzSNV3Y4MdEkLoVQ&amp;r=0&amp;pid=OfficeInsert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oundsandcolours.com/subjects/travel/stocks-in-latin-america-what-you-need-to-know-47748/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theconversation.com/when-science-and-philosophy-collide-in-a-fine-tuned-universe-25067" TargetMode="External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Rectangle 143">
            <a:extLst>
              <a:ext uri="{FF2B5EF4-FFF2-40B4-BE49-F238E27FC236}">
                <a16:creationId xmlns:a16="http://schemas.microsoft.com/office/drawing/2014/main" id="{D209C70A-7870-4FF2-A641-14EF2357D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3999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6" name="Rectangle 145">
            <a:extLst>
              <a:ext uri="{FF2B5EF4-FFF2-40B4-BE49-F238E27FC236}">
                <a16:creationId xmlns:a16="http://schemas.microsoft.com/office/drawing/2014/main" id="{F8BC5689-14AF-44A2-BD17-7E0988EE4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8" name="Freeform 6">
            <a:extLst>
              <a:ext uri="{FF2B5EF4-FFF2-40B4-BE49-F238E27FC236}">
                <a16:creationId xmlns:a16="http://schemas.microsoft.com/office/drawing/2014/main" id="{D1C87196-AF8E-4F4E-A69B-6D5B8F8CA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376914" y="473202"/>
            <a:ext cx="3926681" cy="3921918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7" name="Shape 127"/>
          <p:cNvSpPr txBox="1"/>
          <p:nvPr/>
        </p:nvSpPr>
        <p:spPr>
          <a:xfrm>
            <a:off x="408302" y="823791"/>
            <a:ext cx="5863905" cy="32962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800" dirty="0" err="1">
                <a:solidFill>
                  <a:schemeClr val="tx2"/>
                </a:solidFill>
                <a:latin typeface="+mj-lt"/>
                <a:ea typeface="+mj-ea"/>
                <a:cs typeface="+mj-cs"/>
                <a:sym typeface="Oswald"/>
              </a:rPr>
              <a:t>recognising</a:t>
            </a:r>
            <a:r>
              <a:rPr lang="en-US" sz="3600" b="1" cap="all" spc="8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Oswald"/>
              </a:rPr>
              <a:t> arguments</a:t>
            </a:r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700A76EB-A6F4-4AD8-BF63-812767346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67911" y="0"/>
            <a:ext cx="49638" cy="5143500"/>
          </a:xfrm>
          <a:prstGeom prst="rect">
            <a:avLst/>
          </a:pr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9D3CEA76-BD9A-455A-91C3-1323C9358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24" r="33491"/>
          <a:stretch/>
        </p:blipFill>
        <p:spPr>
          <a:xfrm>
            <a:off x="6517549" y="10"/>
            <a:ext cx="2626451" cy="5143490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>
          <a:xfrm>
            <a:off x="938757" y="483828"/>
            <a:ext cx="3268125" cy="99064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100" dirty="0"/>
              <a:t>What is an argument?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938758" y="1419622"/>
            <a:ext cx="3272696" cy="3456384"/>
          </a:xfrm>
        </p:spPr>
        <p:txBody>
          <a:bodyPr>
            <a:no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An </a:t>
            </a:r>
            <a:r>
              <a:rPr lang="en-US" altLang="en-US" sz="1600" b="1" u="sng" dirty="0">
                <a:solidFill>
                  <a:srgbClr val="FF0000"/>
                </a:solidFill>
              </a:rPr>
              <a:t>argument</a:t>
            </a:r>
            <a:r>
              <a:rPr lang="en-US" altLang="en-US" sz="1600" dirty="0"/>
              <a:t> is a </a:t>
            </a:r>
            <a:r>
              <a:rPr lang="en-US" altLang="en-US" sz="1600" dirty="0">
                <a:solidFill>
                  <a:srgbClr val="FF0000"/>
                </a:solidFill>
              </a:rPr>
              <a:t>claim, defended with reasons</a:t>
            </a:r>
            <a:r>
              <a:rPr lang="en-US" altLang="en-US" sz="1600" dirty="0"/>
              <a:t>.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Comment on this argument and the reasons that  support it.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US" altLang="en-US" sz="16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altLang="en-US" sz="1600" dirty="0"/>
              <a:t>Is this a strong argument? Why/why not? </a:t>
            </a:r>
          </a:p>
        </p:txBody>
      </p:sp>
      <p:pic>
        <p:nvPicPr>
          <p:cNvPr id="2052" name="Picture 4" descr="Text, whiteboard&#10;&#10;Description automatically generated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07" r="13452" b="2"/>
          <a:stretch/>
        </p:blipFill>
        <p:spPr bwMode="auto"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BAE5D9-281E-4DEC-A8FD-901DD903524B}"/>
              </a:ext>
            </a:extLst>
          </p:cNvPr>
          <p:cNvSpPr txBox="1"/>
          <p:nvPr/>
        </p:nvSpPr>
        <p:spPr>
          <a:xfrm>
            <a:off x="7164288" y="4523300"/>
            <a:ext cx="102784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Pinterest (2015)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01552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374BD3A9-25D1-4691-BE05-149182EC4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40" name="Freeform 10">
            <a:extLst>
              <a:ext uri="{FF2B5EF4-FFF2-40B4-BE49-F238E27FC236}">
                <a16:creationId xmlns:a16="http://schemas.microsoft.com/office/drawing/2014/main" id="{8D49CF1A-01DD-4115-A6BB-CFA8F7045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5676900" cy="51435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>
          <a:xfrm>
            <a:off x="565608" y="363473"/>
            <a:ext cx="4755389" cy="122885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/>
              <a:t>Premise/s and conclusion/s </a:t>
            </a:r>
          </a:p>
        </p:txBody>
      </p:sp>
      <p:sp>
        <p:nvSpPr>
          <p:cNvPr id="142" name="Rectangle 141">
            <a:extLst>
              <a:ext uri="{FF2B5EF4-FFF2-40B4-BE49-F238E27FC236}">
                <a16:creationId xmlns:a16="http://schemas.microsoft.com/office/drawing/2014/main" id="{5FDAFA16-9D2D-4BEC-89D0-B4EABEE9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7461" name="Rectangle 5"/>
          <p:cNvSpPr>
            <a:spLocks noGrp="1" noChangeArrowheads="1"/>
          </p:cNvSpPr>
          <p:nvPr>
            <p:ph idx="1"/>
          </p:nvPr>
        </p:nvSpPr>
        <p:spPr>
          <a:xfrm>
            <a:off x="573788" y="1832355"/>
            <a:ext cx="4729732" cy="2947670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rgbClr val="FF0000"/>
                </a:solidFill>
              </a:rPr>
              <a:t>Premises</a:t>
            </a:r>
            <a:r>
              <a:rPr lang="en-US" altLang="en-US" dirty="0">
                <a:solidFill>
                  <a:schemeClr val="tx1"/>
                </a:solidFill>
              </a:rPr>
              <a:t> are </a:t>
            </a:r>
            <a:r>
              <a:rPr lang="en-US" altLang="en-US" dirty="0">
                <a:solidFill>
                  <a:srgbClr val="FF0000"/>
                </a:solidFill>
              </a:rPr>
              <a:t>statements</a:t>
            </a:r>
            <a:r>
              <a:rPr lang="en-US" altLang="en-US" dirty="0">
                <a:solidFill>
                  <a:schemeClr val="tx1"/>
                </a:solidFill>
              </a:rPr>
              <a:t> in an </a:t>
            </a:r>
            <a:r>
              <a:rPr lang="en-US" altLang="en-US" dirty="0">
                <a:solidFill>
                  <a:srgbClr val="FF0000"/>
                </a:solidFill>
              </a:rPr>
              <a:t>argument</a:t>
            </a:r>
            <a:r>
              <a:rPr lang="en-US" altLang="en-US" dirty="0">
                <a:solidFill>
                  <a:schemeClr val="tx1"/>
                </a:solidFill>
              </a:rPr>
              <a:t> offered as evidence or reasons why we should accept another </a:t>
            </a:r>
            <a:r>
              <a:rPr lang="en-US" altLang="en-US" dirty="0">
                <a:solidFill>
                  <a:srgbClr val="FF0000"/>
                </a:solidFill>
              </a:rPr>
              <a:t>statement</a:t>
            </a:r>
            <a:r>
              <a:rPr lang="en-US" altLang="en-US" dirty="0">
                <a:solidFill>
                  <a:schemeClr val="tx1"/>
                </a:solidFill>
              </a:rPr>
              <a:t>, the </a:t>
            </a:r>
            <a:r>
              <a:rPr lang="en-US" altLang="en-US" dirty="0">
                <a:solidFill>
                  <a:srgbClr val="FF0000"/>
                </a:solidFill>
              </a:rPr>
              <a:t>conclusion</a:t>
            </a:r>
            <a:r>
              <a:rPr lang="en-US" altLang="en-US" dirty="0">
                <a:solidFill>
                  <a:schemeClr val="tx1"/>
                </a:solidFill>
              </a:rPr>
              <a:t>. </a:t>
            </a:r>
          </a:p>
          <a:p>
            <a:endParaRPr lang="en-US" altLang="en-US" dirty="0">
              <a:solidFill>
                <a:schemeClr val="tx1"/>
              </a:solidFill>
            </a:endParaRPr>
          </a:p>
          <a:p>
            <a:r>
              <a:rPr lang="en-US" altLang="en-US" dirty="0">
                <a:solidFill>
                  <a:schemeClr val="tx1"/>
                </a:solidFill>
              </a:rPr>
              <a:t>The </a:t>
            </a:r>
            <a:r>
              <a:rPr lang="en-US" altLang="en-US" dirty="0">
                <a:solidFill>
                  <a:srgbClr val="FF0000"/>
                </a:solidFill>
              </a:rPr>
              <a:t>conclusion</a:t>
            </a:r>
            <a:r>
              <a:rPr lang="en-US" altLang="en-US" dirty="0">
                <a:solidFill>
                  <a:schemeClr val="tx1"/>
                </a:solidFill>
              </a:rPr>
              <a:t> is a </a:t>
            </a:r>
            <a:r>
              <a:rPr lang="en-US" altLang="en-US" dirty="0">
                <a:solidFill>
                  <a:srgbClr val="FF0000"/>
                </a:solidFill>
              </a:rPr>
              <a:t>statement </a:t>
            </a:r>
            <a:r>
              <a:rPr lang="en-US" altLang="en-US" dirty="0">
                <a:solidFill>
                  <a:schemeClr val="tx1"/>
                </a:solidFill>
              </a:rPr>
              <a:t>in an </a:t>
            </a:r>
            <a:r>
              <a:rPr lang="en-US" altLang="en-US" dirty="0">
                <a:solidFill>
                  <a:srgbClr val="FF0000"/>
                </a:solidFill>
              </a:rPr>
              <a:t>argument</a:t>
            </a:r>
            <a:r>
              <a:rPr lang="en-US" altLang="en-US" dirty="0">
                <a:solidFill>
                  <a:schemeClr val="tx1"/>
                </a:solidFill>
              </a:rPr>
              <a:t> that the </a:t>
            </a:r>
            <a:r>
              <a:rPr lang="en-US" altLang="en-US" dirty="0">
                <a:solidFill>
                  <a:srgbClr val="FF0000"/>
                </a:solidFill>
              </a:rPr>
              <a:t>premises</a:t>
            </a:r>
            <a:r>
              <a:rPr lang="en-US" altLang="en-US" dirty="0">
                <a:solidFill>
                  <a:schemeClr val="tx1"/>
                </a:solidFill>
              </a:rPr>
              <a:t> are intended to</a:t>
            </a:r>
            <a:r>
              <a:rPr lang="en-US" altLang="en-US" dirty="0">
                <a:solidFill>
                  <a:srgbClr val="FF0000"/>
                </a:solidFill>
              </a:rPr>
              <a:t> prove </a:t>
            </a:r>
            <a:r>
              <a:rPr lang="en-US" altLang="en-US" dirty="0">
                <a:solidFill>
                  <a:schemeClr val="tx1"/>
                </a:solidFill>
              </a:rPr>
              <a:t>or </a:t>
            </a:r>
            <a:r>
              <a:rPr lang="en-US" altLang="en-US" dirty="0">
                <a:solidFill>
                  <a:srgbClr val="FF0000"/>
                </a:solidFill>
              </a:rPr>
              <a:t>support. </a:t>
            </a:r>
          </a:p>
        </p:txBody>
      </p:sp>
      <p:pic>
        <p:nvPicPr>
          <p:cNvPr id="3" name="Picture 2" descr="Graphical user interface, application, Teams&#10;&#10;Description automatically generated">
            <a:extLst>
              <a:ext uri="{FF2B5EF4-FFF2-40B4-BE49-F238E27FC236}">
                <a16:creationId xmlns:a16="http://schemas.microsoft.com/office/drawing/2014/main" id="{A3EA64E5-DCE8-4657-A3C7-6F27B52795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38090" y="1659889"/>
            <a:ext cx="2742436" cy="182372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6126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03540" y="308845"/>
            <a:ext cx="3640460" cy="1119099"/>
          </a:xfrm>
        </p:spPr>
        <p:txBody>
          <a:bodyPr>
            <a:normAutofit fontScale="90000"/>
          </a:bodyPr>
          <a:lstStyle/>
          <a:p>
            <a:r>
              <a:rPr lang="en-GB" dirty="0"/>
              <a:t>						Premise 	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429" y="915566"/>
            <a:ext cx="4896545" cy="3738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10D2C39-D803-48E9-BF15-EA0C5F3CA5F4}"/>
              </a:ext>
            </a:extLst>
          </p:cNvPr>
          <p:cNvSpPr txBox="1">
            <a:spLocks/>
          </p:cNvSpPr>
          <p:nvPr/>
        </p:nvSpPr>
        <p:spPr>
          <a:xfrm>
            <a:off x="5379107" y="3218334"/>
            <a:ext cx="3889325" cy="1119099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825" kern="1200" cap="all" spc="15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						conclusion 	</a:t>
            </a:r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948EE1AC-D521-4C7C-8B02-1D8ABBE53BD2}"/>
              </a:ext>
            </a:extLst>
          </p:cNvPr>
          <p:cNvSpPr/>
          <p:nvPr/>
        </p:nvSpPr>
        <p:spPr>
          <a:xfrm>
            <a:off x="3851920" y="915566"/>
            <a:ext cx="2232248" cy="209157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Left 11">
            <a:extLst>
              <a:ext uri="{FF2B5EF4-FFF2-40B4-BE49-F238E27FC236}">
                <a16:creationId xmlns:a16="http://schemas.microsoft.com/office/drawing/2014/main" id="{39B9194F-14E1-4146-ADC9-45384A72EB07}"/>
              </a:ext>
            </a:extLst>
          </p:cNvPr>
          <p:cNvSpPr/>
          <p:nvPr/>
        </p:nvSpPr>
        <p:spPr>
          <a:xfrm>
            <a:off x="3779912" y="3777884"/>
            <a:ext cx="223224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C169F2A-F98A-4DA7-9AF2-CDDE0A4FA19E}"/>
              </a:ext>
            </a:extLst>
          </p:cNvPr>
          <p:cNvSpPr txBox="1"/>
          <p:nvPr/>
        </p:nvSpPr>
        <p:spPr>
          <a:xfrm>
            <a:off x="755576" y="4803998"/>
            <a:ext cx="1027845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Pinterest (2015)</a:t>
            </a:r>
          </a:p>
        </p:txBody>
      </p:sp>
    </p:spTree>
    <p:extLst>
      <p:ext uri="{BB962C8B-B14F-4D97-AF65-F5344CB8AC3E}">
        <p14:creationId xmlns:p14="http://schemas.microsoft.com/office/powerpoint/2010/main" val="2268674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757" y="483828"/>
            <a:ext cx="3268125" cy="990642"/>
          </a:xfrm>
        </p:spPr>
        <p:txBody>
          <a:bodyPr>
            <a:normAutofit/>
          </a:bodyPr>
          <a:lstStyle/>
          <a:p>
            <a:r>
              <a:rPr lang="en-GB" sz="2100"/>
              <a:t>Identifying premise/s and conclusion/s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938758" y="1714500"/>
            <a:ext cx="3272696" cy="2695194"/>
          </a:xfrm>
        </p:spPr>
        <p:txBody>
          <a:bodyPr>
            <a:normAutofit/>
          </a:bodyPr>
          <a:lstStyle/>
          <a:p>
            <a:r>
              <a:rPr lang="en-GB" sz="2400" dirty="0"/>
              <a:t>Premises and conclusions can be identified with the help of </a:t>
            </a:r>
            <a:r>
              <a:rPr lang="en-GB" sz="2400" dirty="0">
                <a:solidFill>
                  <a:srgbClr val="FF0000"/>
                </a:solidFill>
              </a:rPr>
              <a:t>indicator</a:t>
            </a:r>
            <a:r>
              <a:rPr lang="en-GB" sz="2400" dirty="0"/>
              <a:t> words. </a:t>
            </a:r>
          </a:p>
        </p:txBody>
      </p:sp>
      <p:pic>
        <p:nvPicPr>
          <p:cNvPr id="5" name="Picture 4" descr="A picture containing car, outdoor, light&#10;&#10;Description automatically generated">
            <a:extLst>
              <a:ext uri="{FF2B5EF4-FFF2-40B4-BE49-F238E27FC236}">
                <a16:creationId xmlns:a16="http://schemas.microsoft.com/office/drawing/2014/main" id="{616086DA-C652-4C19-A57E-F624B535EE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" b="25092"/>
          <a:stretch/>
        </p:blipFill>
        <p:spPr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850188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/>
          <p:cNvSpPr>
            <a:spLocks noGrp="1" noChangeArrowheads="1"/>
          </p:cNvSpPr>
          <p:nvPr>
            <p:ph type="title"/>
          </p:nvPr>
        </p:nvSpPr>
        <p:spPr>
          <a:xfrm>
            <a:off x="827584" y="339502"/>
            <a:ext cx="8229600" cy="72008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accent6">
                    <a:lumMod val="75000"/>
                  </a:schemeClr>
                </a:solidFill>
              </a:rPr>
              <a:t>Indicator words </a:t>
            </a:r>
          </a:p>
        </p:txBody>
      </p:sp>
      <p:sp>
        <p:nvSpPr>
          <p:cNvPr id="11267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4572000" y="1203598"/>
            <a:ext cx="3960440" cy="3394500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1900" dirty="0"/>
              <a:t>	</a:t>
            </a:r>
            <a:r>
              <a:rPr lang="en-US" altLang="en-US" sz="2200" dirty="0">
                <a:solidFill>
                  <a:srgbClr val="FF0000"/>
                </a:solidFill>
              </a:rPr>
              <a:t>Conclusion</a:t>
            </a:r>
            <a:r>
              <a:rPr lang="en-US" altLang="en-US" sz="2200" dirty="0"/>
              <a:t> Indicators</a:t>
            </a:r>
          </a:p>
          <a:p>
            <a:pPr eaLnBrk="1" hangingPunct="1">
              <a:buFont typeface="Wingdings" pitchFamily="2" charset="2"/>
              <a:buNone/>
            </a:pPr>
            <a:endParaRPr lang="en-US" altLang="en-US" dirty="0"/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therefore…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thus…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consequently…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so...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hence…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accordingly…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as a result 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it can be inferred that 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for this reason …</a:t>
            </a:r>
          </a:p>
          <a:p>
            <a:pPr lvl="1" eaLnBrk="1" hangingPunct="1">
              <a:buFont typeface="Wingdings" pitchFamily="2" charset="2"/>
              <a:buChar char="ü"/>
            </a:pPr>
            <a:endParaRPr lang="en-US" altLang="en-US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1043608" y="1203598"/>
            <a:ext cx="3456384" cy="3394500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</a:pPr>
            <a:r>
              <a:rPr lang="en-US" altLang="en-US" sz="2200" dirty="0">
                <a:solidFill>
                  <a:srgbClr val="FF0000"/>
                </a:solidFill>
              </a:rPr>
              <a:t>Premise </a:t>
            </a:r>
            <a:r>
              <a:rPr lang="en-US" altLang="en-US" sz="2200" dirty="0"/>
              <a:t>Indicators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US" altLang="en-US" dirty="0"/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because…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since…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for…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given that… 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as…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follows from…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considering that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as indicated by…</a:t>
            </a:r>
          </a:p>
          <a:p>
            <a:pPr lvl="1" eaLnBrk="1" hangingPunct="1">
              <a:buFont typeface="Wingdings" panose="05000000000000000000" pitchFamily="2" charset="2"/>
              <a:buChar char="Ø"/>
            </a:pPr>
            <a:r>
              <a:rPr lang="en-US" altLang="en-US" sz="1900" dirty="0"/>
              <a:t>judging from …</a:t>
            </a:r>
          </a:p>
          <a:p>
            <a:pPr eaLnBrk="1" hangingPunct="1">
              <a:buFont typeface="Wingdings" panose="05000000000000000000" pitchFamily="2" charset="2"/>
              <a:buChar char="Ø"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12462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 on finding arguments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idx="1"/>
          </p:nvPr>
        </p:nvSpPr>
        <p:spPr>
          <a:xfrm>
            <a:off x="903870" y="1275606"/>
            <a:ext cx="4604234" cy="3528392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>
                <a:solidFill>
                  <a:srgbClr val="FF0000"/>
                </a:solidFill>
              </a:rPr>
              <a:t>Find the main issue </a:t>
            </a:r>
            <a:r>
              <a:rPr lang="en-GB" sz="1800" dirty="0"/>
              <a:t>and ask yourself what </a:t>
            </a:r>
            <a:r>
              <a:rPr lang="en-GB" sz="1800" dirty="0">
                <a:solidFill>
                  <a:srgbClr val="FF0000"/>
                </a:solidFill>
              </a:rPr>
              <a:t>position the writer </a:t>
            </a:r>
            <a:r>
              <a:rPr lang="en-GB" sz="1800" dirty="0"/>
              <a:t>or the speaker is taking on that issue.</a:t>
            </a:r>
          </a:p>
          <a:p>
            <a:endParaRPr lang="en-GB" sz="1800" dirty="0"/>
          </a:p>
          <a:p>
            <a:r>
              <a:rPr lang="en-GB" sz="1800" dirty="0"/>
              <a:t>Look at the </a:t>
            </a:r>
            <a:r>
              <a:rPr lang="en-GB" sz="1800" dirty="0">
                <a:solidFill>
                  <a:srgbClr val="FF0000"/>
                </a:solidFill>
              </a:rPr>
              <a:t>beginning</a:t>
            </a:r>
            <a:r>
              <a:rPr lang="en-GB" sz="1800" dirty="0"/>
              <a:t> or </a:t>
            </a:r>
            <a:r>
              <a:rPr lang="en-GB" sz="1800" dirty="0">
                <a:solidFill>
                  <a:srgbClr val="FF0000"/>
                </a:solidFill>
              </a:rPr>
              <a:t>end</a:t>
            </a:r>
            <a:r>
              <a:rPr lang="en-GB" sz="1800" dirty="0"/>
              <a:t> of the passage; the </a:t>
            </a:r>
            <a:r>
              <a:rPr lang="en-GB" sz="1800" dirty="0">
                <a:solidFill>
                  <a:srgbClr val="FF0000"/>
                </a:solidFill>
              </a:rPr>
              <a:t>conclusion</a:t>
            </a:r>
            <a:r>
              <a:rPr lang="en-GB" sz="1800" dirty="0"/>
              <a:t> is often (but not always) found in one of those places.</a:t>
            </a:r>
          </a:p>
          <a:p>
            <a:endParaRPr lang="en-GB" sz="1800" dirty="0"/>
          </a:p>
          <a:p>
            <a:r>
              <a:rPr lang="en-GB" sz="1800" dirty="0"/>
              <a:t>Ask yourself what the author is </a:t>
            </a:r>
            <a:r>
              <a:rPr lang="en-GB" sz="1800" dirty="0">
                <a:solidFill>
                  <a:srgbClr val="FF0000"/>
                </a:solidFill>
              </a:rPr>
              <a:t>trying to prove</a:t>
            </a:r>
            <a:r>
              <a:rPr lang="en-GB" sz="1800" dirty="0"/>
              <a:t>. That will be the conclusion.</a:t>
            </a:r>
          </a:p>
          <a:p>
            <a:endParaRPr lang="en-GB" sz="1800" dirty="0"/>
          </a:p>
          <a:p>
            <a:r>
              <a:rPr lang="en-GB" sz="1800" dirty="0"/>
              <a:t>Try putting the word</a:t>
            </a:r>
            <a:r>
              <a:rPr lang="en-GB" sz="1800" dirty="0">
                <a:solidFill>
                  <a:srgbClr val="FF0000"/>
                </a:solidFill>
              </a:rPr>
              <a:t> </a:t>
            </a:r>
            <a:r>
              <a:rPr lang="en-GB" sz="1800" i="1" dirty="0">
                <a:solidFill>
                  <a:srgbClr val="FF0000"/>
                </a:solidFill>
              </a:rPr>
              <a:t>‘therefore’  </a:t>
            </a:r>
            <a:r>
              <a:rPr lang="en-GB" sz="1800" dirty="0"/>
              <a:t>before one of the statements. If it </a:t>
            </a:r>
            <a:r>
              <a:rPr lang="en-GB" sz="1800" dirty="0">
                <a:solidFill>
                  <a:srgbClr val="FF0000"/>
                </a:solidFill>
              </a:rPr>
              <a:t>fits</a:t>
            </a:r>
            <a:r>
              <a:rPr lang="en-GB" sz="1800" dirty="0"/>
              <a:t>, that statement is probably the </a:t>
            </a:r>
            <a:r>
              <a:rPr lang="en-GB" sz="1800" dirty="0">
                <a:solidFill>
                  <a:srgbClr val="FF0000"/>
                </a:solidFill>
              </a:rPr>
              <a:t>conclusion</a:t>
            </a:r>
            <a:r>
              <a:rPr lang="en-GB" sz="1800" dirty="0"/>
              <a:t>.</a:t>
            </a:r>
          </a:p>
          <a:p>
            <a:endParaRPr lang="en-GB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53A8CE-2636-4C34-B9B5-14AD2B0130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76056" y="955179"/>
            <a:ext cx="4301185" cy="4301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701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758" y="339502"/>
            <a:ext cx="3849267" cy="990642"/>
          </a:xfrm>
        </p:spPr>
        <p:txBody>
          <a:bodyPr>
            <a:normAutofit/>
          </a:bodyPr>
          <a:lstStyle/>
          <a:p>
            <a:r>
              <a:rPr lang="en-GB" sz="3200" dirty="0"/>
              <a:t>What is </a:t>
            </a:r>
            <a:r>
              <a:rPr lang="en-GB" sz="3200" dirty="0">
                <a:solidFill>
                  <a:srgbClr val="FF0000"/>
                </a:solidFill>
              </a:rPr>
              <a:t>not</a:t>
            </a:r>
            <a:r>
              <a:rPr lang="en-GB" sz="3200" dirty="0"/>
              <a:t> an argument?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938758" y="1714500"/>
            <a:ext cx="3129186" cy="2695194"/>
          </a:xfrm>
        </p:spPr>
        <p:txBody>
          <a:bodyPr>
            <a:noAutofit/>
          </a:bodyPr>
          <a:lstStyle/>
          <a:p>
            <a:r>
              <a:rPr lang="en-GB" sz="2000" dirty="0"/>
              <a:t>Reports</a:t>
            </a:r>
          </a:p>
          <a:p>
            <a:r>
              <a:rPr lang="en-GB" sz="2000" dirty="0"/>
              <a:t>Unsupported assertions</a:t>
            </a:r>
          </a:p>
          <a:p>
            <a:r>
              <a:rPr lang="en-GB" sz="2000" dirty="0"/>
              <a:t>Conditional statements</a:t>
            </a:r>
          </a:p>
          <a:p>
            <a:r>
              <a:rPr lang="en-GB" sz="2000" dirty="0"/>
              <a:t>Illustrations</a:t>
            </a:r>
          </a:p>
          <a:p>
            <a:r>
              <a:rPr lang="en-GB" sz="2000" dirty="0"/>
              <a:t>Explanations 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92" r="24192" b="-1"/>
          <a:stretch/>
        </p:blipFill>
        <p:spPr bwMode="auto"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1048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/>
          <p:cNvSpPr>
            <a:spLocks noGrp="1"/>
          </p:cNvSpPr>
          <p:nvPr>
            <p:ph type="title"/>
          </p:nvPr>
        </p:nvSpPr>
        <p:spPr>
          <a:xfrm>
            <a:off x="938758" y="286788"/>
            <a:ext cx="7633742" cy="1119099"/>
          </a:xfrm>
        </p:spPr>
        <p:txBody>
          <a:bodyPr>
            <a:normAutofit/>
          </a:bodyPr>
          <a:lstStyle/>
          <a:p>
            <a:r>
              <a:rPr lang="en-US" altLang="en-US"/>
              <a:t>Arguing vs. Reporting</a:t>
            </a:r>
          </a:p>
        </p:txBody>
      </p:sp>
      <p:sp>
        <p:nvSpPr>
          <p:cNvPr id="135" name="Freeform 6">
            <a:extLst>
              <a:ext uri="{FF2B5EF4-FFF2-40B4-BE49-F238E27FC236}">
                <a16:creationId xmlns:a16="http://schemas.microsoft.com/office/drawing/2014/main" id="{CBA85B1C-8413-4C7D-98D0-7956747EA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ext Placeholder 1"/>
          <p:cNvSpPr>
            <a:spLocks noGrp="1"/>
          </p:cNvSpPr>
          <p:nvPr>
            <p:ph idx="1"/>
          </p:nvPr>
        </p:nvSpPr>
        <p:spPr>
          <a:xfrm>
            <a:off x="938759" y="1347614"/>
            <a:ext cx="4353322" cy="3384376"/>
          </a:xfrm>
        </p:spPr>
        <p:txBody>
          <a:bodyPr>
            <a:normAutofit/>
          </a:bodyPr>
          <a:lstStyle/>
          <a:p>
            <a:r>
              <a:rPr lang="en-GB" sz="1600" dirty="0"/>
              <a:t>To report is to simply convey information. </a:t>
            </a:r>
          </a:p>
          <a:p>
            <a:r>
              <a:rPr lang="en-GB" sz="1600" dirty="0"/>
              <a:t>To </a:t>
            </a:r>
            <a:r>
              <a:rPr lang="en-GB" sz="1600" dirty="0">
                <a:solidFill>
                  <a:srgbClr val="FF0000"/>
                </a:solidFill>
              </a:rPr>
              <a:t>report</a:t>
            </a:r>
            <a:r>
              <a:rPr lang="en-GB" sz="1600" dirty="0"/>
              <a:t> is to </a:t>
            </a:r>
            <a:r>
              <a:rPr lang="en-GB" sz="1600" dirty="0">
                <a:solidFill>
                  <a:srgbClr val="FF0000"/>
                </a:solidFill>
              </a:rPr>
              <a:t>narrate</a:t>
            </a:r>
            <a:r>
              <a:rPr lang="en-GB" sz="1600" dirty="0"/>
              <a:t> and </a:t>
            </a:r>
            <a:r>
              <a:rPr lang="en-GB" sz="1600" dirty="0">
                <a:solidFill>
                  <a:srgbClr val="FF0000"/>
                </a:solidFill>
              </a:rPr>
              <a:t>inform</a:t>
            </a:r>
            <a:r>
              <a:rPr lang="en-GB" sz="1600" dirty="0"/>
              <a:t>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Reporting does not offer reasons </a:t>
            </a:r>
            <a:r>
              <a:rPr lang="en-GB" sz="1600" dirty="0"/>
              <a:t>(premises) why one statement should be accepted on the basis of others.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Reports about arguments</a:t>
            </a:r>
            <a:r>
              <a:rPr lang="en-GB" sz="1600" dirty="0"/>
              <a:t>, simply </a:t>
            </a:r>
            <a:r>
              <a:rPr lang="en-GB" sz="1600" dirty="0">
                <a:solidFill>
                  <a:srgbClr val="FF0000"/>
                </a:solidFill>
              </a:rPr>
              <a:t>report</a:t>
            </a:r>
            <a:r>
              <a:rPr lang="en-GB" sz="1600" dirty="0"/>
              <a:t> another person’s argument, they </a:t>
            </a:r>
            <a:r>
              <a:rPr lang="en-GB" sz="1600" dirty="0">
                <a:solidFill>
                  <a:srgbClr val="FF0000"/>
                </a:solidFill>
              </a:rPr>
              <a:t>do not endorse </a:t>
            </a:r>
            <a:r>
              <a:rPr lang="en-GB" sz="1600" dirty="0"/>
              <a:t>it or put it forward. </a:t>
            </a:r>
          </a:p>
        </p:txBody>
      </p:sp>
      <p:pic>
        <p:nvPicPr>
          <p:cNvPr id="8194" name="Picture 2" descr="C:\Users\Pepa.Grundy\AppData\Local\Microsoft\Windows\Temporary Internet Files\Content.IE5\ZKR33N8W\Failing-Report-Card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35" r="6257"/>
          <a:stretch/>
        </p:blipFill>
        <p:spPr bwMode="auto">
          <a:xfrm>
            <a:off x="5542226" y="1491630"/>
            <a:ext cx="3206238" cy="3202350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A649C214-D583-4DF7-88CA-1EE5EA0DD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981756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6795" y="286788"/>
            <a:ext cx="4923677" cy="1119099"/>
          </a:xfrm>
        </p:spPr>
        <p:txBody>
          <a:bodyPr>
            <a:normAutofit fontScale="90000"/>
          </a:bodyPr>
          <a:lstStyle/>
          <a:p>
            <a:br>
              <a:rPr lang="en-GB" sz="2000" dirty="0"/>
            </a:br>
            <a:r>
              <a:rPr lang="en-GB" sz="2000" dirty="0"/>
              <a:t>Arguments vs. Unsupported Assertions</a:t>
            </a:r>
            <a:br>
              <a:rPr lang="en-GB" sz="2000" dirty="0"/>
            </a:br>
            <a:endParaRPr lang="en-GB" sz="2000" dirty="0"/>
          </a:p>
        </p:txBody>
      </p:sp>
      <p:pic>
        <p:nvPicPr>
          <p:cNvPr id="9218" name="Picture 2" descr="C:\Users\Pepa.Grundy\AppData\Local\Microsoft\Windows\Temporary Internet Files\Content.IE5\R00J2RWR\dudley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83" r="32891" b="1"/>
          <a:stretch/>
        </p:blipFill>
        <p:spPr bwMode="auto">
          <a:xfrm>
            <a:off x="516325" y="-7143"/>
            <a:ext cx="3097367" cy="515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3982881" y="1405887"/>
            <a:ext cx="4751503" cy="2695194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Unsupported assertions </a:t>
            </a:r>
            <a:r>
              <a:rPr lang="en-GB" sz="1600" dirty="0"/>
              <a:t>are statements about what a speaker or a writer happens to </a:t>
            </a:r>
            <a:r>
              <a:rPr lang="en-GB" sz="1600" dirty="0">
                <a:solidFill>
                  <a:srgbClr val="FF0000"/>
                </a:solidFill>
              </a:rPr>
              <a:t>believe/trust</a:t>
            </a:r>
            <a:r>
              <a:rPr lang="en-GB" sz="1600" dirty="0"/>
              <a:t>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Unsupported assertions </a:t>
            </a:r>
            <a:r>
              <a:rPr lang="en-GB" sz="1600" dirty="0"/>
              <a:t>can be true or false, rational or irrational.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They are not arguments</a:t>
            </a:r>
            <a:r>
              <a:rPr lang="en-GB" sz="1600" dirty="0"/>
              <a:t>, if they do not follow from, or support other claims, or if there is </a:t>
            </a:r>
            <a:r>
              <a:rPr lang="en-GB" sz="1600" dirty="0">
                <a:solidFill>
                  <a:srgbClr val="FF0000"/>
                </a:solidFill>
              </a:rPr>
              <a:t>evidence </a:t>
            </a:r>
            <a:r>
              <a:rPr lang="en-GB" sz="1600" dirty="0"/>
              <a:t>to support the claim.</a:t>
            </a:r>
          </a:p>
          <a:p>
            <a:r>
              <a:rPr lang="en-GB" sz="1600" dirty="0"/>
              <a:t>Please do not use </a:t>
            </a:r>
            <a:r>
              <a:rPr lang="en-GB" sz="1600" dirty="0">
                <a:solidFill>
                  <a:srgbClr val="FF0000"/>
                </a:solidFill>
              </a:rPr>
              <a:t>statements of belief/faith </a:t>
            </a:r>
            <a:r>
              <a:rPr lang="en-GB" sz="1600" dirty="0"/>
              <a:t>in your academic work, but always provide evidence in support of your arguments.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65980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758" y="286788"/>
            <a:ext cx="7633742" cy="1119099"/>
          </a:xfrm>
        </p:spPr>
        <p:txBody>
          <a:bodyPr>
            <a:normAutofit/>
          </a:bodyPr>
          <a:lstStyle/>
          <a:p>
            <a:br>
              <a:rPr lang="en-GB" sz="2400"/>
            </a:br>
            <a:r>
              <a:rPr lang="en-GB" sz="2400"/>
              <a:t>Arguments vs. Conditional Statements</a:t>
            </a:r>
            <a:br>
              <a:rPr lang="en-GB" sz="2400"/>
            </a:br>
            <a:endParaRPr lang="en-GB" sz="2400"/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938758" y="1714500"/>
            <a:ext cx="4511923" cy="2695194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Conditional statements are</a:t>
            </a:r>
            <a:r>
              <a:rPr lang="en-GB" sz="1600" i="1" dirty="0"/>
              <a:t> ‘</a:t>
            </a:r>
            <a:r>
              <a:rPr lang="en-GB" sz="1600" dirty="0">
                <a:solidFill>
                  <a:srgbClr val="FF0000"/>
                </a:solidFill>
              </a:rPr>
              <a:t>if-then’</a:t>
            </a:r>
            <a:r>
              <a:rPr lang="en-GB" sz="1600" i="1" dirty="0">
                <a:solidFill>
                  <a:srgbClr val="FF0000"/>
                </a:solidFill>
              </a:rPr>
              <a:t> </a:t>
            </a:r>
            <a:r>
              <a:rPr lang="en-GB" sz="1600" dirty="0"/>
              <a:t>statements </a:t>
            </a:r>
          </a:p>
          <a:p>
            <a:r>
              <a:rPr lang="en-GB" sz="1600" dirty="0">
                <a:solidFill>
                  <a:srgbClr val="FF0000"/>
                </a:solidFill>
              </a:rPr>
              <a:t>Conditional statements are not arguments </a:t>
            </a:r>
            <a:r>
              <a:rPr lang="en-GB" sz="1600" dirty="0"/>
              <a:t>because there is </a:t>
            </a:r>
            <a:r>
              <a:rPr lang="en-GB" sz="1600" dirty="0">
                <a:solidFill>
                  <a:srgbClr val="FF0000"/>
                </a:solidFill>
              </a:rPr>
              <a:t>no claim </a:t>
            </a:r>
            <a:r>
              <a:rPr lang="en-GB" sz="1600" dirty="0"/>
              <a:t>that any statement follows from any part of the conditional statement.</a:t>
            </a:r>
          </a:p>
          <a:p>
            <a:r>
              <a:rPr lang="en-GB" sz="1600" dirty="0"/>
              <a:t>Conditional Statements can be </a:t>
            </a:r>
            <a:r>
              <a:rPr lang="en-GB" sz="1600" dirty="0">
                <a:solidFill>
                  <a:srgbClr val="FF0000"/>
                </a:solidFill>
              </a:rPr>
              <a:t>parts of arguments </a:t>
            </a:r>
            <a:r>
              <a:rPr lang="en-GB" sz="1600" dirty="0"/>
              <a:t>and they can be used to introduce a hypothesis.</a:t>
            </a:r>
          </a:p>
          <a:p>
            <a:r>
              <a:rPr lang="en-GB" sz="1600" dirty="0"/>
              <a:t> </a:t>
            </a:r>
            <a:r>
              <a:rPr lang="en-GB" sz="1600" dirty="0">
                <a:solidFill>
                  <a:srgbClr val="FF0000"/>
                </a:solidFill>
              </a:rPr>
              <a:t>If </a:t>
            </a:r>
            <a:r>
              <a:rPr lang="en-GB" sz="1600" dirty="0"/>
              <a:t>(hypothesising) …. </a:t>
            </a:r>
            <a:r>
              <a:rPr lang="en-GB" sz="1600" dirty="0">
                <a:solidFill>
                  <a:srgbClr val="FF0000"/>
                </a:solidFill>
              </a:rPr>
              <a:t>then </a:t>
            </a:r>
            <a:r>
              <a:rPr lang="en-GB" sz="1600" dirty="0"/>
              <a:t>…. (concluding).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If</a:t>
            </a:r>
            <a:r>
              <a:rPr lang="en-GB" sz="1600" dirty="0"/>
              <a:t> I pass all of my assessment, </a:t>
            </a:r>
            <a:r>
              <a:rPr lang="en-GB" sz="1600" dirty="0">
                <a:solidFill>
                  <a:srgbClr val="FF0000"/>
                </a:solidFill>
              </a:rPr>
              <a:t>then</a:t>
            </a:r>
            <a:r>
              <a:rPr lang="en-GB" sz="1600" dirty="0"/>
              <a:t> I will graduate. </a:t>
            </a:r>
          </a:p>
          <a:p>
            <a:endParaRPr lang="en-GB" sz="1600" dirty="0"/>
          </a:p>
        </p:txBody>
      </p:sp>
      <p:pic>
        <p:nvPicPr>
          <p:cNvPr id="10242" name="Picture 2" descr="C:\Users\Pepa.Grundy\AppData\Local\Microsoft\Windows\Temporary Internet Files\Content.IE5\2UH3AR8N\condition[1].gif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8" r="-2" b="7997"/>
          <a:stretch/>
        </p:blipFill>
        <p:spPr bwMode="auto">
          <a:xfrm>
            <a:off x="6247374" y="3023390"/>
            <a:ext cx="1957868" cy="183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text, tree&#10;&#10;Description automatically generated">
            <a:extLst>
              <a:ext uri="{FF2B5EF4-FFF2-40B4-BE49-F238E27FC236}">
                <a16:creationId xmlns:a16="http://schemas.microsoft.com/office/drawing/2014/main" id="{B953CC1F-67ED-4DED-AAD5-2880DF8DEA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52120" y="1401048"/>
            <a:ext cx="2994467" cy="1399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1505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8758" y="156842"/>
            <a:ext cx="4209307" cy="990642"/>
          </a:xfrm>
        </p:spPr>
        <p:txBody>
          <a:bodyPr>
            <a:noAutofit/>
          </a:bodyPr>
          <a:lstStyle/>
          <a:p>
            <a:br>
              <a:rPr lang="en-GB" sz="3200" dirty="0"/>
            </a:br>
            <a:r>
              <a:rPr lang="en-GB" sz="3200" dirty="0"/>
              <a:t>Arguments vs. Illustrations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1043608" y="2067694"/>
            <a:ext cx="3272696" cy="2695194"/>
          </a:xfrm>
        </p:spPr>
        <p:txBody>
          <a:bodyPr>
            <a:normAutofit/>
          </a:bodyPr>
          <a:lstStyle/>
          <a:p>
            <a:r>
              <a:rPr lang="en-GB" sz="1800" dirty="0"/>
              <a:t>Illustrations </a:t>
            </a:r>
            <a:r>
              <a:rPr lang="en-GB" sz="1800" dirty="0">
                <a:solidFill>
                  <a:srgbClr val="FF0000"/>
                </a:solidFill>
              </a:rPr>
              <a:t>provide examples </a:t>
            </a:r>
            <a:r>
              <a:rPr lang="en-GB" sz="1800" dirty="0"/>
              <a:t>of a claim rather than prove or support the claim. </a:t>
            </a:r>
          </a:p>
          <a:p>
            <a:pPr marL="203200" indent="0">
              <a:buNone/>
            </a:pPr>
            <a:endParaRPr lang="en-GB" sz="1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E938D2-3110-4F4D-B159-BBDF96295D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114" r="24807" b="-3"/>
          <a:stretch/>
        </p:blipFill>
        <p:spPr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39377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374BD3A9-25D1-4691-BE05-149182EC4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6" name="Freeform 10">
            <a:extLst>
              <a:ext uri="{FF2B5EF4-FFF2-40B4-BE49-F238E27FC236}">
                <a16:creationId xmlns:a16="http://schemas.microsoft.com/office/drawing/2014/main" id="{8D49CF1A-01DD-4115-A6BB-CFA8F70453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5676900" cy="5143500"/>
          </a:xfrm>
          <a:custGeom>
            <a:avLst/>
            <a:gdLst>
              <a:gd name="connsiteX0" fmla="*/ 0 w 7569200"/>
              <a:gd name="connsiteY0" fmla="*/ 0 h 6858000"/>
              <a:gd name="connsiteX1" fmla="*/ 7389812 w 7569200"/>
              <a:gd name="connsiteY1" fmla="*/ 0 h 6858000"/>
              <a:gd name="connsiteX2" fmla="*/ 7394575 w 7569200"/>
              <a:gd name="connsiteY2" fmla="*/ 66675 h 6858000"/>
              <a:gd name="connsiteX3" fmla="*/ 7402512 w 7569200"/>
              <a:gd name="connsiteY3" fmla="*/ 122237 h 6858000"/>
              <a:gd name="connsiteX4" fmla="*/ 7412037 w 7569200"/>
              <a:gd name="connsiteY4" fmla="*/ 174625 h 6858000"/>
              <a:gd name="connsiteX5" fmla="*/ 7427912 w 7569200"/>
              <a:gd name="connsiteY5" fmla="*/ 217487 h 6858000"/>
              <a:gd name="connsiteX6" fmla="*/ 7443787 w 7569200"/>
              <a:gd name="connsiteY6" fmla="*/ 260350 h 6858000"/>
              <a:gd name="connsiteX7" fmla="*/ 7462837 w 7569200"/>
              <a:gd name="connsiteY7" fmla="*/ 296862 h 6858000"/>
              <a:gd name="connsiteX8" fmla="*/ 7481887 w 7569200"/>
              <a:gd name="connsiteY8" fmla="*/ 334962 h 6858000"/>
              <a:gd name="connsiteX9" fmla="*/ 7499350 w 7569200"/>
              <a:gd name="connsiteY9" fmla="*/ 369887 h 6858000"/>
              <a:gd name="connsiteX10" fmla="*/ 7516812 w 7569200"/>
              <a:gd name="connsiteY10" fmla="*/ 409575 h 6858000"/>
              <a:gd name="connsiteX11" fmla="*/ 7532687 w 7569200"/>
              <a:gd name="connsiteY11" fmla="*/ 450850 h 6858000"/>
              <a:gd name="connsiteX12" fmla="*/ 7546975 w 7569200"/>
              <a:gd name="connsiteY12" fmla="*/ 496887 h 6858000"/>
              <a:gd name="connsiteX13" fmla="*/ 7558087 w 7569200"/>
              <a:gd name="connsiteY13" fmla="*/ 546100 h 6858000"/>
              <a:gd name="connsiteX14" fmla="*/ 7566025 w 7569200"/>
              <a:gd name="connsiteY14" fmla="*/ 606425 h 6858000"/>
              <a:gd name="connsiteX15" fmla="*/ 7569200 w 7569200"/>
              <a:gd name="connsiteY15" fmla="*/ 673100 h 6858000"/>
              <a:gd name="connsiteX16" fmla="*/ 7566025 w 7569200"/>
              <a:gd name="connsiteY16" fmla="*/ 744537 h 6858000"/>
              <a:gd name="connsiteX17" fmla="*/ 7558087 w 7569200"/>
              <a:gd name="connsiteY17" fmla="*/ 801687 h 6858000"/>
              <a:gd name="connsiteX18" fmla="*/ 7546975 w 7569200"/>
              <a:gd name="connsiteY18" fmla="*/ 854075 h 6858000"/>
              <a:gd name="connsiteX19" fmla="*/ 7532687 w 7569200"/>
              <a:gd name="connsiteY19" fmla="*/ 901700 h 6858000"/>
              <a:gd name="connsiteX20" fmla="*/ 7516812 w 7569200"/>
              <a:gd name="connsiteY20" fmla="*/ 942975 h 6858000"/>
              <a:gd name="connsiteX21" fmla="*/ 7497762 w 7569200"/>
              <a:gd name="connsiteY21" fmla="*/ 981075 h 6858000"/>
              <a:gd name="connsiteX22" fmla="*/ 7478712 w 7569200"/>
              <a:gd name="connsiteY22" fmla="*/ 1017587 h 6858000"/>
              <a:gd name="connsiteX23" fmla="*/ 7459662 w 7569200"/>
              <a:gd name="connsiteY23" fmla="*/ 1055687 h 6858000"/>
              <a:gd name="connsiteX24" fmla="*/ 7442200 w 7569200"/>
              <a:gd name="connsiteY24" fmla="*/ 1095375 h 6858000"/>
              <a:gd name="connsiteX25" fmla="*/ 7424737 w 7569200"/>
              <a:gd name="connsiteY25" fmla="*/ 1136650 h 6858000"/>
              <a:gd name="connsiteX26" fmla="*/ 7410450 w 7569200"/>
              <a:gd name="connsiteY26" fmla="*/ 1182687 h 6858000"/>
              <a:gd name="connsiteX27" fmla="*/ 7400925 w 7569200"/>
              <a:gd name="connsiteY27" fmla="*/ 1235075 h 6858000"/>
              <a:gd name="connsiteX28" fmla="*/ 7391400 w 7569200"/>
              <a:gd name="connsiteY28" fmla="*/ 1295400 h 6858000"/>
              <a:gd name="connsiteX29" fmla="*/ 7389812 w 7569200"/>
              <a:gd name="connsiteY29" fmla="*/ 1363662 h 6858000"/>
              <a:gd name="connsiteX30" fmla="*/ 7391400 w 7569200"/>
              <a:gd name="connsiteY30" fmla="*/ 1431925 h 6858000"/>
              <a:gd name="connsiteX31" fmla="*/ 7400925 w 7569200"/>
              <a:gd name="connsiteY31" fmla="*/ 1492250 h 6858000"/>
              <a:gd name="connsiteX32" fmla="*/ 7410450 w 7569200"/>
              <a:gd name="connsiteY32" fmla="*/ 1544637 h 6858000"/>
              <a:gd name="connsiteX33" fmla="*/ 7424737 w 7569200"/>
              <a:gd name="connsiteY33" fmla="*/ 1589087 h 6858000"/>
              <a:gd name="connsiteX34" fmla="*/ 7442200 w 7569200"/>
              <a:gd name="connsiteY34" fmla="*/ 1631950 h 6858000"/>
              <a:gd name="connsiteX35" fmla="*/ 7459662 w 7569200"/>
              <a:gd name="connsiteY35" fmla="*/ 1671637 h 6858000"/>
              <a:gd name="connsiteX36" fmla="*/ 7478712 w 7569200"/>
              <a:gd name="connsiteY36" fmla="*/ 1708150 h 6858000"/>
              <a:gd name="connsiteX37" fmla="*/ 7497762 w 7569200"/>
              <a:gd name="connsiteY37" fmla="*/ 1743075 h 6858000"/>
              <a:gd name="connsiteX38" fmla="*/ 7516812 w 7569200"/>
              <a:gd name="connsiteY38" fmla="*/ 1782762 h 6858000"/>
              <a:gd name="connsiteX39" fmla="*/ 7532687 w 7569200"/>
              <a:gd name="connsiteY39" fmla="*/ 1824037 h 6858000"/>
              <a:gd name="connsiteX40" fmla="*/ 7546975 w 7569200"/>
              <a:gd name="connsiteY40" fmla="*/ 1870075 h 6858000"/>
              <a:gd name="connsiteX41" fmla="*/ 7558087 w 7569200"/>
              <a:gd name="connsiteY41" fmla="*/ 1922462 h 6858000"/>
              <a:gd name="connsiteX42" fmla="*/ 7566025 w 7569200"/>
              <a:gd name="connsiteY42" fmla="*/ 1982787 h 6858000"/>
              <a:gd name="connsiteX43" fmla="*/ 7569200 w 7569200"/>
              <a:gd name="connsiteY43" fmla="*/ 2051050 h 6858000"/>
              <a:gd name="connsiteX44" fmla="*/ 7566025 w 7569200"/>
              <a:gd name="connsiteY44" fmla="*/ 2119312 h 6858000"/>
              <a:gd name="connsiteX45" fmla="*/ 7558087 w 7569200"/>
              <a:gd name="connsiteY45" fmla="*/ 2179637 h 6858000"/>
              <a:gd name="connsiteX46" fmla="*/ 7546975 w 7569200"/>
              <a:gd name="connsiteY46" fmla="*/ 2232025 h 6858000"/>
              <a:gd name="connsiteX47" fmla="*/ 7532687 w 7569200"/>
              <a:gd name="connsiteY47" fmla="*/ 2278062 h 6858000"/>
              <a:gd name="connsiteX48" fmla="*/ 7516812 w 7569200"/>
              <a:gd name="connsiteY48" fmla="*/ 2319337 h 6858000"/>
              <a:gd name="connsiteX49" fmla="*/ 7497762 w 7569200"/>
              <a:gd name="connsiteY49" fmla="*/ 2359025 h 6858000"/>
              <a:gd name="connsiteX50" fmla="*/ 7478712 w 7569200"/>
              <a:gd name="connsiteY50" fmla="*/ 2395537 h 6858000"/>
              <a:gd name="connsiteX51" fmla="*/ 7459662 w 7569200"/>
              <a:gd name="connsiteY51" fmla="*/ 2433637 h 6858000"/>
              <a:gd name="connsiteX52" fmla="*/ 7442200 w 7569200"/>
              <a:gd name="connsiteY52" fmla="*/ 2471737 h 6858000"/>
              <a:gd name="connsiteX53" fmla="*/ 7424737 w 7569200"/>
              <a:gd name="connsiteY53" fmla="*/ 2513012 h 6858000"/>
              <a:gd name="connsiteX54" fmla="*/ 7410450 w 7569200"/>
              <a:gd name="connsiteY54" fmla="*/ 2560637 h 6858000"/>
              <a:gd name="connsiteX55" fmla="*/ 7400925 w 7569200"/>
              <a:gd name="connsiteY55" fmla="*/ 2613025 h 6858000"/>
              <a:gd name="connsiteX56" fmla="*/ 7391400 w 7569200"/>
              <a:gd name="connsiteY56" fmla="*/ 2671762 h 6858000"/>
              <a:gd name="connsiteX57" fmla="*/ 7389812 w 7569200"/>
              <a:gd name="connsiteY57" fmla="*/ 2741612 h 6858000"/>
              <a:gd name="connsiteX58" fmla="*/ 7391400 w 7569200"/>
              <a:gd name="connsiteY58" fmla="*/ 2809875 h 6858000"/>
              <a:gd name="connsiteX59" fmla="*/ 7400925 w 7569200"/>
              <a:gd name="connsiteY59" fmla="*/ 2868612 h 6858000"/>
              <a:gd name="connsiteX60" fmla="*/ 7410450 w 7569200"/>
              <a:gd name="connsiteY60" fmla="*/ 2922587 h 6858000"/>
              <a:gd name="connsiteX61" fmla="*/ 7424737 w 7569200"/>
              <a:gd name="connsiteY61" fmla="*/ 2967037 h 6858000"/>
              <a:gd name="connsiteX62" fmla="*/ 7442200 w 7569200"/>
              <a:gd name="connsiteY62" fmla="*/ 3009900 h 6858000"/>
              <a:gd name="connsiteX63" fmla="*/ 7459662 w 7569200"/>
              <a:gd name="connsiteY63" fmla="*/ 3046412 h 6858000"/>
              <a:gd name="connsiteX64" fmla="*/ 7478712 w 7569200"/>
              <a:gd name="connsiteY64" fmla="*/ 3084512 h 6858000"/>
              <a:gd name="connsiteX65" fmla="*/ 7497762 w 7569200"/>
              <a:gd name="connsiteY65" fmla="*/ 3121025 h 6858000"/>
              <a:gd name="connsiteX66" fmla="*/ 7516812 w 7569200"/>
              <a:gd name="connsiteY66" fmla="*/ 3160712 h 6858000"/>
              <a:gd name="connsiteX67" fmla="*/ 7532687 w 7569200"/>
              <a:gd name="connsiteY67" fmla="*/ 3201987 h 6858000"/>
              <a:gd name="connsiteX68" fmla="*/ 7546975 w 7569200"/>
              <a:gd name="connsiteY68" fmla="*/ 3248025 h 6858000"/>
              <a:gd name="connsiteX69" fmla="*/ 7558087 w 7569200"/>
              <a:gd name="connsiteY69" fmla="*/ 3300412 h 6858000"/>
              <a:gd name="connsiteX70" fmla="*/ 7566025 w 7569200"/>
              <a:gd name="connsiteY70" fmla="*/ 3360737 h 6858000"/>
              <a:gd name="connsiteX71" fmla="*/ 7569200 w 7569200"/>
              <a:gd name="connsiteY71" fmla="*/ 3427412 h 6858000"/>
              <a:gd name="connsiteX72" fmla="*/ 7566025 w 7569200"/>
              <a:gd name="connsiteY72" fmla="*/ 3497262 h 6858000"/>
              <a:gd name="connsiteX73" fmla="*/ 7558087 w 7569200"/>
              <a:gd name="connsiteY73" fmla="*/ 3557587 h 6858000"/>
              <a:gd name="connsiteX74" fmla="*/ 7546975 w 7569200"/>
              <a:gd name="connsiteY74" fmla="*/ 3609975 h 6858000"/>
              <a:gd name="connsiteX75" fmla="*/ 7532687 w 7569200"/>
              <a:gd name="connsiteY75" fmla="*/ 3656012 h 6858000"/>
              <a:gd name="connsiteX76" fmla="*/ 7516812 w 7569200"/>
              <a:gd name="connsiteY76" fmla="*/ 3697287 h 6858000"/>
              <a:gd name="connsiteX77" fmla="*/ 7497762 w 7569200"/>
              <a:gd name="connsiteY77" fmla="*/ 3736975 h 6858000"/>
              <a:gd name="connsiteX78" fmla="*/ 7459662 w 7569200"/>
              <a:gd name="connsiteY78" fmla="*/ 3811587 h 6858000"/>
              <a:gd name="connsiteX79" fmla="*/ 7442200 w 7569200"/>
              <a:gd name="connsiteY79" fmla="*/ 3848100 h 6858000"/>
              <a:gd name="connsiteX80" fmla="*/ 7424737 w 7569200"/>
              <a:gd name="connsiteY80" fmla="*/ 3890962 h 6858000"/>
              <a:gd name="connsiteX81" fmla="*/ 7410450 w 7569200"/>
              <a:gd name="connsiteY81" fmla="*/ 3935412 h 6858000"/>
              <a:gd name="connsiteX82" fmla="*/ 7400925 w 7569200"/>
              <a:gd name="connsiteY82" fmla="*/ 3987800 h 6858000"/>
              <a:gd name="connsiteX83" fmla="*/ 7391400 w 7569200"/>
              <a:gd name="connsiteY83" fmla="*/ 4048125 h 6858000"/>
              <a:gd name="connsiteX84" fmla="*/ 7389812 w 7569200"/>
              <a:gd name="connsiteY84" fmla="*/ 4116387 h 6858000"/>
              <a:gd name="connsiteX85" fmla="*/ 7391400 w 7569200"/>
              <a:gd name="connsiteY85" fmla="*/ 4186237 h 6858000"/>
              <a:gd name="connsiteX86" fmla="*/ 7400925 w 7569200"/>
              <a:gd name="connsiteY86" fmla="*/ 4244975 h 6858000"/>
              <a:gd name="connsiteX87" fmla="*/ 7410450 w 7569200"/>
              <a:gd name="connsiteY87" fmla="*/ 4297362 h 6858000"/>
              <a:gd name="connsiteX88" fmla="*/ 7424737 w 7569200"/>
              <a:gd name="connsiteY88" fmla="*/ 4343400 h 6858000"/>
              <a:gd name="connsiteX89" fmla="*/ 7442200 w 7569200"/>
              <a:gd name="connsiteY89" fmla="*/ 4386262 h 6858000"/>
              <a:gd name="connsiteX90" fmla="*/ 7459662 w 7569200"/>
              <a:gd name="connsiteY90" fmla="*/ 4424362 h 6858000"/>
              <a:gd name="connsiteX91" fmla="*/ 7497762 w 7569200"/>
              <a:gd name="connsiteY91" fmla="*/ 4498975 h 6858000"/>
              <a:gd name="connsiteX92" fmla="*/ 7516812 w 7569200"/>
              <a:gd name="connsiteY92" fmla="*/ 4537075 h 6858000"/>
              <a:gd name="connsiteX93" fmla="*/ 7532687 w 7569200"/>
              <a:gd name="connsiteY93" fmla="*/ 4579937 h 6858000"/>
              <a:gd name="connsiteX94" fmla="*/ 7546975 w 7569200"/>
              <a:gd name="connsiteY94" fmla="*/ 4625975 h 6858000"/>
              <a:gd name="connsiteX95" fmla="*/ 7558087 w 7569200"/>
              <a:gd name="connsiteY95" fmla="*/ 4678362 h 6858000"/>
              <a:gd name="connsiteX96" fmla="*/ 7566025 w 7569200"/>
              <a:gd name="connsiteY96" fmla="*/ 4738687 h 6858000"/>
              <a:gd name="connsiteX97" fmla="*/ 7569200 w 7569200"/>
              <a:gd name="connsiteY97" fmla="*/ 4806950 h 6858000"/>
              <a:gd name="connsiteX98" fmla="*/ 7566025 w 7569200"/>
              <a:gd name="connsiteY98" fmla="*/ 4875212 h 6858000"/>
              <a:gd name="connsiteX99" fmla="*/ 7558087 w 7569200"/>
              <a:gd name="connsiteY99" fmla="*/ 4935537 h 6858000"/>
              <a:gd name="connsiteX100" fmla="*/ 7546975 w 7569200"/>
              <a:gd name="connsiteY100" fmla="*/ 4987925 h 6858000"/>
              <a:gd name="connsiteX101" fmla="*/ 7532687 w 7569200"/>
              <a:gd name="connsiteY101" fmla="*/ 5033962 h 6858000"/>
              <a:gd name="connsiteX102" fmla="*/ 7516812 w 7569200"/>
              <a:gd name="connsiteY102" fmla="*/ 5075237 h 6858000"/>
              <a:gd name="connsiteX103" fmla="*/ 7497762 w 7569200"/>
              <a:gd name="connsiteY103" fmla="*/ 5114925 h 6858000"/>
              <a:gd name="connsiteX104" fmla="*/ 7478712 w 7569200"/>
              <a:gd name="connsiteY104" fmla="*/ 5149850 h 6858000"/>
              <a:gd name="connsiteX105" fmla="*/ 7459662 w 7569200"/>
              <a:gd name="connsiteY105" fmla="*/ 5186362 h 6858000"/>
              <a:gd name="connsiteX106" fmla="*/ 7442200 w 7569200"/>
              <a:gd name="connsiteY106" fmla="*/ 5226050 h 6858000"/>
              <a:gd name="connsiteX107" fmla="*/ 7424737 w 7569200"/>
              <a:gd name="connsiteY107" fmla="*/ 5268912 h 6858000"/>
              <a:gd name="connsiteX108" fmla="*/ 7410450 w 7569200"/>
              <a:gd name="connsiteY108" fmla="*/ 5313362 h 6858000"/>
              <a:gd name="connsiteX109" fmla="*/ 7400925 w 7569200"/>
              <a:gd name="connsiteY109" fmla="*/ 5365750 h 6858000"/>
              <a:gd name="connsiteX110" fmla="*/ 7391400 w 7569200"/>
              <a:gd name="connsiteY110" fmla="*/ 5426075 h 6858000"/>
              <a:gd name="connsiteX111" fmla="*/ 7389812 w 7569200"/>
              <a:gd name="connsiteY111" fmla="*/ 5494337 h 6858000"/>
              <a:gd name="connsiteX112" fmla="*/ 7391400 w 7569200"/>
              <a:gd name="connsiteY112" fmla="*/ 5562600 h 6858000"/>
              <a:gd name="connsiteX113" fmla="*/ 7400925 w 7569200"/>
              <a:gd name="connsiteY113" fmla="*/ 5622925 h 6858000"/>
              <a:gd name="connsiteX114" fmla="*/ 7410450 w 7569200"/>
              <a:gd name="connsiteY114" fmla="*/ 5675312 h 6858000"/>
              <a:gd name="connsiteX115" fmla="*/ 7424737 w 7569200"/>
              <a:gd name="connsiteY115" fmla="*/ 5721350 h 6858000"/>
              <a:gd name="connsiteX116" fmla="*/ 7442200 w 7569200"/>
              <a:gd name="connsiteY116" fmla="*/ 5762625 h 6858000"/>
              <a:gd name="connsiteX117" fmla="*/ 7459662 w 7569200"/>
              <a:gd name="connsiteY117" fmla="*/ 5802312 h 6858000"/>
              <a:gd name="connsiteX118" fmla="*/ 7478712 w 7569200"/>
              <a:gd name="connsiteY118" fmla="*/ 5840412 h 6858000"/>
              <a:gd name="connsiteX119" fmla="*/ 7497762 w 7569200"/>
              <a:gd name="connsiteY119" fmla="*/ 5876925 h 6858000"/>
              <a:gd name="connsiteX120" fmla="*/ 7516812 w 7569200"/>
              <a:gd name="connsiteY120" fmla="*/ 5915025 h 6858000"/>
              <a:gd name="connsiteX121" fmla="*/ 7532687 w 7569200"/>
              <a:gd name="connsiteY121" fmla="*/ 5956300 h 6858000"/>
              <a:gd name="connsiteX122" fmla="*/ 7546975 w 7569200"/>
              <a:gd name="connsiteY122" fmla="*/ 6003925 h 6858000"/>
              <a:gd name="connsiteX123" fmla="*/ 7558087 w 7569200"/>
              <a:gd name="connsiteY123" fmla="*/ 6056312 h 6858000"/>
              <a:gd name="connsiteX124" fmla="*/ 7566025 w 7569200"/>
              <a:gd name="connsiteY124" fmla="*/ 6113462 h 6858000"/>
              <a:gd name="connsiteX125" fmla="*/ 7569200 w 7569200"/>
              <a:gd name="connsiteY125" fmla="*/ 6183312 h 6858000"/>
              <a:gd name="connsiteX126" fmla="*/ 7566025 w 7569200"/>
              <a:gd name="connsiteY126" fmla="*/ 6251575 h 6858000"/>
              <a:gd name="connsiteX127" fmla="*/ 7558087 w 7569200"/>
              <a:gd name="connsiteY127" fmla="*/ 6311900 h 6858000"/>
              <a:gd name="connsiteX128" fmla="*/ 7546975 w 7569200"/>
              <a:gd name="connsiteY128" fmla="*/ 6361112 h 6858000"/>
              <a:gd name="connsiteX129" fmla="*/ 7532687 w 7569200"/>
              <a:gd name="connsiteY129" fmla="*/ 6407150 h 6858000"/>
              <a:gd name="connsiteX130" fmla="*/ 7516812 w 7569200"/>
              <a:gd name="connsiteY130" fmla="*/ 6448425 h 6858000"/>
              <a:gd name="connsiteX131" fmla="*/ 7499350 w 7569200"/>
              <a:gd name="connsiteY131" fmla="*/ 6488112 h 6858000"/>
              <a:gd name="connsiteX132" fmla="*/ 7481887 w 7569200"/>
              <a:gd name="connsiteY132" fmla="*/ 6523037 h 6858000"/>
              <a:gd name="connsiteX133" fmla="*/ 7462837 w 7569200"/>
              <a:gd name="connsiteY133" fmla="*/ 6561137 h 6858000"/>
              <a:gd name="connsiteX134" fmla="*/ 7443787 w 7569200"/>
              <a:gd name="connsiteY134" fmla="*/ 6597650 h 6858000"/>
              <a:gd name="connsiteX135" fmla="*/ 7427912 w 7569200"/>
              <a:gd name="connsiteY135" fmla="*/ 6640512 h 6858000"/>
              <a:gd name="connsiteX136" fmla="*/ 7412037 w 7569200"/>
              <a:gd name="connsiteY136" fmla="*/ 6683375 h 6858000"/>
              <a:gd name="connsiteX137" fmla="*/ 7402512 w 7569200"/>
              <a:gd name="connsiteY137" fmla="*/ 6735762 h 6858000"/>
              <a:gd name="connsiteX138" fmla="*/ 7394575 w 7569200"/>
              <a:gd name="connsiteY138" fmla="*/ 6791325 h 6858000"/>
              <a:gd name="connsiteX139" fmla="*/ 7389812 w 7569200"/>
              <a:gd name="connsiteY139" fmla="*/ 6858000 h 6858000"/>
              <a:gd name="connsiteX140" fmla="*/ 0 w 7569200"/>
              <a:gd name="connsiteY140" fmla="*/ 6858000 h 6858000"/>
              <a:gd name="connsiteX141" fmla="*/ 0 w 7569200"/>
              <a:gd name="connsiteY14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7569200" h="6858000">
                <a:moveTo>
                  <a:pt x="0" y="0"/>
                </a:moveTo>
                <a:lnTo>
                  <a:pt x="7389812" y="0"/>
                </a:lnTo>
                <a:lnTo>
                  <a:pt x="7394575" y="66675"/>
                </a:lnTo>
                <a:lnTo>
                  <a:pt x="7402512" y="122237"/>
                </a:lnTo>
                <a:lnTo>
                  <a:pt x="7412037" y="174625"/>
                </a:lnTo>
                <a:lnTo>
                  <a:pt x="7427912" y="217487"/>
                </a:lnTo>
                <a:lnTo>
                  <a:pt x="7443787" y="260350"/>
                </a:lnTo>
                <a:lnTo>
                  <a:pt x="7462837" y="296862"/>
                </a:lnTo>
                <a:lnTo>
                  <a:pt x="7481887" y="334962"/>
                </a:lnTo>
                <a:lnTo>
                  <a:pt x="7499350" y="369887"/>
                </a:lnTo>
                <a:lnTo>
                  <a:pt x="7516812" y="409575"/>
                </a:lnTo>
                <a:lnTo>
                  <a:pt x="7532687" y="450850"/>
                </a:lnTo>
                <a:lnTo>
                  <a:pt x="7546975" y="496887"/>
                </a:lnTo>
                <a:lnTo>
                  <a:pt x="7558087" y="546100"/>
                </a:lnTo>
                <a:lnTo>
                  <a:pt x="7566025" y="606425"/>
                </a:lnTo>
                <a:lnTo>
                  <a:pt x="7569200" y="673100"/>
                </a:lnTo>
                <a:lnTo>
                  <a:pt x="7566025" y="744537"/>
                </a:lnTo>
                <a:lnTo>
                  <a:pt x="7558087" y="801687"/>
                </a:lnTo>
                <a:lnTo>
                  <a:pt x="7546975" y="854075"/>
                </a:lnTo>
                <a:lnTo>
                  <a:pt x="7532687" y="901700"/>
                </a:lnTo>
                <a:lnTo>
                  <a:pt x="7516812" y="942975"/>
                </a:lnTo>
                <a:lnTo>
                  <a:pt x="7497762" y="981075"/>
                </a:lnTo>
                <a:lnTo>
                  <a:pt x="7478712" y="1017587"/>
                </a:lnTo>
                <a:lnTo>
                  <a:pt x="7459662" y="1055687"/>
                </a:lnTo>
                <a:lnTo>
                  <a:pt x="7442200" y="1095375"/>
                </a:lnTo>
                <a:lnTo>
                  <a:pt x="7424737" y="1136650"/>
                </a:lnTo>
                <a:lnTo>
                  <a:pt x="7410450" y="1182687"/>
                </a:lnTo>
                <a:lnTo>
                  <a:pt x="7400925" y="1235075"/>
                </a:lnTo>
                <a:lnTo>
                  <a:pt x="7391400" y="1295400"/>
                </a:lnTo>
                <a:lnTo>
                  <a:pt x="7389812" y="1363662"/>
                </a:lnTo>
                <a:lnTo>
                  <a:pt x="7391400" y="1431925"/>
                </a:lnTo>
                <a:lnTo>
                  <a:pt x="7400925" y="1492250"/>
                </a:lnTo>
                <a:lnTo>
                  <a:pt x="7410450" y="1544637"/>
                </a:lnTo>
                <a:lnTo>
                  <a:pt x="7424737" y="1589087"/>
                </a:lnTo>
                <a:lnTo>
                  <a:pt x="7442200" y="1631950"/>
                </a:lnTo>
                <a:lnTo>
                  <a:pt x="7459662" y="1671637"/>
                </a:lnTo>
                <a:lnTo>
                  <a:pt x="7478712" y="1708150"/>
                </a:lnTo>
                <a:lnTo>
                  <a:pt x="7497762" y="1743075"/>
                </a:lnTo>
                <a:lnTo>
                  <a:pt x="7516812" y="1782762"/>
                </a:lnTo>
                <a:lnTo>
                  <a:pt x="7532687" y="1824037"/>
                </a:lnTo>
                <a:lnTo>
                  <a:pt x="7546975" y="1870075"/>
                </a:lnTo>
                <a:lnTo>
                  <a:pt x="7558087" y="1922462"/>
                </a:lnTo>
                <a:lnTo>
                  <a:pt x="7566025" y="1982787"/>
                </a:lnTo>
                <a:lnTo>
                  <a:pt x="7569200" y="2051050"/>
                </a:lnTo>
                <a:lnTo>
                  <a:pt x="7566025" y="2119312"/>
                </a:lnTo>
                <a:lnTo>
                  <a:pt x="7558087" y="2179637"/>
                </a:lnTo>
                <a:lnTo>
                  <a:pt x="7546975" y="2232025"/>
                </a:lnTo>
                <a:lnTo>
                  <a:pt x="7532687" y="2278062"/>
                </a:lnTo>
                <a:lnTo>
                  <a:pt x="7516812" y="2319337"/>
                </a:lnTo>
                <a:lnTo>
                  <a:pt x="7497762" y="2359025"/>
                </a:lnTo>
                <a:lnTo>
                  <a:pt x="7478712" y="2395537"/>
                </a:lnTo>
                <a:lnTo>
                  <a:pt x="7459662" y="2433637"/>
                </a:lnTo>
                <a:lnTo>
                  <a:pt x="7442200" y="2471737"/>
                </a:lnTo>
                <a:lnTo>
                  <a:pt x="7424737" y="2513012"/>
                </a:lnTo>
                <a:lnTo>
                  <a:pt x="7410450" y="2560637"/>
                </a:lnTo>
                <a:lnTo>
                  <a:pt x="7400925" y="2613025"/>
                </a:lnTo>
                <a:lnTo>
                  <a:pt x="7391400" y="2671762"/>
                </a:lnTo>
                <a:lnTo>
                  <a:pt x="7389812" y="2741612"/>
                </a:lnTo>
                <a:lnTo>
                  <a:pt x="7391400" y="2809875"/>
                </a:lnTo>
                <a:lnTo>
                  <a:pt x="7400925" y="2868612"/>
                </a:lnTo>
                <a:lnTo>
                  <a:pt x="7410450" y="2922587"/>
                </a:lnTo>
                <a:lnTo>
                  <a:pt x="7424737" y="2967037"/>
                </a:lnTo>
                <a:lnTo>
                  <a:pt x="7442200" y="3009900"/>
                </a:lnTo>
                <a:lnTo>
                  <a:pt x="7459662" y="3046412"/>
                </a:lnTo>
                <a:lnTo>
                  <a:pt x="7478712" y="3084512"/>
                </a:lnTo>
                <a:lnTo>
                  <a:pt x="7497762" y="3121025"/>
                </a:lnTo>
                <a:lnTo>
                  <a:pt x="7516812" y="3160712"/>
                </a:lnTo>
                <a:lnTo>
                  <a:pt x="7532687" y="3201987"/>
                </a:lnTo>
                <a:lnTo>
                  <a:pt x="7546975" y="3248025"/>
                </a:lnTo>
                <a:lnTo>
                  <a:pt x="7558087" y="3300412"/>
                </a:lnTo>
                <a:lnTo>
                  <a:pt x="7566025" y="3360737"/>
                </a:lnTo>
                <a:lnTo>
                  <a:pt x="7569200" y="3427412"/>
                </a:lnTo>
                <a:lnTo>
                  <a:pt x="7566025" y="3497262"/>
                </a:lnTo>
                <a:lnTo>
                  <a:pt x="7558087" y="3557587"/>
                </a:lnTo>
                <a:lnTo>
                  <a:pt x="7546975" y="3609975"/>
                </a:lnTo>
                <a:lnTo>
                  <a:pt x="7532687" y="3656012"/>
                </a:lnTo>
                <a:lnTo>
                  <a:pt x="7516812" y="3697287"/>
                </a:lnTo>
                <a:lnTo>
                  <a:pt x="7497762" y="3736975"/>
                </a:lnTo>
                <a:lnTo>
                  <a:pt x="7459662" y="3811587"/>
                </a:lnTo>
                <a:lnTo>
                  <a:pt x="7442200" y="3848100"/>
                </a:lnTo>
                <a:lnTo>
                  <a:pt x="7424737" y="3890962"/>
                </a:lnTo>
                <a:lnTo>
                  <a:pt x="7410450" y="3935412"/>
                </a:lnTo>
                <a:lnTo>
                  <a:pt x="7400925" y="3987800"/>
                </a:lnTo>
                <a:lnTo>
                  <a:pt x="7391400" y="4048125"/>
                </a:lnTo>
                <a:lnTo>
                  <a:pt x="7389812" y="4116387"/>
                </a:lnTo>
                <a:lnTo>
                  <a:pt x="7391400" y="4186237"/>
                </a:lnTo>
                <a:lnTo>
                  <a:pt x="7400925" y="4244975"/>
                </a:lnTo>
                <a:lnTo>
                  <a:pt x="7410450" y="4297362"/>
                </a:lnTo>
                <a:lnTo>
                  <a:pt x="7424737" y="4343400"/>
                </a:lnTo>
                <a:lnTo>
                  <a:pt x="7442200" y="4386262"/>
                </a:lnTo>
                <a:lnTo>
                  <a:pt x="7459662" y="4424362"/>
                </a:lnTo>
                <a:lnTo>
                  <a:pt x="7497762" y="4498975"/>
                </a:lnTo>
                <a:lnTo>
                  <a:pt x="7516812" y="4537075"/>
                </a:lnTo>
                <a:lnTo>
                  <a:pt x="7532687" y="4579937"/>
                </a:lnTo>
                <a:lnTo>
                  <a:pt x="7546975" y="4625975"/>
                </a:lnTo>
                <a:lnTo>
                  <a:pt x="7558087" y="4678362"/>
                </a:lnTo>
                <a:lnTo>
                  <a:pt x="7566025" y="4738687"/>
                </a:lnTo>
                <a:lnTo>
                  <a:pt x="7569200" y="4806950"/>
                </a:lnTo>
                <a:lnTo>
                  <a:pt x="7566025" y="4875212"/>
                </a:lnTo>
                <a:lnTo>
                  <a:pt x="7558087" y="4935537"/>
                </a:lnTo>
                <a:lnTo>
                  <a:pt x="7546975" y="4987925"/>
                </a:lnTo>
                <a:lnTo>
                  <a:pt x="7532687" y="5033962"/>
                </a:lnTo>
                <a:lnTo>
                  <a:pt x="7516812" y="5075237"/>
                </a:lnTo>
                <a:lnTo>
                  <a:pt x="7497762" y="5114925"/>
                </a:lnTo>
                <a:lnTo>
                  <a:pt x="7478712" y="5149850"/>
                </a:lnTo>
                <a:lnTo>
                  <a:pt x="7459662" y="5186362"/>
                </a:lnTo>
                <a:lnTo>
                  <a:pt x="7442200" y="5226050"/>
                </a:lnTo>
                <a:lnTo>
                  <a:pt x="7424737" y="5268912"/>
                </a:lnTo>
                <a:lnTo>
                  <a:pt x="7410450" y="5313362"/>
                </a:lnTo>
                <a:lnTo>
                  <a:pt x="7400925" y="5365750"/>
                </a:lnTo>
                <a:lnTo>
                  <a:pt x="7391400" y="5426075"/>
                </a:lnTo>
                <a:lnTo>
                  <a:pt x="7389812" y="5494337"/>
                </a:lnTo>
                <a:lnTo>
                  <a:pt x="7391400" y="5562600"/>
                </a:lnTo>
                <a:lnTo>
                  <a:pt x="7400925" y="5622925"/>
                </a:lnTo>
                <a:lnTo>
                  <a:pt x="7410450" y="5675312"/>
                </a:lnTo>
                <a:lnTo>
                  <a:pt x="7424737" y="5721350"/>
                </a:lnTo>
                <a:lnTo>
                  <a:pt x="7442200" y="5762625"/>
                </a:lnTo>
                <a:lnTo>
                  <a:pt x="7459662" y="5802312"/>
                </a:lnTo>
                <a:lnTo>
                  <a:pt x="7478712" y="5840412"/>
                </a:lnTo>
                <a:lnTo>
                  <a:pt x="7497762" y="5876925"/>
                </a:lnTo>
                <a:lnTo>
                  <a:pt x="7516812" y="5915025"/>
                </a:lnTo>
                <a:lnTo>
                  <a:pt x="7532687" y="5956300"/>
                </a:lnTo>
                <a:lnTo>
                  <a:pt x="7546975" y="6003925"/>
                </a:lnTo>
                <a:lnTo>
                  <a:pt x="7558087" y="6056312"/>
                </a:lnTo>
                <a:lnTo>
                  <a:pt x="7566025" y="6113462"/>
                </a:lnTo>
                <a:lnTo>
                  <a:pt x="7569200" y="6183312"/>
                </a:lnTo>
                <a:lnTo>
                  <a:pt x="7566025" y="6251575"/>
                </a:lnTo>
                <a:lnTo>
                  <a:pt x="7558087" y="6311900"/>
                </a:lnTo>
                <a:lnTo>
                  <a:pt x="7546975" y="6361112"/>
                </a:lnTo>
                <a:lnTo>
                  <a:pt x="7532687" y="6407150"/>
                </a:lnTo>
                <a:lnTo>
                  <a:pt x="7516812" y="6448425"/>
                </a:lnTo>
                <a:lnTo>
                  <a:pt x="7499350" y="6488112"/>
                </a:lnTo>
                <a:lnTo>
                  <a:pt x="7481887" y="6523037"/>
                </a:lnTo>
                <a:lnTo>
                  <a:pt x="7462837" y="6561137"/>
                </a:lnTo>
                <a:lnTo>
                  <a:pt x="7443787" y="6597650"/>
                </a:lnTo>
                <a:lnTo>
                  <a:pt x="7427912" y="6640512"/>
                </a:lnTo>
                <a:lnTo>
                  <a:pt x="7412037" y="6683375"/>
                </a:lnTo>
                <a:lnTo>
                  <a:pt x="7402512" y="6735762"/>
                </a:lnTo>
                <a:lnTo>
                  <a:pt x="7394575" y="6791325"/>
                </a:lnTo>
                <a:lnTo>
                  <a:pt x="7389812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9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565608" y="363473"/>
            <a:ext cx="4755389" cy="122885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Arguments vs. Explanations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FDAFA16-9D2D-4BEC-89D0-B4EABEE9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788" y="1832355"/>
            <a:ext cx="4729732" cy="294767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sz="1600" dirty="0">
              <a:solidFill>
                <a:schemeClr val="tx1"/>
              </a:solidFill>
            </a:endParaRPr>
          </a:p>
          <a:p>
            <a:r>
              <a:rPr lang="en-US" altLang="en-US" sz="1600" dirty="0">
                <a:solidFill>
                  <a:schemeClr val="tx1"/>
                </a:solidFill>
              </a:rPr>
              <a:t>Both contain one or two claims and supported conclusions.</a:t>
            </a:r>
          </a:p>
          <a:p>
            <a:r>
              <a:rPr lang="en-US" altLang="en-US" sz="1600" dirty="0">
                <a:solidFill>
                  <a:schemeClr val="tx1"/>
                </a:solidFill>
              </a:rPr>
              <a:t>Both provide reasons and have premises.</a:t>
            </a:r>
          </a:p>
          <a:p>
            <a:r>
              <a:rPr lang="en-US" altLang="en-US" sz="1600" dirty="0">
                <a:solidFill>
                  <a:schemeClr val="tx1"/>
                </a:solidFill>
              </a:rPr>
              <a:t>They have </a:t>
            </a:r>
            <a:r>
              <a:rPr lang="en-US" altLang="en-US" sz="1600" dirty="0">
                <a:solidFill>
                  <a:srgbClr val="FF0000"/>
                </a:solidFill>
              </a:rPr>
              <a:t>a different purpose</a:t>
            </a:r>
            <a:r>
              <a:rPr lang="en-US" altLang="en-US" sz="1600" dirty="0">
                <a:solidFill>
                  <a:schemeClr val="tx1"/>
                </a:solidFill>
              </a:rPr>
              <a:t>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/>
                </a:solidFill>
              </a:rPr>
              <a:t>Arguments aim </a:t>
            </a:r>
            <a:r>
              <a:rPr lang="en-US" altLang="en-US" sz="1600" dirty="0">
                <a:solidFill>
                  <a:srgbClr val="FF0000"/>
                </a:solidFill>
              </a:rPr>
              <a:t>to prove </a:t>
            </a:r>
            <a:r>
              <a:rPr lang="en-US" altLang="en-US" sz="1600" dirty="0">
                <a:solidFill>
                  <a:schemeClr val="tx1"/>
                </a:solidFill>
              </a:rPr>
              <a:t>that something is </a:t>
            </a:r>
            <a:r>
              <a:rPr lang="en-US" altLang="en-US" sz="1600" dirty="0">
                <a:solidFill>
                  <a:srgbClr val="FF0000"/>
                </a:solidFill>
              </a:rPr>
              <a:t>true</a:t>
            </a:r>
            <a:r>
              <a:rPr lang="en-US" altLang="en-US" sz="1600" dirty="0">
                <a:solidFill>
                  <a:schemeClr val="tx1"/>
                </a:solidFill>
              </a:rPr>
              <a:t>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/>
                </a:solidFill>
              </a:rPr>
              <a:t>Explanations </a:t>
            </a:r>
            <a:r>
              <a:rPr lang="en-US" altLang="en-US" sz="1600" dirty="0">
                <a:solidFill>
                  <a:srgbClr val="FF0000"/>
                </a:solidFill>
              </a:rPr>
              <a:t>describe how </a:t>
            </a:r>
            <a:r>
              <a:rPr lang="en-US" altLang="en-US" sz="1600" dirty="0">
                <a:solidFill>
                  <a:schemeClr val="tx1"/>
                </a:solidFill>
              </a:rPr>
              <a:t>or </a:t>
            </a:r>
            <a:r>
              <a:rPr lang="en-US" altLang="en-US" sz="1600" dirty="0">
                <a:solidFill>
                  <a:srgbClr val="FF0000"/>
                </a:solidFill>
              </a:rPr>
              <a:t>why</a:t>
            </a:r>
            <a:r>
              <a:rPr lang="en-US" altLang="en-US" sz="1600" dirty="0">
                <a:solidFill>
                  <a:schemeClr val="tx1"/>
                </a:solidFill>
              </a:rPr>
              <a:t> something is </a:t>
            </a:r>
            <a:r>
              <a:rPr lang="en-US" altLang="en-US" sz="1600" dirty="0">
                <a:solidFill>
                  <a:srgbClr val="FF0000"/>
                </a:solidFill>
              </a:rPr>
              <a:t>true</a:t>
            </a:r>
            <a:r>
              <a:rPr lang="en-US" altLang="en-US" sz="1600" dirty="0">
                <a:solidFill>
                  <a:schemeClr val="tx1"/>
                </a:solidFill>
              </a:rPr>
              <a:t>.</a:t>
            </a:r>
          </a:p>
        </p:txBody>
      </p:sp>
      <p:pic>
        <p:nvPicPr>
          <p:cNvPr id="4" name="Picture 3" descr="A picture containing clipart&#10;&#10;Description automatically generated">
            <a:extLst>
              <a:ext uri="{FF2B5EF4-FFF2-40B4-BE49-F238E27FC236}">
                <a16:creationId xmlns:a16="http://schemas.microsoft.com/office/drawing/2014/main" id="{4765E305-2EC6-4E8D-9D86-9535B31FA4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38090" y="1848433"/>
            <a:ext cx="2742436" cy="1446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22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E7065E-DB37-4471-B146-4C64648788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600" y="863272"/>
            <a:ext cx="7633742" cy="1144069"/>
          </a:xfrm>
        </p:spPr>
        <p:txBody>
          <a:bodyPr/>
          <a:lstStyle/>
          <a:p>
            <a:pPr marL="0" indent="0" algn="ctr">
              <a:buNone/>
            </a:pPr>
            <a:r>
              <a:rPr lang="en-GB" sz="27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Advertising does more harm than good, therefore companies should stop advertising their products.</a:t>
            </a:r>
          </a:p>
          <a:p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5" descr="advertising-in-piccadilly-circus-o">
            <a:extLst>
              <a:ext uri="{FF2B5EF4-FFF2-40B4-BE49-F238E27FC236}">
                <a16:creationId xmlns:a16="http://schemas.microsoft.com/office/drawing/2014/main" id="{2C7B36B5-F15B-4C89-923B-207FF8C818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52481" y="2679763"/>
            <a:ext cx="1596849" cy="2016224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6" name="Picture 7" descr="McDonalds_and_Mars_Preach_Online_Advertising_Awareness_to_Kids_xlarge[1]">
            <a:extLst>
              <a:ext uri="{FF2B5EF4-FFF2-40B4-BE49-F238E27FC236}">
                <a16:creationId xmlns:a16="http://schemas.microsoft.com/office/drawing/2014/main" id="{888CA5C6-D907-4287-AE19-81F9F97F4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0631" y="2687692"/>
            <a:ext cx="1496389" cy="122413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7" name="Picture 6" descr="ralph-lauren-photoshop-skinny-model[1]">
            <a:extLst>
              <a:ext uri="{FF2B5EF4-FFF2-40B4-BE49-F238E27FC236}">
                <a16:creationId xmlns:a16="http://schemas.microsoft.com/office/drawing/2014/main" id="{B49BB522-2702-4A41-8B65-C6976BC99D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07961" y="2687692"/>
            <a:ext cx="1159288" cy="2016224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65DCA9F-70DC-4B04-B5B1-231F1B00B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 t="53563"/>
          <a:stretch>
            <a:fillRect/>
          </a:stretch>
        </p:blipFill>
        <p:spPr bwMode="auto">
          <a:xfrm>
            <a:off x="2780632" y="3903899"/>
            <a:ext cx="1496388" cy="7920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3D58D917-835D-4300-B441-3BF06BCC6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05979"/>
            <a:ext cx="6778100" cy="501621"/>
          </a:xfrm>
        </p:spPr>
        <p:txBody>
          <a:bodyPr>
            <a:noAutofit/>
          </a:bodyPr>
          <a:lstStyle/>
          <a:p>
            <a:r>
              <a:rPr lang="en-GB" sz="3200" dirty="0"/>
              <a:t>Argument: advertising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50ECF9-1FB7-4ED8-954A-BE04469BFF42}"/>
              </a:ext>
            </a:extLst>
          </p:cNvPr>
          <p:cNvSpPr txBox="1"/>
          <p:nvPr/>
        </p:nvSpPr>
        <p:spPr>
          <a:xfrm>
            <a:off x="5724128" y="2283718"/>
            <a:ext cx="295232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 breakout rooms, please spend </a:t>
            </a:r>
            <a:r>
              <a:rPr lang="en-GB" sz="1600" dirty="0">
                <a:solidFill>
                  <a:srgbClr val="FF0000"/>
                </a:solidFill>
              </a:rPr>
              <a:t>5 mins </a:t>
            </a:r>
            <a:r>
              <a:rPr lang="en-GB" sz="1600" dirty="0"/>
              <a:t>thinking about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Write down </a:t>
            </a:r>
            <a:r>
              <a:rPr lang="en-GB" sz="1600" dirty="0">
                <a:solidFill>
                  <a:srgbClr val="FF0000"/>
                </a:solidFill>
              </a:rPr>
              <a:t>2 arguments </a:t>
            </a:r>
            <a:r>
              <a:rPr lang="en-GB" sz="1600" i="1" dirty="0">
                <a:solidFill>
                  <a:srgbClr val="7030A0"/>
                </a:solidFill>
              </a:rPr>
              <a:t>‘for’ </a:t>
            </a:r>
            <a:r>
              <a:rPr lang="en-GB" sz="1600" dirty="0"/>
              <a:t>and</a:t>
            </a:r>
            <a:r>
              <a:rPr lang="en-GB" sz="1600" dirty="0">
                <a:solidFill>
                  <a:srgbClr val="FF0000"/>
                </a:solidFill>
              </a:rPr>
              <a:t> 2 arguments </a:t>
            </a:r>
            <a:r>
              <a:rPr lang="en-GB" sz="1600" i="1" dirty="0">
                <a:solidFill>
                  <a:srgbClr val="7030A0"/>
                </a:solidFill>
              </a:rPr>
              <a:t>‘against’ </a:t>
            </a:r>
            <a:r>
              <a:rPr lang="en-GB" sz="1600" dirty="0"/>
              <a:t>and choose a group speaker to read them out loud.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Let us discuss as group.</a:t>
            </a:r>
          </a:p>
        </p:txBody>
      </p:sp>
    </p:spTree>
    <p:extLst>
      <p:ext uri="{BB962C8B-B14F-4D97-AF65-F5344CB8AC3E}">
        <p14:creationId xmlns:p14="http://schemas.microsoft.com/office/powerpoint/2010/main" val="2857498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EF06F-09EC-4618-8005-05ED9E85E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8" y="286788"/>
            <a:ext cx="7633742" cy="1119099"/>
          </a:xfrm>
        </p:spPr>
        <p:txBody>
          <a:bodyPr>
            <a:normAutofit/>
          </a:bodyPr>
          <a:lstStyle/>
          <a:p>
            <a:r>
              <a:rPr lang="en-GB" sz="3500"/>
              <a:t>The importance of your doctoral argument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0BD02EE-A129-41AD-86A1-138919D41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58" y="1714500"/>
            <a:ext cx="4488206" cy="26951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b="0" i="0" dirty="0">
                <a:solidFill>
                  <a:schemeClr val="tx1"/>
                </a:solidFill>
                <a:effectLst/>
                <a:latin typeface="Alegreya Sans"/>
              </a:rPr>
              <a:t>“The thing about argument(</a:t>
            </a:r>
            <a:r>
              <a:rPr lang="en-GB" sz="1800" b="0" i="0" dirty="0" err="1">
                <a:solidFill>
                  <a:schemeClr val="tx1"/>
                </a:solidFill>
                <a:effectLst/>
                <a:latin typeface="Alegreya Sans"/>
              </a:rPr>
              <a:t>ation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Alegreya Sans"/>
              </a:rPr>
              <a:t>) in scholarly and research writing is that </a:t>
            </a:r>
            <a:r>
              <a:rPr lang="en-GB" sz="1800" b="1" i="0" u="none" strike="noStrike" dirty="0">
                <a:solidFill>
                  <a:srgbClr val="FF0000"/>
                </a:solidFill>
                <a:effectLst/>
                <a:latin typeface="Alegreya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it is </a:t>
            </a:r>
            <a:r>
              <a:rPr lang="en-GB" sz="1800" b="1" i="1" u="none" strike="noStrike" dirty="0">
                <a:solidFill>
                  <a:srgbClr val="FF0000"/>
                </a:solidFill>
                <a:effectLst/>
                <a:latin typeface="inheri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</a:t>
            </a:r>
            <a:r>
              <a:rPr lang="en-GB" sz="1800" b="1" i="0" u="none" strike="noStrike" dirty="0">
                <a:solidFill>
                  <a:srgbClr val="FF0000"/>
                </a:solidFill>
                <a:effectLst/>
                <a:latin typeface="Alegreya San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thing:</a:t>
            </a:r>
            <a:r>
              <a:rPr lang="en-GB" sz="1800" b="1" i="0" dirty="0">
                <a:solidFill>
                  <a:srgbClr val="FF0000"/>
                </a:solidFill>
                <a:effectLst/>
                <a:latin typeface="Alegreya Sans"/>
              </a:rPr>
              <a:t> if you don’t have an argument, you don’t have a publishable paper, or a thesis that will lead to the award of a doctorate</a:t>
            </a:r>
            <a:r>
              <a:rPr lang="en-GB" sz="1800" b="0" i="0" dirty="0">
                <a:solidFill>
                  <a:srgbClr val="FF0000"/>
                </a:solidFill>
                <a:effectLst/>
                <a:latin typeface="Alegreya Sans"/>
              </a:rPr>
              <a:t>. 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Alegreya Sans"/>
              </a:rPr>
              <a:t>So, it is seriously high stakes.”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  <a:latin typeface="Alegreya Sans"/>
              </a:rPr>
              <a:t>			Clarence (2020) </a:t>
            </a:r>
            <a:endParaRPr lang="en-GB" dirty="0">
              <a:solidFill>
                <a:schemeClr val="tx1"/>
              </a:solidFill>
              <a:latin typeface="Alegreya Sans"/>
            </a:endParaRPr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4B52F9ED-776A-4A27-A0C7-473821620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666994" y="2256109"/>
            <a:ext cx="2926936" cy="1631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4613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7AD0F-7F52-4BB0-8926-2EC64ED33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7" y="483828"/>
            <a:ext cx="3417219" cy="1230672"/>
          </a:xfrm>
        </p:spPr>
        <p:txBody>
          <a:bodyPr>
            <a:normAutofit/>
          </a:bodyPr>
          <a:lstStyle/>
          <a:p>
            <a:r>
              <a:rPr lang="en-GB" sz="3600" dirty="0"/>
              <a:t>Your dba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9074D-A265-4F51-AEE9-F45572D7E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029" y="1800014"/>
            <a:ext cx="3434528" cy="2695194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rgbClr val="FF0000"/>
                </a:solidFill>
              </a:rPr>
              <a:t>What is your DBA thesis argument? </a:t>
            </a:r>
          </a:p>
          <a:p>
            <a:r>
              <a:rPr lang="en-GB" sz="1600" dirty="0"/>
              <a:t>Please spend </a:t>
            </a:r>
            <a:r>
              <a:rPr lang="en-GB" sz="1600" dirty="0">
                <a:solidFill>
                  <a:srgbClr val="FF0000"/>
                </a:solidFill>
              </a:rPr>
              <a:t>5 mins </a:t>
            </a:r>
            <a:r>
              <a:rPr lang="en-GB" sz="1600" dirty="0"/>
              <a:t>thinking about it.</a:t>
            </a:r>
          </a:p>
          <a:p>
            <a:r>
              <a:rPr lang="en-GB" sz="1600" dirty="0">
                <a:solidFill>
                  <a:srgbClr val="FF0000"/>
                </a:solidFill>
              </a:rPr>
              <a:t>Write it down </a:t>
            </a:r>
            <a:r>
              <a:rPr lang="en-GB" sz="1600" dirty="0"/>
              <a:t>and be prepared to read it out loud.</a:t>
            </a:r>
          </a:p>
          <a:p>
            <a:r>
              <a:rPr lang="en-GB" sz="1600" dirty="0"/>
              <a:t>Are you </a:t>
            </a:r>
            <a:r>
              <a:rPr lang="en-GB" sz="1600" dirty="0">
                <a:solidFill>
                  <a:srgbClr val="FF0000"/>
                </a:solidFill>
              </a:rPr>
              <a:t>happy </a:t>
            </a:r>
            <a:r>
              <a:rPr lang="en-GB" sz="1600" dirty="0"/>
              <a:t>with it? Does it need </a:t>
            </a:r>
            <a:r>
              <a:rPr lang="en-GB" sz="1600" dirty="0">
                <a:solidFill>
                  <a:srgbClr val="FF0000"/>
                </a:solidFill>
              </a:rPr>
              <a:t>improving</a:t>
            </a:r>
            <a:r>
              <a:rPr lang="en-GB" sz="1600" dirty="0"/>
              <a:t>? </a:t>
            </a:r>
          </a:p>
          <a:p>
            <a:r>
              <a:rPr lang="en-GB" sz="1600" dirty="0">
                <a:solidFill>
                  <a:srgbClr val="FF0000"/>
                </a:solidFill>
              </a:rPr>
              <a:t>How </a:t>
            </a:r>
            <a:r>
              <a:rPr lang="en-GB" sz="1600" dirty="0"/>
              <a:t>can you </a:t>
            </a:r>
            <a:r>
              <a:rPr lang="en-GB" sz="1600" dirty="0">
                <a:solidFill>
                  <a:srgbClr val="FF0000"/>
                </a:solidFill>
              </a:rPr>
              <a:t>improve</a:t>
            </a:r>
            <a:r>
              <a:rPr lang="en-GB" sz="1600" dirty="0"/>
              <a:t> it?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41B259-7453-4E09-86B4-6CAFA62A06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9754" r="24189" b="-2"/>
          <a:stretch/>
        </p:blipFill>
        <p:spPr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84229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/>
          <p:nvPr/>
        </p:nvSpPr>
        <p:spPr>
          <a:xfrm>
            <a:off x="2987824" y="843558"/>
            <a:ext cx="3456384" cy="329624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cap="all" spc="800" dirty="0">
                <a:solidFill>
                  <a:schemeClr val="tx2"/>
                </a:solidFill>
                <a:latin typeface="+mj-lt"/>
                <a:ea typeface="+mj-ea"/>
                <a:cs typeface="+mj-cs"/>
                <a:sym typeface="Oswald"/>
              </a:rPr>
              <a:t>building arguments</a:t>
            </a:r>
          </a:p>
        </p:txBody>
      </p:sp>
      <p:pic>
        <p:nvPicPr>
          <p:cNvPr id="140" name="Picture 139">
            <a:extLst>
              <a:ext uri="{FF2B5EF4-FFF2-40B4-BE49-F238E27FC236}">
                <a16:creationId xmlns:a16="http://schemas.microsoft.com/office/drawing/2014/main" id="{9D3CEA76-BD9A-455A-91C3-1323C9358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424" r="33491"/>
          <a:stretch/>
        </p:blipFill>
        <p:spPr>
          <a:xfrm>
            <a:off x="6517549" y="10"/>
            <a:ext cx="2626451" cy="5143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3581830"/>
      </p:ext>
    </p:extLst>
  </p:cSld>
  <p:clrMapOvr>
    <a:masterClrMapping/>
  </p:clrMapOvr>
  <p:transition spd="slow">
    <p:cut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7ED93-8E8C-4CA3-A8E8-1033BD558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7110" y="205979"/>
            <a:ext cx="6020990" cy="735717"/>
          </a:xfrm>
        </p:spPr>
        <p:txBody>
          <a:bodyPr>
            <a:normAutofit fontScale="90000"/>
          </a:bodyPr>
          <a:lstStyle/>
          <a:p>
            <a:r>
              <a:rPr lang="en-GB" dirty="0"/>
              <a:t>The Toulmin model of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D8FCB1-A725-47AA-B43D-1AB3EF229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7110" y="1013346"/>
            <a:ext cx="6363890" cy="392032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b="1" u="sng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u="sng" dirty="0">
                <a:solidFill>
                  <a:srgbClr val="FF0000"/>
                </a:solidFill>
              </a:rPr>
              <a:t>Claim: </a:t>
            </a:r>
            <a:r>
              <a:rPr lang="en-GB" dirty="0"/>
              <a:t>The statement being argued (a thesis)</a:t>
            </a:r>
            <a:br>
              <a:rPr lang="en-GB" dirty="0"/>
            </a:br>
            <a:r>
              <a:rPr lang="en-GB" b="1" u="sng" dirty="0">
                <a:solidFill>
                  <a:srgbClr val="FF0000"/>
                </a:solidFill>
              </a:rPr>
              <a:t>Grounds/Data: </a:t>
            </a:r>
            <a:r>
              <a:rPr lang="en-GB" dirty="0"/>
              <a:t>The facts or evidence used to prove the argument</a:t>
            </a:r>
            <a:br>
              <a:rPr lang="en-GB" dirty="0"/>
            </a:br>
            <a:r>
              <a:rPr lang="en-GB" b="1" u="sng" dirty="0">
                <a:solidFill>
                  <a:srgbClr val="FF0000"/>
                </a:solidFill>
              </a:rPr>
              <a:t>Warrants: </a:t>
            </a:r>
            <a:r>
              <a:rPr lang="en-GB" dirty="0"/>
              <a:t>The general, hypothetical (and often implicit) logical statements (assumptions) that serve as bridges between the claim and the data.</a:t>
            </a:r>
          </a:p>
          <a:p>
            <a:pPr marL="0" indent="0">
              <a:buNone/>
            </a:pPr>
            <a:br>
              <a:rPr lang="en-GB" dirty="0"/>
            </a:br>
            <a:r>
              <a:rPr lang="en-GB" b="1" u="sng" dirty="0">
                <a:solidFill>
                  <a:srgbClr val="0070C0"/>
                </a:solidFill>
              </a:rPr>
              <a:t>Qualifiers: </a:t>
            </a:r>
            <a:r>
              <a:rPr lang="en-GB" dirty="0"/>
              <a:t>Statements that limit the strength of the argument or statements that propose the conditions under which the argument is true.</a:t>
            </a:r>
            <a:br>
              <a:rPr lang="en-GB" dirty="0"/>
            </a:br>
            <a:r>
              <a:rPr lang="en-GB" b="1" u="sng" dirty="0">
                <a:solidFill>
                  <a:srgbClr val="0070C0"/>
                </a:solidFill>
              </a:rPr>
              <a:t>Rebuttals: </a:t>
            </a:r>
            <a:r>
              <a:rPr lang="en-GB" dirty="0"/>
              <a:t>Counter-arguments or statements indicating circumstances when the general argument does not hold true.</a:t>
            </a:r>
            <a:br>
              <a:rPr lang="en-GB" dirty="0"/>
            </a:br>
            <a:r>
              <a:rPr lang="en-GB" b="1" u="sng" dirty="0">
                <a:solidFill>
                  <a:srgbClr val="0070C0"/>
                </a:solidFill>
              </a:rPr>
              <a:t>Backing: </a:t>
            </a:r>
            <a:r>
              <a:rPr lang="en-GB" dirty="0"/>
              <a:t>Statements that serve to support the warrants (i.e., arguments that don't necessarily prove the main point being argued, but which do prove the warrants are true.)</a:t>
            </a:r>
            <a:br>
              <a:rPr lang="en-GB" sz="1350" dirty="0"/>
            </a:b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BC06E-5053-440B-96C6-0379BE6D44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" b="122"/>
          <a:stretch/>
        </p:blipFill>
        <p:spPr>
          <a:xfrm>
            <a:off x="6876256" y="-6241"/>
            <a:ext cx="1898175" cy="189587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48683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E059-83CD-444E-9AE0-A367366D6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Toulmin model: first triad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CE0B04-9357-4D02-98DC-E186512CD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6686776"/>
              </p:ext>
            </p:extLst>
          </p:nvPr>
        </p:nvGraphicFramePr>
        <p:xfrm>
          <a:off x="1637110" y="1330656"/>
          <a:ext cx="6020990" cy="3203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24188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6862A-4007-4A2D-8EFC-BCF415423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6056" y="195486"/>
            <a:ext cx="2538247" cy="1230670"/>
          </a:xfrm>
        </p:spPr>
        <p:txBody>
          <a:bodyPr anchor="t">
            <a:normAutofit/>
          </a:bodyPr>
          <a:lstStyle/>
          <a:p>
            <a:r>
              <a:rPr lang="en-GB" sz="4000" dirty="0"/>
              <a:t>The Claim  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E33A2-69D6-4FE5-9837-DA789CA01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7" y="483518"/>
            <a:ext cx="3384376" cy="418661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0000"/>
                </a:solidFill>
              </a:rPr>
              <a:t>Fact: </a:t>
            </a:r>
            <a:r>
              <a:rPr lang="en-GB" sz="1600" dirty="0"/>
              <a:t>claims which focus on empirically verifiable phenomena.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E.g. There are 8 (9 with Pluto) planets in our solar system.</a:t>
            </a:r>
          </a:p>
          <a:p>
            <a:pPr>
              <a:lnSpc>
                <a:spcPct val="100000"/>
              </a:lnSpc>
            </a:pPr>
            <a:endParaRPr lang="en-GB" sz="1600" u="sng" dirty="0"/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0000"/>
                </a:solidFill>
              </a:rPr>
              <a:t>Judgment/value: </a:t>
            </a:r>
            <a:r>
              <a:rPr lang="en-GB" sz="1600" dirty="0"/>
              <a:t>claims involving opinions, attitudes, and subjective evaluations of things.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E.g. I drove last time, so this time it is your turn to drive.</a:t>
            </a:r>
          </a:p>
          <a:p>
            <a:pPr>
              <a:lnSpc>
                <a:spcPct val="100000"/>
              </a:lnSpc>
            </a:pP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>
                <a:solidFill>
                  <a:srgbClr val="FF0000"/>
                </a:solidFill>
              </a:rPr>
              <a:t>Policy: </a:t>
            </a:r>
            <a:r>
              <a:rPr lang="en-GB" sz="1600" dirty="0"/>
              <a:t>claims advocating courses of action that should be undertaken.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/>
              <a:t>E.g.  The legal drinking age in the UK should be reduced to 16.</a:t>
            </a:r>
            <a:br>
              <a:rPr lang="en-GB" sz="1600" dirty="0"/>
            </a:br>
            <a:br>
              <a:rPr lang="en-GB" sz="1600" dirty="0"/>
            </a:br>
            <a:endParaRPr lang="en-GB" sz="1600" dirty="0"/>
          </a:p>
        </p:txBody>
      </p:sp>
      <p:pic>
        <p:nvPicPr>
          <p:cNvPr id="1026" name="Picture 2" descr="How many Planets are there in our Solar System? - howto101.co.uk">
            <a:extLst>
              <a:ext uri="{FF2B5EF4-FFF2-40B4-BE49-F238E27FC236}">
                <a16:creationId xmlns:a16="http://schemas.microsoft.com/office/drawing/2014/main" id="{603D8CE7-04C7-4B5A-AE39-44F58F36E6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55976" y="1312703"/>
            <a:ext cx="4496598" cy="251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55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931F4-4226-4743-B274-A75DE353F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Grounds (Data)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73B78-545B-48B5-A025-0F78447D5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523" y="1049122"/>
            <a:ext cx="3704462" cy="38256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Grounds</a:t>
            </a:r>
            <a:r>
              <a:rPr lang="en-GB" dirty="0"/>
              <a:t> refer to the </a:t>
            </a:r>
            <a:r>
              <a:rPr lang="en-GB" dirty="0">
                <a:solidFill>
                  <a:srgbClr val="FF0000"/>
                </a:solidFill>
              </a:rPr>
              <a:t>proof or evidence </a:t>
            </a:r>
            <a:r>
              <a:rPr lang="en-GB" dirty="0"/>
              <a:t>an arguer offers. </a:t>
            </a:r>
          </a:p>
          <a:p>
            <a:r>
              <a:rPr lang="en-GB" dirty="0"/>
              <a:t>Grounds can consist of statistics, quotations, reports, findings, physical evidence, or various forms of reasoning (cause/effect).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Example: "It may start raining soon (</a:t>
            </a:r>
            <a:r>
              <a:rPr lang="en-GB" dirty="0">
                <a:solidFill>
                  <a:srgbClr val="FF0000"/>
                </a:solidFill>
              </a:rPr>
              <a:t>claim</a:t>
            </a:r>
            <a:r>
              <a:rPr lang="en-GB" dirty="0"/>
              <a:t>). The barometer is falling (</a:t>
            </a:r>
            <a:r>
              <a:rPr lang="en-GB" dirty="0">
                <a:solidFill>
                  <a:srgbClr val="FF0000"/>
                </a:solidFill>
              </a:rPr>
              <a:t>grounds/data</a:t>
            </a:r>
            <a:r>
              <a:rPr lang="en-GB" dirty="0"/>
              <a:t>)." </a:t>
            </a:r>
          </a:p>
          <a:p>
            <a:endParaRPr lang="en-GB" dirty="0"/>
          </a:p>
          <a:p>
            <a:r>
              <a:rPr lang="en-GB" dirty="0"/>
              <a:t>Grounds can be based on: </a:t>
            </a:r>
            <a:r>
              <a:rPr lang="en-GB" u="sng" dirty="0">
                <a:solidFill>
                  <a:srgbClr val="FF0000"/>
                </a:solidFill>
              </a:rPr>
              <a:t>evidence: </a:t>
            </a:r>
            <a:r>
              <a:rPr lang="en-GB" dirty="0"/>
              <a:t>facts, statistics, reports, or </a:t>
            </a:r>
            <a:r>
              <a:rPr lang="en-GB" u="sng" dirty="0">
                <a:solidFill>
                  <a:srgbClr val="FF0000"/>
                </a:solidFill>
              </a:rPr>
              <a:t>physical proof, source credibility</a:t>
            </a:r>
            <a:r>
              <a:rPr lang="en-GB" dirty="0"/>
              <a:t>: authorities, experts, celebrity endorsers, a close friend, or someone's say-so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 descr="A picture containing text, night sky&#10;&#10;Description automatically generated">
            <a:extLst>
              <a:ext uri="{FF2B5EF4-FFF2-40B4-BE49-F238E27FC236}">
                <a16:creationId xmlns:a16="http://schemas.microsoft.com/office/drawing/2014/main" id="{16598B07-B501-42D9-9BEE-6E521E4D2C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21019" y="1131590"/>
            <a:ext cx="4291598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156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A77D789-9DE0-43A3-B196-F13CFECFA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C9D4F-1696-40F8-902C-7FAAEF103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788" y="286788"/>
            <a:ext cx="4511923" cy="1119099"/>
          </a:xfrm>
        </p:spPr>
        <p:txBody>
          <a:bodyPr>
            <a:normAutofit/>
          </a:bodyPr>
          <a:lstStyle/>
          <a:p>
            <a:r>
              <a:rPr lang="en-GB" dirty="0"/>
              <a:t>The Warrant (1)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BC648B-BC3C-4674-B1FD-2F9F1C6D7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9128A-AD34-46F4-849A-B3EE138623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825" y="1131590"/>
            <a:ext cx="3854196" cy="3936501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400" dirty="0"/>
              <a:t>The warrant is the </a:t>
            </a:r>
            <a:r>
              <a:rPr lang="en-GB" sz="1400" dirty="0">
                <a:solidFill>
                  <a:srgbClr val="FF0000"/>
                </a:solidFill>
              </a:rPr>
              <a:t>inferential leap </a:t>
            </a:r>
            <a:r>
              <a:rPr lang="en-GB" sz="1400" dirty="0"/>
              <a:t>(assumption) that connects the </a:t>
            </a:r>
            <a:r>
              <a:rPr lang="en-GB" sz="1400" dirty="0">
                <a:solidFill>
                  <a:srgbClr val="FF0000"/>
                </a:solidFill>
              </a:rPr>
              <a:t>claim </a:t>
            </a:r>
            <a:r>
              <a:rPr lang="en-GB" sz="1400" dirty="0"/>
              <a:t>with the </a:t>
            </a:r>
            <a:r>
              <a:rPr lang="en-GB" sz="1400" dirty="0">
                <a:solidFill>
                  <a:srgbClr val="FF0000"/>
                </a:solidFill>
              </a:rPr>
              <a:t>grounds</a:t>
            </a:r>
            <a:r>
              <a:rPr lang="en-GB" sz="1400" dirty="0"/>
              <a:t>. 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dirty="0"/>
              <a:t>The warrant is typically </a:t>
            </a:r>
            <a:r>
              <a:rPr lang="en-GB" sz="1400" dirty="0">
                <a:solidFill>
                  <a:srgbClr val="FF0000"/>
                </a:solidFill>
              </a:rPr>
              <a:t>implicit </a:t>
            </a:r>
            <a:r>
              <a:rPr lang="en-GB" sz="1400" dirty="0"/>
              <a:t>(unstated) and requires the listener to</a:t>
            </a:r>
            <a:r>
              <a:rPr lang="en-GB" sz="1400" dirty="0">
                <a:solidFill>
                  <a:srgbClr val="FF0000"/>
                </a:solidFill>
              </a:rPr>
              <a:t> recognise the underlying reasoning </a:t>
            </a:r>
            <a:r>
              <a:rPr lang="en-GB" sz="1400" dirty="0"/>
              <a:t>that </a:t>
            </a:r>
            <a:r>
              <a:rPr lang="en-GB" sz="1400" dirty="0">
                <a:solidFill>
                  <a:srgbClr val="FF0000"/>
                </a:solidFill>
              </a:rPr>
              <a:t>makes sense </a:t>
            </a:r>
            <a:r>
              <a:rPr lang="en-GB" sz="1400" dirty="0"/>
              <a:t>of the claim in light of the grounds/data.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Example: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That dog is probably friendly. It is a Labrador. </a:t>
            </a:r>
            <a:r>
              <a:rPr lang="en-GB" sz="1400" dirty="0">
                <a:solidFill>
                  <a:srgbClr val="FF0000"/>
                </a:solidFill>
              </a:rPr>
              <a:t>Warrant</a:t>
            </a:r>
            <a:r>
              <a:rPr lang="en-GB" sz="1400" dirty="0"/>
              <a:t> (assumption): most, or all Labradors are friendly, so this one must be friendly too. 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pic>
        <p:nvPicPr>
          <p:cNvPr id="5" name="Picture 4" descr="A dog with its mouth open&#10;&#10;Description automatically generated with medium confidence">
            <a:extLst>
              <a:ext uri="{FF2B5EF4-FFF2-40B4-BE49-F238E27FC236}">
                <a16:creationId xmlns:a16="http://schemas.microsoft.com/office/drawing/2014/main" id="{4F64C570-F87B-49C5-A61C-35C3D6ED74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286" r="21196"/>
          <a:stretch/>
        </p:blipFill>
        <p:spPr>
          <a:xfrm>
            <a:off x="5542359" y="10"/>
            <a:ext cx="3601641" cy="5143490"/>
          </a:xfrm>
          <a:custGeom>
            <a:avLst/>
            <a:gdLst/>
            <a:ahLst/>
            <a:cxnLst/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52CEE630-2A65-4288-A403-24259FFCC4D1}"/>
              </a:ext>
            </a:extLst>
          </p:cNvPr>
          <p:cNvSpPr/>
          <p:nvPr/>
        </p:nvSpPr>
        <p:spPr>
          <a:xfrm>
            <a:off x="1749827" y="2753471"/>
            <a:ext cx="864096" cy="576064"/>
          </a:xfrm>
          <a:prstGeom prst="cloudCallout">
            <a:avLst>
              <a:gd name="adj1" fmla="val -63008"/>
              <a:gd name="adj2" fmla="val 84355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50" b="1" dirty="0">
                <a:solidFill>
                  <a:srgbClr val="FF0000"/>
                </a:solidFill>
              </a:rPr>
              <a:t>Claim </a:t>
            </a:r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313C160A-E4B4-47CB-9C86-A67CC5C11A0D}"/>
              </a:ext>
            </a:extLst>
          </p:cNvPr>
          <p:cNvSpPr/>
          <p:nvPr/>
        </p:nvSpPr>
        <p:spPr>
          <a:xfrm>
            <a:off x="3126547" y="2764036"/>
            <a:ext cx="1100755" cy="576063"/>
          </a:xfrm>
          <a:prstGeom prst="cloudCallout">
            <a:avLst>
              <a:gd name="adj1" fmla="val -45513"/>
              <a:gd name="adj2" fmla="val 80904"/>
            </a:avLst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900" b="1" dirty="0">
                <a:solidFill>
                  <a:srgbClr val="FF0000"/>
                </a:solidFill>
              </a:rPr>
              <a:t>Grounds (data)</a:t>
            </a:r>
          </a:p>
        </p:txBody>
      </p:sp>
    </p:spTree>
    <p:extLst>
      <p:ext uri="{BB962C8B-B14F-4D97-AF65-F5344CB8AC3E}">
        <p14:creationId xmlns:p14="http://schemas.microsoft.com/office/powerpoint/2010/main" val="30310342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5B106-4EC0-4BFC-92CB-9F14DB910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7" y="219510"/>
            <a:ext cx="3633243" cy="990642"/>
          </a:xfrm>
        </p:spPr>
        <p:txBody>
          <a:bodyPr>
            <a:normAutofit fontScale="90000"/>
          </a:bodyPr>
          <a:lstStyle/>
          <a:p>
            <a:r>
              <a:rPr lang="en-GB" sz="4000"/>
              <a:t>The Warrant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3EEBCB-A35A-405D-8D1B-0C7F44826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757" y="1131590"/>
            <a:ext cx="3797005" cy="379240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400" dirty="0"/>
              <a:t>Warrants can be based on or linked to: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ethos: </a:t>
            </a:r>
            <a:r>
              <a:rPr lang="en-GB" sz="1400" dirty="0"/>
              <a:t>source credibility, authority 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logos: </a:t>
            </a:r>
            <a:r>
              <a:rPr lang="en-GB" sz="1400" dirty="0"/>
              <a:t>reason-giving, induction, deduction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pathos: </a:t>
            </a:r>
            <a:r>
              <a:rPr lang="en-GB" sz="1400" dirty="0"/>
              <a:t>emotional or motivational appeals</a:t>
            </a:r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shared values: </a:t>
            </a:r>
            <a:r>
              <a:rPr lang="en-GB" sz="1400" dirty="0"/>
              <a:t>free speech, right to know, fairness, etc. 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b="1" u="sng" dirty="0">
                <a:solidFill>
                  <a:srgbClr val="FF0000"/>
                </a:solidFill>
              </a:rPr>
              <a:t>Note: </a:t>
            </a:r>
            <a:r>
              <a:rPr lang="en-GB" sz="1400" dirty="0"/>
              <a:t>these categories aren't mutually exclusive, there is considerable overlap among the three.</a:t>
            </a: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pic>
        <p:nvPicPr>
          <p:cNvPr id="5" name="Picture 4" descr="A picture containing text, electronics&#10;&#10;Description automatically generated">
            <a:extLst>
              <a:ext uri="{FF2B5EF4-FFF2-40B4-BE49-F238E27FC236}">
                <a16:creationId xmlns:a16="http://schemas.microsoft.com/office/drawing/2014/main" id="{2B3C4838-8DD3-4500-A41D-A0B193D2FD4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9" r="1" b="1"/>
          <a:stretch/>
        </p:blipFill>
        <p:spPr>
          <a:xfrm>
            <a:off x="4835722" y="435535"/>
            <a:ext cx="3797005" cy="3792400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97896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CE06-38D4-40BA-B002-8E542BE101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Toulmin model: second  triad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DEED68C-DB43-4CB2-BE4B-2045B8E525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365491"/>
              </p:ext>
            </p:extLst>
          </p:nvPr>
        </p:nvGraphicFramePr>
        <p:xfrm>
          <a:off x="1637110" y="1422779"/>
          <a:ext cx="6020990" cy="29274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8909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4CE98-94B8-4749-8C9B-7B59E84C6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8758" y="238485"/>
            <a:ext cx="4137299" cy="990642"/>
          </a:xfrm>
        </p:spPr>
        <p:txBody>
          <a:bodyPr>
            <a:normAutofit/>
          </a:bodyPr>
          <a:lstStyle/>
          <a:p>
            <a:r>
              <a:rPr lang="en-GB" sz="3600" dirty="0"/>
              <a:t>The second triad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488BD-5256-46AB-8A05-A584CE2CC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987574"/>
            <a:ext cx="3600400" cy="396044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Backing </a:t>
            </a:r>
            <a:r>
              <a:rPr lang="en-GB" sz="1400" dirty="0"/>
              <a:t>provides </a:t>
            </a:r>
            <a:r>
              <a:rPr lang="en-GB" sz="1400" dirty="0">
                <a:solidFill>
                  <a:srgbClr val="FF0000"/>
                </a:solidFill>
              </a:rPr>
              <a:t>additional justification for the warrant. </a:t>
            </a:r>
            <a:r>
              <a:rPr lang="en-GB" sz="1400" dirty="0"/>
              <a:t>Backing usually consists of evidence to support the type of reasoning employed by the warrant. 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The qualifier </a:t>
            </a:r>
            <a:r>
              <a:rPr lang="en-GB" sz="1400" dirty="0"/>
              <a:t>states the </a:t>
            </a:r>
            <a:r>
              <a:rPr lang="en-GB" sz="1400" dirty="0">
                <a:solidFill>
                  <a:srgbClr val="FF0000"/>
                </a:solidFill>
              </a:rPr>
              <a:t>degree of force or probability to be attached to the claim. </a:t>
            </a:r>
            <a:r>
              <a:rPr lang="en-GB" sz="1400" dirty="0"/>
              <a:t>The qualifier states how sure the arguer is about his/her claim. </a:t>
            </a:r>
          </a:p>
          <a:p>
            <a:pPr>
              <a:lnSpc>
                <a:spcPct val="100000"/>
              </a:lnSpc>
            </a:pPr>
            <a:endParaRPr lang="en-GB" sz="1400" dirty="0"/>
          </a:p>
          <a:p>
            <a:pPr>
              <a:lnSpc>
                <a:spcPct val="100000"/>
              </a:lnSpc>
            </a:pPr>
            <a:r>
              <a:rPr lang="en-GB" sz="1400" b="1" dirty="0">
                <a:solidFill>
                  <a:srgbClr val="FF0000"/>
                </a:solidFill>
              </a:rPr>
              <a:t>The rebuttal </a:t>
            </a:r>
            <a:r>
              <a:rPr lang="en-GB" sz="1400" dirty="0">
                <a:solidFill>
                  <a:srgbClr val="FF0000"/>
                </a:solidFill>
              </a:rPr>
              <a:t>acknowledges exceptions or limitations </a:t>
            </a:r>
            <a:r>
              <a:rPr lang="en-GB" sz="1400" dirty="0"/>
              <a:t>to the argument. The rebuttal admits to those circumstances or situations where the argument would not hold.</a:t>
            </a: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F77CAEA-F8F4-4125-9F1C-2F15078D26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9390" r="24541" b="-1"/>
          <a:stretch/>
        </p:blipFill>
        <p:spPr>
          <a:xfrm>
            <a:off x="4572000" y="435534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974183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63F0F-E511-41E2-A3A4-BF78B2EA8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Toulmin model: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1EEA1-F225-418D-B341-0ABBF628A3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7110" y="1042756"/>
            <a:ext cx="6234779" cy="4100744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1650" dirty="0"/>
              <a:t>Congress should ban animal research (</a:t>
            </a:r>
            <a:r>
              <a:rPr lang="en-GB" sz="1650" dirty="0">
                <a:solidFill>
                  <a:srgbClr val="FF0000"/>
                </a:solidFill>
              </a:rPr>
              <a:t>Claim #1</a:t>
            </a:r>
            <a:r>
              <a:rPr lang="en-GB" sz="1650" dirty="0"/>
              <a:t>) because animals are tortured in experiments that have no necessary benefit for humans such as the testing of cosmetics (</a:t>
            </a:r>
            <a:r>
              <a:rPr lang="en-GB" sz="1650" dirty="0">
                <a:solidFill>
                  <a:srgbClr val="FF0000"/>
                </a:solidFill>
              </a:rPr>
              <a:t>Data</a:t>
            </a:r>
            <a:r>
              <a:rPr lang="en-GB" sz="1650" dirty="0"/>
              <a:t>). The wellbeing of animals is more important than the profits of the cosmetics industry (</a:t>
            </a:r>
            <a:r>
              <a:rPr lang="en-GB" sz="1650" dirty="0">
                <a:solidFill>
                  <a:srgbClr val="FF0000"/>
                </a:solidFill>
              </a:rPr>
              <a:t>Warrant</a:t>
            </a:r>
            <a:r>
              <a:rPr lang="en-GB" sz="1650" dirty="0"/>
              <a:t>). Only congress has the authority to make such a law (</a:t>
            </a:r>
            <a:r>
              <a:rPr lang="en-GB" sz="1650" dirty="0">
                <a:solidFill>
                  <a:srgbClr val="FF0000"/>
                </a:solidFill>
              </a:rPr>
              <a:t>Warrant</a:t>
            </a:r>
            <a:r>
              <a:rPr lang="en-GB" sz="1650" dirty="0"/>
              <a:t>) because the corporations can simply move from state to state to avoid legal penalties (</a:t>
            </a:r>
            <a:r>
              <a:rPr lang="en-GB" sz="1650" dirty="0">
                <a:solidFill>
                  <a:srgbClr val="FF0000"/>
                </a:solidFill>
              </a:rPr>
              <a:t>Backing</a:t>
            </a:r>
            <a:r>
              <a:rPr lang="en-GB" sz="1650" dirty="0"/>
              <a:t>). Of course, this ban should not apply to medical research (</a:t>
            </a:r>
            <a:r>
              <a:rPr lang="en-GB" sz="1650" dirty="0">
                <a:solidFill>
                  <a:srgbClr val="FF0000"/>
                </a:solidFill>
              </a:rPr>
              <a:t>qualifier</a:t>
            </a:r>
            <a:r>
              <a:rPr lang="en-GB" sz="1650" dirty="0"/>
              <a:t>). A law to ban all research would go too far (</a:t>
            </a:r>
            <a:r>
              <a:rPr lang="en-GB" sz="1650" dirty="0">
                <a:solidFill>
                  <a:srgbClr val="FF0000"/>
                </a:solidFill>
              </a:rPr>
              <a:t>Rebuttal</a:t>
            </a:r>
            <a:r>
              <a:rPr lang="en-GB" sz="1650" dirty="0"/>
              <a:t>). So, the law would probably (</a:t>
            </a:r>
            <a:r>
              <a:rPr lang="en-GB" sz="1650" dirty="0">
                <a:solidFill>
                  <a:srgbClr val="FF0000"/>
                </a:solidFill>
              </a:rPr>
              <a:t>qualifier</a:t>
            </a:r>
            <a:r>
              <a:rPr lang="en-GB" sz="1650" dirty="0"/>
              <a:t>) have to be carefully written to define the kinds of research intended (</a:t>
            </a:r>
            <a:r>
              <a:rPr lang="en-GB" sz="1650" dirty="0">
                <a:solidFill>
                  <a:srgbClr val="FF0000"/>
                </a:solidFill>
              </a:rPr>
              <a:t>claim #2</a:t>
            </a:r>
            <a:r>
              <a:rPr lang="en-GB" sz="1650" dirty="0"/>
              <a:t>).</a:t>
            </a:r>
          </a:p>
          <a:p>
            <a:pPr marL="0" indent="0">
              <a:lnSpc>
                <a:spcPct val="120000"/>
              </a:lnSpc>
              <a:buNone/>
            </a:pPr>
            <a:endParaRPr lang="en-GB" dirty="0"/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Adapted from:  </a:t>
            </a:r>
            <a:r>
              <a:rPr lang="en-GB" i="1" dirty="0"/>
              <a:t>The Shape of Reason </a:t>
            </a:r>
            <a:r>
              <a:rPr lang="en-GB" dirty="0"/>
              <a:t>by</a:t>
            </a:r>
            <a:r>
              <a:rPr lang="en-GB" i="1" dirty="0"/>
              <a:t> </a:t>
            </a:r>
            <a:r>
              <a:rPr lang="en-GB" dirty="0"/>
              <a:t>Gage (2005)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1628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>
          <a:xfrm>
            <a:off x="938758" y="286788"/>
            <a:ext cx="7633742" cy="111909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3500" dirty="0">
                <a:latin typeface="Impact" panose="020B0806030902050204" pitchFamily="34" charset="0"/>
                <a:cs typeface="Arial" charset="0"/>
              </a:rPr>
              <a:t>Argument: independent practice</a:t>
            </a:r>
          </a:p>
        </p:txBody>
      </p:sp>
      <p:sp>
        <p:nvSpPr>
          <p:cNvPr id="72" name="Freeform 6">
            <a:extLst>
              <a:ext uri="{FF2B5EF4-FFF2-40B4-BE49-F238E27FC236}">
                <a16:creationId xmlns:a16="http://schemas.microsoft.com/office/drawing/2014/main" id="{CBA85B1C-8413-4C7D-98D0-7956747EA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1001842" y="1563638"/>
            <a:ext cx="4511923" cy="2695194"/>
          </a:xfrm>
        </p:spPr>
        <p:txBody>
          <a:bodyPr>
            <a:normAutofit lnSpcReduction="10000"/>
          </a:bodyPr>
          <a:lstStyle/>
          <a:p>
            <a:r>
              <a:rPr lang="en-US" altLang="en-US" dirty="0">
                <a:solidFill>
                  <a:schemeClr val="tx2"/>
                </a:solidFill>
                <a:latin typeface="Arial" charset="0"/>
                <a:cs typeface="Arial" charset="0"/>
              </a:rPr>
              <a:t>Listen to this for more information:</a:t>
            </a:r>
            <a:endParaRPr lang="en-US" altLang="en-US" dirty="0">
              <a:solidFill>
                <a:schemeClr val="tx2"/>
              </a:solidFill>
              <a:latin typeface="Arial" charset="0"/>
              <a:cs typeface="Arial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US" altLang="en-US" dirty="0">
                <a:solidFill>
                  <a:srgbClr val="F7B615"/>
                </a:solidFill>
                <a:latin typeface="Arial" charset="0"/>
                <a:cs typeface="Arial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https://www.youtube.com/watch?v=D-YPPQztuOY</a:t>
            </a:r>
            <a:endParaRPr lang="en-US" altLang="en-US" dirty="0">
              <a:latin typeface="Arial" charset="0"/>
              <a:cs typeface="Arial" charset="0"/>
            </a:endParaRPr>
          </a:p>
          <a:p>
            <a:endParaRPr lang="en-US" altLang="en-US" dirty="0">
              <a:latin typeface="Arial" charset="0"/>
              <a:cs typeface="Arial" charset="0"/>
            </a:endParaRPr>
          </a:p>
          <a:p>
            <a:r>
              <a:rPr lang="en-US" altLang="en-US" dirty="0">
                <a:latin typeface="Arial" charset="0"/>
                <a:cs typeface="Arial" charset="0"/>
              </a:rPr>
              <a:t>Download his book here:</a:t>
            </a:r>
          </a:p>
          <a:p>
            <a:pPr marL="0" indent="0">
              <a:buNone/>
            </a:pPr>
            <a:r>
              <a:rPr lang="en-US" altLang="en-US" dirty="0">
                <a:latin typeface="Arial" charset="0"/>
                <a:cs typeface="Arial" charset="0"/>
              </a:rPr>
              <a:t> </a:t>
            </a:r>
            <a:r>
              <a:rPr lang="en-US" altLang="en-US" dirty="0">
                <a:latin typeface="Arial" charset="0"/>
                <a:cs typeface="Arial" charset="0"/>
                <a:hlinkClick r:id="rId3"/>
              </a:rPr>
              <a:t>https://1lib.uk/book/612271/530318</a:t>
            </a:r>
            <a:r>
              <a:rPr lang="en-US" altLang="en-US" dirty="0">
                <a:latin typeface="Arial" charset="0"/>
                <a:cs typeface="Arial" charset="0"/>
              </a:rPr>
              <a:t> </a:t>
            </a:r>
          </a:p>
          <a:p>
            <a:pPr marL="0" indent="0">
              <a:buNone/>
            </a:pPr>
            <a:endParaRPr lang="en-US" altLang="en-US" b="1" u="sng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US" altLang="en-US" b="1" u="sng" dirty="0">
                <a:latin typeface="Arial" charset="0"/>
                <a:cs typeface="Arial" charset="0"/>
              </a:rPr>
              <a:t>Task:</a:t>
            </a:r>
          </a:p>
          <a:p>
            <a:r>
              <a:rPr lang="en-US" altLang="en-US" dirty="0"/>
              <a:t>Identify the claim, grounds, and warrant for each argument </a:t>
            </a:r>
          </a:p>
          <a:p>
            <a:endParaRPr lang="en-US" altLang="en-US" dirty="0">
              <a:latin typeface="Arial" charset="0"/>
              <a:cs typeface="Arial" charset="0"/>
            </a:endParaRPr>
          </a:p>
          <a:p>
            <a:endParaRPr lang="en-US" altLang="en-US" dirty="0">
              <a:latin typeface="Arial" charset="0"/>
              <a:cs typeface="Arial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900CB4-032E-4B0E-8EF4-FF57D9F39C3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1" b="122"/>
          <a:stretch/>
        </p:blipFill>
        <p:spPr>
          <a:xfrm>
            <a:off x="5698800" y="1648014"/>
            <a:ext cx="2895128" cy="2891617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  <p:sp>
        <p:nvSpPr>
          <p:cNvPr id="74" name="Rectangle 73">
            <a:extLst>
              <a:ext uri="{FF2B5EF4-FFF2-40B4-BE49-F238E27FC236}">
                <a16:creationId xmlns:a16="http://schemas.microsoft.com/office/drawing/2014/main" id="{A649C214-D583-4DF7-88CA-1EE5EA0DD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213425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7E34B3D-ABC8-4BCC-BFAB-2C85BB68C2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96795" y="286788"/>
            <a:ext cx="4751503" cy="11190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altLang="en-US" sz="4000" spc="200" dirty="0"/>
              <a:t>Example 1</a:t>
            </a:r>
          </a:p>
        </p:txBody>
      </p:sp>
      <p:pic>
        <p:nvPicPr>
          <p:cNvPr id="5" name="Content Placeholder 4" descr="Graphical user interface, chart&#10;&#10;Description automatically generated">
            <a:extLst>
              <a:ext uri="{FF2B5EF4-FFF2-40B4-BE49-F238E27FC236}">
                <a16:creationId xmlns:a16="http://schemas.microsoft.com/office/drawing/2014/main" id="{53716E20-1835-4DA6-AED7-6D2A9DE530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6388" r="23322" b="1"/>
          <a:stretch/>
        </p:blipFill>
        <p:spPr>
          <a:xfrm>
            <a:off x="516325" y="-7143"/>
            <a:ext cx="3097367" cy="5150643"/>
          </a:xfrm>
          <a:prstGeom prst="rect">
            <a:avLst/>
          </a:prstGeom>
        </p:spPr>
      </p:pic>
      <p:sp>
        <p:nvSpPr>
          <p:cNvPr id="72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6147" name="Text Box 3">
            <a:extLst>
              <a:ext uri="{FF2B5EF4-FFF2-40B4-BE49-F238E27FC236}">
                <a16:creationId xmlns:a16="http://schemas.microsoft.com/office/drawing/2014/main" id="{5EEAADCB-FB7D-4CB3-83C9-2B3E3618F3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7944" y="1563638"/>
            <a:ext cx="4275605" cy="26951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indent="-228600" defTabSz="914400">
              <a:spcBef>
                <a:spcPts val="700"/>
              </a:spcBef>
              <a:buClr>
                <a:schemeClr val="tx2"/>
              </a:buClr>
              <a:buFontTx/>
              <a:buNone/>
            </a:pPr>
            <a:r>
              <a:rPr kumimoji="0" lang="en-US" altLang="en-US" sz="2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Volatility in the stock market will probably persist for the foreseeable future.  In a global economy, changing circumstances anywhere in the world can create uncertainty.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03237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FD37468-49E8-4D45-8E1D-A252D67817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</a:t>
            </a:r>
            <a:r>
              <a:rPr lang="en-US" altLang="en-US" dirty="0" err="1"/>
              <a:t>Toulminised</a:t>
            </a:r>
            <a:r>
              <a:rPr lang="en-US" altLang="en-US" dirty="0"/>
              <a:t> version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4138281E-F025-48F8-8513-7AD2EEAE87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5616" y="1131590"/>
            <a:ext cx="5530755" cy="3394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E1670B"/>
                </a:solidFill>
              </a:rPr>
              <a:t>Claim: </a:t>
            </a:r>
            <a:r>
              <a:rPr lang="en-US" sz="2000" b="1" i="1" dirty="0">
                <a:solidFill>
                  <a:srgbClr val="E1670B"/>
                </a:solidFill>
              </a:rPr>
              <a:t>value/judgment:</a:t>
            </a:r>
            <a:r>
              <a:rPr lang="en-US" sz="2000" b="1" dirty="0">
                <a:solidFill>
                  <a:srgbClr val="E1670B"/>
                </a:solidFill>
              </a:rPr>
              <a:t>  </a:t>
            </a:r>
            <a:r>
              <a:rPr lang="en-US" sz="2000" dirty="0"/>
              <a:t>volatility in the stock market will probably persist for the foreseeable future.</a:t>
            </a:r>
          </a:p>
          <a:p>
            <a:pPr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E1670B"/>
                </a:solidFill>
              </a:rPr>
              <a:t>Grounds (data/facts):</a:t>
            </a:r>
            <a:r>
              <a:rPr lang="en-US" sz="2000" dirty="0"/>
              <a:t> In a global economy, changing circumstances anywhere in the world can create uncertainty.</a:t>
            </a:r>
          </a:p>
          <a:p>
            <a:pPr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E1670B"/>
                </a:solidFill>
              </a:rPr>
              <a:t>Warrant: </a:t>
            </a:r>
            <a:r>
              <a:rPr lang="en-US" sz="20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cause-effect</a:t>
            </a:r>
            <a:r>
              <a:rPr lang="en-US" sz="2000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US" sz="20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reasoning:</a:t>
            </a:r>
            <a:r>
              <a:rPr lang="en-US" sz="2000" dirty="0">
                <a:solidFill>
                  <a:srgbClr val="FF0000"/>
                </a:solidFill>
              </a:rPr>
              <a:t> </a:t>
            </a:r>
            <a:r>
              <a:rPr lang="en-US" sz="2000" dirty="0"/>
              <a:t>political and economic uncertainties elsewhere (</a:t>
            </a:r>
            <a:r>
              <a:rPr lang="en-US" sz="2000" dirty="0">
                <a:solidFill>
                  <a:srgbClr val="FF0000"/>
                </a:solidFill>
              </a:rPr>
              <a:t>cause</a:t>
            </a:r>
            <a:r>
              <a:rPr lang="en-US" sz="2000" dirty="0"/>
              <a:t>) produce fluctuations in stock values in the  UK. (</a:t>
            </a:r>
            <a:r>
              <a:rPr lang="en-US" sz="2000" dirty="0">
                <a:solidFill>
                  <a:srgbClr val="FF0000"/>
                </a:solidFill>
              </a:rPr>
              <a:t>effect</a:t>
            </a:r>
            <a:r>
              <a:rPr lang="en-US" sz="2000" dirty="0"/>
              <a:t>)</a:t>
            </a:r>
          </a:p>
          <a:p>
            <a:pPr>
              <a:lnSpc>
                <a:spcPct val="90000"/>
              </a:lnSpc>
              <a:defRPr/>
            </a:pPr>
            <a:r>
              <a:rPr lang="en-US" sz="2000" b="1" dirty="0">
                <a:solidFill>
                  <a:srgbClr val="E1670B"/>
                </a:solidFill>
              </a:rPr>
              <a:t>Qualifier:</a:t>
            </a:r>
            <a:r>
              <a:rPr lang="en-US" sz="2000" dirty="0"/>
              <a:t> probably </a:t>
            </a:r>
          </a:p>
        </p:txBody>
      </p:sp>
    </p:spTree>
    <p:extLst>
      <p:ext uri="{BB962C8B-B14F-4D97-AF65-F5344CB8AC3E}">
        <p14:creationId xmlns:p14="http://schemas.microsoft.com/office/powerpoint/2010/main" val="25168697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 6">
            <a:extLst>
              <a:ext uri="{FF2B5EF4-FFF2-40B4-BE49-F238E27FC236}">
                <a16:creationId xmlns:a16="http://schemas.microsoft.com/office/drawing/2014/main" id="{C98F4480-8749-4E48-82BB-3A0F2F311E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249F694-12BA-47C4-9FF3-570372F3B9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386" name="Rectangle 2">
            <a:extLst>
              <a:ext uri="{FF2B5EF4-FFF2-40B4-BE49-F238E27FC236}">
                <a16:creationId xmlns:a16="http://schemas.microsoft.com/office/drawing/2014/main" id="{EF602E8D-F47C-4B49-A4CB-B2A8CDCAF5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96795" y="286789"/>
            <a:ext cx="4751503" cy="916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altLang="en-US" sz="4400" spc="200" dirty="0"/>
              <a:t>Argument 2</a:t>
            </a:r>
          </a:p>
        </p:txBody>
      </p:sp>
      <p:pic>
        <p:nvPicPr>
          <p:cNvPr id="16388" name="Picture 8" descr="us-house-passes-resolution-seeking-to-outlaw-flag-burning">
            <a:extLst>
              <a:ext uri="{FF2B5EF4-FFF2-40B4-BE49-F238E27FC236}">
                <a16:creationId xmlns:a16="http://schemas.microsoft.com/office/drawing/2014/main" id="{9F865112-FEE7-4291-AA28-853057C15F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69" r="35744" b="1"/>
          <a:stretch/>
        </p:blipFill>
        <p:spPr bwMode="auto">
          <a:xfrm>
            <a:off x="516325" y="-7143"/>
            <a:ext cx="3097367" cy="515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664368" cy="51435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6387" name="Rectangle 5">
            <a:extLst>
              <a:ext uri="{FF2B5EF4-FFF2-40B4-BE49-F238E27FC236}">
                <a16:creationId xmlns:a16="http://schemas.microsoft.com/office/drawing/2014/main" id="{66A05EE4-4E0D-43BD-A18B-A04E3BC6AE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9182" y="1563638"/>
            <a:ext cx="3915565" cy="26951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normAutofit/>
          </a:bodyPr>
          <a:lstStyle>
            <a:lvl1pPr>
              <a:spcBef>
                <a:spcPct val="20000"/>
              </a:spcBef>
              <a:buChar char="•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indent="-228600" defTabSz="914400">
              <a:spcBef>
                <a:spcPts val="700"/>
              </a:spcBef>
              <a:buClr>
                <a:schemeClr val="tx2"/>
              </a:buClr>
              <a:buFontTx/>
              <a:buNone/>
            </a:pPr>
            <a:r>
              <a:rPr kumimoji="0" lang="en-US" alt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Conservatives may not like it, but citizens have a constitutional right to burn the American flag. Flag burning is a symbolic, political act and it is precisely such unpopular, offensive symbolic acts that the 1</a:t>
            </a:r>
            <a:r>
              <a:rPr kumimoji="0" lang="en-US" altLang="en-US" sz="1800" baseline="300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st</a:t>
            </a:r>
            <a:r>
              <a:rPr kumimoji="0" lang="en-US" altLang="en-US" sz="18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rPr>
              <a:t> Amendment was designed to protect.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1402" y="0"/>
            <a:ext cx="212598" cy="51435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hought Bubble: Cloud 1">
            <a:extLst>
              <a:ext uri="{FF2B5EF4-FFF2-40B4-BE49-F238E27FC236}">
                <a16:creationId xmlns:a16="http://schemas.microsoft.com/office/drawing/2014/main" id="{669DBFF7-66D5-47A4-87B3-810B6B31D919}"/>
              </a:ext>
            </a:extLst>
          </p:cNvPr>
          <p:cNvSpPr/>
          <p:nvPr/>
        </p:nvSpPr>
        <p:spPr>
          <a:xfrm>
            <a:off x="5530310" y="3579862"/>
            <a:ext cx="2930122" cy="1440160"/>
          </a:xfrm>
          <a:prstGeom prst="cloudCallout">
            <a:avLst>
              <a:gd name="adj1" fmla="val -55340"/>
              <a:gd name="adj2" fmla="val -7127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solidFill>
                <a:srgbClr val="FF0000"/>
              </a:solidFill>
            </a:endParaRPr>
          </a:p>
          <a:p>
            <a:pPr algn="ctr"/>
            <a:r>
              <a:rPr lang="en-GB" sz="1100" dirty="0">
                <a:solidFill>
                  <a:srgbClr val="FF0000"/>
                </a:solidFill>
              </a:rPr>
              <a:t>It guarantees freedom of expression and speech by prohibiting Congress from restricting the press or the rights of individuals to speak freely.  </a:t>
            </a:r>
          </a:p>
        </p:txBody>
      </p:sp>
    </p:spTree>
    <p:extLst>
      <p:ext uri="{BB962C8B-B14F-4D97-AF65-F5344CB8AC3E}">
        <p14:creationId xmlns:p14="http://schemas.microsoft.com/office/powerpoint/2010/main" val="165978758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D061B2F2-F19B-4895-B66F-C6FBD581323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The </a:t>
            </a:r>
            <a:r>
              <a:rPr lang="en-US" altLang="en-US" dirty="0" err="1"/>
              <a:t>Toulminised</a:t>
            </a:r>
            <a:r>
              <a:rPr lang="en-US" altLang="en-US" dirty="0"/>
              <a:t> version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7B35C23E-142E-4893-B50D-0F9088A2E2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87624" y="1275606"/>
            <a:ext cx="5256584" cy="30861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US" sz="1800" b="1" dirty="0">
                <a:solidFill>
                  <a:srgbClr val="E1670B"/>
                </a:solidFill>
              </a:rPr>
              <a:t>Claim: value/judgment </a:t>
            </a:r>
            <a:r>
              <a:rPr lang="en-US" sz="1800" dirty="0"/>
              <a:t>Conservatives may not like it, but citizens do have a Constitutional right to burn the American flag.</a:t>
            </a:r>
          </a:p>
          <a:p>
            <a:pPr>
              <a:lnSpc>
                <a:spcPct val="90000"/>
              </a:lnSpc>
              <a:defRPr/>
            </a:pPr>
            <a:r>
              <a:rPr lang="en-US" sz="1800" b="1" dirty="0">
                <a:solidFill>
                  <a:srgbClr val="E1670B"/>
                </a:solidFill>
              </a:rPr>
              <a:t>Grounds: </a:t>
            </a:r>
            <a:r>
              <a:rPr lang="en-US" sz="1800" dirty="0"/>
              <a:t>Flag burning is a symbolic, political act and it is precisely such unpopular, offensive symbolic acts that the 1st amendment was designed to protect.</a:t>
            </a:r>
          </a:p>
          <a:p>
            <a:pPr>
              <a:lnSpc>
                <a:spcPct val="90000"/>
              </a:lnSpc>
              <a:defRPr/>
            </a:pPr>
            <a:r>
              <a:rPr lang="en-US" sz="1800" b="1" dirty="0">
                <a:solidFill>
                  <a:srgbClr val="E1670B"/>
                </a:solidFill>
              </a:rPr>
              <a:t>Warrant: </a:t>
            </a:r>
            <a:r>
              <a:rPr lang="en-US" sz="1800" dirty="0">
                <a:solidFill>
                  <a:srgbClr val="FF0000"/>
                </a:solidFill>
              </a:rPr>
              <a:t>Not only words, but symbolic acts</a:t>
            </a:r>
            <a:r>
              <a:rPr lang="en-US" sz="1800" dirty="0"/>
              <a:t>, such as flag burning, are included within the scope of the 1st amendment.</a:t>
            </a:r>
          </a:p>
        </p:txBody>
      </p:sp>
    </p:spTree>
    <p:extLst>
      <p:ext uri="{BB962C8B-B14F-4D97-AF65-F5344CB8AC3E}">
        <p14:creationId xmlns:p14="http://schemas.microsoft.com/office/powerpoint/2010/main" val="244774231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D7690-042C-4E0C-8851-C376C9D76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77" y="273934"/>
            <a:ext cx="3268125" cy="990642"/>
          </a:xfrm>
        </p:spPr>
        <p:txBody>
          <a:bodyPr>
            <a:normAutofit/>
          </a:bodyPr>
          <a:lstStyle/>
          <a:p>
            <a:r>
              <a:rPr lang="en-GB" sz="3100" dirty="0"/>
              <a:t>Your DBA argument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1DA28-27CE-40F8-9FF2-788B021EA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563638"/>
            <a:ext cx="3699791" cy="3384376"/>
          </a:xfrm>
        </p:spPr>
        <p:txBody>
          <a:bodyPr>
            <a:normAutofit/>
          </a:bodyPr>
          <a:lstStyle/>
          <a:p>
            <a:r>
              <a:rPr lang="en-GB" sz="1800" dirty="0"/>
              <a:t>Now let’s look at your DBA thesis argument again.</a:t>
            </a:r>
          </a:p>
          <a:p>
            <a:r>
              <a:rPr lang="en-GB" sz="1800" dirty="0"/>
              <a:t>Using Toulmin’s argument model, try to re-structure / re-organise / re-phrase your argument.</a:t>
            </a:r>
          </a:p>
          <a:p>
            <a:r>
              <a:rPr lang="en-GB" sz="1800" dirty="0"/>
              <a:t>Does it sound better? Is it any clearer?</a:t>
            </a:r>
          </a:p>
          <a:p>
            <a:r>
              <a:rPr lang="en-GB" sz="1800" dirty="0"/>
              <a:t>Are you happier with it?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088DD3-C8ED-4960-A9AC-DD87508A33C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1632" r="29059" b="1"/>
          <a:stretch/>
        </p:blipFill>
        <p:spPr>
          <a:xfrm>
            <a:off x="4860032" y="341467"/>
            <a:ext cx="4060728" cy="4055803"/>
          </a:xfrm>
          <a:custGeom>
            <a:avLst/>
            <a:gdLst/>
            <a:ahLst/>
            <a:cxnLst/>
            <a:rect l="l" t="t" r="r" b="b"/>
            <a:pathLst>
              <a:path w="3860171" h="3855489">
                <a:moveTo>
                  <a:pt x="1930086" y="0"/>
                </a:moveTo>
                <a:lnTo>
                  <a:pt x="1967540" y="3511"/>
                </a:lnTo>
                <a:lnTo>
                  <a:pt x="2003824" y="12875"/>
                </a:lnTo>
                <a:lnTo>
                  <a:pt x="2038938" y="26920"/>
                </a:lnTo>
                <a:lnTo>
                  <a:pt x="2075222" y="44477"/>
                </a:lnTo>
                <a:lnTo>
                  <a:pt x="2109166" y="64375"/>
                </a:lnTo>
                <a:lnTo>
                  <a:pt x="2144279" y="85443"/>
                </a:lnTo>
                <a:lnTo>
                  <a:pt x="2179393" y="104171"/>
                </a:lnTo>
                <a:lnTo>
                  <a:pt x="2214507" y="122898"/>
                </a:lnTo>
                <a:lnTo>
                  <a:pt x="2248450" y="136943"/>
                </a:lnTo>
                <a:lnTo>
                  <a:pt x="2285905" y="146307"/>
                </a:lnTo>
                <a:lnTo>
                  <a:pt x="2322189" y="150989"/>
                </a:lnTo>
                <a:lnTo>
                  <a:pt x="2360814" y="150989"/>
                </a:lnTo>
                <a:lnTo>
                  <a:pt x="2400610" y="148648"/>
                </a:lnTo>
                <a:lnTo>
                  <a:pt x="2440405" y="143966"/>
                </a:lnTo>
                <a:lnTo>
                  <a:pt x="2480201" y="138114"/>
                </a:lnTo>
                <a:lnTo>
                  <a:pt x="2519996" y="133432"/>
                </a:lnTo>
                <a:lnTo>
                  <a:pt x="2559792" y="129921"/>
                </a:lnTo>
                <a:lnTo>
                  <a:pt x="2597247" y="131091"/>
                </a:lnTo>
                <a:lnTo>
                  <a:pt x="2633531" y="135773"/>
                </a:lnTo>
                <a:lnTo>
                  <a:pt x="2668644" y="146307"/>
                </a:lnTo>
                <a:lnTo>
                  <a:pt x="2697906" y="161523"/>
                </a:lnTo>
                <a:lnTo>
                  <a:pt x="2725997" y="181421"/>
                </a:lnTo>
                <a:lnTo>
                  <a:pt x="2750577" y="204830"/>
                </a:lnTo>
                <a:lnTo>
                  <a:pt x="2775156" y="231750"/>
                </a:lnTo>
                <a:lnTo>
                  <a:pt x="2797395" y="259841"/>
                </a:lnTo>
                <a:lnTo>
                  <a:pt x="2819634" y="289103"/>
                </a:lnTo>
                <a:lnTo>
                  <a:pt x="2841872" y="318364"/>
                </a:lnTo>
                <a:lnTo>
                  <a:pt x="2864111" y="346455"/>
                </a:lnTo>
                <a:lnTo>
                  <a:pt x="2887520" y="373376"/>
                </a:lnTo>
                <a:lnTo>
                  <a:pt x="2914441" y="396785"/>
                </a:lnTo>
                <a:lnTo>
                  <a:pt x="2940191" y="417853"/>
                </a:lnTo>
                <a:lnTo>
                  <a:pt x="2969452" y="434240"/>
                </a:lnTo>
                <a:lnTo>
                  <a:pt x="3001055" y="448285"/>
                </a:lnTo>
                <a:lnTo>
                  <a:pt x="3034998" y="459990"/>
                </a:lnTo>
                <a:lnTo>
                  <a:pt x="3070112" y="470524"/>
                </a:lnTo>
                <a:lnTo>
                  <a:pt x="3105226" y="479888"/>
                </a:lnTo>
                <a:lnTo>
                  <a:pt x="3141510" y="489251"/>
                </a:lnTo>
                <a:lnTo>
                  <a:pt x="3175453" y="499785"/>
                </a:lnTo>
                <a:lnTo>
                  <a:pt x="3209396" y="511490"/>
                </a:lnTo>
                <a:lnTo>
                  <a:pt x="3240999" y="525535"/>
                </a:lnTo>
                <a:lnTo>
                  <a:pt x="3269090" y="543092"/>
                </a:lnTo>
                <a:lnTo>
                  <a:pt x="3294840" y="564161"/>
                </a:lnTo>
                <a:lnTo>
                  <a:pt x="3315908" y="589911"/>
                </a:lnTo>
                <a:lnTo>
                  <a:pt x="3333465" y="618002"/>
                </a:lnTo>
                <a:lnTo>
                  <a:pt x="3347510" y="649604"/>
                </a:lnTo>
                <a:lnTo>
                  <a:pt x="3359215" y="683547"/>
                </a:lnTo>
                <a:lnTo>
                  <a:pt x="3369749" y="717491"/>
                </a:lnTo>
                <a:lnTo>
                  <a:pt x="3379113" y="753775"/>
                </a:lnTo>
                <a:lnTo>
                  <a:pt x="3388476" y="788889"/>
                </a:lnTo>
                <a:lnTo>
                  <a:pt x="3399010" y="824002"/>
                </a:lnTo>
                <a:lnTo>
                  <a:pt x="3410715" y="857946"/>
                </a:lnTo>
                <a:lnTo>
                  <a:pt x="3424760" y="889548"/>
                </a:lnTo>
                <a:lnTo>
                  <a:pt x="3441147" y="918809"/>
                </a:lnTo>
                <a:lnTo>
                  <a:pt x="3462215" y="944560"/>
                </a:lnTo>
                <a:lnTo>
                  <a:pt x="3485624" y="971480"/>
                </a:lnTo>
                <a:lnTo>
                  <a:pt x="3512545" y="994889"/>
                </a:lnTo>
                <a:lnTo>
                  <a:pt x="3540636" y="1017128"/>
                </a:lnTo>
                <a:lnTo>
                  <a:pt x="3571068" y="1039367"/>
                </a:lnTo>
                <a:lnTo>
                  <a:pt x="3600329" y="1061605"/>
                </a:lnTo>
                <a:lnTo>
                  <a:pt x="3628420" y="1083844"/>
                </a:lnTo>
                <a:lnTo>
                  <a:pt x="3655341" y="1108424"/>
                </a:lnTo>
                <a:lnTo>
                  <a:pt x="3678750" y="1133003"/>
                </a:lnTo>
                <a:lnTo>
                  <a:pt x="3698648" y="1161094"/>
                </a:lnTo>
                <a:lnTo>
                  <a:pt x="3713864" y="1190356"/>
                </a:lnTo>
                <a:lnTo>
                  <a:pt x="3724398" y="1225469"/>
                </a:lnTo>
                <a:lnTo>
                  <a:pt x="3729080" y="1261754"/>
                </a:lnTo>
                <a:lnTo>
                  <a:pt x="3730250" y="1299208"/>
                </a:lnTo>
                <a:lnTo>
                  <a:pt x="3726739" y="1339004"/>
                </a:lnTo>
                <a:lnTo>
                  <a:pt x="3722057" y="1378799"/>
                </a:lnTo>
                <a:lnTo>
                  <a:pt x="3716205" y="1418595"/>
                </a:lnTo>
                <a:lnTo>
                  <a:pt x="3711523" y="1458391"/>
                </a:lnTo>
                <a:lnTo>
                  <a:pt x="3709182" y="1498186"/>
                </a:lnTo>
                <a:lnTo>
                  <a:pt x="3709182" y="1536811"/>
                </a:lnTo>
                <a:lnTo>
                  <a:pt x="3713864" y="1573096"/>
                </a:lnTo>
                <a:lnTo>
                  <a:pt x="3723228" y="1609380"/>
                </a:lnTo>
                <a:lnTo>
                  <a:pt x="3737273" y="1643323"/>
                </a:lnTo>
                <a:lnTo>
                  <a:pt x="3756000" y="1678437"/>
                </a:lnTo>
                <a:lnTo>
                  <a:pt x="3774728" y="1713550"/>
                </a:lnTo>
                <a:lnTo>
                  <a:pt x="3795796" y="1748664"/>
                </a:lnTo>
                <a:lnTo>
                  <a:pt x="3815694" y="1782608"/>
                </a:lnTo>
                <a:lnTo>
                  <a:pt x="3833250" y="1818892"/>
                </a:lnTo>
                <a:lnTo>
                  <a:pt x="3847296" y="1854005"/>
                </a:lnTo>
                <a:lnTo>
                  <a:pt x="3856660" y="1890290"/>
                </a:lnTo>
                <a:lnTo>
                  <a:pt x="3860171" y="1927744"/>
                </a:lnTo>
                <a:lnTo>
                  <a:pt x="3856660" y="1965199"/>
                </a:lnTo>
                <a:lnTo>
                  <a:pt x="3847296" y="2001483"/>
                </a:lnTo>
                <a:lnTo>
                  <a:pt x="3833250" y="2036597"/>
                </a:lnTo>
                <a:lnTo>
                  <a:pt x="3815694" y="2072881"/>
                </a:lnTo>
                <a:lnTo>
                  <a:pt x="3795796" y="2106824"/>
                </a:lnTo>
                <a:lnTo>
                  <a:pt x="3774728" y="2141938"/>
                </a:lnTo>
                <a:lnTo>
                  <a:pt x="3756000" y="2177052"/>
                </a:lnTo>
                <a:lnTo>
                  <a:pt x="3737273" y="2212166"/>
                </a:lnTo>
                <a:lnTo>
                  <a:pt x="3723228" y="2246109"/>
                </a:lnTo>
                <a:lnTo>
                  <a:pt x="3713864" y="2282393"/>
                </a:lnTo>
                <a:lnTo>
                  <a:pt x="3709182" y="2318677"/>
                </a:lnTo>
                <a:lnTo>
                  <a:pt x="3709182" y="2357302"/>
                </a:lnTo>
                <a:lnTo>
                  <a:pt x="3711523" y="2397098"/>
                </a:lnTo>
                <a:lnTo>
                  <a:pt x="3716205" y="2436894"/>
                </a:lnTo>
                <a:lnTo>
                  <a:pt x="3722057" y="2476689"/>
                </a:lnTo>
                <a:lnTo>
                  <a:pt x="3726739" y="2516485"/>
                </a:lnTo>
                <a:lnTo>
                  <a:pt x="3730250" y="2556280"/>
                </a:lnTo>
                <a:lnTo>
                  <a:pt x="3729080" y="2593735"/>
                </a:lnTo>
                <a:lnTo>
                  <a:pt x="3724398" y="2630019"/>
                </a:lnTo>
                <a:lnTo>
                  <a:pt x="3713864" y="2665133"/>
                </a:lnTo>
                <a:lnTo>
                  <a:pt x="3698648" y="2694394"/>
                </a:lnTo>
                <a:lnTo>
                  <a:pt x="3678750" y="2722485"/>
                </a:lnTo>
                <a:lnTo>
                  <a:pt x="3655341" y="2747065"/>
                </a:lnTo>
                <a:lnTo>
                  <a:pt x="3628420" y="2771645"/>
                </a:lnTo>
                <a:lnTo>
                  <a:pt x="3600329" y="2793883"/>
                </a:lnTo>
                <a:lnTo>
                  <a:pt x="3571068" y="2816122"/>
                </a:lnTo>
                <a:lnTo>
                  <a:pt x="3540636" y="2838361"/>
                </a:lnTo>
                <a:lnTo>
                  <a:pt x="3512545" y="2860599"/>
                </a:lnTo>
                <a:lnTo>
                  <a:pt x="3485624" y="2884009"/>
                </a:lnTo>
                <a:lnTo>
                  <a:pt x="3462215" y="2910929"/>
                </a:lnTo>
                <a:lnTo>
                  <a:pt x="3441147" y="2936679"/>
                </a:lnTo>
                <a:lnTo>
                  <a:pt x="3424760" y="2965941"/>
                </a:lnTo>
                <a:lnTo>
                  <a:pt x="3410715" y="2997543"/>
                </a:lnTo>
                <a:lnTo>
                  <a:pt x="3399010" y="3031486"/>
                </a:lnTo>
                <a:lnTo>
                  <a:pt x="3388476" y="3066600"/>
                </a:lnTo>
                <a:lnTo>
                  <a:pt x="3379113" y="3101714"/>
                </a:lnTo>
                <a:lnTo>
                  <a:pt x="3369749" y="3137998"/>
                </a:lnTo>
                <a:lnTo>
                  <a:pt x="3359215" y="3171941"/>
                </a:lnTo>
                <a:lnTo>
                  <a:pt x="3347510" y="3205885"/>
                </a:lnTo>
                <a:lnTo>
                  <a:pt x="3333465" y="3237487"/>
                </a:lnTo>
                <a:lnTo>
                  <a:pt x="3315908" y="3265578"/>
                </a:lnTo>
                <a:lnTo>
                  <a:pt x="3294840" y="3291328"/>
                </a:lnTo>
                <a:lnTo>
                  <a:pt x="3269090" y="3312396"/>
                </a:lnTo>
                <a:lnTo>
                  <a:pt x="3240999" y="3329953"/>
                </a:lnTo>
                <a:lnTo>
                  <a:pt x="3209396" y="3343999"/>
                </a:lnTo>
                <a:lnTo>
                  <a:pt x="3175453" y="3355703"/>
                </a:lnTo>
                <a:lnTo>
                  <a:pt x="3141510" y="3366237"/>
                </a:lnTo>
                <a:lnTo>
                  <a:pt x="3105226" y="3375601"/>
                </a:lnTo>
                <a:lnTo>
                  <a:pt x="3070112" y="3384965"/>
                </a:lnTo>
                <a:lnTo>
                  <a:pt x="3034998" y="3395499"/>
                </a:lnTo>
                <a:lnTo>
                  <a:pt x="3001055" y="3407203"/>
                </a:lnTo>
                <a:lnTo>
                  <a:pt x="2969452" y="3421249"/>
                </a:lnTo>
                <a:lnTo>
                  <a:pt x="2940191" y="3437635"/>
                </a:lnTo>
                <a:lnTo>
                  <a:pt x="2914441" y="3458704"/>
                </a:lnTo>
                <a:lnTo>
                  <a:pt x="2887520" y="3482113"/>
                </a:lnTo>
                <a:lnTo>
                  <a:pt x="2864111" y="3509033"/>
                </a:lnTo>
                <a:lnTo>
                  <a:pt x="2841872" y="3537124"/>
                </a:lnTo>
                <a:lnTo>
                  <a:pt x="2819634" y="3566386"/>
                </a:lnTo>
                <a:lnTo>
                  <a:pt x="2797395" y="3595647"/>
                </a:lnTo>
                <a:lnTo>
                  <a:pt x="2775156" y="3623738"/>
                </a:lnTo>
                <a:lnTo>
                  <a:pt x="2750577" y="3650659"/>
                </a:lnTo>
                <a:lnTo>
                  <a:pt x="2725997" y="3674068"/>
                </a:lnTo>
                <a:lnTo>
                  <a:pt x="2697906" y="3693966"/>
                </a:lnTo>
                <a:lnTo>
                  <a:pt x="2668644" y="3709182"/>
                </a:lnTo>
                <a:lnTo>
                  <a:pt x="2633531" y="3719716"/>
                </a:lnTo>
                <a:lnTo>
                  <a:pt x="2597247" y="3724398"/>
                </a:lnTo>
                <a:lnTo>
                  <a:pt x="2559792" y="3725568"/>
                </a:lnTo>
                <a:lnTo>
                  <a:pt x="2519996" y="3722057"/>
                </a:lnTo>
                <a:lnTo>
                  <a:pt x="2480201" y="3717375"/>
                </a:lnTo>
                <a:lnTo>
                  <a:pt x="2440405" y="3711523"/>
                </a:lnTo>
                <a:lnTo>
                  <a:pt x="2400610" y="3706841"/>
                </a:lnTo>
                <a:lnTo>
                  <a:pt x="2360814" y="3704500"/>
                </a:lnTo>
                <a:lnTo>
                  <a:pt x="2322189" y="3704500"/>
                </a:lnTo>
                <a:lnTo>
                  <a:pt x="2285905" y="3709182"/>
                </a:lnTo>
                <a:lnTo>
                  <a:pt x="2248450" y="3718545"/>
                </a:lnTo>
                <a:lnTo>
                  <a:pt x="2214507" y="3732591"/>
                </a:lnTo>
                <a:lnTo>
                  <a:pt x="2179393" y="3751318"/>
                </a:lnTo>
                <a:lnTo>
                  <a:pt x="2144279" y="3770045"/>
                </a:lnTo>
                <a:lnTo>
                  <a:pt x="2109166" y="3791114"/>
                </a:lnTo>
                <a:lnTo>
                  <a:pt x="2075222" y="3811011"/>
                </a:lnTo>
                <a:lnTo>
                  <a:pt x="2038938" y="3828568"/>
                </a:lnTo>
                <a:lnTo>
                  <a:pt x="2003824" y="3842614"/>
                </a:lnTo>
                <a:lnTo>
                  <a:pt x="1967540" y="3851978"/>
                </a:lnTo>
                <a:lnTo>
                  <a:pt x="1930086" y="3855489"/>
                </a:lnTo>
                <a:lnTo>
                  <a:pt x="1892631" y="3851978"/>
                </a:lnTo>
                <a:lnTo>
                  <a:pt x="1856347" y="3842614"/>
                </a:lnTo>
                <a:lnTo>
                  <a:pt x="1821233" y="3828568"/>
                </a:lnTo>
                <a:lnTo>
                  <a:pt x="1784949" y="3811011"/>
                </a:lnTo>
                <a:lnTo>
                  <a:pt x="1751005" y="3791114"/>
                </a:lnTo>
                <a:lnTo>
                  <a:pt x="1715892" y="3770045"/>
                </a:lnTo>
                <a:lnTo>
                  <a:pt x="1680778" y="3751318"/>
                </a:lnTo>
                <a:lnTo>
                  <a:pt x="1645664" y="3732591"/>
                </a:lnTo>
                <a:lnTo>
                  <a:pt x="1610550" y="3718545"/>
                </a:lnTo>
                <a:lnTo>
                  <a:pt x="1574266" y="3709182"/>
                </a:lnTo>
                <a:lnTo>
                  <a:pt x="1537982" y="3704500"/>
                </a:lnTo>
                <a:lnTo>
                  <a:pt x="1499357" y="3704500"/>
                </a:lnTo>
                <a:lnTo>
                  <a:pt x="1459561" y="3706841"/>
                </a:lnTo>
                <a:lnTo>
                  <a:pt x="1419766" y="3711523"/>
                </a:lnTo>
                <a:lnTo>
                  <a:pt x="1379970" y="3717375"/>
                </a:lnTo>
                <a:lnTo>
                  <a:pt x="1340175" y="3722057"/>
                </a:lnTo>
                <a:lnTo>
                  <a:pt x="1300379" y="3725568"/>
                </a:lnTo>
                <a:lnTo>
                  <a:pt x="1262924" y="3724398"/>
                </a:lnTo>
                <a:lnTo>
                  <a:pt x="1226640" y="3719716"/>
                </a:lnTo>
                <a:lnTo>
                  <a:pt x="1191526" y="3709182"/>
                </a:lnTo>
                <a:lnTo>
                  <a:pt x="1162265" y="3693966"/>
                </a:lnTo>
                <a:lnTo>
                  <a:pt x="1134174" y="3674068"/>
                </a:lnTo>
                <a:lnTo>
                  <a:pt x="1109594" y="3650659"/>
                </a:lnTo>
                <a:lnTo>
                  <a:pt x="1085015" y="3623738"/>
                </a:lnTo>
                <a:lnTo>
                  <a:pt x="1062776" y="3595647"/>
                </a:lnTo>
                <a:lnTo>
                  <a:pt x="1040537" y="3566386"/>
                </a:lnTo>
                <a:lnTo>
                  <a:pt x="1018299" y="3537124"/>
                </a:lnTo>
                <a:lnTo>
                  <a:pt x="996060" y="3509033"/>
                </a:lnTo>
                <a:lnTo>
                  <a:pt x="972651" y="3482113"/>
                </a:lnTo>
                <a:lnTo>
                  <a:pt x="945730" y="3458704"/>
                </a:lnTo>
                <a:lnTo>
                  <a:pt x="919980" y="3437635"/>
                </a:lnTo>
                <a:lnTo>
                  <a:pt x="890719" y="3421249"/>
                </a:lnTo>
                <a:lnTo>
                  <a:pt x="859116" y="3407203"/>
                </a:lnTo>
                <a:lnTo>
                  <a:pt x="825173" y="3395499"/>
                </a:lnTo>
                <a:lnTo>
                  <a:pt x="790059" y="3384965"/>
                </a:lnTo>
                <a:lnTo>
                  <a:pt x="754946" y="3375601"/>
                </a:lnTo>
                <a:lnTo>
                  <a:pt x="718662" y="3366237"/>
                </a:lnTo>
                <a:lnTo>
                  <a:pt x="684718" y="3355703"/>
                </a:lnTo>
                <a:lnTo>
                  <a:pt x="650775" y="3343999"/>
                </a:lnTo>
                <a:lnTo>
                  <a:pt x="619173" y="3329953"/>
                </a:lnTo>
                <a:lnTo>
                  <a:pt x="591082" y="3312396"/>
                </a:lnTo>
                <a:lnTo>
                  <a:pt x="565332" y="3291328"/>
                </a:lnTo>
                <a:lnTo>
                  <a:pt x="544263" y="3265578"/>
                </a:lnTo>
                <a:lnTo>
                  <a:pt x="526706" y="3237487"/>
                </a:lnTo>
                <a:lnTo>
                  <a:pt x="512661" y="3205885"/>
                </a:lnTo>
                <a:lnTo>
                  <a:pt x="500956" y="3171941"/>
                </a:lnTo>
                <a:lnTo>
                  <a:pt x="490422" y="3137998"/>
                </a:lnTo>
                <a:lnTo>
                  <a:pt x="481059" y="3101714"/>
                </a:lnTo>
                <a:lnTo>
                  <a:pt x="471695" y="3066600"/>
                </a:lnTo>
                <a:lnTo>
                  <a:pt x="461161" y="3031486"/>
                </a:lnTo>
                <a:lnTo>
                  <a:pt x="449456" y="2997543"/>
                </a:lnTo>
                <a:lnTo>
                  <a:pt x="435411" y="2965941"/>
                </a:lnTo>
                <a:lnTo>
                  <a:pt x="419024" y="2936679"/>
                </a:lnTo>
                <a:lnTo>
                  <a:pt x="397956" y="2910929"/>
                </a:lnTo>
                <a:lnTo>
                  <a:pt x="374547" y="2884009"/>
                </a:lnTo>
                <a:lnTo>
                  <a:pt x="347626" y="2860599"/>
                </a:lnTo>
                <a:lnTo>
                  <a:pt x="318365" y="2838361"/>
                </a:lnTo>
                <a:lnTo>
                  <a:pt x="289103" y="2816122"/>
                </a:lnTo>
                <a:lnTo>
                  <a:pt x="259842" y="2793883"/>
                </a:lnTo>
                <a:lnTo>
                  <a:pt x="231751" y="2771645"/>
                </a:lnTo>
                <a:lnTo>
                  <a:pt x="204830" y="2747065"/>
                </a:lnTo>
                <a:lnTo>
                  <a:pt x="181421" y="2722485"/>
                </a:lnTo>
                <a:lnTo>
                  <a:pt x="161523" y="2694394"/>
                </a:lnTo>
                <a:lnTo>
                  <a:pt x="146308" y="2665133"/>
                </a:lnTo>
                <a:lnTo>
                  <a:pt x="135773" y="2630019"/>
                </a:lnTo>
                <a:lnTo>
                  <a:pt x="131092" y="2593735"/>
                </a:lnTo>
                <a:lnTo>
                  <a:pt x="129921" y="2556280"/>
                </a:lnTo>
                <a:lnTo>
                  <a:pt x="133432" y="2516485"/>
                </a:lnTo>
                <a:lnTo>
                  <a:pt x="138114" y="2476689"/>
                </a:lnTo>
                <a:lnTo>
                  <a:pt x="143967" y="2436894"/>
                </a:lnTo>
                <a:lnTo>
                  <a:pt x="148648" y="2397098"/>
                </a:lnTo>
                <a:lnTo>
                  <a:pt x="150989" y="2357302"/>
                </a:lnTo>
                <a:lnTo>
                  <a:pt x="150989" y="2318677"/>
                </a:lnTo>
                <a:lnTo>
                  <a:pt x="146308" y="2282393"/>
                </a:lnTo>
                <a:lnTo>
                  <a:pt x="136944" y="2246109"/>
                </a:lnTo>
                <a:lnTo>
                  <a:pt x="122898" y="2212166"/>
                </a:lnTo>
                <a:lnTo>
                  <a:pt x="105341" y="2177052"/>
                </a:lnTo>
                <a:lnTo>
                  <a:pt x="85444" y="2141938"/>
                </a:lnTo>
                <a:lnTo>
                  <a:pt x="64375" y="2106824"/>
                </a:lnTo>
                <a:lnTo>
                  <a:pt x="44478" y="2072881"/>
                </a:lnTo>
                <a:lnTo>
                  <a:pt x="26921" y="2036597"/>
                </a:lnTo>
                <a:lnTo>
                  <a:pt x="12875" y="2001483"/>
                </a:lnTo>
                <a:lnTo>
                  <a:pt x="3512" y="1965199"/>
                </a:lnTo>
                <a:lnTo>
                  <a:pt x="0" y="1927744"/>
                </a:lnTo>
                <a:lnTo>
                  <a:pt x="3512" y="1890290"/>
                </a:lnTo>
                <a:lnTo>
                  <a:pt x="12875" y="1854005"/>
                </a:lnTo>
                <a:lnTo>
                  <a:pt x="26921" y="1818892"/>
                </a:lnTo>
                <a:lnTo>
                  <a:pt x="44478" y="1782608"/>
                </a:lnTo>
                <a:lnTo>
                  <a:pt x="64375" y="1748664"/>
                </a:lnTo>
                <a:lnTo>
                  <a:pt x="85444" y="1713550"/>
                </a:lnTo>
                <a:lnTo>
                  <a:pt x="105341" y="1678437"/>
                </a:lnTo>
                <a:lnTo>
                  <a:pt x="122898" y="1643323"/>
                </a:lnTo>
                <a:lnTo>
                  <a:pt x="136944" y="1609380"/>
                </a:lnTo>
                <a:lnTo>
                  <a:pt x="146308" y="1573096"/>
                </a:lnTo>
                <a:lnTo>
                  <a:pt x="150989" y="1536811"/>
                </a:lnTo>
                <a:lnTo>
                  <a:pt x="150989" y="1498186"/>
                </a:lnTo>
                <a:lnTo>
                  <a:pt x="148648" y="1458391"/>
                </a:lnTo>
                <a:lnTo>
                  <a:pt x="143967" y="1418595"/>
                </a:lnTo>
                <a:lnTo>
                  <a:pt x="138114" y="1378799"/>
                </a:lnTo>
                <a:lnTo>
                  <a:pt x="133432" y="1339004"/>
                </a:lnTo>
                <a:lnTo>
                  <a:pt x="129921" y="1299208"/>
                </a:lnTo>
                <a:lnTo>
                  <a:pt x="131092" y="1261754"/>
                </a:lnTo>
                <a:lnTo>
                  <a:pt x="135773" y="1225469"/>
                </a:lnTo>
                <a:lnTo>
                  <a:pt x="146308" y="1190356"/>
                </a:lnTo>
                <a:lnTo>
                  <a:pt x="161523" y="1161094"/>
                </a:lnTo>
                <a:lnTo>
                  <a:pt x="181421" y="1133003"/>
                </a:lnTo>
                <a:lnTo>
                  <a:pt x="204830" y="1108424"/>
                </a:lnTo>
                <a:lnTo>
                  <a:pt x="231751" y="1083844"/>
                </a:lnTo>
                <a:lnTo>
                  <a:pt x="259842" y="1061605"/>
                </a:lnTo>
                <a:lnTo>
                  <a:pt x="289103" y="1039367"/>
                </a:lnTo>
                <a:lnTo>
                  <a:pt x="318365" y="1017128"/>
                </a:lnTo>
                <a:lnTo>
                  <a:pt x="347626" y="994889"/>
                </a:lnTo>
                <a:lnTo>
                  <a:pt x="374547" y="971480"/>
                </a:lnTo>
                <a:lnTo>
                  <a:pt x="397956" y="944560"/>
                </a:lnTo>
                <a:lnTo>
                  <a:pt x="419024" y="918809"/>
                </a:lnTo>
                <a:lnTo>
                  <a:pt x="435411" y="889548"/>
                </a:lnTo>
                <a:lnTo>
                  <a:pt x="449456" y="857946"/>
                </a:lnTo>
                <a:lnTo>
                  <a:pt x="461161" y="824002"/>
                </a:lnTo>
                <a:lnTo>
                  <a:pt x="471695" y="788889"/>
                </a:lnTo>
                <a:lnTo>
                  <a:pt x="481059" y="753775"/>
                </a:lnTo>
                <a:lnTo>
                  <a:pt x="490422" y="717491"/>
                </a:lnTo>
                <a:lnTo>
                  <a:pt x="500956" y="683547"/>
                </a:lnTo>
                <a:lnTo>
                  <a:pt x="512661" y="649604"/>
                </a:lnTo>
                <a:lnTo>
                  <a:pt x="526706" y="618002"/>
                </a:lnTo>
                <a:lnTo>
                  <a:pt x="544263" y="589911"/>
                </a:lnTo>
                <a:lnTo>
                  <a:pt x="565332" y="564161"/>
                </a:lnTo>
                <a:lnTo>
                  <a:pt x="591082" y="543092"/>
                </a:lnTo>
                <a:lnTo>
                  <a:pt x="619173" y="525535"/>
                </a:lnTo>
                <a:lnTo>
                  <a:pt x="650775" y="511490"/>
                </a:lnTo>
                <a:lnTo>
                  <a:pt x="684718" y="499785"/>
                </a:lnTo>
                <a:lnTo>
                  <a:pt x="718662" y="489251"/>
                </a:lnTo>
                <a:lnTo>
                  <a:pt x="754946" y="479888"/>
                </a:lnTo>
                <a:lnTo>
                  <a:pt x="790059" y="470524"/>
                </a:lnTo>
                <a:lnTo>
                  <a:pt x="825173" y="459990"/>
                </a:lnTo>
                <a:lnTo>
                  <a:pt x="859116" y="448285"/>
                </a:lnTo>
                <a:lnTo>
                  <a:pt x="890719" y="434240"/>
                </a:lnTo>
                <a:lnTo>
                  <a:pt x="919980" y="417853"/>
                </a:lnTo>
                <a:lnTo>
                  <a:pt x="945730" y="396785"/>
                </a:lnTo>
                <a:lnTo>
                  <a:pt x="972651" y="373376"/>
                </a:lnTo>
                <a:lnTo>
                  <a:pt x="996060" y="346455"/>
                </a:lnTo>
                <a:lnTo>
                  <a:pt x="1018299" y="318364"/>
                </a:lnTo>
                <a:lnTo>
                  <a:pt x="1040537" y="289103"/>
                </a:lnTo>
                <a:lnTo>
                  <a:pt x="1062776" y="259841"/>
                </a:lnTo>
                <a:lnTo>
                  <a:pt x="1085015" y="231750"/>
                </a:lnTo>
                <a:lnTo>
                  <a:pt x="1109594" y="204830"/>
                </a:lnTo>
                <a:lnTo>
                  <a:pt x="1134174" y="181421"/>
                </a:lnTo>
                <a:lnTo>
                  <a:pt x="1162265" y="161523"/>
                </a:lnTo>
                <a:lnTo>
                  <a:pt x="1191526" y="146307"/>
                </a:lnTo>
                <a:lnTo>
                  <a:pt x="1226640" y="135773"/>
                </a:lnTo>
                <a:lnTo>
                  <a:pt x="1262924" y="131091"/>
                </a:lnTo>
                <a:lnTo>
                  <a:pt x="1300379" y="129921"/>
                </a:lnTo>
                <a:lnTo>
                  <a:pt x="1340175" y="133432"/>
                </a:lnTo>
                <a:lnTo>
                  <a:pt x="1379970" y="138114"/>
                </a:lnTo>
                <a:lnTo>
                  <a:pt x="1419766" y="143966"/>
                </a:lnTo>
                <a:lnTo>
                  <a:pt x="1459561" y="148648"/>
                </a:lnTo>
                <a:lnTo>
                  <a:pt x="1499357" y="150989"/>
                </a:lnTo>
                <a:lnTo>
                  <a:pt x="1537982" y="150989"/>
                </a:lnTo>
                <a:lnTo>
                  <a:pt x="1574266" y="146307"/>
                </a:lnTo>
                <a:lnTo>
                  <a:pt x="1610550" y="136943"/>
                </a:lnTo>
                <a:lnTo>
                  <a:pt x="1645664" y="122898"/>
                </a:lnTo>
                <a:lnTo>
                  <a:pt x="1680778" y="104171"/>
                </a:lnTo>
                <a:lnTo>
                  <a:pt x="1715892" y="85443"/>
                </a:lnTo>
                <a:lnTo>
                  <a:pt x="1751005" y="64375"/>
                </a:lnTo>
                <a:lnTo>
                  <a:pt x="1784949" y="44477"/>
                </a:lnTo>
                <a:lnTo>
                  <a:pt x="1821233" y="26920"/>
                </a:lnTo>
                <a:lnTo>
                  <a:pt x="1856347" y="12875"/>
                </a:lnTo>
                <a:lnTo>
                  <a:pt x="1892631" y="351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13172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"/>
</p:tagLst>
</file>

<file path=ppt/theme/theme1.xml><?xml version="1.0" encoding="utf-8"?>
<a:theme xmlns:a="http://schemas.openxmlformats.org/drawingml/2006/main" name="Badg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1862</Words>
  <Application>Microsoft Office PowerPoint</Application>
  <PresentationFormat>On-screen Show (16:9)</PresentationFormat>
  <Paragraphs>195</Paragraphs>
  <Slides>32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41" baseType="lpstr">
      <vt:lpstr>Times New Roman</vt:lpstr>
      <vt:lpstr>Wingdings</vt:lpstr>
      <vt:lpstr>inherit</vt:lpstr>
      <vt:lpstr>Arial</vt:lpstr>
      <vt:lpstr>Calibri</vt:lpstr>
      <vt:lpstr>Gill Sans MT</vt:lpstr>
      <vt:lpstr>Alegreya Sans</vt:lpstr>
      <vt:lpstr>Impact</vt:lpstr>
      <vt:lpstr>Badge</vt:lpstr>
      <vt:lpstr>PowerPoint Presentation</vt:lpstr>
      <vt:lpstr>What is an argument?</vt:lpstr>
      <vt:lpstr>Premise/s and conclusion/s </vt:lpstr>
      <vt:lpstr>      Premise  </vt:lpstr>
      <vt:lpstr>Identifying premise/s and conclusion/s</vt:lpstr>
      <vt:lpstr>Indicator words </vt:lpstr>
      <vt:lpstr>Tips on finding arguments</vt:lpstr>
      <vt:lpstr>What is not an argument?</vt:lpstr>
      <vt:lpstr>Arguing vs. Reporting</vt:lpstr>
      <vt:lpstr> Arguments vs. Unsupported Assertions </vt:lpstr>
      <vt:lpstr> Arguments vs. Conditional Statements </vt:lpstr>
      <vt:lpstr> Arguments vs. Illustrations </vt:lpstr>
      <vt:lpstr>Arguments vs. Explanations</vt:lpstr>
      <vt:lpstr>Argument: advertising</vt:lpstr>
      <vt:lpstr>The importance of your doctoral argument</vt:lpstr>
      <vt:lpstr>Your dba argument</vt:lpstr>
      <vt:lpstr>PowerPoint Presentation</vt:lpstr>
      <vt:lpstr>The Toulmin model of argument</vt:lpstr>
      <vt:lpstr>The Toulmin model: first triad </vt:lpstr>
      <vt:lpstr>The Claim   </vt:lpstr>
      <vt:lpstr>The Grounds (Data)</vt:lpstr>
      <vt:lpstr>The Warrant (1)</vt:lpstr>
      <vt:lpstr>The Warrant (2)</vt:lpstr>
      <vt:lpstr>The Toulmin model: second  triad </vt:lpstr>
      <vt:lpstr>The second triad</vt:lpstr>
      <vt:lpstr>The Toulmin model: example</vt:lpstr>
      <vt:lpstr>Argument: independent practice</vt:lpstr>
      <vt:lpstr>Example 1</vt:lpstr>
      <vt:lpstr>The Toulminised version</vt:lpstr>
      <vt:lpstr>Argument 2</vt:lpstr>
      <vt:lpstr>The Toulminised version</vt:lpstr>
      <vt:lpstr>Your DBA argument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Pepa Grundy</dc:creator>
  <cp:lastModifiedBy>Pepa Grundy</cp:lastModifiedBy>
  <cp:revision>15</cp:revision>
  <dcterms:created xsi:type="dcterms:W3CDTF">2020-11-30T08:42:50Z</dcterms:created>
  <dcterms:modified xsi:type="dcterms:W3CDTF">2021-03-01T08:49:09Z</dcterms:modified>
</cp:coreProperties>
</file>