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4" autoAdjust="0"/>
    <p:restoredTop sz="94660"/>
  </p:normalViewPr>
  <p:slideViewPr>
    <p:cSldViewPr snapToGrid="0">
      <p:cViewPr varScale="1">
        <p:scale>
          <a:sx n="94" d="100"/>
          <a:sy n="94" d="100"/>
        </p:scale>
        <p:origin x="114" y="3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https://uowtsd-my.sharepoint.com/personal/2615895_student_uwtsd_ac_uk/Documents/Book1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spc="100" baseline="0">
              <a:solidFill>
                <a:schemeClr val="lt1">
                  <a:lumMod val="9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1"/>
          <c:order val="1"/>
          <c:tx>
            <c:strRef>
              <c:f>Sheet1!$H$7</c:f>
              <c:strCache>
                <c:ptCount val="1"/>
                <c:pt idx="0">
                  <c:v>price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E7F2-4330-BFF5-4BE611B71AFD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E7F2-4330-BFF5-4BE611B71AFD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E7F2-4330-BFF5-4BE611B71AFD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E7F2-4330-BFF5-4BE611B71AFD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9-E7F2-4330-BFF5-4BE611B71AFD}"/>
              </c:ext>
            </c:extLst>
          </c:dPt>
          <c:dPt>
            <c:idx val="5"/>
            <c:bubble3D val="0"/>
            <c:spPr>
              <a:gradFill rotWithShape="1">
                <a:gsLst>
                  <a:gs pos="0">
                    <a:schemeClr val="accent6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B-E7F2-4330-BFF5-4BE611B71AFD}"/>
              </c:ext>
            </c:extLst>
          </c:dPt>
          <c:dPt>
            <c:idx val="6"/>
            <c:bubble3D val="0"/>
            <c:spPr>
              <a:gradFill rotWithShape="1">
                <a:gsLst>
                  <a:gs pos="0">
                    <a:schemeClr val="accent1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D-E7F2-4330-BFF5-4BE611B71AFD}"/>
              </c:ext>
            </c:extLst>
          </c:dPt>
          <c:dPt>
            <c:idx val="7"/>
            <c:bubble3D val="0"/>
            <c:spPr>
              <a:gradFill rotWithShape="1">
                <a:gsLst>
                  <a:gs pos="0">
                    <a:schemeClr val="accent2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F-E7F2-4330-BFF5-4BE611B71AFD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lt1">
                        <a:lumMod val="8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>
                  <a:solidFill>
                    <a:schemeClr val="lt1">
                      <a:lumMod val="95000"/>
                      <a:alpha val="54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Sheet1!$F$8:$F$15</c:f>
              <c:strCache>
                <c:ptCount val="8"/>
                <c:pt idx="0">
                  <c:v>black and white</c:v>
                </c:pt>
                <c:pt idx="1">
                  <c:v>colour </c:v>
                </c:pt>
                <c:pt idx="2">
                  <c:v>colour </c:v>
                </c:pt>
                <c:pt idx="3">
                  <c:v>binding </c:v>
                </c:pt>
                <c:pt idx="4">
                  <c:v>binding </c:v>
                </c:pt>
                <c:pt idx="5">
                  <c:v>laminating </c:v>
                </c:pt>
                <c:pt idx="6">
                  <c:v>laminating </c:v>
                </c:pt>
                <c:pt idx="7">
                  <c:v>printing poster</c:v>
                </c:pt>
              </c:strCache>
            </c:strRef>
          </c:cat>
          <c:val>
            <c:numRef>
              <c:f>Sheet1!$H$8:$H$15</c:f>
              <c:numCache>
                <c:formatCode>General</c:formatCode>
                <c:ptCount val="8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 formatCode="&quot;£&quot;#,##0.00_);[Red]\(&quot;£&quot;#,##0.00\)">
                  <c:v>3</c:v>
                </c:pt>
                <c:pt idx="4" formatCode="&quot;£&quot;#,##0.00_);[Red]\(&quot;£&quot;#,##0.00\)">
                  <c:v>2.5</c:v>
                </c:pt>
                <c:pt idx="5" formatCode="&quot;£&quot;#,##0.00_);[Red]\(&quot;£&quot;#,##0.00\)">
                  <c:v>1.5</c:v>
                </c:pt>
                <c:pt idx="6" formatCode="&quot;£&quot;#,##0.00_);[Red]\(&quot;£&quot;#,##0.00\)">
                  <c:v>2.5</c:v>
                </c:pt>
                <c:pt idx="7" formatCode="&quot;£&quot;#,##0.00_);[Red]\(&quot;£&quot;#,##0.00\)">
                  <c:v>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0-E7F2-4330-BFF5-4BE611B71AFD}"/>
            </c:ext>
          </c:extLst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  <c:extLst>
          <c:ext xmlns:c15="http://schemas.microsoft.com/office/drawing/2012/chart" uri="{02D57815-91ED-43cb-92C2-25804820EDAC}">
            <c15:filteredPie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Sheet1!$G$7</c15:sqref>
                        </c15:formulaRef>
                      </c:ext>
                    </c:extLst>
                    <c:strCache>
                      <c:ptCount val="1"/>
                      <c:pt idx="0">
                        <c:v>size</c:v>
                      </c:pt>
                    </c:strCache>
                  </c:strRef>
                </c:tx>
                <c:dPt>
                  <c:idx val="0"/>
                  <c:bubble3D val="0"/>
                  <c:spPr>
                    <a:gradFill rotWithShape="1">
                      <a:gsLst>
                        <a:gs pos="0">
                          <a:schemeClr val="accent1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1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1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>
                    <c:ext xmlns:c16="http://schemas.microsoft.com/office/drawing/2014/chart" uri="{C3380CC4-5D6E-409C-BE32-E72D297353CC}">
                      <c16:uniqueId val="{00000012-E7F2-4330-BFF5-4BE611B71AFD}"/>
                    </c:ext>
                  </c:extLst>
                </c:dPt>
                <c:dPt>
                  <c:idx val="1"/>
                  <c:bubble3D val="0"/>
                  <c:spPr>
                    <a:gradFill rotWithShape="1">
                      <a:gsLst>
                        <a:gs pos="0">
                          <a:schemeClr val="accent2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2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2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>
                    <c:ext xmlns:c16="http://schemas.microsoft.com/office/drawing/2014/chart" uri="{C3380CC4-5D6E-409C-BE32-E72D297353CC}">
                      <c16:uniqueId val="{00000014-E7F2-4330-BFF5-4BE611B71AFD}"/>
                    </c:ext>
                  </c:extLst>
                </c:dPt>
                <c:dPt>
                  <c:idx val="2"/>
                  <c:bubble3D val="0"/>
                  <c:spPr>
                    <a:gradFill rotWithShape="1">
                      <a:gsLst>
                        <a:gs pos="0">
                          <a:schemeClr val="accent3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3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3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>
                    <c:ext xmlns:c16="http://schemas.microsoft.com/office/drawing/2014/chart" uri="{C3380CC4-5D6E-409C-BE32-E72D297353CC}">
                      <c16:uniqueId val="{00000016-E7F2-4330-BFF5-4BE611B71AFD}"/>
                    </c:ext>
                  </c:extLst>
                </c:dPt>
                <c:dPt>
                  <c:idx val="3"/>
                  <c:bubble3D val="0"/>
                  <c:spPr>
                    <a:gradFill rotWithShape="1">
                      <a:gsLst>
                        <a:gs pos="0">
                          <a:schemeClr val="accent4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4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4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>
                    <c:ext xmlns:c16="http://schemas.microsoft.com/office/drawing/2014/chart" uri="{C3380CC4-5D6E-409C-BE32-E72D297353CC}">
                      <c16:uniqueId val="{00000018-E7F2-4330-BFF5-4BE611B71AFD}"/>
                    </c:ext>
                  </c:extLst>
                </c:dPt>
                <c:dPt>
                  <c:idx val="4"/>
                  <c:bubble3D val="0"/>
                  <c:spPr>
                    <a:gradFill rotWithShape="1">
                      <a:gsLst>
                        <a:gs pos="0">
                          <a:schemeClr val="accent5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5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5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>
                    <c:ext xmlns:c16="http://schemas.microsoft.com/office/drawing/2014/chart" uri="{C3380CC4-5D6E-409C-BE32-E72D297353CC}">
                      <c16:uniqueId val="{0000001A-E7F2-4330-BFF5-4BE611B71AFD}"/>
                    </c:ext>
                  </c:extLst>
                </c:dPt>
                <c:dPt>
                  <c:idx val="5"/>
                  <c:bubble3D val="0"/>
                  <c:spPr>
                    <a:gradFill rotWithShape="1">
                      <a:gsLst>
                        <a:gs pos="0">
                          <a:schemeClr val="accent6"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6"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6"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>
                    <c:ext xmlns:c16="http://schemas.microsoft.com/office/drawing/2014/chart" uri="{C3380CC4-5D6E-409C-BE32-E72D297353CC}">
                      <c16:uniqueId val="{0000001C-E7F2-4330-BFF5-4BE611B71AFD}"/>
                    </c:ext>
                  </c:extLst>
                </c:dPt>
                <c:dPt>
                  <c:idx val="6"/>
                  <c:bubble3D val="0"/>
                  <c:spPr>
                    <a:gradFill rotWithShape="1">
                      <a:gsLst>
                        <a:gs pos="0">
                          <a:schemeClr val="accent1">
                            <a:lumMod val="60000"/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1">
                            <a:lumMod val="60000"/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1">
                            <a:lumMod val="60000"/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>
                    <c:ext xmlns:c16="http://schemas.microsoft.com/office/drawing/2014/chart" uri="{C3380CC4-5D6E-409C-BE32-E72D297353CC}">
                      <c16:uniqueId val="{0000001E-E7F2-4330-BFF5-4BE611B71AFD}"/>
                    </c:ext>
                  </c:extLst>
                </c:dPt>
                <c:dPt>
                  <c:idx val="7"/>
                  <c:bubble3D val="0"/>
                  <c:spPr>
                    <a:gradFill rotWithShape="1">
                      <a:gsLst>
                        <a:gs pos="0">
                          <a:schemeClr val="accent2">
                            <a:lumMod val="60000"/>
                            <a:satMod val="103000"/>
                            <a:lumMod val="102000"/>
                            <a:tint val="94000"/>
                          </a:schemeClr>
                        </a:gs>
                        <a:gs pos="50000">
                          <a:schemeClr val="accent2">
                            <a:lumMod val="60000"/>
                            <a:satMod val="110000"/>
                            <a:lumMod val="100000"/>
                            <a:shade val="100000"/>
                          </a:schemeClr>
                        </a:gs>
                        <a:gs pos="100000">
                          <a:schemeClr val="accent2">
                            <a:lumMod val="60000"/>
                            <a:lumMod val="99000"/>
                            <a:satMod val="120000"/>
                            <a:shade val="78000"/>
                          </a:schemeClr>
                        </a:gs>
                      </a:gsLst>
                      <a:lin ang="5400000" scaled="0"/>
                    </a:gradFill>
                    <a:ln>
                      <a:noFill/>
                    </a:ln>
                    <a:effectLst>
                      <a:outerShdw blurRad="57150" dist="19050" dir="5400000" algn="ctr" rotWithShape="0">
                        <a:srgbClr val="000000">
                          <a:alpha val="63000"/>
                        </a:srgbClr>
                      </a:outerShdw>
                    </a:effectLst>
                  </c:spPr>
                  <c:extLst>
                    <c:ext xmlns:c16="http://schemas.microsoft.com/office/drawing/2014/chart" uri="{C3380CC4-5D6E-409C-BE32-E72D297353CC}">
                      <c16:uniqueId val="{00000020-E7F2-4330-BFF5-4BE611B71AFD}"/>
                    </c:ext>
                  </c:extLst>
                </c:dPt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0" i="0" u="none" strike="noStrike" kern="1200" baseline="0">
                          <a:solidFill>
                            <a:schemeClr val="lt1">
                              <a:lumMod val="8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en-US"/>
                    </a:p>
                  </c:txPr>
                  <c:dLblPos val="bestFit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1"/>
                  <c:leaderLines>
                    <c:spPr>
                      <a:ln w="9525">
                        <a:solidFill>
                          <a:schemeClr val="lt1">
                            <a:lumMod val="95000"/>
                            <a:alpha val="54000"/>
                          </a:schemeClr>
                        </a:solidFill>
                      </a:ln>
                      <a:effectLst/>
                    </c:spPr>
                  </c:leaderLines>
                  <c:extLst>
                    <c:ext uri="{CE6537A1-D6FC-4f65-9D91-7224C49458BB}"/>
                  </c:extLst>
                </c:dLbls>
                <c:cat>
                  <c:strRef>
                    <c:extLst>
                      <c:ext uri="{02D57815-91ED-43cb-92C2-25804820EDAC}">
                        <c15:formulaRef>
                          <c15:sqref>Sheet1!$F$8:$F$15</c15:sqref>
                        </c15:formulaRef>
                      </c:ext>
                    </c:extLst>
                    <c:strCache>
                      <c:ptCount val="8"/>
                      <c:pt idx="0">
                        <c:v>black and white</c:v>
                      </c:pt>
                      <c:pt idx="1">
                        <c:v>colour </c:v>
                      </c:pt>
                      <c:pt idx="2">
                        <c:v>colour </c:v>
                      </c:pt>
                      <c:pt idx="3">
                        <c:v>binding </c:v>
                      </c:pt>
                      <c:pt idx="4">
                        <c:v>binding </c:v>
                      </c:pt>
                      <c:pt idx="5">
                        <c:v>laminating </c:v>
                      </c:pt>
                      <c:pt idx="6">
                        <c:v>laminating </c:v>
                      </c:pt>
                      <c:pt idx="7">
                        <c:v>printing poster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Sheet1!$G$8:$G$15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0</c:v>
                      </c:pt>
                      <c:pt idx="1">
                        <c:v>0</c:v>
                      </c:pt>
                      <c:pt idx="2">
                        <c:v>0</c:v>
                      </c:pt>
                      <c:pt idx="3">
                        <c:v>0</c:v>
                      </c:pt>
                      <c:pt idx="4">
                        <c:v>0</c:v>
                      </c:pt>
                      <c:pt idx="5">
                        <c:v>0</c:v>
                      </c:pt>
                      <c:pt idx="6">
                        <c:v>0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21-E7F2-4330-BFF5-4BE611B71AFD}"/>
                  </c:ext>
                </c:extLst>
              </c15:ser>
            </c15:filteredPieSeries>
          </c:ext>
        </c:extLst>
      </c:pieChart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lt1">
                  <a:lumMod val="8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gradFill flip="none" rotWithShape="1">
      <a:gsLst>
        <a:gs pos="0">
          <a:schemeClr val="dk1">
            <a:lumMod val="65000"/>
            <a:lumOff val="35000"/>
          </a:schemeClr>
        </a:gs>
        <a:gs pos="100000">
          <a:schemeClr val="dk1">
            <a:lumMod val="85000"/>
            <a:lumOff val="15000"/>
          </a:schemeClr>
        </a:gs>
      </a:gsLst>
      <a:path path="circle">
        <a:fillToRect l="50000" t="50000" r="50000" b="50000"/>
      </a:path>
      <a:tileRect/>
    </a:gradFill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7">
  <cs:axisTitle>
    <cs:lnRef idx="0"/>
    <cs:fillRef idx="0"/>
    <cs:effectRef idx="0"/>
    <cs:fontRef idx="minor">
      <a:schemeClr val="lt1">
        <a:lumMod val="85000"/>
      </a:schemeClr>
    </cs:fontRef>
    <cs:defRPr sz="900" b="1" kern="1200" cap="all"/>
  </cs:axisTitle>
  <cs:category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900" kern="120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dk1">
              <a:lumMod val="65000"/>
              <a:lumOff val="35000"/>
            </a:schemeClr>
          </a:gs>
          <a:gs pos="100000">
            <a:schemeClr val="dk1">
              <a:lumMod val="85000"/>
              <a:lumOff val="15000"/>
            </a:schemeClr>
          </a:gs>
        </a:gsLst>
        <a:path path="circle">
          <a:fillToRect l="50000" t="50000" r="50000" b="50000"/>
        </a:path>
        <a:tileRect/>
      </a:gradFill>
    </cs:spPr>
    <cs:defRPr sz="1000" kern="1200"/>
  </cs:chartArea>
  <cs:dataLabel>
    <cs:lnRef idx="0"/>
    <cs:fillRef idx="0"/>
    <cs:effectRef idx="0"/>
    <cs:fontRef idx="minor">
      <a:schemeClr val="lt1">
        <a:lumMod val="8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lt1">
        <a:lumMod val="85000"/>
      </a:schemeClr>
    </cs:fontRef>
    <cs:spPr>
      <a:ln w="9525">
        <a:solidFill>
          <a:schemeClr val="lt1">
            <a:lumMod val="95000"/>
            <a:alpha val="54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>
        <a:solidFill>
          <a:schemeClr val="lt1">
            <a:lumMod val="95000"/>
            <a:alpha val="54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5000"/>
            <a:alpha val="10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>
        <a:solidFill>
          <a:schemeClr val="lt1">
            <a:lumMod val="95000"/>
            <a:alpha val="5000"/>
          </a:schemeClr>
        </a:solidFill>
      </a:ln>
    </cs:spPr>
  </cs:gridlineMinor>
  <cs:hiLo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</a:ln>
    </cs:spPr>
  </cs:leaderLine>
  <cs:legend>
    <cs:lnRef idx="0"/>
    <cs:fillRef idx="0"/>
    <cs:effectRef idx="0"/>
    <cs:fontRef idx="minor">
      <a:schemeClr val="lt1">
        <a:lumMod val="85000"/>
      </a:schemeClr>
    </cs:fontRef>
    <cs:defRPr sz="900" kern="1200"/>
  </cs:legend>
  <cs:plotArea>
    <cs:lnRef idx="0"/>
    <cs:fillRef idx="0"/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  <a:alpha val="54000"/>
          </a:schemeClr>
        </a:solidFill>
        <a:round/>
      </a:ln>
    </cs:spPr>
  </cs:seriesLine>
  <cs:title>
    <cs:lnRef idx="0"/>
    <cs:fillRef idx="0"/>
    <cs:effectRef idx="0"/>
    <cs:fontRef idx="minor">
      <a:schemeClr val="lt1">
        <a:lumMod val="95000"/>
      </a:schemeClr>
    </cs:fontRef>
    <cs:defRPr sz="1600" b="1" kern="1200" spc="100" baseline="0">
      <a:effectLst>
        <a:outerShdw blurRad="50800" dist="38100" dir="5400000" algn="t" rotWithShape="0">
          <a:prstClr val="black">
            <a:alpha val="40000"/>
          </a:prstClr>
        </a:outerShdw>
      </a:effectLst>
    </cs:defRPr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lt1">
        <a:lumMod val="8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>
        <a:solidFill>
          <a:schemeClr val="lt1">
            <a:lumMod val="95000"/>
            <a:alpha val="54000"/>
          </a:schemeClr>
        </a:solidFill>
      </a:ln>
    </cs:spPr>
  </cs:upBar>
  <cs:valueAxis>
    <cs:lnRef idx="0"/>
    <cs:fillRef idx="0"/>
    <cs:effectRef idx="0"/>
    <cs:fontRef idx="minor">
      <a:schemeClr val="lt1">
        <a:lumMod val="85000"/>
      </a:schemeClr>
    </cs:fontRef>
    <cs:defRPr sz="900" kern="1200"/>
  </cs:valueAxis>
  <cs:wall>
    <cs:lnRef idx="0"/>
    <cs:fillRef idx="0"/>
    <cs:effectRef idx="0"/>
    <cs:fontRef idx="minor">
      <a:schemeClr val="tx1"/>
    </cs:fontRef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3F7A8C-E855-A54A-7AD3-42F1A378C80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A20057B-E503-2815-356D-6D218C3B2BD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0EEE87-C2D9-EEFA-D288-F8FED0870E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D0FCB-68F9-476C-95C6-E7F8F0F9D9F2}" type="datetimeFigureOut">
              <a:rPr lang="en-GB" smtClean="0"/>
              <a:t>25/10/2026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FA6391-35CB-CEAD-BBAF-ED8D7164D3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BCCC38-60A3-31DA-F20B-C44105A21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A9458-9959-4194-A941-C9F82781C1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03031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D18980-9D62-0E0D-E712-5C4C12148D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D9A938-0BF7-235B-74F7-1253241BE5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EFEF69-A6C2-A1B6-EBDC-4A5F469352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D0FCB-68F9-476C-95C6-E7F8F0F9D9F2}" type="datetimeFigureOut">
              <a:rPr lang="en-GB" smtClean="0"/>
              <a:t>25/10/2026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D47188-9FC3-1650-9BEF-2E619F6104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467127-B757-1FCD-B680-2D2734D0B7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A9458-9959-4194-A941-C9F82781C1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03512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B9FCE7-49CF-4BF1-294F-52F214BA3B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E549C9-613F-7CB6-3849-27DA877358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E340D7-72CC-AE8D-893D-C8A6042399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D0FCB-68F9-476C-95C6-E7F8F0F9D9F2}" type="datetimeFigureOut">
              <a:rPr lang="en-GB" smtClean="0"/>
              <a:t>25/10/2026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CACBB8-7C8E-5A83-2903-FB85B53BD4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D43765-8DA7-5F38-67F3-CD173E808D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A9458-9959-4194-A941-C9F82781C1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48109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AA883A-48D8-56EC-D6A9-96AFF7446B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5DDD8A-E084-9E7B-B61C-84D99BFE686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ED46AA4-35D3-C2B9-D7B5-1858C3DA188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ABF82DD-135C-C088-6C9E-179FC38F6F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D0FCB-68F9-476C-95C6-E7F8F0F9D9F2}" type="datetimeFigureOut">
              <a:rPr lang="en-GB" smtClean="0"/>
              <a:t>25/10/2026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8DAFF6A-A64C-8261-89C7-2933FC4C4F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CDF47F-038D-C999-4FA0-67C3F425DE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A9458-9959-4194-A941-C9F82781C1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11742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FA7B87-F7B8-725B-852C-B3D55FB2A9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E2867D-7C13-3E0D-67F7-A9460F12A3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139D27B-B6A5-6F9D-0F57-33C60573B0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F692ABE-2E16-09BE-E9E0-804179025C8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F36D73D-C2B9-8E4F-66C7-1E89C1844DB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9D140D7-D47D-CAFF-5B18-C139BF2223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D0FCB-68F9-476C-95C6-E7F8F0F9D9F2}" type="datetimeFigureOut">
              <a:rPr lang="en-GB" smtClean="0"/>
              <a:t>25/10/2026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B392CC9-C152-05B3-22FB-B29489A67B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26EF007-C4BD-C559-26D6-ABBBC9FF08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A9458-9959-4194-A941-C9F82781C1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60091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7FE980-4A89-D5D4-69A7-74BBC7C513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388FBB-B461-7128-0E02-9A797DCA60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D0FCB-68F9-476C-95C6-E7F8F0F9D9F2}" type="datetimeFigureOut">
              <a:rPr lang="en-GB" smtClean="0"/>
              <a:t>25/10/2026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53778AB-A3B8-2AA6-4C30-63A79A7248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336CFE2-84E1-A7E9-CAFB-A2FF0517D0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A9458-9959-4194-A941-C9F82781C1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94663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17B526B-A9E5-BFC6-77AF-04088B3681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D0FCB-68F9-476C-95C6-E7F8F0F9D9F2}" type="datetimeFigureOut">
              <a:rPr lang="en-GB" smtClean="0"/>
              <a:t>25/10/2026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28D2C82-716C-6A76-0A99-61CDCA25BA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CD56474-C551-B82A-7DB4-B62E6CBD59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A9458-9959-4194-A941-C9F82781C1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5125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8B7AE0-CFA2-78CE-8884-60F111A397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BB405F-F2E7-D292-2599-F75AD2DE06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2F511B3-353B-210E-1C9D-3F7AA94542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7F9B2C-D7AC-EBA8-E8F4-F62E4F6A25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D0FCB-68F9-476C-95C6-E7F8F0F9D9F2}" type="datetimeFigureOut">
              <a:rPr lang="en-GB" smtClean="0"/>
              <a:t>25/10/2026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3608FF2-E7B9-EB6E-D4D5-3D5872FC50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FFC869-BB40-9196-1A0E-5BDE36E6D6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A9458-9959-4194-A941-C9F82781C1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76218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B4C081-2D3E-89AB-7B7D-770DF44925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18E08AB-F464-B7F5-8E34-FE01A3FCDBA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5E957F2-CA21-1D2C-CFF3-ED1133DE33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A27173-0B48-94C1-55C1-6EE6591CD4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D0FCB-68F9-476C-95C6-E7F8F0F9D9F2}" type="datetimeFigureOut">
              <a:rPr lang="en-GB" smtClean="0"/>
              <a:t>25/10/2026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E1BA6F-62AC-B582-BF9B-AC1E5DCF70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7BF65B-DB8F-5712-D6F4-BB93C48971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A9458-9959-4194-A941-C9F82781C1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41622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2D009D-9943-6A00-278D-CCE3AD855A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738C676-5F6C-0401-CDF9-49F73F2862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E42456-1640-F838-11B1-08B1728291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D0FCB-68F9-476C-95C6-E7F8F0F9D9F2}" type="datetimeFigureOut">
              <a:rPr lang="en-GB" smtClean="0"/>
              <a:t>25/10/2026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5729D7-E5A0-A3E7-23B4-3B664EB1D8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C2F390-B87F-415A-2899-66D35805F9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A9458-9959-4194-A941-C9F82781C1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92430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802A364-3822-14A6-CBFD-47922131E0C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2655F0-F2F3-8EBA-4C06-A3FE6F8DA5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DD8F7D-D5B7-18C5-2AFC-7AA5BD0BCE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D0FCB-68F9-476C-95C6-E7F8F0F9D9F2}" type="datetimeFigureOut">
              <a:rPr lang="en-GB" smtClean="0"/>
              <a:t>25/10/2026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BB7461-AFF6-7C33-4E8B-E1D61C4B7F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699DB3-E32F-F73C-5502-BD35B1F1BD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A9458-9959-4194-A941-C9F82781C1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95136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7E144EC-E6AA-A54F-E35D-AADC0E14C2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90DE8D-8CEA-5AF4-CBC8-F82D16448B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1C324C-631A-8FCF-8E46-1F422C22949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7D0FCB-68F9-476C-95C6-E7F8F0F9D9F2}" type="datetimeFigureOut">
              <a:rPr lang="en-GB" smtClean="0"/>
              <a:t>25/10/2026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8BC14F-B228-D818-1939-CC659B0680A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8F9014-F2A9-F447-294C-6CC58981D5E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4A9458-9959-4194-A941-C9F82781C1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8524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46434D6E-85B1-4A3C-29D1-FDE75EC85FD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36129793"/>
              </p:ext>
            </p:extLst>
          </p:nvPr>
        </p:nvGraphicFramePr>
        <p:xfrm>
          <a:off x="4541520" y="1168400"/>
          <a:ext cx="6350000" cy="32664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792097F1-7822-E25B-E2E6-B30AFDEA549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7507374"/>
              </p:ext>
            </p:extLst>
          </p:nvPr>
        </p:nvGraphicFramePr>
        <p:xfrm>
          <a:off x="982980" y="1301115"/>
          <a:ext cx="2481579" cy="274319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34621">
                  <a:extLst>
                    <a:ext uri="{9D8B030D-6E8A-4147-A177-3AD203B41FA5}">
                      <a16:colId xmlns:a16="http://schemas.microsoft.com/office/drawing/2014/main" val="2458277336"/>
                    </a:ext>
                  </a:extLst>
                </a:gridCol>
                <a:gridCol w="773479">
                  <a:extLst>
                    <a:ext uri="{9D8B030D-6E8A-4147-A177-3AD203B41FA5}">
                      <a16:colId xmlns:a16="http://schemas.microsoft.com/office/drawing/2014/main" val="1323282235"/>
                    </a:ext>
                  </a:extLst>
                </a:gridCol>
                <a:gridCol w="773479">
                  <a:extLst>
                    <a:ext uri="{9D8B030D-6E8A-4147-A177-3AD203B41FA5}">
                      <a16:colId xmlns:a16="http://schemas.microsoft.com/office/drawing/2014/main" val="401433752"/>
                    </a:ext>
                  </a:extLst>
                </a:gridCol>
              </a:tblGrid>
              <a:tr h="370703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>
                          <a:effectLst/>
                        </a:rPr>
                        <a:t>service</a:t>
                      </a:r>
                      <a:endParaRPr lang="en-GB" sz="14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u="none" strike="noStrike">
                          <a:effectLst/>
                        </a:rPr>
                        <a:t>size</a:t>
                      </a:r>
                      <a:endParaRPr lang="en-GB" sz="14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price</a:t>
                      </a:r>
                      <a:endParaRPr lang="en-GB" sz="11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135830422"/>
                  </a:ext>
                </a:extLst>
              </a:tr>
              <a:tr h="296562">
                <a:tc>
                  <a:txBody>
                    <a:bodyPr/>
                    <a:lstStyle/>
                    <a:p>
                      <a:pPr algn="l" fontAlgn="b"/>
                      <a:r>
                        <a:rPr lang="en-GB" sz="800" u="none" strike="noStrike">
                          <a:effectLst/>
                        </a:rPr>
                        <a:t>black and white</a:t>
                      </a:r>
                      <a:endParaRPr lang="en-GB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A4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£0.10 pp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151926368"/>
                  </a:ext>
                </a:extLst>
              </a:tr>
              <a:tr h="296562">
                <a:tc>
                  <a:txBody>
                    <a:bodyPr/>
                    <a:lstStyle/>
                    <a:p>
                      <a:pPr algn="l" fontAlgn="b"/>
                      <a:r>
                        <a:rPr lang="en-GB" sz="1000" u="none" strike="noStrike">
                          <a:effectLst/>
                        </a:rPr>
                        <a:t>colour 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A4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£0.50 pp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563398363"/>
                  </a:ext>
                </a:extLst>
              </a:tr>
              <a:tr h="296562">
                <a:tc>
                  <a:txBody>
                    <a:bodyPr/>
                    <a:lstStyle/>
                    <a:p>
                      <a:pPr algn="l" fontAlgn="b"/>
                      <a:r>
                        <a:rPr lang="en-GB" sz="1000" u="none" strike="noStrike">
                          <a:effectLst/>
                        </a:rPr>
                        <a:t>colour </a:t>
                      </a:r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A3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£1.00 pp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168258661"/>
                  </a:ext>
                </a:extLst>
              </a:tr>
              <a:tr h="296562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binding 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spiral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none" strike="noStrike">
                          <a:effectLst/>
                        </a:rPr>
                        <a:t>£3.00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304569598"/>
                  </a:ext>
                </a:extLst>
              </a:tr>
              <a:tr h="296562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binding 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comb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none" strike="noStrike">
                          <a:effectLst/>
                        </a:rPr>
                        <a:t>£2.50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709857465"/>
                  </a:ext>
                </a:extLst>
              </a:tr>
              <a:tr h="296562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laminating 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A4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none" strike="noStrike">
                          <a:effectLst/>
                        </a:rPr>
                        <a:t>£1.50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45521239"/>
                  </a:ext>
                </a:extLst>
              </a:tr>
              <a:tr h="296562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laminating 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A3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none" strike="noStrike">
                          <a:effectLst/>
                        </a:rPr>
                        <a:t>£2.50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66270671"/>
                  </a:ext>
                </a:extLst>
              </a:tr>
              <a:tr h="296562"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>
                          <a:effectLst/>
                        </a:rPr>
                        <a:t>printing poster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none" strike="noStrike" dirty="0">
                          <a:effectLst/>
                        </a:rPr>
                        <a:t>£8.00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57609525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202925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4EB4A572E33BD41B9E3BB45B6C4FE48" ma:contentTypeVersion="8" ma:contentTypeDescription="Create a new document." ma:contentTypeScope="" ma:versionID="5a65f0d3dfab5b285940e22ff49ec54a">
  <xsd:schema xmlns:xsd="http://www.w3.org/2001/XMLSchema" xmlns:xs="http://www.w3.org/2001/XMLSchema" xmlns:p="http://schemas.microsoft.com/office/2006/metadata/properties" xmlns:ns3="577751d0-6084-4994-a202-0c32fc3287d3" targetNamespace="http://schemas.microsoft.com/office/2006/metadata/properties" ma:root="true" ma:fieldsID="543df7eff880c4056c143f5ad66fb905" ns3:_="">
    <xsd:import namespace="577751d0-6084-4994-a202-0c32fc3287d3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System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77751d0-6084-4994-a202-0c32fc3287d3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SystemTags" ma:index="12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8A7A5A5-85C8-43A6-BEB8-EF22691DCDF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9BC5631-CFCB-43EB-81B6-27EE3E46F749}">
  <ds:schemaRefs>
    <ds:schemaRef ds:uri="http://schemas.microsoft.com/office/2006/metadata/properties"/>
    <ds:schemaRef ds:uri="http://www.w3.org/2000/xmlns/"/>
  </ds:schemaRefs>
</ds:datastoreItem>
</file>

<file path=customXml/itemProps3.xml><?xml version="1.0" encoding="utf-8"?>
<ds:datastoreItem xmlns:ds="http://schemas.openxmlformats.org/officeDocument/2006/customXml" ds:itemID="{68B22A54-8F16-47BD-893F-DA8A9121A2B4}">
  <ds:schemaRefs>
    <ds:schemaRef ds:uri="http://schemas.microsoft.com/office/2006/metadata/contentType"/>
    <ds:schemaRef ds:uri="http://schemas.microsoft.com/office/2006/metadata/properties/metaAttributes"/>
    <ds:schemaRef ds:uri="http://www.w3.org/2000/xmlns/"/>
    <ds:schemaRef ds:uri="http://www.w3.org/2001/XMLSchema"/>
    <ds:schemaRef ds:uri="577751d0-6084-4994-a202-0c32fc3287d3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41</Words>
  <Application>Microsoft Office PowerPoint</Application>
  <PresentationFormat>Widescreen</PresentationFormat>
  <Paragraphs>27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Aqib Riyasat (2615895)</dc:creator>
  <cp:lastModifiedBy>Aqib Riyasat (2615895)</cp:lastModifiedBy>
  <cp:revision>3</cp:revision>
  <dcterms:created xsi:type="dcterms:W3CDTF">2026-10-17T14:55:44Z</dcterms:created>
  <dcterms:modified xsi:type="dcterms:W3CDTF">2026-10-25T20:19:13Z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0x01010044EB4A572E33BD41B9E3BB45B6C4FE48</vt:lpwstr>
  </property>
</Properties>
</file>