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omments/comment1.xml" ContentType="application/vnd.openxmlformats-officedocument.presentationml.comments+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1.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29"/>
  </p:notesMasterIdLst>
  <p:sldIdLst>
    <p:sldId id="256" r:id="rId2"/>
    <p:sldId id="257" r:id="rId3"/>
    <p:sldId id="287" r:id="rId4"/>
    <p:sldId id="281" r:id="rId5"/>
    <p:sldId id="282" r:id="rId6"/>
    <p:sldId id="283" r:id="rId7"/>
    <p:sldId id="261" r:id="rId8"/>
    <p:sldId id="262" r:id="rId9"/>
    <p:sldId id="264" r:id="rId10"/>
    <p:sldId id="286" r:id="rId11"/>
    <p:sldId id="285" r:id="rId12"/>
    <p:sldId id="266" r:id="rId13"/>
    <p:sldId id="267" r:id="rId14"/>
    <p:sldId id="269" r:id="rId15"/>
    <p:sldId id="270" r:id="rId16"/>
    <p:sldId id="272" r:id="rId17"/>
    <p:sldId id="273" r:id="rId18"/>
    <p:sldId id="274" r:id="rId19"/>
    <p:sldId id="275" r:id="rId20"/>
    <p:sldId id="276" r:id="rId21"/>
    <p:sldId id="277" r:id="rId22"/>
    <p:sldId id="279" r:id="rId23"/>
    <p:sldId id="280" r:id="rId24"/>
    <p:sldId id="258" r:id="rId25"/>
    <p:sldId id="271" r:id="rId26"/>
    <p:sldId id="259" r:id="rId27"/>
    <p:sldId id="26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ddie Howes" initials="MH" lastIdx="3" clrIdx="0">
    <p:extLst>
      <p:ext uri="{19B8F6BF-5375-455C-9EA6-DF929625EA0E}">
        <p15:presenceInfo xmlns:p15="http://schemas.microsoft.com/office/powerpoint/2012/main" userId="a4d790252ffe639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39"/>
    <p:restoredTop sz="74760"/>
  </p:normalViewPr>
  <p:slideViewPr>
    <p:cSldViewPr snapToGrid="0" snapToObjects="1">
      <p:cViewPr varScale="1">
        <p:scale>
          <a:sx n="93" d="100"/>
          <a:sy n="93" d="100"/>
        </p:scale>
        <p:origin x="40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4-04-28T15:40:04.480" idx="1">
    <p:pos x="7146" y="1094"/>
    <p:text>why is there a decrease?</p:text>
    <p:extLst>
      <p:ext uri="{C676402C-5697-4E1C-873F-D02D1690AC5C}">
        <p15:threadingInfo xmlns:p15="http://schemas.microsoft.com/office/powerpoint/2012/main" timeZoneBias="-60"/>
      </p:ext>
    </p:extLst>
  </p:cm>
</p:cmLst>
</file>

<file path=ppt/diagrams/_rels/data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1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98B782-9AEB-4512-91EE-DCF58604176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D60BF03-4B53-4451-AF97-837F4965E560}">
      <dgm:prSet/>
      <dgm:spPr/>
      <dgm:t>
        <a:bodyPr/>
        <a:lstStyle/>
        <a:p>
          <a:r>
            <a:rPr lang="en-US" dirty="0">
              <a:latin typeface="Arial" panose="020B0604020202020204" pitchFamily="34" charset="0"/>
              <a:cs typeface="Arial" panose="020B0604020202020204" pitchFamily="34" charset="0"/>
            </a:rPr>
            <a:t>Using a computer for any negative behavior that aims to harm a person</a:t>
          </a:r>
        </a:p>
      </dgm:t>
    </dgm:pt>
    <dgm:pt modelId="{04EF53E9-85A7-4B39-8761-52D65F906B7A}" type="parTrans" cxnId="{3F7D9471-3584-43C6-A8C8-DC009165FDCB}">
      <dgm:prSet/>
      <dgm:spPr/>
      <dgm:t>
        <a:bodyPr/>
        <a:lstStyle/>
        <a:p>
          <a:endParaRPr lang="en-US"/>
        </a:p>
      </dgm:t>
    </dgm:pt>
    <dgm:pt modelId="{7EFD6ACF-48DC-40D9-92D0-481FC511ADA7}" type="sibTrans" cxnId="{3F7D9471-3584-43C6-A8C8-DC009165FDCB}">
      <dgm:prSet/>
      <dgm:spPr/>
      <dgm:t>
        <a:bodyPr/>
        <a:lstStyle/>
        <a:p>
          <a:endParaRPr lang="en-US"/>
        </a:p>
      </dgm:t>
    </dgm:pt>
    <dgm:pt modelId="{2D62DDFF-F81B-49FD-A5A9-6BE156D38CB7}">
      <dgm:prSet/>
      <dgm:spPr/>
      <dgm:t>
        <a:bodyPr/>
        <a:lstStyle/>
        <a:p>
          <a:r>
            <a:rPr lang="en-US" dirty="0">
              <a:latin typeface="Arial" panose="020B0604020202020204" pitchFamily="34" charset="0"/>
              <a:cs typeface="Arial" panose="020B0604020202020204" pitchFamily="34" charset="0"/>
            </a:rPr>
            <a:t>A person behind the screen + a computer = used to exploit human weakness, all have the same modus operandi to inflict harm to another via a computer</a:t>
          </a:r>
        </a:p>
      </dgm:t>
    </dgm:pt>
    <dgm:pt modelId="{0B52FA02-D099-43CB-ABFD-42C7181BB636}" type="parTrans" cxnId="{05299219-B937-4240-8035-1A55310D61BD}">
      <dgm:prSet/>
      <dgm:spPr/>
      <dgm:t>
        <a:bodyPr/>
        <a:lstStyle/>
        <a:p>
          <a:endParaRPr lang="en-US"/>
        </a:p>
      </dgm:t>
    </dgm:pt>
    <dgm:pt modelId="{87A50434-28DF-4C00-8B9D-EE0A816EBB8F}" type="sibTrans" cxnId="{05299219-B937-4240-8035-1A55310D61BD}">
      <dgm:prSet/>
      <dgm:spPr/>
      <dgm:t>
        <a:bodyPr/>
        <a:lstStyle/>
        <a:p>
          <a:endParaRPr lang="en-US"/>
        </a:p>
      </dgm:t>
    </dgm:pt>
    <dgm:pt modelId="{78B8FDCA-C815-6E41-92A4-09AB74F8F3B3}">
      <dgm:prSet/>
      <dgm:spPr/>
      <dgm:t>
        <a:bodyPr/>
        <a:lstStyle/>
        <a:p>
          <a:r>
            <a:rPr lang="en-US" dirty="0">
              <a:latin typeface="Arial" panose="020B0604020202020204" pitchFamily="34" charset="0"/>
              <a:cs typeface="Arial" panose="020B0604020202020204" pitchFamily="34" charset="0"/>
            </a:rPr>
            <a:t>R v Gamble 2018</a:t>
          </a:r>
        </a:p>
        <a:p>
          <a:r>
            <a:rPr lang="en-US" dirty="0">
              <a:latin typeface="Arial" panose="020B0604020202020204" pitchFamily="34" charset="0"/>
              <a:cs typeface="Arial" panose="020B0604020202020204" pitchFamily="34" charset="0"/>
            </a:rPr>
            <a:t>- Committed cyber terrorism to</a:t>
          </a:r>
          <a:r>
            <a:rPr lang="en-GB" noProof="0" dirty="0">
              <a:latin typeface="Arial" panose="020B0604020202020204" pitchFamily="34" charset="0"/>
              <a:cs typeface="Arial" panose="020B0604020202020204" pitchFamily="34" charset="0"/>
            </a:rPr>
            <a:t> CIA and FBI agents from his home.</a:t>
          </a:r>
        </a:p>
        <a:p>
          <a:r>
            <a:rPr lang="en-US" dirty="0">
              <a:latin typeface="Arial" panose="020B0604020202020204" pitchFamily="34" charset="0"/>
              <a:cs typeface="Arial" panose="020B0604020202020204" pitchFamily="34" charset="0"/>
            </a:rPr>
            <a:t>- Hacked into emails and impersonated important personal to access confidential information and taunted the agent’s families. </a:t>
          </a:r>
        </a:p>
        <a:p>
          <a:r>
            <a:rPr lang="en-US" dirty="0">
              <a:latin typeface="Arial" panose="020B0604020202020204" pitchFamily="34" charset="0"/>
              <a:cs typeface="Arial" panose="020B0604020202020204" pitchFamily="34" charset="0"/>
            </a:rPr>
            <a:t>- Sentenced to two years at a juvenile facility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dgm:t>
    </dgm:pt>
    <dgm:pt modelId="{97B99EBE-ABAD-554C-AFF9-A3F0444E5CBD}" type="parTrans" cxnId="{B791B783-0E0A-FA4E-86AF-96E0B05D0E7F}">
      <dgm:prSet/>
      <dgm:spPr/>
      <dgm:t>
        <a:bodyPr/>
        <a:lstStyle/>
        <a:p>
          <a:endParaRPr lang="en-GB"/>
        </a:p>
      </dgm:t>
    </dgm:pt>
    <dgm:pt modelId="{D7A042A7-0CD3-B74A-80E0-8743D89089DD}" type="sibTrans" cxnId="{B791B783-0E0A-FA4E-86AF-96E0B05D0E7F}">
      <dgm:prSet/>
      <dgm:spPr/>
      <dgm:t>
        <a:bodyPr/>
        <a:lstStyle/>
        <a:p>
          <a:endParaRPr lang="en-US"/>
        </a:p>
      </dgm:t>
    </dgm:pt>
    <dgm:pt modelId="{08AB29A8-6B9B-CA44-8046-B3A14E42D363}" type="pres">
      <dgm:prSet presAssocID="{CC98B782-9AEB-4512-91EE-DCF586041762}" presName="linear" presStyleCnt="0">
        <dgm:presLayoutVars>
          <dgm:animLvl val="lvl"/>
          <dgm:resizeHandles val="exact"/>
        </dgm:presLayoutVars>
      </dgm:prSet>
      <dgm:spPr/>
    </dgm:pt>
    <dgm:pt modelId="{D4CEFBF2-FD4A-C741-9C40-F9ED4802BB41}" type="pres">
      <dgm:prSet presAssocID="{9D60BF03-4B53-4451-AF97-837F4965E560}" presName="parentText" presStyleLbl="node1" presStyleIdx="0" presStyleCnt="3">
        <dgm:presLayoutVars>
          <dgm:chMax val="0"/>
          <dgm:bulletEnabled val="1"/>
        </dgm:presLayoutVars>
      </dgm:prSet>
      <dgm:spPr/>
    </dgm:pt>
    <dgm:pt modelId="{FA4E0A84-7635-834A-B196-219F30CEAF49}" type="pres">
      <dgm:prSet presAssocID="{7EFD6ACF-48DC-40D9-92D0-481FC511ADA7}" presName="spacer" presStyleCnt="0"/>
      <dgm:spPr/>
    </dgm:pt>
    <dgm:pt modelId="{C2AD5434-E2DE-5646-B6CC-8C1057078DC7}" type="pres">
      <dgm:prSet presAssocID="{2D62DDFF-F81B-49FD-A5A9-6BE156D38CB7}" presName="parentText" presStyleLbl="node1" presStyleIdx="1" presStyleCnt="3">
        <dgm:presLayoutVars>
          <dgm:chMax val="0"/>
          <dgm:bulletEnabled val="1"/>
        </dgm:presLayoutVars>
      </dgm:prSet>
      <dgm:spPr/>
    </dgm:pt>
    <dgm:pt modelId="{504BE974-B303-8140-92D5-118BDC8262F4}" type="pres">
      <dgm:prSet presAssocID="{87A50434-28DF-4C00-8B9D-EE0A816EBB8F}" presName="spacer" presStyleCnt="0"/>
      <dgm:spPr/>
    </dgm:pt>
    <dgm:pt modelId="{EFA23260-E0FB-964B-A028-5FEBAAB6A357}" type="pres">
      <dgm:prSet presAssocID="{78B8FDCA-C815-6E41-92A4-09AB74F8F3B3}" presName="parentText" presStyleLbl="node1" presStyleIdx="2" presStyleCnt="3">
        <dgm:presLayoutVars>
          <dgm:chMax val="0"/>
          <dgm:bulletEnabled val="1"/>
        </dgm:presLayoutVars>
      </dgm:prSet>
      <dgm:spPr/>
    </dgm:pt>
  </dgm:ptLst>
  <dgm:cxnLst>
    <dgm:cxn modelId="{CB5E5C0E-F914-8844-AEA5-F0545C00CEDC}" type="presOf" srcId="{9D60BF03-4B53-4451-AF97-837F4965E560}" destId="{D4CEFBF2-FD4A-C741-9C40-F9ED4802BB41}" srcOrd="0" destOrd="0" presId="urn:microsoft.com/office/officeart/2005/8/layout/vList2"/>
    <dgm:cxn modelId="{05299219-B937-4240-8035-1A55310D61BD}" srcId="{CC98B782-9AEB-4512-91EE-DCF586041762}" destId="{2D62DDFF-F81B-49FD-A5A9-6BE156D38CB7}" srcOrd="1" destOrd="0" parTransId="{0B52FA02-D099-43CB-ABFD-42C7181BB636}" sibTransId="{87A50434-28DF-4C00-8B9D-EE0A816EBB8F}"/>
    <dgm:cxn modelId="{A282D164-CC31-9147-B255-7ACFE163E45C}" type="presOf" srcId="{2D62DDFF-F81B-49FD-A5A9-6BE156D38CB7}" destId="{C2AD5434-E2DE-5646-B6CC-8C1057078DC7}" srcOrd="0" destOrd="0" presId="urn:microsoft.com/office/officeart/2005/8/layout/vList2"/>
    <dgm:cxn modelId="{3F7D9471-3584-43C6-A8C8-DC009165FDCB}" srcId="{CC98B782-9AEB-4512-91EE-DCF586041762}" destId="{9D60BF03-4B53-4451-AF97-837F4965E560}" srcOrd="0" destOrd="0" parTransId="{04EF53E9-85A7-4B39-8761-52D65F906B7A}" sibTransId="{7EFD6ACF-48DC-40D9-92D0-481FC511ADA7}"/>
    <dgm:cxn modelId="{B791B783-0E0A-FA4E-86AF-96E0B05D0E7F}" srcId="{CC98B782-9AEB-4512-91EE-DCF586041762}" destId="{78B8FDCA-C815-6E41-92A4-09AB74F8F3B3}" srcOrd="2" destOrd="0" parTransId="{97B99EBE-ABAD-554C-AFF9-A3F0444E5CBD}" sibTransId="{D7A042A7-0CD3-B74A-80E0-8743D89089DD}"/>
    <dgm:cxn modelId="{7C8956A0-1917-FB4D-AC3A-E4EB56408656}" type="presOf" srcId="{CC98B782-9AEB-4512-91EE-DCF586041762}" destId="{08AB29A8-6B9B-CA44-8046-B3A14E42D363}" srcOrd="0" destOrd="0" presId="urn:microsoft.com/office/officeart/2005/8/layout/vList2"/>
    <dgm:cxn modelId="{4D2A55BC-BBD2-564D-A863-0F178D4EC998}" type="presOf" srcId="{78B8FDCA-C815-6E41-92A4-09AB74F8F3B3}" destId="{EFA23260-E0FB-964B-A028-5FEBAAB6A357}" srcOrd="0" destOrd="0" presId="urn:microsoft.com/office/officeart/2005/8/layout/vList2"/>
    <dgm:cxn modelId="{5EAE968D-03EA-1846-9E21-D5AC5929BA81}" type="presParOf" srcId="{08AB29A8-6B9B-CA44-8046-B3A14E42D363}" destId="{D4CEFBF2-FD4A-C741-9C40-F9ED4802BB41}" srcOrd="0" destOrd="0" presId="urn:microsoft.com/office/officeart/2005/8/layout/vList2"/>
    <dgm:cxn modelId="{A80587C7-0CFC-8844-AFD2-C13D959C5295}" type="presParOf" srcId="{08AB29A8-6B9B-CA44-8046-B3A14E42D363}" destId="{FA4E0A84-7635-834A-B196-219F30CEAF49}" srcOrd="1" destOrd="0" presId="urn:microsoft.com/office/officeart/2005/8/layout/vList2"/>
    <dgm:cxn modelId="{534597CA-C12B-AF49-A8B5-76B40CF60563}" type="presParOf" srcId="{08AB29A8-6B9B-CA44-8046-B3A14E42D363}" destId="{C2AD5434-E2DE-5646-B6CC-8C1057078DC7}" srcOrd="2" destOrd="0" presId="urn:microsoft.com/office/officeart/2005/8/layout/vList2"/>
    <dgm:cxn modelId="{1E12B8BD-F026-6943-8FFE-8008FB40F865}" type="presParOf" srcId="{08AB29A8-6B9B-CA44-8046-B3A14E42D363}" destId="{504BE974-B303-8140-92D5-118BDC8262F4}" srcOrd="3" destOrd="0" presId="urn:microsoft.com/office/officeart/2005/8/layout/vList2"/>
    <dgm:cxn modelId="{AB279668-CF76-2E49-8A98-6BDA88E3D742}" type="presParOf" srcId="{08AB29A8-6B9B-CA44-8046-B3A14E42D363}" destId="{EFA23260-E0FB-964B-A028-5FEBAAB6A35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655DB5E3-CB34-544D-8592-3C2479DE9A41}"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70579571-9C80-6745-A32A-B89C5775FDF2}">
      <dgm:prSet phldrT="[Text]"/>
      <dgm:spPr/>
      <dgm:t>
        <a:bodyPr/>
        <a:lstStyle/>
        <a:p>
          <a:r>
            <a:rPr lang="en-GB" dirty="0"/>
            <a:t>Cyber-dependent crimes</a:t>
          </a:r>
        </a:p>
      </dgm:t>
    </dgm:pt>
    <dgm:pt modelId="{E568A14F-A6FC-E44E-9E7D-5B0C02B5AB95}" type="parTrans" cxnId="{8180F90F-41DF-0744-9335-406ADECDC964}">
      <dgm:prSet/>
      <dgm:spPr/>
      <dgm:t>
        <a:bodyPr/>
        <a:lstStyle/>
        <a:p>
          <a:endParaRPr lang="en-GB"/>
        </a:p>
      </dgm:t>
    </dgm:pt>
    <dgm:pt modelId="{E5779C7E-580F-1D4D-B397-801516AF7289}" type="sibTrans" cxnId="{8180F90F-41DF-0744-9335-406ADECDC964}">
      <dgm:prSet/>
      <dgm:spPr/>
      <dgm:t>
        <a:bodyPr/>
        <a:lstStyle/>
        <a:p>
          <a:endParaRPr lang="en-GB"/>
        </a:p>
      </dgm:t>
    </dgm:pt>
    <dgm:pt modelId="{D66AC9EB-E8DC-6C4A-B33D-DA1A20BF1E6F}">
      <dgm:prSet phldrT="[Text]"/>
      <dgm:spPr/>
      <dgm:t>
        <a:bodyPr/>
        <a:lstStyle/>
        <a:p>
          <a:r>
            <a:rPr lang="en-GB" dirty="0"/>
            <a:t>ICT to use information for financial gain </a:t>
          </a:r>
        </a:p>
      </dgm:t>
    </dgm:pt>
    <dgm:pt modelId="{2286AE0C-FA04-4A4C-8917-9ED689A4D3F5}" type="parTrans" cxnId="{35190908-AA00-744B-8625-88A4752995EC}">
      <dgm:prSet/>
      <dgm:spPr/>
      <dgm:t>
        <a:bodyPr/>
        <a:lstStyle/>
        <a:p>
          <a:endParaRPr lang="en-GB"/>
        </a:p>
      </dgm:t>
    </dgm:pt>
    <dgm:pt modelId="{0D77C000-C8DC-9E46-B9DA-D2BBE61A4520}" type="sibTrans" cxnId="{35190908-AA00-744B-8625-88A4752995EC}">
      <dgm:prSet/>
      <dgm:spPr/>
      <dgm:t>
        <a:bodyPr/>
        <a:lstStyle/>
        <a:p>
          <a:endParaRPr lang="en-GB"/>
        </a:p>
      </dgm:t>
    </dgm:pt>
    <dgm:pt modelId="{C972E260-E642-294B-B3CD-989E6EC4E99D}">
      <dgm:prSet phldrT="[Text]"/>
      <dgm:spPr/>
      <dgm:t>
        <a:bodyPr/>
        <a:lstStyle/>
        <a:p>
          <a:pPr>
            <a:buFont typeface="Arial" panose="020B0604020202020204" pitchFamily="34" charset="0"/>
            <a:buChar char="•"/>
          </a:pPr>
          <a:r>
            <a:rPr lang="en-GB" dirty="0"/>
            <a:t>-Hacking </a:t>
          </a:r>
        </a:p>
        <a:p>
          <a:pPr>
            <a:buFont typeface="Arial" panose="020B0604020202020204" pitchFamily="34" charset="0"/>
            <a:buChar char="•"/>
          </a:pPr>
          <a:r>
            <a:rPr lang="en-GB" dirty="0"/>
            <a:t>-Distributed Denial of service</a:t>
          </a:r>
        </a:p>
        <a:p>
          <a:pPr>
            <a:buFont typeface="Arial" panose="020B0604020202020204" pitchFamily="34" charset="0"/>
            <a:buChar char="•"/>
          </a:pPr>
          <a:r>
            <a:rPr lang="en-GB" dirty="0"/>
            <a:t>-Viruses/worms/trojans</a:t>
          </a:r>
        </a:p>
        <a:p>
          <a:pPr>
            <a:buFont typeface="Arial" panose="020B0604020202020204" pitchFamily="34" charset="0"/>
            <a:buChar char="•"/>
          </a:pPr>
          <a:r>
            <a:rPr lang="en-GB" dirty="0"/>
            <a:t>-Ransom</a:t>
          </a:r>
        </a:p>
      </dgm:t>
    </dgm:pt>
    <dgm:pt modelId="{69C37A42-64F7-2242-9E9B-54D3F1ED30FB}" type="parTrans" cxnId="{5F6C3932-62AB-CB44-ABA7-D38E82DDBBC0}">
      <dgm:prSet/>
      <dgm:spPr/>
      <dgm:t>
        <a:bodyPr/>
        <a:lstStyle/>
        <a:p>
          <a:endParaRPr lang="en-GB"/>
        </a:p>
      </dgm:t>
    </dgm:pt>
    <dgm:pt modelId="{B5778F34-B033-3A4C-A4B0-15F702ACAAFD}" type="sibTrans" cxnId="{5F6C3932-62AB-CB44-ABA7-D38E82DDBBC0}">
      <dgm:prSet/>
      <dgm:spPr/>
      <dgm:t>
        <a:bodyPr/>
        <a:lstStyle/>
        <a:p>
          <a:endParaRPr lang="en-GB"/>
        </a:p>
      </dgm:t>
    </dgm:pt>
    <dgm:pt modelId="{FAB3CDFD-AEE3-134A-B9A3-401785475279}">
      <dgm:prSet phldrT="[Text]"/>
      <dgm:spPr/>
      <dgm:t>
        <a:bodyPr/>
        <a:lstStyle/>
        <a:p>
          <a:r>
            <a:rPr lang="en-GB" dirty="0"/>
            <a:t>Cyber-enabled crimes </a:t>
          </a:r>
        </a:p>
      </dgm:t>
    </dgm:pt>
    <dgm:pt modelId="{63A0F2C9-28D1-F345-9057-CAC5D9D51603}" type="parTrans" cxnId="{3961F8CD-D59C-9741-9910-CC9D1E68B7EB}">
      <dgm:prSet/>
      <dgm:spPr/>
      <dgm:t>
        <a:bodyPr/>
        <a:lstStyle/>
        <a:p>
          <a:endParaRPr lang="en-GB"/>
        </a:p>
      </dgm:t>
    </dgm:pt>
    <dgm:pt modelId="{38895D58-0A49-2C47-AE58-6A26BD3332BB}" type="sibTrans" cxnId="{3961F8CD-D59C-9741-9910-CC9D1E68B7EB}">
      <dgm:prSet/>
      <dgm:spPr/>
      <dgm:t>
        <a:bodyPr/>
        <a:lstStyle/>
        <a:p>
          <a:endParaRPr lang="en-GB"/>
        </a:p>
      </dgm:t>
    </dgm:pt>
    <dgm:pt modelId="{75B4B6EC-3CC0-7647-8624-9CF3A15725C8}">
      <dgm:prSet phldrT="[Text]"/>
      <dgm:spPr/>
      <dgm:t>
        <a:bodyPr/>
        <a:lstStyle/>
        <a:p>
          <a:r>
            <a:rPr lang="en-GB" dirty="0"/>
            <a:t>Traditional crime escalated by computers</a:t>
          </a:r>
        </a:p>
      </dgm:t>
    </dgm:pt>
    <dgm:pt modelId="{0A88DA30-B236-5C4C-8668-5DAE0A3A023A}" type="parTrans" cxnId="{2AE2D89E-E9BB-784B-9680-3CE2F0E18233}">
      <dgm:prSet/>
      <dgm:spPr/>
      <dgm:t>
        <a:bodyPr/>
        <a:lstStyle/>
        <a:p>
          <a:endParaRPr lang="en-GB"/>
        </a:p>
      </dgm:t>
    </dgm:pt>
    <dgm:pt modelId="{DC24863A-4E9B-204B-9DB7-AF14157C42BB}" type="sibTrans" cxnId="{2AE2D89E-E9BB-784B-9680-3CE2F0E18233}">
      <dgm:prSet/>
      <dgm:spPr/>
      <dgm:t>
        <a:bodyPr/>
        <a:lstStyle/>
        <a:p>
          <a:endParaRPr lang="en-GB"/>
        </a:p>
      </dgm:t>
    </dgm:pt>
    <dgm:pt modelId="{523D7B7A-88B3-B048-A6A8-67DE0EB760FA}">
      <dgm:prSet phldrT="[Text]"/>
      <dgm:spPr/>
      <dgm:t>
        <a:bodyPr/>
        <a:lstStyle/>
        <a:p>
          <a:r>
            <a:rPr lang="en-GB" dirty="0"/>
            <a:t>-Fraud</a:t>
          </a:r>
        </a:p>
        <a:p>
          <a:r>
            <a:rPr lang="en-GB" dirty="0"/>
            <a:t>-Piracy</a:t>
          </a:r>
        </a:p>
        <a:p>
          <a:r>
            <a:rPr lang="en-GB" dirty="0"/>
            <a:t>-Cyberbullying</a:t>
          </a:r>
        </a:p>
        <a:p>
          <a:r>
            <a:rPr lang="en-GB" dirty="0"/>
            <a:t>-Data theft</a:t>
          </a:r>
        </a:p>
      </dgm:t>
    </dgm:pt>
    <dgm:pt modelId="{CD6FF16B-8F14-7148-90D7-01D2FF66A553}" type="parTrans" cxnId="{AE8BE815-264A-C442-86E5-2498951796C8}">
      <dgm:prSet/>
      <dgm:spPr/>
      <dgm:t>
        <a:bodyPr/>
        <a:lstStyle/>
        <a:p>
          <a:endParaRPr lang="en-GB"/>
        </a:p>
      </dgm:t>
    </dgm:pt>
    <dgm:pt modelId="{9E06B7E5-E17C-3F44-AEBA-E5696691465D}" type="sibTrans" cxnId="{AE8BE815-264A-C442-86E5-2498951796C8}">
      <dgm:prSet/>
      <dgm:spPr/>
      <dgm:t>
        <a:bodyPr/>
        <a:lstStyle/>
        <a:p>
          <a:endParaRPr lang="en-GB"/>
        </a:p>
      </dgm:t>
    </dgm:pt>
    <dgm:pt modelId="{F636BAC0-5A98-B242-ACA4-C6BAE1D6191E}" type="pres">
      <dgm:prSet presAssocID="{655DB5E3-CB34-544D-8592-3C2479DE9A41}" presName="Name0" presStyleCnt="0">
        <dgm:presLayoutVars>
          <dgm:chPref val="3"/>
          <dgm:dir/>
          <dgm:animLvl val="lvl"/>
          <dgm:resizeHandles/>
        </dgm:presLayoutVars>
      </dgm:prSet>
      <dgm:spPr/>
    </dgm:pt>
    <dgm:pt modelId="{FD533776-4C85-D044-91B5-82163F2D1E23}" type="pres">
      <dgm:prSet presAssocID="{70579571-9C80-6745-A32A-B89C5775FDF2}" presName="horFlow" presStyleCnt="0"/>
      <dgm:spPr/>
    </dgm:pt>
    <dgm:pt modelId="{BB7B6CA2-808E-0D43-8142-14AA9F22A235}" type="pres">
      <dgm:prSet presAssocID="{70579571-9C80-6745-A32A-B89C5775FDF2}" presName="bigChev" presStyleLbl="node1" presStyleIdx="0" presStyleCnt="2"/>
      <dgm:spPr/>
    </dgm:pt>
    <dgm:pt modelId="{70270BBA-13F0-2545-B6C2-314853C68E22}" type="pres">
      <dgm:prSet presAssocID="{2286AE0C-FA04-4A4C-8917-9ED689A4D3F5}" presName="parTrans" presStyleCnt="0"/>
      <dgm:spPr/>
    </dgm:pt>
    <dgm:pt modelId="{C9B34241-017B-9A4E-BC21-66772B6AA0E0}" type="pres">
      <dgm:prSet presAssocID="{D66AC9EB-E8DC-6C4A-B33D-DA1A20BF1E6F}" presName="node" presStyleLbl="alignAccFollowNode1" presStyleIdx="0" presStyleCnt="4">
        <dgm:presLayoutVars>
          <dgm:bulletEnabled val="1"/>
        </dgm:presLayoutVars>
      </dgm:prSet>
      <dgm:spPr/>
    </dgm:pt>
    <dgm:pt modelId="{42577121-1BC9-8645-93AF-4F8B88511AE5}" type="pres">
      <dgm:prSet presAssocID="{0D77C000-C8DC-9E46-B9DA-D2BBE61A4520}" presName="sibTrans" presStyleCnt="0"/>
      <dgm:spPr/>
    </dgm:pt>
    <dgm:pt modelId="{A93C6AE2-6DD6-5A4E-AE59-A5AD698F95B7}" type="pres">
      <dgm:prSet presAssocID="{C972E260-E642-294B-B3CD-989E6EC4E99D}" presName="node" presStyleLbl="alignAccFollowNode1" presStyleIdx="1" presStyleCnt="4">
        <dgm:presLayoutVars>
          <dgm:bulletEnabled val="1"/>
        </dgm:presLayoutVars>
      </dgm:prSet>
      <dgm:spPr/>
    </dgm:pt>
    <dgm:pt modelId="{5301354D-81E3-DD48-B412-8DCEF486ADB7}" type="pres">
      <dgm:prSet presAssocID="{70579571-9C80-6745-A32A-B89C5775FDF2}" presName="vSp" presStyleCnt="0"/>
      <dgm:spPr/>
    </dgm:pt>
    <dgm:pt modelId="{124CCC87-DD4D-CD4B-AD4A-5D32ED19B182}" type="pres">
      <dgm:prSet presAssocID="{FAB3CDFD-AEE3-134A-B9A3-401785475279}" presName="horFlow" presStyleCnt="0"/>
      <dgm:spPr/>
    </dgm:pt>
    <dgm:pt modelId="{0C31A3A1-C3D2-7346-AB7D-2254EC7A0668}" type="pres">
      <dgm:prSet presAssocID="{FAB3CDFD-AEE3-134A-B9A3-401785475279}" presName="bigChev" presStyleLbl="node1" presStyleIdx="1" presStyleCnt="2"/>
      <dgm:spPr/>
    </dgm:pt>
    <dgm:pt modelId="{B59C7BB6-BE44-254A-8B87-47665D9071AA}" type="pres">
      <dgm:prSet presAssocID="{0A88DA30-B236-5C4C-8668-5DAE0A3A023A}" presName="parTrans" presStyleCnt="0"/>
      <dgm:spPr/>
    </dgm:pt>
    <dgm:pt modelId="{AEF59B5C-8441-8F4C-BAF0-3598C0B9245D}" type="pres">
      <dgm:prSet presAssocID="{75B4B6EC-3CC0-7647-8624-9CF3A15725C8}" presName="node" presStyleLbl="alignAccFollowNode1" presStyleIdx="2" presStyleCnt="4">
        <dgm:presLayoutVars>
          <dgm:bulletEnabled val="1"/>
        </dgm:presLayoutVars>
      </dgm:prSet>
      <dgm:spPr/>
    </dgm:pt>
    <dgm:pt modelId="{A8B741F6-E1E0-5E45-861A-11889E8E696E}" type="pres">
      <dgm:prSet presAssocID="{DC24863A-4E9B-204B-9DB7-AF14157C42BB}" presName="sibTrans" presStyleCnt="0"/>
      <dgm:spPr/>
    </dgm:pt>
    <dgm:pt modelId="{C7598FC3-6ABF-9A44-8EA5-7A3A9909FDB4}" type="pres">
      <dgm:prSet presAssocID="{523D7B7A-88B3-B048-A6A8-67DE0EB760FA}" presName="node" presStyleLbl="alignAccFollowNode1" presStyleIdx="3" presStyleCnt="4">
        <dgm:presLayoutVars>
          <dgm:bulletEnabled val="1"/>
        </dgm:presLayoutVars>
      </dgm:prSet>
      <dgm:spPr/>
    </dgm:pt>
  </dgm:ptLst>
  <dgm:cxnLst>
    <dgm:cxn modelId="{35190908-AA00-744B-8625-88A4752995EC}" srcId="{70579571-9C80-6745-A32A-B89C5775FDF2}" destId="{D66AC9EB-E8DC-6C4A-B33D-DA1A20BF1E6F}" srcOrd="0" destOrd="0" parTransId="{2286AE0C-FA04-4A4C-8917-9ED689A4D3F5}" sibTransId="{0D77C000-C8DC-9E46-B9DA-D2BBE61A4520}"/>
    <dgm:cxn modelId="{D6AE430B-D84E-4F46-A825-9D7C5D36E9A4}" type="presOf" srcId="{75B4B6EC-3CC0-7647-8624-9CF3A15725C8}" destId="{AEF59B5C-8441-8F4C-BAF0-3598C0B9245D}" srcOrd="0" destOrd="0" presId="urn:microsoft.com/office/officeart/2005/8/layout/lProcess3"/>
    <dgm:cxn modelId="{8180F90F-41DF-0744-9335-406ADECDC964}" srcId="{655DB5E3-CB34-544D-8592-3C2479DE9A41}" destId="{70579571-9C80-6745-A32A-B89C5775FDF2}" srcOrd="0" destOrd="0" parTransId="{E568A14F-A6FC-E44E-9E7D-5B0C02B5AB95}" sibTransId="{E5779C7E-580F-1D4D-B397-801516AF7289}"/>
    <dgm:cxn modelId="{AE8BE815-264A-C442-86E5-2498951796C8}" srcId="{FAB3CDFD-AEE3-134A-B9A3-401785475279}" destId="{523D7B7A-88B3-B048-A6A8-67DE0EB760FA}" srcOrd="1" destOrd="0" parTransId="{CD6FF16B-8F14-7148-90D7-01D2FF66A553}" sibTransId="{9E06B7E5-E17C-3F44-AEBA-E5696691465D}"/>
    <dgm:cxn modelId="{09C9061F-9747-7C40-B966-961E1838B4B8}" type="presOf" srcId="{70579571-9C80-6745-A32A-B89C5775FDF2}" destId="{BB7B6CA2-808E-0D43-8142-14AA9F22A235}" srcOrd="0" destOrd="0" presId="urn:microsoft.com/office/officeart/2005/8/layout/lProcess3"/>
    <dgm:cxn modelId="{5F6C3932-62AB-CB44-ABA7-D38E82DDBBC0}" srcId="{70579571-9C80-6745-A32A-B89C5775FDF2}" destId="{C972E260-E642-294B-B3CD-989E6EC4E99D}" srcOrd="1" destOrd="0" parTransId="{69C37A42-64F7-2242-9E9B-54D3F1ED30FB}" sibTransId="{B5778F34-B033-3A4C-A4B0-15F702ACAAFD}"/>
    <dgm:cxn modelId="{A254FB8D-2268-ED40-869A-8B688D6292F4}" type="presOf" srcId="{D66AC9EB-E8DC-6C4A-B33D-DA1A20BF1E6F}" destId="{C9B34241-017B-9A4E-BC21-66772B6AA0E0}" srcOrd="0" destOrd="0" presId="urn:microsoft.com/office/officeart/2005/8/layout/lProcess3"/>
    <dgm:cxn modelId="{2AE2D89E-E9BB-784B-9680-3CE2F0E18233}" srcId="{FAB3CDFD-AEE3-134A-B9A3-401785475279}" destId="{75B4B6EC-3CC0-7647-8624-9CF3A15725C8}" srcOrd="0" destOrd="0" parTransId="{0A88DA30-B236-5C4C-8668-5DAE0A3A023A}" sibTransId="{DC24863A-4E9B-204B-9DB7-AF14157C42BB}"/>
    <dgm:cxn modelId="{BE891CB1-7DB1-144F-BD4E-3822C5DF4543}" type="presOf" srcId="{655DB5E3-CB34-544D-8592-3C2479DE9A41}" destId="{F636BAC0-5A98-B242-ACA4-C6BAE1D6191E}" srcOrd="0" destOrd="0" presId="urn:microsoft.com/office/officeart/2005/8/layout/lProcess3"/>
    <dgm:cxn modelId="{07B257BB-2CF2-E348-976F-42160507A17D}" type="presOf" srcId="{FAB3CDFD-AEE3-134A-B9A3-401785475279}" destId="{0C31A3A1-C3D2-7346-AB7D-2254EC7A0668}" srcOrd="0" destOrd="0" presId="urn:microsoft.com/office/officeart/2005/8/layout/lProcess3"/>
    <dgm:cxn modelId="{6F374DC7-019E-A04B-ACD9-9263928E52E7}" type="presOf" srcId="{523D7B7A-88B3-B048-A6A8-67DE0EB760FA}" destId="{C7598FC3-6ABF-9A44-8EA5-7A3A9909FDB4}" srcOrd="0" destOrd="0" presId="urn:microsoft.com/office/officeart/2005/8/layout/lProcess3"/>
    <dgm:cxn modelId="{7EC2B6C7-E3C0-7F40-B33D-9DD028C80AC3}" type="presOf" srcId="{C972E260-E642-294B-B3CD-989E6EC4E99D}" destId="{A93C6AE2-6DD6-5A4E-AE59-A5AD698F95B7}" srcOrd="0" destOrd="0" presId="urn:microsoft.com/office/officeart/2005/8/layout/lProcess3"/>
    <dgm:cxn modelId="{3961F8CD-D59C-9741-9910-CC9D1E68B7EB}" srcId="{655DB5E3-CB34-544D-8592-3C2479DE9A41}" destId="{FAB3CDFD-AEE3-134A-B9A3-401785475279}" srcOrd="1" destOrd="0" parTransId="{63A0F2C9-28D1-F345-9057-CAC5D9D51603}" sibTransId="{38895D58-0A49-2C47-AE58-6A26BD3332BB}"/>
    <dgm:cxn modelId="{4F3A926B-1ECA-6E41-93E6-F684DC479450}" type="presParOf" srcId="{F636BAC0-5A98-B242-ACA4-C6BAE1D6191E}" destId="{FD533776-4C85-D044-91B5-82163F2D1E23}" srcOrd="0" destOrd="0" presId="urn:microsoft.com/office/officeart/2005/8/layout/lProcess3"/>
    <dgm:cxn modelId="{49E7D828-6138-7C4D-8B79-548DFB11C838}" type="presParOf" srcId="{FD533776-4C85-D044-91B5-82163F2D1E23}" destId="{BB7B6CA2-808E-0D43-8142-14AA9F22A235}" srcOrd="0" destOrd="0" presId="urn:microsoft.com/office/officeart/2005/8/layout/lProcess3"/>
    <dgm:cxn modelId="{B279281F-105C-0D48-A67D-F134E727B4F7}" type="presParOf" srcId="{FD533776-4C85-D044-91B5-82163F2D1E23}" destId="{70270BBA-13F0-2545-B6C2-314853C68E22}" srcOrd="1" destOrd="0" presId="urn:microsoft.com/office/officeart/2005/8/layout/lProcess3"/>
    <dgm:cxn modelId="{658BF504-97BD-FB4C-89CB-D96E7C41476A}" type="presParOf" srcId="{FD533776-4C85-D044-91B5-82163F2D1E23}" destId="{C9B34241-017B-9A4E-BC21-66772B6AA0E0}" srcOrd="2" destOrd="0" presId="urn:microsoft.com/office/officeart/2005/8/layout/lProcess3"/>
    <dgm:cxn modelId="{BA8670DF-022A-5C43-835F-D27B2130A460}" type="presParOf" srcId="{FD533776-4C85-D044-91B5-82163F2D1E23}" destId="{42577121-1BC9-8645-93AF-4F8B88511AE5}" srcOrd="3" destOrd="0" presId="urn:microsoft.com/office/officeart/2005/8/layout/lProcess3"/>
    <dgm:cxn modelId="{C5551EFE-BAB6-0242-9F69-0BE04932F5D2}" type="presParOf" srcId="{FD533776-4C85-D044-91B5-82163F2D1E23}" destId="{A93C6AE2-6DD6-5A4E-AE59-A5AD698F95B7}" srcOrd="4" destOrd="0" presId="urn:microsoft.com/office/officeart/2005/8/layout/lProcess3"/>
    <dgm:cxn modelId="{838D30D4-69CB-D84B-9AAB-146059207E2E}" type="presParOf" srcId="{F636BAC0-5A98-B242-ACA4-C6BAE1D6191E}" destId="{5301354D-81E3-DD48-B412-8DCEF486ADB7}" srcOrd="1" destOrd="0" presId="urn:microsoft.com/office/officeart/2005/8/layout/lProcess3"/>
    <dgm:cxn modelId="{083729D7-DE48-5747-979A-7A893971E4D4}" type="presParOf" srcId="{F636BAC0-5A98-B242-ACA4-C6BAE1D6191E}" destId="{124CCC87-DD4D-CD4B-AD4A-5D32ED19B182}" srcOrd="2" destOrd="0" presId="urn:microsoft.com/office/officeart/2005/8/layout/lProcess3"/>
    <dgm:cxn modelId="{AA637009-265D-1841-B1BC-44A57DF69949}" type="presParOf" srcId="{124CCC87-DD4D-CD4B-AD4A-5D32ED19B182}" destId="{0C31A3A1-C3D2-7346-AB7D-2254EC7A0668}" srcOrd="0" destOrd="0" presId="urn:microsoft.com/office/officeart/2005/8/layout/lProcess3"/>
    <dgm:cxn modelId="{99F983FF-F4B7-EA4F-B6AE-1A674612EE0D}" type="presParOf" srcId="{124CCC87-DD4D-CD4B-AD4A-5D32ED19B182}" destId="{B59C7BB6-BE44-254A-8B87-47665D9071AA}" srcOrd="1" destOrd="0" presId="urn:microsoft.com/office/officeart/2005/8/layout/lProcess3"/>
    <dgm:cxn modelId="{FAC7CEA9-654D-A04D-8E6B-3FF673674CE7}" type="presParOf" srcId="{124CCC87-DD4D-CD4B-AD4A-5D32ED19B182}" destId="{AEF59B5C-8441-8F4C-BAF0-3598C0B9245D}" srcOrd="2" destOrd="0" presId="urn:microsoft.com/office/officeart/2005/8/layout/lProcess3"/>
    <dgm:cxn modelId="{EE82EBEF-52EC-6646-BEA6-687321A5EB2E}" type="presParOf" srcId="{124CCC87-DD4D-CD4B-AD4A-5D32ED19B182}" destId="{A8B741F6-E1E0-5E45-861A-11889E8E696E}" srcOrd="3" destOrd="0" presId="urn:microsoft.com/office/officeart/2005/8/layout/lProcess3"/>
    <dgm:cxn modelId="{EB9A5BE3-E4CA-7645-AC57-0D9850FD9827}" type="presParOf" srcId="{124CCC87-DD4D-CD4B-AD4A-5D32ED19B182}" destId="{C7598FC3-6ABF-9A44-8EA5-7A3A9909FDB4}"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8D01B8-5B4D-43E0-B9F7-E2A7B31CED7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C3AFBC3-3FE4-4B7E-8554-6C6345CBF01B}">
      <dgm:prSet/>
      <dgm:spPr/>
      <dgm:t>
        <a:bodyPr/>
        <a:lstStyle/>
        <a:p>
          <a:r>
            <a:rPr lang="en-US" dirty="0"/>
            <a:t>60% of the world have access to the internet – 4.7 billion people (Hawdon, 2021)</a:t>
          </a:r>
        </a:p>
      </dgm:t>
    </dgm:pt>
    <dgm:pt modelId="{595D4A2F-85AA-45FC-AE05-C07FDB1CE17A}" type="parTrans" cxnId="{278F1CEA-9239-4940-9A22-80C08A0CDD3D}">
      <dgm:prSet/>
      <dgm:spPr/>
      <dgm:t>
        <a:bodyPr/>
        <a:lstStyle/>
        <a:p>
          <a:endParaRPr lang="en-US"/>
        </a:p>
      </dgm:t>
    </dgm:pt>
    <dgm:pt modelId="{2DD4E3D0-133F-4FF3-B7A1-7C93C7BE39ED}" type="sibTrans" cxnId="{278F1CEA-9239-4940-9A22-80C08A0CDD3D}">
      <dgm:prSet/>
      <dgm:spPr/>
      <dgm:t>
        <a:bodyPr/>
        <a:lstStyle/>
        <a:p>
          <a:endParaRPr lang="en-US" dirty="0"/>
        </a:p>
      </dgm:t>
    </dgm:pt>
    <dgm:pt modelId="{6D02BA33-84AE-4366-96B2-B5A49519BD94}">
      <dgm:prSet/>
      <dgm:spPr/>
      <dgm:t>
        <a:bodyPr/>
        <a:lstStyle/>
        <a:p>
          <a:r>
            <a:rPr lang="en-US" dirty="0"/>
            <a:t>745,000 cases of computer misuse reported in the UK (National Crime Agency, 2023).</a:t>
          </a:r>
        </a:p>
      </dgm:t>
    </dgm:pt>
    <dgm:pt modelId="{5A6FD40E-3D39-4DA8-889E-CCE0986BE682}" type="parTrans" cxnId="{3800DE5E-F6EC-4730-9B56-C6FD423EEFAA}">
      <dgm:prSet/>
      <dgm:spPr/>
      <dgm:t>
        <a:bodyPr/>
        <a:lstStyle/>
        <a:p>
          <a:endParaRPr lang="en-US"/>
        </a:p>
      </dgm:t>
    </dgm:pt>
    <dgm:pt modelId="{116AFA8F-7DCB-4F15-9F6C-126E62915E5D}" type="sibTrans" cxnId="{3800DE5E-F6EC-4730-9B56-C6FD423EEFAA}">
      <dgm:prSet/>
      <dgm:spPr/>
      <dgm:t>
        <a:bodyPr/>
        <a:lstStyle/>
        <a:p>
          <a:endParaRPr lang="en-US" dirty="0"/>
        </a:p>
      </dgm:t>
    </dgm:pt>
    <dgm:pt modelId="{BB022D3E-2AB3-4C62-897F-1C357842512B}">
      <dgm:prSet/>
      <dgm:spPr/>
      <dgm:t>
        <a:bodyPr/>
        <a:lstStyle/>
        <a:p>
          <a:r>
            <a:rPr lang="en-US" dirty="0"/>
            <a:t>Decrease from 2019 = 1million reported cases of computer misuse (National Crime Agency, 2020)</a:t>
          </a:r>
        </a:p>
      </dgm:t>
    </dgm:pt>
    <dgm:pt modelId="{4A610327-C0BC-4ACD-AB94-0E2DEB174F63}" type="parTrans" cxnId="{6E9E793F-78BE-4176-95DA-07FD79151D52}">
      <dgm:prSet/>
      <dgm:spPr/>
      <dgm:t>
        <a:bodyPr/>
        <a:lstStyle/>
        <a:p>
          <a:endParaRPr lang="en-US"/>
        </a:p>
      </dgm:t>
    </dgm:pt>
    <dgm:pt modelId="{CC6EC781-F0A9-4909-8F8E-5DA3AAEE703E}" type="sibTrans" cxnId="{6E9E793F-78BE-4176-95DA-07FD79151D52}">
      <dgm:prSet/>
      <dgm:spPr/>
      <dgm:t>
        <a:bodyPr/>
        <a:lstStyle/>
        <a:p>
          <a:endParaRPr lang="en-US" dirty="0"/>
        </a:p>
      </dgm:t>
    </dgm:pt>
    <dgm:pt modelId="{9F11F892-65E3-9547-9AB7-275ED0A2C99F}">
      <dgm:prSet/>
      <dgm:spPr/>
      <dgm:t>
        <a:bodyPr/>
        <a:lstStyle/>
        <a:p>
          <a:r>
            <a:rPr lang="en-US" dirty="0"/>
            <a:t>Pursue</a:t>
          </a:r>
          <a:r>
            <a:rPr lang="en-US" baseline="0" dirty="0"/>
            <a:t> over protect  (Correia, 2022)</a:t>
          </a:r>
          <a:endParaRPr lang="en-US" dirty="0"/>
        </a:p>
      </dgm:t>
    </dgm:pt>
    <dgm:pt modelId="{4D3D9378-0C2A-CD48-A2C0-0D6E993D92B7}" type="parTrans" cxnId="{4FE9658C-3DC9-D14F-91B5-2CAB90343814}">
      <dgm:prSet/>
      <dgm:spPr/>
    </dgm:pt>
    <dgm:pt modelId="{248D23F9-3054-6444-82D8-DCDC01F7124C}" type="sibTrans" cxnId="{4FE9658C-3DC9-D14F-91B5-2CAB90343814}">
      <dgm:prSet/>
      <dgm:spPr/>
    </dgm:pt>
    <dgm:pt modelId="{D0BD1178-E663-3448-A8A6-2640844B8767}" type="pres">
      <dgm:prSet presAssocID="{A68D01B8-5B4D-43E0-B9F7-E2A7B31CED7D}" presName="outerComposite" presStyleCnt="0">
        <dgm:presLayoutVars>
          <dgm:chMax val="5"/>
          <dgm:dir/>
          <dgm:resizeHandles val="exact"/>
        </dgm:presLayoutVars>
      </dgm:prSet>
      <dgm:spPr/>
    </dgm:pt>
    <dgm:pt modelId="{D349D9C1-1F79-C646-A264-24A9D39B7C0E}" type="pres">
      <dgm:prSet presAssocID="{A68D01B8-5B4D-43E0-B9F7-E2A7B31CED7D}" presName="dummyMaxCanvas" presStyleCnt="0">
        <dgm:presLayoutVars/>
      </dgm:prSet>
      <dgm:spPr/>
    </dgm:pt>
    <dgm:pt modelId="{46F3DC3D-1E2A-9143-9CAB-D8CF1955A957}" type="pres">
      <dgm:prSet presAssocID="{A68D01B8-5B4D-43E0-B9F7-E2A7B31CED7D}" presName="FourNodes_1" presStyleLbl="node1" presStyleIdx="0" presStyleCnt="4">
        <dgm:presLayoutVars>
          <dgm:bulletEnabled val="1"/>
        </dgm:presLayoutVars>
      </dgm:prSet>
      <dgm:spPr/>
    </dgm:pt>
    <dgm:pt modelId="{04B7C732-47D6-F946-9DA5-71BF312189D4}" type="pres">
      <dgm:prSet presAssocID="{A68D01B8-5B4D-43E0-B9F7-E2A7B31CED7D}" presName="FourNodes_2" presStyleLbl="node1" presStyleIdx="1" presStyleCnt="4">
        <dgm:presLayoutVars>
          <dgm:bulletEnabled val="1"/>
        </dgm:presLayoutVars>
      </dgm:prSet>
      <dgm:spPr/>
    </dgm:pt>
    <dgm:pt modelId="{B2B6B4DA-3585-8F49-B5A1-0A901219EA57}" type="pres">
      <dgm:prSet presAssocID="{A68D01B8-5B4D-43E0-B9F7-E2A7B31CED7D}" presName="FourNodes_3" presStyleLbl="node1" presStyleIdx="2" presStyleCnt="4">
        <dgm:presLayoutVars>
          <dgm:bulletEnabled val="1"/>
        </dgm:presLayoutVars>
      </dgm:prSet>
      <dgm:spPr/>
    </dgm:pt>
    <dgm:pt modelId="{BAD72FE2-6A6B-0946-A5BB-0711C0B11F9E}" type="pres">
      <dgm:prSet presAssocID="{A68D01B8-5B4D-43E0-B9F7-E2A7B31CED7D}" presName="FourNodes_4" presStyleLbl="node1" presStyleIdx="3" presStyleCnt="4">
        <dgm:presLayoutVars>
          <dgm:bulletEnabled val="1"/>
        </dgm:presLayoutVars>
      </dgm:prSet>
      <dgm:spPr/>
    </dgm:pt>
    <dgm:pt modelId="{81ECEBA6-A074-7444-A1E2-72CEEC2FDAA2}" type="pres">
      <dgm:prSet presAssocID="{A68D01B8-5B4D-43E0-B9F7-E2A7B31CED7D}" presName="FourConn_1-2" presStyleLbl="fgAccFollowNode1" presStyleIdx="0" presStyleCnt="3">
        <dgm:presLayoutVars>
          <dgm:bulletEnabled val="1"/>
        </dgm:presLayoutVars>
      </dgm:prSet>
      <dgm:spPr/>
    </dgm:pt>
    <dgm:pt modelId="{64DD9A92-C94D-7842-9BDF-922E90E0C11E}" type="pres">
      <dgm:prSet presAssocID="{A68D01B8-5B4D-43E0-B9F7-E2A7B31CED7D}" presName="FourConn_2-3" presStyleLbl="fgAccFollowNode1" presStyleIdx="1" presStyleCnt="3">
        <dgm:presLayoutVars>
          <dgm:bulletEnabled val="1"/>
        </dgm:presLayoutVars>
      </dgm:prSet>
      <dgm:spPr/>
    </dgm:pt>
    <dgm:pt modelId="{DB5923C2-6D06-BE46-AFAC-836470206905}" type="pres">
      <dgm:prSet presAssocID="{A68D01B8-5B4D-43E0-B9F7-E2A7B31CED7D}" presName="FourConn_3-4" presStyleLbl="fgAccFollowNode1" presStyleIdx="2" presStyleCnt="3">
        <dgm:presLayoutVars>
          <dgm:bulletEnabled val="1"/>
        </dgm:presLayoutVars>
      </dgm:prSet>
      <dgm:spPr/>
    </dgm:pt>
    <dgm:pt modelId="{A855A4A7-9813-554A-AA20-AF516F0D89DD}" type="pres">
      <dgm:prSet presAssocID="{A68D01B8-5B4D-43E0-B9F7-E2A7B31CED7D}" presName="FourNodes_1_text" presStyleLbl="node1" presStyleIdx="3" presStyleCnt="4">
        <dgm:presLayoutVars>
          <dgm:bulletEnabled val="1"/>
        </dgm:presLayoutVars>
      </dgm:prSet>
      <dgm:spPr/>
    </dgm:pt>
    <dgm:pt modelId="{4058CE40-704A-5B42-BA43-5A595F3AF62C}" type="pres">
      <dgm:prSet presAssocID="{A68D01B8-5B4D-43E0-B9F7-E2A7B31CED7D}" presName="FourNodes_2_text" presStyleLbl="node1" presStyleIdx="3" presStyleCnt="4">
        <dgm:presLayoutVars>
          <dgm:bulletEnabled val="1"/>
        </dgm:presLayoutVars>
      </dgm:prSet>
      <dgm:spPr/>
    </dgm:pt>
    <dgm:pt modelId="{7D84F16A-85D5-F347-B190-5F1AB94B9C53}" type="pres">
      <dgm:prSet presAssocID="{A68D01B8-5B4D-43E0-B9F7-E2A7B31CED7D}" presName="FourNodes_3_text" presStyleLbl="node1" presStyleIdx="3" presStyleCnt="4">
        <dgm:presLayoutVars>
          <dgm:bulletEnabled val="1"/>
        </dgm:presLayoutVars>
      </dgm:prSet>
      <dgm:spPr/>
    </dgm:pt>
    <dgm:pt modelId="{2D29F760-EB1C-CD40-8E87-F022EAC05544}" type="pres">
      <dgm:prSet presAssocID="{A68D01B8-5B4D-43E0-B9F7-E2A7B31CED7D}" presName="FourNodes_4_text" presStyleLbl="node1" presStyleIdx="3" presStyleCnt="4">
        <dgm:presLayoutVars>
          <dgm:bulletEnabled val="1"/>
        </dgm:presLayoutVars>
      </dgm:prSet>
      <dgm:spPr/>
    </dgm:pt>
  </dgm:ptLst>
  <dgm:cxnLst>
    <dgm:cxn modelId="{CE025A0C-2279-944C-BA8D-A7FEA3DCA1E4}" type="presOf" srcId="{A68D01B8-5B4D-43E0-B9F7-E2A7B31CED7D}" destId="{D0BD1178-E663-3448-A8A6-2640844B8767}" srcOrd="0" destOrd="0" presId="urn:microsoft.com/office/officeart/2005/8/layout/vProcess5"/>
    <dgm:cxn modelId="{7D045C11-9D0E-1B47-BF4A-8BE9D7E6244F}" type="presOf" srcId="{2DD4E3D0-133F-4FF3-B7A1-7C93C7BE39ED}" destId="{81ECEBA6-A074-7444-A1E2-72CEEC2FDAA2}" srcOrd="0" destOrd="0" presId="urn:microsoft.com/office/officeart/2005/8/layout/vProcess5"/>
    <dgm:cxn modelId="{AED57617-690B-334B-8527-E8A6CB906393}" type="presOf" srcId="{BB022D3E-2AB3-4C62-897F-1C357842512B}" destId="{7D84F16A-85D5-F347-B190-5F1AB94B9C53}" srcOrd="1" destOrd="0" presId="urn:microsoft.com/office/officeart/2005/8/layout/vProcess5"/>
    <dgm:cxn modelId="{552FBA1F-0011-D346-A37F-690C3855A403}" type="presOf" srcId="{7C3AFBC3-3FE4-4B7E-8554-6C6345CBF01B}" destId="{46F3DC3D-1E2A-9143-9CAB-D8CF1955A957}" srcOrd="0" destOrd="0" presId="urn:microsoft.com/office/officeart/2005/8/layout/vProcess5"/>
    <dgm:cxn modelId="{7D654B24-E55B-0A4D-97AD-AF0F585812C9}" type="presOf" srcId="{6D02BA33-84AE-4366-96B2-B5A49519BD94}" destId="{4058CE40-704A-5B42-BA43-5A595F3AF62C}" srcOrd="1" destOrd="0" presId="urn:microsoft.com/office/officeart/2005/8/layout/vProcess5"/>
    <dgm:cxn modelId="{6E9E793F-78BE-4176-95DA-07FD79151D52}" srcId="{A68D01B8-5B4D-43E0-B9F7-E2A7B31CED7D}" destId="{BB022D3E-2AB3-4C62-897F-1C357842512B}" srcOrd="2" destOrd="0" parTransId="{4A610327-C0BC-4ACD-AB94-0E2DEB174F63}" sibTransId="{CC6EC781-F0A9-4909-8F8E-5DA3AAEE703E}"/>
    <dgm:cxn modelId="{1EAA045B-8054-324E-A348-0000A498A1B5}" type="presOf" srcId="{BB022D3E-2AB3-4C62-897F-1C357842512B}" destId="{B2B6B4DA-3585-8F49-B5A1-0A901219EA57}" srcOrd="0" destOrd="0" presId="urn:microsoft.com/office/officeart/2005/8/layout/vProcess5"/>
    <dgm:cxn modelId="{8F9C8C5D-1BD9-8F45-9C98-77D9A994B91A}" type="presOf" srcId="{CC6EC781-F0A9-4909-8F8E-5DA3AAEE703E}" destId="{DB5923C2-6D06-BE46-AFAC-836470206905}" srcOrd="0" destOrd="0" presId="urn:microsoft.com/office/officeart/2005/8/layout/vProcess5"/>
    <dgm:cxn modelId="{3800DE5E-F6EC-4730-9B56-C6FD423EEFAA}" srcId="{A68D01B8-5B4D-43E0-B9F7-E2A7B31CED7D}" destId="{6D02BA33-84AE-4366-96B2-B5A49519BD94}" srcOrd="1" destOrd="0" parTransId="{5A6FD40E-3D39-4DA8-889E-CCE0986BE682}" sibTransId="{116AFA8F-7DCB-4F15-9F6C-126E62915E5D}"/>
    <dgm:cxn modelId="{94EF8468-DB6E-724E-803D-D31A50AD18D6}" type="presOf" srcId="{9F11F892-65E3-9547-9AB7-275ED0A2C99F}" destId="{2D29F760-EB1C-CD40-8E87-F022EAC05544}" srcOrd="1" destOrd="0" presId="urn:microsoft.com/office/officeart/2005/8/layout/vProcess5"/>
    <dgm:cxn modelId="{4FE9658C-3DC9-D14F-91B5-2CAB90343814}" srcId="{A68D01B8-5B4D-43E0-B9F7-E2A7B31CED7D}" destId="{9F11F892-65E3-9547-9AB7-275ED0A2C99F}" srcOrd="3" destOrd="0" parTransId="{4D3D9378-0C2A-CD48-A2C0-0D6E993D92B7}" sibTransId="{248D23F9-3054-6444-82D8-DCDC01F7124C}"/>
    <dgm:cxn modelId="{4C94DDA9-B67B-384E-8121-1CE70AAB55E3}" type="presOf" srcId="{7C3AFBC3-3FE4-4B7E-8554-6C6345CBF01B}" destId="{A855A4A7-9813-554A-AA20-AF516F0D89DD}" srcOrd="1" destOrd="0" presId="urn:microsoft.com/office/officeart/2005/8/layout/vProcess5"/>
    <dgm:cxn modelId="{196B8CC7-CE2F-9948-8D8D-31AF9495E973}" type="presOf" srcId="{116AFA8F-7DCB-4F15-9F6C-126E62915E5D}" destId="{64DD9A92-C94D-7842-9BDF-922E90E0C11E}" srcOrd="0" destOrd="0" presId="urn:microsoft.com/office/officeart/2005/8/layout/vProcess5"/>
    <dgm:cxn modelId="{0C54D9D9-F890-C44C-A092-C5607B59B7B7}" type="presOf" srcId="{9F11F892-65E3-9547-9AB7-275ED0A2C99F}" destId="{BAD72FE2-6A6B-0946-A5BB-0711C0B11F9E}" srcOrd="0" destOrd="0" presId="urn:microsoft.com/office/officeart/2005/8/layout/vProcess5"/>
    <dgm:cxn modelId="{278F1CEA-9239-4940-9A22-80C08A0CDD3D}" srcId="{A68D01B8-5B4D-43E0-B9F7-E2A7B31CED7D}" destId="{7C3AFBC3-3FE4-4B7E-8554-6C6345CBF01B}" srcOrd="0" destOrd="0" parTransId="{595D4A2F-85AA-45FC-AE05-C07FDB1CE17A}" sibTransId="{2DD4E3D0-133F-4FF3-B7A1-7C93C7BE39ED}"/>
    <dgm:cxn modelId="{3E4F64F8-935A-D24B-8E1B-03905FB6798E}" type="presOf" srcId="{6D02BA33-84AE-4366-96B2-B5A49519BD94}" destId="{04B7C732-47D6-F946-9DA5-71BF312189D4}" srcOrd="0" destOrd="0" presId="urn:microsoft.com/office/officeart/2005/8/layout/vProcess5"/>
    <dgm:cxn modelId="{F7AFB145-139B-2841-BDCA-2B1F7BACA67E}" type="presParOf" srcId="{D0BD1178-E663-3448-A8A6-2640844B8767}" destId="{D349D9C1-1F79-C646-A264-24A9D39B7C0E}" srcOrd="0" destOrd="0" presId="urn:microsoft.com/office/officeart/2005/8/layout/vProcess5"/>
    <dgm:cxn modelId="{87C41B85-6EAA-724D-B306-4C4BDADB6B94}" type="presParOf" srcId="{D0BD1178-E663-3448-A8A6-2640844B8767}" destId="{46F3DC3D-1E2A-9143-9CAB-D8CF1955A957}" srcOrd="1" destOrd="0" presId="urn:microsoft.com/office/officeart/2005/8/layout/vProcess5"/>
    <dgm:cxn modelId="{033DCCAD-1C82-9841-847D-33D0104D9881}" type="presParOf" srcId="{D0BD1178-E663-3448-A8A6-2640844B8767}" destId="{04B7C732-47D6-F946-9DA5-71BF312189D4}" srcOrd="2" destOrd="0" presId="urn:microsoft.com/office/officeart/2005/8/layout/vProcess5"/>
    <dgm:cxn modelId="{F722EC03-80B2-A748-953C-6CBE7FB8B2CD}" type="presParOf" srcId="{D0BD1178-E663-3448-A8A6-2640844B8767}" destId="{B2B6B4DA-3585-8F49-B5A1-0A901219EA57}" srcOrd="3" destOrd="0" presId="urn:microsoft.com/office/officeart/2005/8/layout/vProcess5"/>
    <dgm:cxn modelId="{1079E16C-B751-7940-954D-9C277819155A}" type="presParOf" srcId="{D0BD1178-E663-3448-A8A6-2640844B8767}" destId="{BAD72FE2-6A6B-0946-A5BB-0711C0B11F9E}" srcOrd="4" destOrd="0" presId="urn:microsoft.com/office/officeart/2005/8/layout/vProcess5"/>
    <dgm:cxn modelId="{48B672EA-A5FA-3947-AF25-688BCE2345C8}" type="presParOf" srcId="{D0BD1178-E663-3448-A8A6-2640844B8767}" destId="{81ECEBA6-A074-7444-A1E2-72CEEC2FDAA2}" srcOrd="5" destOrd="0" presId="urn:microsoft.com/office/officeart/2005/8/layout/vProcess5"/>
    <dgm:cxn modelId="{3DF43D02-2C31-7541-A86D-B9F342DC9B60}" type="presParOf" srcId="{D0BD1178-E663-3448-A8A6-2640844B8767}" destId="{64DD9A92-C94D-7842-9BDF-922E90E0C11E}" srcOrd="6" destOrd="0" presId="urn:microsoft.com/office/officeart/2005/8/layout/vProcess5"/>
    <dgm:cxn modelId="{809DF65E-9CB6-9940-AEA7-2493A96AE677}" type="presParOf" srcId="{D0BD1178-E663-3448-A8A6-2640844B8767}" destId="{DB5923C2-6D06-BE46-AFAC-836470206905}" srcOrd="7" destOrd="0" presId="urn:microsoft.com/office/officeart/2005/8/layout/vProcess5"/>
    <dgm:cxn modelId="{B9ADF50E-3641-7147-A582-9DC10E22A6D8}" type="presParOf" srcId="{D0BD1178-E663-3448-A8A6-2640844B8767}" destId="{A855A4A7-9813-554A-AA20-AF516F0D89DD}" srcOrd="8" destOrd="0" presId="urn:microsoft.com/office/officeart/2005/8/layout/vProcess5"/>
    <dgm:cxn modelId="{879FA33C-9597-9F42-A9C3-FBC44889B003}" type="presParOf" srcId="{D0BD1178-E663-3448-A8A6-2640844B8767}" destId="{4058CE40-704A-5B42-BA43-5A595F3AF62C}" srcOrd="9" destOrd="0" presId="urn:microsoft.com/office/officeart/2005/8/layout/vProcess5"/>
    <dgm:cxn modelId="{686F3624-BA22-E94E-8B35-0C5B05D02326}" type="presParOf" srcId="{D0BD1178-E663-3448-A8A6-2640844B8767}" destId="{7D84F16A-85D5-F347-B190-5F1AB94B9C53}" srcOrd="10" destOrd="0" presId="urn:microsoft.com/office/officeart/2005/8/layout/vProcess5"/>
    <dgm:cxn modelId="{E8D3E184-0D3E-C943-B745-36A85B260015}" type="presParOf" srcId="{D0BD1178-E663-3448-A8A6-2640844B8767}" destId="{2D29F760-EB1C-CD40-8E87-F022EAC05544}"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DC0996-1ED5-42D2-A28F-4828FDECF78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6FCEED9-5FFC-4390-96DC-38A8641CA5F8}">
      <dgm:prSet/>
      <dgm:spPr/>
      <dgm:t>
        <a:bodyPr/>
        <a:lstStyle/>
        <a:p>
          <a:r>
            <a:rPr lang="en-GB" noProof="0" dirty="0">
              <a:latin typeface="Arial" panose="020B0604020202020204" pitchFamily="34" charset="0"/>
              <a:cs typeface="Arial" panose="020B0604020202020204" pitchFamily="34" charset="0"/>
            </a:rPr>
            <a:t>Organised</a:t>
          </a:r>
          <a:r>
            <a:rPr lang="en-US" dirty="0">
              <a:latin typeface="Arial" panose="020B0604020202020204" pitchFamily="34" charset="0"/>
              <a:cs typeface="Arial" panose="020B0604020202020204" pitchFamily="34" charset="0"/>
            </a:rPr>
            <a:t> crime groups have capitalised cyber crime to carry out criminal activity</a:t>
          </a:r>
        </a:p>
      </dgm:t>
    </dgm:pt>
    <dgm:pt modelId="{0539A354-858D-4E33-AB97-EE2332AE1A8F}" type="parTrans" cxnId="{1BED2D8F-D389-4275-8F8C-0D137D7E6F95}">
      <dgm:prSet/>
      <dgm:spPr/>
      <dgm:t>
        <a:bodyPr/>
        <a:lstStyle/>
        <a:p>
          <a:endParaRPr lang="en-US"/>
        </a:p>
      </dgm:t>
    </dgm:pt>
    <dgm:pt modelId="{F87D4E1C-8B16-4774-B82D-65393DE48173}" type="sibTrans" cxnId="{1BED2D8F-D389-4275-8F8C-0D137D7E6F95}">
      <dgm:prSet/>
      <dgm:spPr/>
      <dgm:t>
        <a:bodyPr/>
        <a:lstStyle/>
        <a:p>
          <a:endParaRPr lang="en-US"/>
        </a:p>
      </dgm:t>
    </dgm:pt>
    <dgm:pt modelId="{EEBE88C2-22BE-4F61-8A45-58E035CD0AFF}">
      <dgm:prSet/>
      <dgm:spPr/>
      <dgm:t>
        <a:bodyPr/>
        <a:lstStyle/>
        <a:p>
          <a:r>
            <a:rPr lang="en-US" dirty="0">
              <a:latin typeface="Arial" panose="020B0604020202020204" pitchFamily="34" charset="0"/>
              <a:cs typeface="Arial" panose="020B0604020202020204" pitchFamily="34" charset="0"/>
            </a:rPr>
            <a:t>Enticing = undetected to commit crimes, and can form crime network for collaborative efforts with other criminals</a:t>
          </a:r>
        </a:p>
      </dgm:t>
    </dgm:pt>
    <dgm:pt modelId="{9523ED60-BFC3-4294-ACA7-F8A819C64E33}" type="parTrans" cxnId="{04A3D97A-51D6-411B-A859-6E0F7C298995}">
      <dgm:prSet/>
      <dgm:spPr/>
      <dgm:t>
        <a:bodyPr/>
        <a:lstStyle/>
        <a:p>
          <a:endParaRPr lang="en-US"/>
        </a:p>
      </dgm:t>
    </dgm:pt>
    <dgm:pt modelId="{5B5A0FD5-922B-4980-8270-B9651A51A9AD}" type="sibTrans" cxnId="{04A3D97A-51D6-411B-A859-6E0F7C298995}">
      <dgm:prSet/>
      <dgm:spPr/>
      <dgm:t>
        <a:bodyPr/>
        <a:lstStyle/>
        <a:p>
          <a:endParaRPr lang="en-US"/>
        </a:p>
      </dgm:t>
    </dgm:pt>
    <dgm:pt modelId="{15F19A9A-77D4-DE44-8EA3-8D5755E41F53}">
      <dgm:prSet/>
      <dgm:spPr/>
      <dgm:t>
        <a:bodyPr/>
        <a:lstStyle/>
        <a:p>
          <a:r>
            <a:rPr lang="en-US" dirty="0">
              <a:latin typeface="Arial" panose="020B0604020202020204" pitchFamily="34" charset="0"/>
              <a:cs typeface="Arial" panose="020B0604020202020204" pitchFamily="34" charset="0"/>
            </a:rPr>
            <a:t>80% of cyber crime is the result of organised crime</a:t>
          </a:r>
        </a:p>
      </dgm:t>
    </dgm:pt>
    <dgm:pt modelId="{63477FDB-7DB5-D54B-86ED-AB4F9BFD94C7}" type="parTrans" cxnId="{7C0A4533-B12B-E146-978F-B945DC090157}">
      <dgm:prSet/>
      <dgm:spPr/>
      <dgm:t>
        <a:bodyPr/>
        <a:lstStyle/>
        <a:p>
          <a:endParaRPr lang="en-GB"/>
        </a:p>
      </dgm:t>
    </dgm:pt>
    <dgm:pt modelId="{FB0A018F-7A8F-F24D-AF5F-7CFC057A9193}" type="sibTrans" cxnId="{7C0A4533-B12B-E146-978F-B945DC090157}">
      <dgm:prSet/>
      <dgm:spPr/>
      <dgm:t>
        <a:bodyPr/>
        <a:lstStyle/>
        <a:p>
          <a:endParaRPr lang="en-GB"/>
        </a:p>
      </dgm:t>
    </dgm:pt>
    <dgm:pt modelId="{BD335EAE-B415-5140-B378-91BBBB30B3BB}">
      <dgm:prSet/>
      <dgm:spPr/>
      <dgm:t>
        <a:bodyPr/>
        <a:lstStyle/>
        <a:p>
          <a:r>
            <a:rPr lang="en-US" dirty="0">
              <a:latin typeface="Arial" panose="020B0604020202020204" pitchFamily="34" charset="0"/>
              <a:cs typeface="Arial" panose="020B0604020202020204" pitchFamily="34" charset="0"/>
            </a:rPr>
            <a:t>Committed by intelligent people with no fear of consequence.</a:t>
          </a:r>
        </a:p>
      </dgm:t>
    </dgm:pt>
    <dgm:pt modelId="{3D6955AD-1BD7-7340-A87D-97F9FDF92FA3}" type="parTrans" cxnId="{29A87C56-B2E9-E94A-846C-B7DD6A70118A}">
      <dgm:prSet/>
      <dgm:spPr/>
      <dgm:t>
        <a:bodyPr/>
        <a:lstStyle/>
        <a:p>
          <a:endParaRPr lang="en-GB"/>
        </a:p>
      </dgm:t>
    </dgm:pt>
    <dgm:pt modelId="{EFD2CDC1-4C7B-B844-A160-0A2FB159EF03}" type="sibTrans" cxnId="{29A87C56-B2E9-E94A-846C-B7DD6A70118A}">
      <dgm:prSet/>
      <dgm:spPr/>
      <dgm:t>
        <a:bodyPr/>
        <a:lstStyle/>
        <a:p>
          <a:endParaRPr lang="en-GB"/>
        </a:p>
      </dgm:t>
    </dgm:pt>
    <dgm:pt modelId="{95C41E38-ED96-E840-B40C-3DC8B438D967}" type="pres">
      <dgm:prSet presAssocID="{3DDC0996-1ED5-42D2-A28F-4828FDECF786}" presName="diagram" presStyleCnt="0">
        <dgm:presLayoutVars>
          <dgm:dir/>
          <dgm:resizeHandles val="exact"/>
        </dgm:presLayoutVars>
      </dgm:prSet>
      <dgm:spPr/>
    </dgm:pt>
    <dgm:pt modelId="{819C041D-8F97-3440-BA35-6C131DD7E9F6}" type="pres">
      <dgm:prSet presAssocID="{56FCEED9-5FFC-4390-96DC-38A8641CA5F8}" presName="node" presStyleLbl="node1" presStyleIdx="0" presStyleCnt="4">
        <dgm:presLayoutVars>
          <dgm:bulletEnabled val="1"/>
        </dgm:presLayoutVars>
      </dgm:prSet>
      <dgm:spPr/>
    </dgm:pt>
    <dgm:pt modelId="{F26DB137-EFF0-BC4F-A3B2-6E82F3626F96}" type="pres">
      <dgm:prSet presAssocID="{F87D4E1C-8B16-4774-B82D-65393DE48173}" presName="sibTrans" presStyleCnt="0"/>
      <dgm:spPr/>
    </dgm:pt>
    <dgm:pt modelId="{9BAA8E0A-A07E-6541-8D09-0223DC4513FB}" type="pres">
      <dgm:prSet presAssocID="{EEBE88C2-22BE-4F61-8A45-58E035CD0AFF}" presName="node" presStyleLbl="node1" presStyleIdx="1" presStyleCnt="4">
        <dgm:presLayoutVars>
          <dgm:bulletEnabled val="1"/>
        </dgm:presLayoutVars>
      </dgm:prSet>
      <dgm:spPr/>
    </dgm:pt>
    <dgm:pt modelId="{0679CF36-2457-9E4B-8664-EB19CB58D72B}" type="pres">
      <dgm:prSet presAssocID="{5B5A0FD5-922B-4980-8270-B9651A51A9AD}" presName="sibTrans" presStyleCnt="0"/>
      <dgm:spPr/>
    </dgm:pt>
    <dgm:pt modelId="{9C3F30BF-5384-AD47-9BBE-350A0622FE38}" type="pres">
      <dgm:prSet presAssocID="{15F19A9A-77D4-DE44-8EA3-8D5755E41F53}" presName="node" presStyleLbl="node1" presStyleIdx="2" presStyleCnt="4">
        <dgm:presLayoutVars>
          <dgm:bulletEnabled val="1"/>
        </dgm:presLayoutVars>
      </dgm:prSet>
      <dgm:spPr/>
    </dgm:pt>
    <dgm:pt modelId="{F7FEE445-32A5-354E-9967-4F9AC75BE490}" type="pres">
      <dgm:prSet presAssocID="{FB0A018F-7A8F-F24D-AF5F-7CFC057A9193}" presName="sibTrans" presStyleCnt="0"/>
      <dgm:spPr/>
    </dgm:pt>
    <dgm:pt modelId="{3900CD6C-7BA1-0448-B7F7-993B1934414A}" type="pres">
      <dgm:prSet presAssocID="{BD335EAE-B415-5140-B378-91BBBB30B3BB}" presName="node" presStyleLbl="node1" presStyleIdx="3" presStyleCnt="4">
        <dgm:presLayoutVars>
          <dgm:bulletEnabled val="1"/>
        </dgm:presLayoutVars>
      </dgm:prSet>
      <dgm:spPr/>
    </dgm:pt>
  </dgm:ptLst>
  <dgm:cxnLst>
    <dgm:cxn modelId="{C3E7372A-B87F-C54B-8288-8AA2CA2F3362}" type="presOf" srcId="{3DDC0996-1ED5-42D2-A28F-4828FDECF786}" destId="{95C41E38-ED96-E840-B40C-3DC8B438D967}" srcOrd="0" destOrd="0" presId="urn:microsoft.com/office/officeart/2005/8/layout/default"/>
    <dgm:cxn modelId="{7C0A4533-B12B-E146-978F-B945DC090157}" srcId="{3DDC0996-1ED5-42D2-A28F-4828FDECF786}" destId="{15F19A9A-77D4-DE44-8EA3-8D5755E41F53}" srcOrd="2" destOrd="0" parTransId="{63477FDB-7DB5-D54B-86ED-AB4F9BFD94C7}" sibTransId="{FB0A018F-7A8F-F24D-AF5F-7CFC057A9193}"/>
    <dgm:cxn modelId="{F0263351-AC87-8D48-A884-65D5F2832241}" type="presOf" srcId="{15F19A9A-77D4-DE44-8EA3-8D5755E41F53}" destId="{9C3F30BF-5384-AD47-9BBE-350A0622FE38}" srcOrd="0" destOrd="0" presId="urn:microsoft.com/office/officeart/2005/8/layout/default"/>
    <dgm:cxn modelId="{8CD5DA52-0E1D-264F-945C-1B22F80D561D}" type="presOf" srcId="{56FCEED9-5FFC-4390-96DC-38A8641CA5F8}" destId="{819C041D-8F97-3440-BA35-6C131DD7E9F6}" srcOrd="0" destOrd="0" presId="urn:microsoft.com/office/officeart/2005/8/layout/default"/>
    <dgm:cxn modelId="{29A87C56-B2E9-E94A-846C-B7DD6A70118A}" srcId="{3DDC0996-1ED5-42D2-A28F-4828FDECF786}" destId="{BD335EAE-B415-5140-B378-91BBBB30B3BB}" srcOrd="3" destOrd="0" parTransId="{3D6955AD-1BD7-7340-A87D-97F9FDF92FA3}" sibTransId="{EFD2CDC1-4C7B-B844-A160-0A2FB159EF03}"/>
    <dgm:cxn modelId="{30EC635A-324D-0C4D-9835-35F8E9FD3630}" type="presOf" srcId="{BD335EAE-B415-5140-B378-91BBBB30B3BB}" destId="{3900CD6C-7BA1-0448-B7F7-993B1934414A}" srcOrd="0" destOrd="0" presId="urn:microsoft.com/office/officeart/2005/8/layout/default"/>
    <dgm:cxn modelId="{04A3D97A-51D6-411B-A859-6E0F7C298995}" srcId="{3DDC0996-1ED5-42D2-A28F-4828FDECF786}" destId="{EEBE88C2-22BE-4F61-8A45-58E035CD0AFF}" srcOrd="1" destOrd="0" parTransId="{9523ED60-BFC3-4294-ACA7-F8A819C64E33}" sibTransId="{5B5A0FD5-922B-4980-8270-B9651A51A9AD}"/>
    <dgm:cxn modelId="{1BED2D8F-D389-4275-8F8C-0D137D7E6F95}" srcId="{3DDC0996-1ED5-42D2-A28F-4828FDECF786}" destId="{56FCEED9-5FFC-4390-96DC-38A8641CA5F8}" srcOrd="0" destOrd="0" parTransId="{0539A354-858D-4E33-AB97-EE2332AE1A8F}" sibTransId="{F87D4E1C-8B16-4774-B82D-65393DE48173}"/>
    <dgm:cxn modelId="{C6EE50EB-15DB-564C-B730-ADEA48B45AA6}" type="presOf" srcId="{EEBE88C2-22BE-4F61-8A45-58E035CD0AFF}" destId="{9BAA8E0A-A07E-6541-8D09-0223DC4513FB}" srcOrd="0" destOrd="0" presId="urn:microsoft.com/office/officeart/2005/8/layout/default"/>
    <dgm:cxn modelId="{FB69BDAA-374B-684E-9584-D6EE2C20B5E0}" type="presParOf" srcId="{95C41E38-ED96-E840-B40C-3DC8B438D967}" destId="{819C041D-8F97-3440-BA35-6C131DD7E9F6}" srcOrd="0" destOrd="0" presId="urn:microsoft.com/office/officeart/2005/8/layout/default"/>
    <dgm:cxn modelId="{96D11D70-C1DB-8543-814A-00586D8A20DB}" type="presParOf" srcId="{95C41E38-ED96-E840-B40C-3DC8B438D967}" destId="{F26DB137-EFF0-BC4F-A3B2-6E82F3626F96}" srcOrd="1" destOrd="0" presId="urn:microsoft.com/office/officeart/2005/8/layout/default"/>
    <dgm:cxn modelId="{D4A1B83C-D53C-BE46-8A4A-EFF8B90FE4CD}" type="presParOf" srcId="{95C41E38-ED96-E840-B40C-3DC8B438D967}" destId="{9BAA8E0A-A07E-6541-8D09-0223DC4513FB}" srcOrd="2" destOrd="0" presId="urn:microsoft.com/office/officeart/2005/8/layout/default"/>
    <dgm:cxn modelId="{507EBF8D-9C37-0840-BB7E-3E47F47FA13F}" type="presParOf" srcId="{95C41E38-ED96-E840-B40C-3DC8B438D967}" destId="{0679CF36-2457-9E4B-8664-EB19CB58D72B}" srcOrd="3" destOrd="0" presId="urn:microsoft.com/office/officeart/2005/8/layout/default"/>
    <dgm:cxn modelId="{EC479737-1B03-4A4E-B002-4343217A9488}" type="presParOf" srcId="{95C41E38-ED96-E840-B40C-3DC8B438D967}" destId="{9C3F30BF-5384-AD47-9BBE-350A0622FE38}" srcOrd="4" destOrd="0" presId="urn:microsoft.com/office/officeart/2005/8/layout/default"/>
    <dgm:cxn modelId="{408DF46A-2C4A-5B4B-A9BB-52A567758F2F}" type="presParOf" srcId="{95C41E38-ED96-E840-B40C-3DC8B438D967}" destId="{F7FEE445-32A5-354E-9967-4F9AC75BE490}" srcOrd="5" destOrd="0" presId="urn:microsoft.com/office/officeart/2005/8/layout/default"/>
    <dgm:cxn modelId="{2615EDE7-E3CC-A84B-85B9-9D85D38ACE87}" type="presParOf" srcId="{95C41E38-ED96-E840-B40C-3DC8B438D967}" destId="{3900CD6C-7BA1-0448-B7F7-993B1934414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E2910F-CCD7-4DD7-87C9-DCBF5854329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5AA926B4-4C09-497E-988A-7CB03EEF6151}">
      <dgm:prSet/>
      <dgm:spPr/>
      <dgm:t>
        <a:bodyPr/>
        <a:lstStyle/>
        <a:p>
          <a:r>
            <a:rPr lang="en-US" dirty="0"/>
            <a:t>How? </a:t>
          </a:r>
        </a:p>
      </dgm:t>
    </dgm:pt>
    <dgm:pt modelId="{5D253A0A-498A-4E51-9D88-05BAFE5C3035}" type="parTrans" cxnId="{952DA501-4BF1-48BA-9E4A-9C3E3E35813E}">
      <dgm:prSet/>
      <dgm:spPr/>
      <dgm:t>
        <a:bodyPr/>
        <a:lstStyle/>
        <a:p>
          <a:endParaRPr lang="en-US"/>
        </a:p>
      </dgm:t>
    </dgm:pt>
    <dgm:pt modelId="{7448C6D5-AD31-44C2-9B11-281D7FF886B9}" type="sibTrans" cxnId="{952DA501-4BF1-48BA-9E4A-9C3E3E35813E}">
      <dgm:prSet/>
      <dgm:spPr/>
      <dgm:t>
        <a:bodyPr/>
        <a:lstStyle/>
        <a:p>
          <a:endParaRPr lang="en-US"/>
        </a:p>
      </dgm:t>
    </dgm:pt>
    <dgm:pt modelId="{587C520B-BE57-403A-909D-709F050EC0A5}">
      <dgm:prSet/>
      <dgm:spPr/>
      <dgm:t>
        <a:bodyPr/>
        <a:lstStyle/>
        <a:p>
          <a:r>
            <a:rPr lang="en-US" dirty="0"/>
            <a:t>Citizens</a:t>
          </a:r>
        </a:p>
      </dgm:t>
    </dgm:pt>
    <dgm:pt modelId="{FD0AB153-FF96-43CF-A01E-7FBA19EA20FC}" type="parTrans" cxnId="{EDDF1C01-636C-45EF-9954-1B00C35D429D}">
      <dgm:prSet/>
      <dgm:spPr/>
      <dgm:t>
        <a:bodyPr/>
        <a:lstStyle/>
        <a:p>
          <a:endParaRPr lang="en-US"/>
        </a:p>
      </dgm:t>
    </dgm:pt>
    <dgm:pt modelId="{A3FF8796-4811-4A5F-8B9C-739EC83AE495}" type="sibTrans" cxnId="{EDDF1C01-636C-45EF-9954-1B00C35D429D}">
      <dgm:prSet/>
      <dgm:spPr/>
      <dgm:t>
        <a:bodyPr/>
        <a:lstStyle/>
        <a:p>
          <a:endParaRPr lang="en-US"/>
        </a:p>
      </dgm:t>
    </dgm:pt>
    <dgm:pt modelId="{31B5B2CB-4D7C-4497-B138-235C9FBC7DEA}">
      <dgm:prSet/>
      <dgm:spPr/>
      <dgm:t>
        <a:bodyPr/>
        <a:lstStyle/>
        <a:p>
          <a:r>
            <a:rPr lang="en-US" dirty="0"/>
            <a:t>Businesses</a:t>
          </a:r>
        </a:p>
      </dgm:t>
    </dgm:pt>
    <dgm:pt modelId="{DC7904B7-B635-4479-9D6A-EF0EBABF399A}" type="parTrans" cxnId="{ED72715A-019D-47EA-BF65-DD346BD7C187}">
      <dgm:prSet/>
      <dgm:spPr/>
      <dgm:t>
        <a:bodyPr/>
        <a:lstStyle/>
        <a:p>
          <a:endParaRPr lang="en-US"/>
        </a:p>
      </dgm:t>
    </dgm:pt>
    <dgm:pt modelId="{82C96EA3-1ED8-4D7C-9852-510C6F9A8257}" type="sibTrans" cxnId="{ED72715A-019D-47EA-BF65-DD346BD7C187}">
      <dgm:prSet/>
      <dgm:spPr/>
      <dgm:t>
        <a:bodyPr/>
        <a:lstStyle/>
        <a:p>
          <a:endParaRPr lang="en-US"/>
        </a:p>
      </dgm:t>
    </dgm:pt>
    <dgm:pt modelId="{43BBA3F9-F771-4660-8858-6EBBA351B06E}">
      <dgm:prSet/>
      <dgm:spPr/>
      <dgm:t>
        <a:bodyPr/>
        <a:lstStyle/>
        <a:p>
          <a:r>
            <a:rPr lang="en-US" dirty="0"/>
            <a:t>Infrastructure </a:t>
          </a:r>
        </a:p>
      </dgm:t>
    </dgm:pt>
    <dgm:pt modelId="{6AB0A0D0-29E0-4983-A78C-7AD04ABF138A}" type="parTrans" cxnId="{10AD1E33-2111-4E45-80FD-C2ED90EFE826}">
      <dgm:prSet/>
      <dgm:spPr/>
      <dgm:t>
        <a:bodyPr/>
        <a:lstStyle/>
        <a:p>
          <a:endParaRPr lang="en-US"/>
        </a:p>
      </dgm:t>
    </dgm:pt>
    <dgm:pt modelId="{20B3CF17-A34E-44A9-B41D-B24562160566}" type="sibTrans" cxnId="{10AD1E33-2111-4E45-80FD-C2ED90EFE826}">
      <dgm:prSet/>
      <dgm:spPr/>
      <dgm:t>
        <a:bodyPr/>
        <a:lstStyle/>
        <a:p>
          <a:endParaRPr lang="en-US"/>
        </a:p>
      </dgm:t>
    </dgm:pt>
    <dgm:pt modelId="{067057F9-A0E8-41FD-A6DE-2D64610C23CE}">
      <dgm:prSet/>
      <dgm:spPr/>
      <dgm:t>
        <a:bodyPr/>
        <a:lstStyle/>
        <a:p>
          <a:r>
            <a:rPr lang="en-US" dirty="0"/>
            <a:t>Public services</a:t>
          </a:r>
        </a:p>
      </dgm:t>
    </dgm:pt>
    <dgm:pt modelId="{558D2F76-FFFF-4DCE-BD5B-3080496D85CB}" type="parTrans" cxnId="{C789758D-C2FF-4423-8D67-A1A754F183C0}">
      <dgm:prSet/>
      <dgm:spPr/>
      <dgm:t>
        <a:bodyPr/>
        <a:lstStyle/>
        <a:p>
          <a:endParaRPr lang="en-US"/>
        </a:p>
      </dgm:t>
    </dgm:pt>
    <dgm:pt modelId="{0DF5C034-4465-49AE-AF62-D535F59C6DC9}" type="sibTrans" cxnId="{C789758D-C2FF-4423-8D67-A1A754F183C0}">
      <dgm:prSet/>
      <dgm:spPr/>
      <dgm:t>
        <a:bodyPr/>
        <a:lstStyle/>
        <a:p>
          <a:endParaRPr lang="en-US"/>
        </a:p>
      </dgm:t>
    </dgm:pt>
    <dgm:pt modelId="{7F129E0A-1F8E-544A-950D-8156EC14BE1F}" type="pres">
      <dgm:prSet presAssocID="{E8E2910F-CCD7-4DD7-87C9-DCBF58543297}" presName="cycle" presStyleCnt="0">
        <dgm:presLayoutVars>
          <dgm:dir/>
          <dgm:resizeHandles val="exact"/>
        </dgm:presLayoutVars>
      </dgm:prSet>
      <dgm:spPr/>
    </dgm:pt>
    <dgm:pt modelId="{CBDDBBEE-4486-DE4D-99F0-F58E716D036E}" type="pres">
      <dgm:prSet presAssocID="{5AA926B4-4C09-497E-988A-7CB03EEF6151}" presName="node" presStyleLbl="node1" presStyleIdx="0" presStyleCnt="5">
        <dgm:presLayoutVars>
          <dgm:bulletEnabled val="1"/>
        </dgm:presLayoutVars>
      </dgm:prSet>
      <dgm:spPr/>
    </dgm:pt>
    <dgm:pt modelId="{C6040534-3050-C843-9854-2A9E47AE4C4A}" type="pres">
      <dgm:prSet presAssocID="{5AA926B4-4C09-497E-988A-7CB03EEF6151}" presName="spNode" presStyleCnt="0"/>
      <dgm:spPr/>
    </dgm:pt>
    <dgm:pt modelId="{5C103CB7-6CC2-5D4C-B052-E0472D98A6A5}" type="pres">
      <dgm:prSet presAssocID="{7448C6D5-AD31-44C2-9B11-281D7FF886B9}" presName="sibTrans" presStyleLbl="sibTrans1D1" presStyleIdx="0" presStyleCnt="5"/>
      <dgm:spPr/>
    </dgm:pt>
    <dgm:pt modelId="{49E02158-1F84-2E4A-937D-1FF40F0B4C08}" type="pres">
      <dgm:prSet presAssocID="{587C520B-BE57-403A-909D-709F050EC0A5}" presName="node" presStyleLbl="node1" presStyleIdx="1" presStyleCnt="5">
        <dgm:presLayoutVars>
          <dgm:bulletEnabled val="1"/>
        </dgm:presLayoutVars>
      </dgm:prSet>
      <dgm:spPr/>
    </dgm:pt>
    <dgm:pt modelId="{63112693-E1BC-B64E-824A-730808AD921F}" type="pres">
      <dgm:prSet presAssocID="{587C520B-BE57-403A-909D-709F050EC0A5}" presName="spNode" presStyleCnt="0"/>
      <dgm:spPr/>
    </dgm:pt>
    <dgm:pt modelId="{8FAF8866-0EBC-5345-9BDB-F6C8F514D54E}" type="pres">
      <dgm:prSet presAssocID="{A3FF8796-4811-4A5F-8B9C-739EC83AE495}" presName="sibTrans" presStyleLbl="sibTrans1D1" presStyleIdx="1" presStyleCnt="5"/>
      <dgm:spPr/>
    </dgm:pt>
    <dgm:pt modelId="{88BAD7DD-5AF1-1940-9527-4F52EE437ACB}" type="pres">
      <dgm:prSet presAssocID="{31B5B2CB-4D7C-4497-B138-235C9FBC7DEA}" presName="node" presStyleLbl="node1" presStyleIdx="2" presStyleCnt="5">
        <dgm:presLayoutVars>
          <dgm:bulletEnabled val="1"/>
        </dgm:presLayoutVars>
      </dgm:prSet>
      <dgm:spPr/>
    </dgm:pt>
    <dgm:pt modelId="{BE4BC54E-31B8-2542-89E6-F88ACDB4D34A}" type="pres">
      <dgm:prSet presAssocID="{31B5B2CB-4D7C-4497-B138-235C9FBC7DEA}" presName="spNode" presStyleCnt="0"/>
      <dgm:spPr/>
    </dgm:pt>
    <dgm:pt modelId="{328B47C6-F9F4-6B46-834E-4B8B2441036B}" type="pres">
      <dgm:prSet presAssocID="{82C96EA3-1ED8-4D7C-9852-510C6F9A8257}" presName="sibTrans" presStyleLbl="sibTrans1D1" presStyleIdx="2" presStyleCnt="5"/>
      <dgm:spPr/>
    </dgm:pt>
    <dgm:pt modelId="{193552C6-36D7-4046-A9BA-4CC53B4CCC55}" type="pres">
      <dgm:prSet presAssocID="{43BBA3F9-F771-4660-8858-6EBBA351B06E}" presName="node" presStyleLbl="node1" presStyleIdx="3" presStyleCnt="5">
        <dgm:presLayoutVars>
          <dgm:bulletEnabled val="1"/>
        </dgm:presLayoutVars>
      </dgm:prSet>
      <dgm:spPr/>
    </dgm:pt>
    <dgm:pt modelId="{FDECE7C5-554B-8A4E-A7C6-8DE2ECC14201}" type="pres">
      <dgm:prSet presAssocID="{43BBA3F9-F771-4660-8858-6EBBA351B06E}" presName="spNode" presStyleCnt="0"/>
      <dgm:spPr/>
    </dgm:pt>
    <dgm:pt modelId="{A49119FD-6C20-7A46-8A42-7AB43BFBEF9F}" type="pres">
      <dgm:prSet presAssocID="{20B3CF17-A34E-44A9-B41D-B24562160566}" presName="sibTrans" presStyleLbl="sibTrans1D1" presStyleIdx="3" presStyleCnt="5"/>
      <dgm:spPr/>
    </dgm:pt>
    <dgm:pt modelId="{8FFF05FF-F97E-2D47-8D02-21D4A534EB59}" type="pres">
      <dgm:prSet presAssocID="{067057F9-A0E8-41FD-A6DE-2D64610C23CE}" presName="node" presStyleLbl="node1" presStyleIdx="4" presStyleCnt="5">
        <dgm:presLayoutVars>
          <dgm:bulletEnabled val="1"/>
        </dgm:presLayoutVars>
      </dgm:prSet>
      <dgm:spPr/>
    </dgm:pt>
    <dgm:pt modelId="{0E6505E3-E1A2-9048-A5EA-F501C10FAB29}" type="pres">
      <dgm:prSet presAssocID="{067057F9-A0E8-41FD-A6DE-2D64610C23CE}" presName="spNode" presStyleCnt="0"/>
      <dgm:spPr/>
    </dgm:pt>
    <dgm:pt modelId="{A1D1E8F2-05C4-5A4B-99E8-CB8BDC56C538}" type="pres">
      <dgm:prSet presAssocID="{0DF5C034-4465-49AE-AF62-D535F59C6DC9}" presName="sibTrans" presStyleLbl="sibTrans1D1" presStyleIdx="4" presStyleCnt="5"/>
      <dgm:spPr/>
    </dgm:pt>
  </dgm:ptLst>
  <dgm:cxnLst>
    <dgm:cxn modelId="{EDDF1C01-636C-45EF-9954-1B00C35D429D}" srcId="{E8E2910F-CCD7-4DD7-87C9-DCBF58543297}" destId="{587C520B-BE57-403A-909D-709F050EC0A5}" srcOrd="1" destOrd="0" parTransId="{FD0AB153-FF96-43CF-A01E-7FBA19EA20FC}" sibTransId="{A3FF8796-4811-4A5F-8B9C-739EC83AE495}"/>
    <dgm:cxn modelId="{D6FF8201-79B4-574E-A359-ABDDA92578C4}" type="presOf" srcId="{587C520B-BE57-403A-909D-709F050EC0A5}" destId="{49E02158-1F84-2E4A-937D-1FF40F0B4C08}" srcOrd="0" destOrd="0" presId="urn:microsoft.com/office/officeart/2005/8/layout/cycle5"/>
    <dgm:cxn modelId="{952DA501-4BF1-48BA-9E4A-9C3E3E35813E}" srcId="{E8E2910F-CCD7-4DD7-87C9-DCBF58543297}" destId="{5AA926B4-4C09-497E-988A-7CB03EEF6151}" srcOrd="0" destOrd="0" parTransId="{5D253A0A-498A-4E51-9D88-05BAFE5C3035}" sibTransId="{7448C6D5-AD31-44C2-9B11-281D7FF886B9}"/>
    <dgm:cxn modelId="{7CDF0004-78BB-AB40-AFF7-6D5DB449B292}" type="presOf" srcId="{31B5B2CB-4D7C-4497-B138-235C9FBC7DEA}" destId="{88BAD7DD-5AF1-1940-9527-4F52EE437ACB}" srcOrd="0" destOrd="0" presId="urn:microsoft.com/office/officeart/2005/8/layout/cycle5"/>
    <dgm:cxn modelId="{10AD1E33-2111-4E45-80FD-C2ED90EFE826}" srcId="{E8E2910F-CCD7-4DD7-87C9-DCBF58543297}" destId="{43BBA3F9-F771-4660-8858-6EBBA351B06E}" srcOrd="3" destOrd="0" parTransId="{6AB0A0D0-29E0-4983-A78C-7AD04ABF138A}" sibTransId="{20B3CF17-A34E-44A9-B41D-B24562160566}"/>
    <dgm:cxn modelId="{B5FD6E42-AB16-3944-B1BB-538FEC1C60A6}" type="presOf" srcId="{82C96EA3-1ED8-4D7C-9852-510C6F9A8257}" destId="{328B47C6-F9F4-6B46-834E-4B8B2441036B}" srcOrd="0" destOrd="0" presId="urn:microsoft.com/office/officeart/2005/8/layout/cycle5"/>
    <dgm:cxn modelId="{18469A4E-F6AF-3C41-AF04-C6E2282556E4}" type="presOf" srcId="{43BBA3F9-F771-4660-8858-6EBBA351B06E}" destId="{193552C6-36D7-4046-A9BA-4CC53B4CCC55}" srcOrd="0" destOrd="0" presId="urn:microsoft.com/office/officeart/2005/8/layout/cycle5"/>
    <dgm:cxn modelId="{ED72715A-019D-47EA-BF65-DD346BD7C187}" srcId="{E8E2910F-CCD7-4DD7-87C9-DCBF58543297}" destId="{31B5B2CB-4D7C-4497-B138-235C9FBC7DEA}" srcOrd="2" destOrd="0" parTransId="{DC7904B7-B635-4479-9D6A-EF0EBABF399A}" sibTransId="{82C96EA3-1ED8-4D7C-9852-510C6F9A8257}"/>
    <dgm:cxn modelId="{2278A55B-479A-6F4B-B141-925694628827}" type="presOf" srcId="{0DF5C034-4465-49AE-AF62-D535F59C6DC9}" destId="{A1D1E8F2-05C4-5A4B-99E8-CB8BDC56C538}" srcOrd="0" destOrd="0" presId="urn:microsoft.com/office/officeart/2005/8/layout/cycle5"/>
    <dgm:cxn modelId="{0B056962-02A4-4C44-B9C7-74FFAA519B15}" type="presOf" srcId="{5AA926B4-4C09-497E-988A-7CB03EEF6151}" destId="{CBDDBBEE-4486-DE4D-99F0-F58E716D036E}" srcOrd="0" destOrd="0" presId="urn:microsoft.com/office/officeart/2005/8/layout/cycle5"/>
    <dgm:cxn modelId="{F9329C65-3013-6243-9FFF-EE2AA1F75032}" type="presOf" srcId="{067057F9-A0E8-41FD-A6DE-2D64610C23CE}" destId="{8FFF05FF-F97E-2D47-8D02-21D4A534EB59}" srcOrd="0" destOrd="0" presId="urn:microsoft.com/office/officeart/2005/8/layout/cycle5"/>
    <dgm:cxn modelId="{23653682-CD47-1B42-B930-6026B57C728E}" type="presOf" srcId="{7448C6D5-AD31-44C2-9B11-281D7FF886B9}" destId="{5C103CB7-6CC2-5D4C-B052-E0472D98A6A5}" srcOrd="0" destOrd="0" presId="urn:microsoft.com/office/officeart/2005/8/layout/cycle5"/>
    <dgm:cxn modelId="{C789758D-C2FF-4423-8D67-A1A754F183C0}" srcId="{E8E2910F-CCD7-4DD7-87C9-DCBF58543297}" destId="{067057F9-A0E8-41FD-A6DE-2D64610C23CE}" srcOrd="4" destOrd="0" parTransId="{558D2F76-FFFF-4DCE-BD5B-3080496D85CB}" sibTransId="{0DF5C034-4465-49AE-AF62-D535F59C6DC9}"/>
    <dgm:cxn modelId="{4AD49A9A-78AC-1E46-BF26-6EF14C15627D}" type="presOf" srcId="{20B3CF17-A34E-44A9-B41D-B24562160566}" destId="{A49119FD-6C20-7A46-8A42-7AB43BFBEF9F}" srcOrd="0" destOrd="0" presId="urn:microsoft.com/office/officeart/2005/8/layout/cycle5"/>
    <dgm:cxn modelId="{FC036FB1-D25B-CF4C-94BD-A28D3BA64E60}" type="presOf" srcId="{E8E2910F-CCD7-4DD7-87C9-DCBF58543297}" destId="{7F129E0A-1F8E-544A-950D-8156EC14BE1F}" srcOrd="0" destOrd="0" presId="urn:microsoft.com/office/officeart/2005/8/layout/cycle5"/>
    <dgm:cxn modelId="{C21AF8DA-B7BC-7349-8322-4AFB105D2539}" type="presOf" srcId="{A3FF8796-4811-4A5F-8B9C-739EC83AE495}" destId="{8FAF8866-0EBC-5345-9BDB-F6C8F514D54E}" srcOrd="0" destOrd="0" presId="urn:microsoft.com/office/officeart/2005/8/layout/cycle5"/>
    <dgm:cxn modelId="{27A8DE40-AA81-284C-AFE0-9DC650E5CDF7}" type="presParOf" srcId="{7F129E0A-1F8E-544A-950D-8156EC14BE1F}" destId="{CBDDBBEE-4486-DE4D-99F0-F58E716D036E}" srcOrd="0" destOrd="0" presId="urn:microsoft.com/office/officeart/2005/8/layout/cycle5"/>
    <dgm:cxn modelId="{4C4016C8-F2AE-2F41-9F23-8A89F02D82F0}" type="presParOf" srcId="{7F129E0A-1F8E-544A-950D-8156EC14BE1F}" destId="{C6040534-3050-C843-9854-2A9E47AE4C4A}" srcOrd="1" destOrd="0" presId="urn:microsoft.com/office/officeart/2005/8/layout/cycle5"/>
    <dgm:cxn modelId="{36DE077A-5767-8B4B-88A4-E8C0612387AD}" type="presParOf" srcId="{7F129E0A-1F8E-544A-950D-8156EC14BE1F}" destId="{5C103CB7-6CC2-5D4C-B052-E0472D98A6A5}" srcOrd="2" destOrd="0" presId="urn:microsoft.com/office/officeart/2005/8/layout/cycle5"/>
    <dgm:cxn modelId="{AABD858A-5D16-A84E-B77A-345756729094}" type="presParOf" srcId="{7F129E0A-1F8E-544A-950D-8156EC14BE1F}" destId="{49E02158-1F84-2E4A-937D-1FF40F0B4C08}" srcOrd="3" destOrd="0" presId="urn:microsoft.com/office/officeart/2005/8/layout/cycle5"/>
    <dgm:cxn modelId="{62D91EA7-A5F0-ED47-B297-C1A748EE8F9E}" type="presParOf" srcId="{7F129E0A-1F8E-544A-950D-8156EC14BE1F}" destId="{63112693-E1BC-B64E-824A-730808AD921F}" srcOrd="4" destOrd="0" presId="urn:microsoft.com/office/officeart/2005/8/layout/cycle5"/>
    <dgm:cxn modelId="{D66F1D3B-63DE-FF42-9C8B-F8C2CB7FDE02}" type="presParOf" srcId="{7F129E0A-1F8E-544A-950D-8156EC14BE1F}" destId="{8FAF8866-0EBC-5345-9BDB-F6C8F514D54E}" srcOrd="5" destOrd="0" presId="urn:microsoft.com/office/officeart/2005/8/layout/cycle5"/>
    <dgm:cxn modelId="{5A5E4E52-40EF-9A4B-8D0B-005E1FD5683E}" type="presParOf" srcId="{7F129E0A-1F8E-544A-950D-8156EC14BE1F}" destId="{88BAD7DD-5AF1-1940-9527-4F52EE437ACB}" srcOrd="6" destOrd="0" presId="urn:microsoft.com/office/officeart/2005/8/layout/cycle5"/>
    <dgm:cxn modelId="{D8D844E1-AD96-AE4A-88A1-4D649CF0B516}" type="presParOf" srcId="{7F129E0A-1F8E-544A-950D-8156EC14BE1F}" destId="{BE4BC54E-31B8-2542-89E6-F88ACDB4D34A}" srcOrd="7" destOrd="0" presId="urn:microsoft.com/office/officeart/2005/8/layout/cycle5"/>
    <dgm:cxn modelId="{31B2BBA4-B898-384C-9948-2BAB1C4DA274}" type="presParOf" srcId="{7F129E0A-1F8E-544A-950D-8156EC14BE1F}" destId="{328B47C6-F9F4-6B46-834E-4B8B2441036B}" srcOrd="8" destOrd="0" presId="urn:microsoft.com/office/officeart/2005/8/layout/cycle5"/>
    <dgm:cxn modelId="{3347083D-7C4B-244B-BD07-DAD6EAB783C5}" type="presParOf" srcId="{7F129E0A-1F8E-544A-950D-8156EC14BE1F}" destId="{193552C6-36D7-4046-A9BA-4CC53B4CCC55}" srcOrd="9" destOrd="0" presId="urn:microsoft.com/office/officeart/2005/8/layout/cycle5"/>
    <dgm:cxn modelId="{9BCC3000-FB22-9E4A-A83A-EFFAA9BD7853}" type="presParOf" srcId="{7F129E0A-1F8E-544A-950D-8156EC14BE1F}" destId="{FDECE7C5-554B-8A4E-A7C6-8DE2ECC14201}" srcOrd="10" destOrd="0" presId="urn:microsoft.com/office/officeart/2005/8/layout/cycle5"/>
    <dgm:cxn modelId="{2E76A7F9-87CC-8442-8CC5-35A7045ACBEF}" type="presParOf" srcId="{7F129E0A-1F8E-544A-950D-8156EC14BE1F}" destId="{A49119FD-6C20-7A46-8A42-7AB43BFBEF9F}" srcOrd="11" destOrd="0" presId="urn:microsoft.com/office/officeart/2005/8/layout/cycle5"/>
    <dgm:cxn modelId="{A0024E51-1F40-4148-9DDC-24856F6C2219}" type="presParOf" srcId="{7F129E0A-1F8E-544A-950D-8156EC14BE1F}" destId="{8FFF05FF-F97E-2D47-8D02-21D4A534EB59}" srcOrd="12" destOrd="0" presId="urn:microsoft.com/office/officeart/2005/8/layout/cycle5"/>
    <dgm:cxn modelId="{3E857695-B2FC-264E-BB70-6CFAE7343253}" type="presParOf" srcId="{7F129E0A-1F8E-544A-950D-8156EC14BE1F}" destId="{0E6505E3-E1A2-9048-A5EA-F501C10FAB29}" srcOrd="13" destOrd="0" presId="urn:microsoft.com/office/officeart/2005/8/layout/cycle5"/>
    <dgm:cxn modelId="{78BFB116-A63C-094F-9AF1-4771010D1411}" type="presParOf" srcId="{7F129E0A-1F8E-544A-950D-8156EC14BE1F}" destId="{A1D1E8F2-05C4-5A4B-99E8-CB8BDC56C538}"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B84112-A1F1-4393-93FC-988C88191E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88F30B6-C2EB-4BE1-A570-EC2A20C789A6}">
      <dgm:prSet/>
      <dgm:spPr/>
      <dgm:t>
        <a:bodyPr/>
        <a:lstStyle/>
        <a:p>
          <a:r>
            <a:rPr lang="en-US" dirty="0"/>
            <a:t>Exploitation of the vulnerable </a:t>
          </a:r>
        </a:p>
      </dgm:t>
    </dgm:pt>
    <dgm:pt modelId="{D08F3CE1-B0D3-430E-BD6F-19CC93F5EA29}" type="parTrans" cxnId="{2D32B779-7154-4DBA-BF7E-D55F5172EFD6}">
      <dgm:prSet/>
      <dgm:spPr/>
      <dgm:t>
        <a:bodyPr/>
        <a:lstStyle/>
        <a:p>
          <a:endParaRPr lang="en-US"/>
        </a:p>
      </dgm:t>
    </dgm:pt>
    <dgm:pt modelId="{EBC163FD-3CD2-45B4-95A8-FB99BC0B183C}" type="sibTrans" cxnId="{2D32B779-7154-4DBA-BF7E-D55F5172EFD6}">
      <dgm:prSet/>
      <dgm:spPr/>
      <dgm:t>
        <a:bodyPr/>
        <a:lstStyle/>
        <a:p>
          <a:endParaRPr lang="en-US"/>
        </a:p>
      </dgm:t>
    </dgm:pt>
    <dgm:pt modelId="{0E6DF51C-3CEA-429C-B046-FAD393B24A10}">
      <dgm:prSet/>
      <dgm:spPr/>
      <dgm:t>
        <a:bodyPr/>
        <a:lstStyle/>
        <a:p>
          <a:r>
            <a:rPr lang="en-US" dirty="0"/>
            <a:t>Harm to the UK economy, infrastructure and institutions</a:t>
          </a:r>
        </a:p>
      </dgm:t>
    </dgm:pt>
    <dgm:pt modelId="{8245F408-B8FA-4B8D-AB90-FFC9935F9624}" type="parTrans" cxnId="{7916D8BC-0D54-4352-8411-8396F911F887}">
      <dgm:prSet/>
      <dgm:spPr/>
      <dgm:t>
        <a:bodyPr/>
        <a:lstStyle/>
        <a:p>
          <a:endParaRPr lang="en-US"/>
        </a:p>
      </dgm:t>
    </dgm:pt>
    <dgm:pt modelId="{38F5C6EE-30C6-46F7-AD60-F3C3CF06EF50}" type="sibTrans" cxnId="{7916D8BC-0D54-4352-8411-8396F911F887}">
      <dgm:prSet/>
      <dgm:spPr/>
      <dgm:t>
        <a:bodyPr/>
        <a:lstStyle/>
        <a:p>
          <a:endParaRPr lang="en-US"/>
        </a:p>
      </dgm:t>
    </dgm:pt>
    <dgm:pt modelId="{7AAA78A2-1369-41DB-97CB-75B4DD0D59AB}">
      <dgm:prSet/>
      <dgm:spPr/>
      <dgm:t>
        <a:bodyPr/>
        <a:lstStyle/>
        <a:p>
          <a:r>
            <a:rPr lang="en-US" dirty="0"/>
            <a:t>Advances in technology</a:t>
          </a:r>
        </a:p>
      </dgm:t>
    </dgm:pt>
    <dgm:pt modelId="{A2A11809-11AE-49C3-83D7-418178732112}" type="parTrans" cxnId="{2D6BADDF-6304-4BA0-BC06-4132F6A96EFE}">
      <dgm:prSet/>
      <dgm:spPr/>
      <dgm:t>
        <a:bodyPr/>
        <a:lstStyle/>
        <a:p>
          <a:endParaRPr lang="en-US"/>
        </a:p>
      </dgm:t>
    </dgm:pt>
    <dgm:pt modelId="{B1BFA80D-9706-4AB8-A825-05E7A3E6EBF3}" type="sibTrans" cxnId="{2D6BADDF-6304-4BA0-BC06-4132F6A96EFE}">
      <dgm:prSet/>
      <dgm:spPr/>
      <dgm:t>
        <a:bodyPr/>
        <a:lstStyle/>
        <a:p>
          <a:endParaRPr lang="en-US"/>
        </a:p>
      </dgm:t>
    </dgm:pt>
    <dgm:pt modelId="{7E7FCA4D-28E6-4C7D-A675-DF5041F83EF7}">
      <dgm:prSet/>
      <dgm:spPr/>
      <dgm:t>
        <a:bodyPr/>
        <a:lstStyle/>
        <a:p>
          <a:r>
            <a:rPr lang="en-US" dirty="0"/>
            <a:t>The hidden nature of serious and organised crime</a:t>
          </a:r>
        </a:p>
      </dgm:t>
    </dgm:pt>
    <dgm:pt modelId="{4B9AA7E5-F988-427B-BCF5-8AA181D3B342}" type="parTrans" cxnId="{D07DFB9C-23C1-4F4C-BD07-C8319D17AC83}">
      <dgm:prSet/>
      <dgm:spPr/>
      <dgm:t>
        <a:bodyPr/>
        <a:lstStyle/>
        <a:p>
          <a:endParaRPr lang="en-US"/>
        </a:p>
      </dgm:t>
    </dgm:pt>
    <dgm:pt modelId="{993D5046-04A5-44A5-BE6A-34862F1881B0}" type="sibTrans" cxnId="{D07DFB9C-23C1-4F4C-BD07-C8319D17AC83}">
      <dgm:prSet/>
      <dgm:spPr/>
      <dgm:t>
        <a:bodyPr/>
        <a:lstStyle/>
        <a:p>
          <a:endParaRPr lang="en-US"/>
        </a:p>
      </dgm:t>
    </dgm:pt>
    <dgm:pt modelId="{5FCF1849-1E4D-334F-AA4C-3A62A1DB924B}" type="pres">
      <dgm:prSet presAssocID="{A2B84112-A1F1-4393-93FC-988C88191E60}" presName="diagram" presStyleCnt="0">
        <dgm:presLayoutVars>
          <dgm:dir/>
          <dgm:resizeHandles val="exact"/>
        </dgm:presLayoutVars>
      </dgm:prSet>
      <dgm:spPr/>
    </dgm:pt>
    <dgm:pt modelId="{056D8820-2B6C-4746-84BC-0DA54C1FA78F}" type="pres">
      <dgm:prSet presAssocID="{F88F30B6-C2EB-4BE1-A570-EC2A20C789A6}" presName="node" presStyleLbl="node1" presStyleIdx="0" presStyleCnt="4">
        <dgm:presLayoutVars>
          <dgm:bulletEnabled val="1"/>
        </dgm:presLayoutVars>
      </dgm:prSet>
      <dgm:spPr/>
    </dgm:pt>
    <dgm:pt modelId="{2BCBB795-DABB-374D-BA9D-EFDC59AA2514}" type="pres">
      <dgm:prSet presAssocID="{EBC163FD-3CD2-45B4-95A8-FB99BC0B183C}" presName="sibTrans" presStyleCnt="0"/>
      <dgm:spPr/>
    </dgm:pt>
    <dgm:pt modelId="{CCAA0DA7-5860-0B40-A203-5CF4F4F9967F}" type="pres">
      <dgm:prSet presAssocID="{0E6DF51C-3CEA-429C-B046-FAD393B24A10}" presName="node" presStyleLbl="node1" presStyleIdx="1" presStyleCnt="4">
        <dgm:presLayoutVars>
          <dgm:bulletEnabled val="1"/>
        </dgm:presLayoutVars>
      </dgm:prSet>
      <dgm:spPr/>
    </dgm:pt>
    <dgm:pt modelId="{500F2869-5B0F-E942-9EAA-B136EA60BAFF}" type="pres">
      <dgm:prSet presAssocID="{38F5C6EE-30C6-46F7-AD60-F3C3CF06EF50}" presName="sibTrans" presStyleCnt="0"/>
      <dgm:spPr/>
    </dgm:pt>
    <dgm:pt modelId="{0029D9BF-281B-D94A-B243-AFD67C16FA83}" type="pres">
      <dgm:prSet presAssocID="{7AAA78A2-1369-41DB-97CB-75B4DD0D59AB}" presName="node" presStyleLbl="node1" presStyleIdx="2" presStyleCnt="4">
        <dgm:presLayoutVars>
          <dgm:bulletEnabled val="1"/>
        </dgm:presLayoutVars>
      </dgm:prSet>
      <dgm:spPr/>
    </dgm:pt>
    <dgm:pt modelId="{FF2E9AB3-CB89-0342-95BE-1D3520878A9E}" type="pres">
      <dgm:prSet presAssocID="{B1BFA80D-9706-4AB8-A825-05E7A3E6EBF3}" presName="sibTrans" presStyleCnt="0"/>
      <dgm:spPr/>
    </dgm:pt>
    <dgm:pt modelId="{38BC39C5-782D-D443-B5C5-821158FB53C3}" type="pres">
      <dgm:prSet presAssocID="{7E7FCA4D-28E6-4C7D-A675-DF5041F83EF7}" presName="node" presStyleLbl="node1" presStyleIdx="3" presStyleCnt="4">
        <dgm:presLayoutVars>
          <dgm:bulletEnabled val="1"/>
        </dgm:presLayoutVars>
      </dgm:prSet>
      <dgm:spPr/>
    </dgm:pt>
  </dgm:ptLst>
  <dgm:cxnLst>
    <dgm:cxn modelId="{13942F05-4898-1248-99BF-547812E4410F}" type="presOf" srcId="{F88F30B6-C2EB-4BE1-A570-EC2A20C789A6}" destId="{056D8820-2B6C-4746-84BC-0DA54C1FA78F}" srcOrd="0" destOrd="0" presId="urn:microsoft.com/office/officeart/2005/8/layout/default"/>
    <dgm:cxn modelId="{9AE48922-D93E-3145-BDFF-BDFD1F5429FB}" type="presOf" srcId="{0E6DF51C-3CEA-429C-B046-FAD393B24A10}" destId="{CCAA0DA7-5860-0B40-A203-5CF4F4F9967F}" srcOrd="0" destOrd="0" presId="urn:microsoft.com/office/officeart/2005/8/layout/default"/>
    <dgm:cxn modelId="{2D32B779-7154-4DBA-BF7E-D55F5172EFD6}" srcId="{A2B84112-A1F1-4393-93FC-988C88191E60}" destId="{F88F30B6-C2EB-4BE1-A570-EC2A20C789A6}" srcOrd="0" destOrd="0" parTransId="{D08F3CE1-B0D3-430E-BD6F-19CC93F5EA29}" sibTransId="{EBC163FD-3CD2-45B4-95A8-FB99BC0B183C}"/>
    <dgm:cxn modelId="{08225595-6C70-544D-92A8-ED48FEA4F70D}" type="presOf" srcId="{A2B84112-A1F1-4393-93FC-988C88191E60}" destId="{5FCF1849-1E4D-334F-AA4C-3A62A1DB924B}" srcOrd="0" destOrd="0" presId="urn:microsoft.com/office/officeart/2005/8/layout/default"/>
    <dgm:cxn modelId="{D07DFB9C-23C1-4F4C-BD07-C8319D17AC83}" srcId="{A2B84112-A1F1-4393-93FC-988C88191E60}" destId="{7E7FCA4D-28E6-4C7D-A675-DF5041F83EF7}" srcOrd="3" destOrd="0" parTransId="{4B9AA7E5-F988-427B-BCF5-8AA181D3B342}" sibTransId="{993D5046-04A5-44A5-BE6A-34862F1881B0}"/>
    <dgm:cxn modelId="{7916D8BC-0D54-4352-8411-8396F911F887}" srcId="{A2B84112-A1F1-4393-93FC-988C88191E60}" destId="{0E6DF51C-3CEA-429C-B046-FAD393B24A10}" srcOrd="1" destOrd="0" parTransId="{8245F408-B8FA-4B8D-AB90-FFC9935F9624}" sibTransId="{38F5C6EE-30C6-46F7-AD60-F3C3CF06EF50}"/>
    <dgm:cxn modelId="{5EA622BF-BB05-BD43-AEC4-7EB477AE8D9D}" type="presOf" srcId="{7E7FCA4D-28E6-4C7D-A675-DF5041F83EF7}" destId="{38BC39C5-782D-D443-B5C5-821158FB53C3}" srcOrd="0" destOrd="0" presId="urn:microsoft.com/office/officeart/2005/8/layout/default"/>
    <dgm:cxn modelId="{08A5EDCC-6537-D343-87AC-692F84904D38}" type="presOf" srcId="{7AAA78A2-1369-41DB-97CB-75B4DD0D59AB}" destId="{0029D9BF-281B-D94A-B243-AFD67C16FA83}" srcOrd="0" destOrd="0" presId="urn:microsoft.com/office/officeart/2005/8/layout/default"/>
    <dgm:cxn modelId="{2D6BADDF-6304-4BA0-BC06-4132F6A96EFE}" srcId="{A2B84112-A1F1-4393-93FC-988C88191E60}" destId="{7AAA78A2-1369-41DB-97CB-75B4DD0D59AB}" srcOrd="2" destOrd="0" parTransId="{A2A11809-11AE-49C3-83D7-418178732112}" sibTransId="{B1BFA80D-9706-4AB8-A825-05E7A3E6EBF3}"/>
    <dgm:cxn modelId="{7A12AFA3-2309-6949-97B3-96645304D3EC}" type="presParOf" srcId="{5FCF1849-1E4D-334F-AA4C-3A62A1DB924B}" destId="{056D8820-2B6C-4746-84BC-0DA54C1FA78F}" srcOrd="0" destOrd="0" presId="urn:microsoft.com/office/officeart/2005/8/layout/default"/>
    <dgm:cxn modelId="{856E9AC8-6440-0D4D-BFE6-F8D45EE3E29B}" type="presParOf" srcId="{5FCF1849-1E4D-334F-AA4C-3A62A1DB924B}" destId="{2BCBB795-DABB-374D-BA9D-EFDC59AA2514}" srcOrd="1" destOrd="0" presId="urn:microsoft.com/office/officeart/2005/8/layout/default"/>
    <dgm:cxn modelId="{AA21F887-C0A7-F441-A176-6CEC9821E751}" type="presParOf" srcId="{5FCF1849-1E4D-334F-AA4C-3A62A1DB924B}" destId="{CCAA0DA7-5860-0B40-A203-5CF4F4F9967F}" srcOrd="2" destOrd="0" presId="urn:microsoft.com/office/officeart/2005/8/layout/default"/>
    <dgm:cxn modelId="{951B4AF6-4F89-C64D-B0A1-1FE4C160985F}" type="presParOf" srcId="{5FCF1849-1E4D-334F-AA4C-3A62A1DB924B}" destId="{500F2869-5B0F-E942-9EAA-B136EA60BAFF}" srcOrd="3" destOrd="0" presId="urn:microsoft.com/office/officeart/2005/8/layout/default"/>
    <dgm:cxn modelId="{92512916-B8B3-D247-BF17-8E9E0933D832}" type="presParOf" srcId="{5FCF1849-1E4D-334F-AA4C-3A62A1DB924B}" destId="{0029D9BF-281B-D94A-B243-AFD67C16FA83}" srcOrd="4" destOrd="0" presId="urn:microsoft.com/office/officeart/2005/8/layout/default"/>
    <dgm:cxn modelId="{27187421-1FC5-C344-9C9A-6691945958E6}" type="presParOf" srcId="{5FCF1849-1E4D-334F-AA4C-3A62A1DB924B}" destId="{FF2E9AB3-CB89-0342-95BE-1D3520878A9E}" srcOrd="5" destOrd="0" presId="urn:microsoft.com/office/officeart/2005/8/layout/default"/>
    <dgm:cxn modelId="{ACF2A4D7-7769-E947-928D-A0ED72B1B408}" type="presParOf" srcId="{5FCF1849-1E4D-334F-AA4C-3A62A1DB924B}" destId="{38BC39C5-782D-D443-B5C5-821158FB53C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573814-B02A-42B4-A61C-EA51A78F8B6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AA06913-7A7C-49BA-ABB3-54349D6C11A4}">
      <dgm:prSet/>
      <dgm:spPr/>
      <dgm:t>
        <a:bodyPr/>
        <a:lstStyle/>
        <a:p>
          <a:r>
            <a:rPr lang="en-US" dirty="0"/>
            <a:t>Women </a:t>
          </a:r>
        </a:p>
      </dgm:t>
    </dgm:pt>
    <dgm:pt modelId="{8A9C5D28-BAEE-4ADC-998B-1147AE500DA6}" type="parTrans" cxnId="{98044FCA-A7D9-47E9-B1B0-24357DF2BC01}">
      <dgm:prSet/>
      <dgm:spPr/>
      <dgm:t>
        <a:bodyPr/>
        <a:lstStyle/>
        <a:p>
          <a:endParaRPr lang="en-US"/>
        </a:p>
      </dgm:t>
    </dgm:pt>
    <dgm:pt modelId="{E52848B2-97E8-419B-956F-0224EC6D08DC}" type="sibTrans" cxnId="{98044FCA-A7D9-47E9-B1B0-24357DF2BC01}">
      <dgm:prSet/>
      <dgm:spPr/>
      <dgm:t>
        <a:bodyPr/>
        <a:lstStyle/>
        <a:p>
          <a:endParaRPr lang="en-US"/>
        </a:p>
      </dgm:t>
    </dgm:pt>
    <dgm:pt modelId="{4545D8DA-516C-4186-896B-E26D79D1A605}">
      <dgm:prSet/>
      <dgm:spPr/>
      <dgm:t>
        <a:bodyPr/>
        <a:lstStyle/>
        <a:p>
          <a:r>
            <a:rPr lang="en-US" dirty="0"/>
            <a:t>Children </a:t>
          </a:r>
        </a:p>
      </dgm:t>
    </dgm:pt>
    <dgm:pt modelId="{46FB98C7-925A-4B48-8B38-12EC31D0B499}" type="parTrans" cxnId="{231C21EE-342C-4174-AEA5-E4388DAD90F9}">
      <dgm:prSet/>
      <dgm:spPr/>
      <dgm:t>
        <a:bodyPr/>
        <a:lstStyle/>
        <a:p>
          <a:endParaRPr lang="en-US"/>
        </a:p>
      </dgm:t>
    </dgm:pt>
    <dgm:pt modelId="{2928C2B3-6C1B-4BE1-A7BF-B7648F41F768}" type="sibTrans" cxnId="{231C21EE-342C-4174-AEA5-E4388DAD90F9}">
      <dgm:prSet/>
      <dgm:spPr/>
      <dgm:t>
        <a:bodyPr/>
        <a:lstStyle/>
        <a:p>
          <a:endParaRPr lang="en-US"/>
        </a:p>
      </dgm:t>
    </dgm:pt>
    <dgm:pt modelId="{0F499482-5E49-42C4-9C3C-030694718ED8}">
      <dgm:prSet/>
      <dgm:spPr/>
      <dgm:t>
        <a:bodyPr/>
        <a:lstStyle/>
        <a:p>
          <a:r>
            <a:rPr lang="en-US" dirty="0"/>
            <a:t>Home users </a:t>
          </a:r>
        </a:p>
      </dgm:t>
    </dgm:pt>
    <dgm:pt modelId="{64CB2D4C-06B4-47FC-A062-EA7506F49B8C}" type="parTrans" cxnId="{9BE22B26-FCC3-4911-8425-48E4694F8740}">
      <dgm:prSet/>
      <dgm:spPr/>
      <dgm:t>
        <a:bodyPr/>
        <a:lstStyle/>
        <a:p>
          <a:endParaRPr lang="en-US"/>
        </a:p>
      </dgm:t>
    </dgm:pt>
    <dgm:pt modelId="{14949C16-52F0-46D9-BE51-B9E63A502F93}" type="sibTrans" cxnId="{9BE22B26-FCC3-4911-8425-48E4694F8740}">
      <dgm:prSet/>
      <dgm:spPr/>
      <dgm:t>
        <a:bodyPr/>
        <a:lstStyle/>
        <a:p>
          <a:endParaRPr lang="en-US"/>
        </a:p>
      </dgm:t>
    </dgm:pt>
    <dgm:pt modelId="{77BD7A80-5B8B-8C4D-88A1-CC572ACEDD07}" type="pres">
      <dgm:prSet presAssocID="{4C573814-B02A-42B4-A61C-EA51A78F8B61}" presName="hierChild1" presStyleCnt="0">
        <dgm:presLayoutVars>
          <dgm:chPref val="1"/>
          <dgm:dir/>
          <dgm:animOne val="branch"/>
          <dgm:animLvl val="lvl"/>
          <dgm:resizeHandles/>
        </dgm:presLayoutVars>
      </dgm:prSet>
      <dgm:spPr/>
    </dgm:pt>
    <dgm:pt modelId="{4F49C43A-E8F8-E94D-B60C-1D6B116C427D}" type="pres">
      <dgm:prSet presAssocID="{AAA06913-7A7C-49BA-ABB3-54349D6C11A4}" presName="hierRoot1" presStyleCnt="0"/>
      <dgm:spPr/>
    </dgm:pt>
    <dgm:pt modelId="{D5F2E0C6-E40E-3048-96E7-F8D841B0E50C}" type="pres">
      <dgm:prSet presAssocID="{AAA06913-7A7C-49BA-ABB3-54349D6C11A4}" presName="composite" presStyleCnt="0"/>
      <dgm:spPr/>
    </dgm:pt>
    <dgm:pt modelId="{3AC342E5-B7CE-EA4D-A7DE-576216FE1786}" type="pres">
      <dgm:prSet presAssocID="{AAA06913-7A7C-49BA-ABB3-54349D6C11A4}" presName="background" presStyleLbl="node0" presStyleIdx="0" presStyleCnt="3"/>
      <dgm:spPr/>
    </dgm:pt>
    <dgm:pt modelId="{2960B6DC-FB6D-0947-9378-25F34679FEC7}" type="pres">
      <dgm:prSet presAssocID="{AAA06913-7A7C-49BA-ABB3-54349D6C11A4}" presName="text" presStyleLbl="fgAcc0" presStyleIdx="0" presStyleCnt="3">
        <dgm:presLayoutVars>
          <dgm:chPref val="3"/>
        </dgm:presLayoutVars>
      </dgm:prSet>
      <dgm:spPr/>
    </dgm:pt>
    <dgm:pt modelId="{ADF62327-A49E-A54E-9833-D7A58D9A7DA5}" type="pres">
      <dgm:prSet presAssocID="{AAA06913-7A7C-49BA-ABB3-54349D6C11A4}" presName="hierChild2" presStyleCnt="0"/>
      <dgm:spPr/>
    </dgm:pt>
    <dgm:pt modelId="{37D04DA1-D5EC-EF42-B75D-943583DF1D17}" type="pres">
      <dgm:prSet presAssocID="{4545D8DA-516C-4186-896B-E26D79D1A605}" presName="hierRoot1" presStyleCnt="0"/>
      <dgm:spPr/>
    </dgm:pt>
    <dgm:pt modelId="{75EEBA4A-A62C-CC49-B6C9-7EFE170E9E73}" type="pres">
      <dgm:prSet presAssocID="{4545D8DA-516C-4186-896B-E26D79D1A605}" presName="composite" presStyleCnt="0"/>
      <dgm:spPr/>
    </dgm:pt>
    <dgm:pt modelId="{8A8A182E-25FF-CD4A-82B7-9A6CD5A13382}" type="pres">
      <dgm:prSet presAssocID="{4545D8DA-516C-4186-896B-E26D79D1A605}" presName="background" presStyleLbl="node0" presStyleIdx="1" presStyleCnt="3"/>
      <dgm:spPr/>
    </dgm:pt>
    <dgm:pt modelId="{9020DCD5-923B-C846-9092-205942475C83}" type="pres">
      <dgm:prSet presAssocID="{4545D8DA-516C-4186-896B-E26D79D1A605}" presName="text" presStyleLbl="fgAcc0" presStyleIdx="1" presStyleCnt="3">
        <dgm:presLayoutVars>
          <dgm:chPref val="3"/>
        </dgm:presLayoutVars>
      </dgm:prSet>
      <dgm:spPr/>
    </dgm:pt>
    <dgm:pt modelId="{9C697DF4-8964-964D-A9DE-BBC63A24454F}" type="pres">
      <dgm:prSet presAssocID="{4545D8DA-516C-4186-896B-E26D79D1A605}" presName="hierChild2" presStyleCnt="0"/>
      <dgm:spPr/>
    </dgm:pt>
    <dgm:pt modelId="{21DD9221-9B95-1849-B264-E793D33044E0}" type="pres">
      <dgm:prSet presAssocID="{0F499482-5E49-42C4-9C3C-030694718ED8}" presName="hierRoot1" presStyleCnt="0"/>
      <dgm:spPr/>
    </dgm:pt>
    <dgm:pt modelId="{5448A2A3-C03A-EE4F-9452-7D46E3FCB708}" type="pres">
      <dgm:prSet presAssocID="{0F499482-5E49-42C4-9C3C-030694718ED8}" presName="composite" presStyleCnt="0"/>
      <dgm:spPr/>
    </dgm:pt>
    <dgm:pt modelId="{0A5C5C0F-960A-BE4E-A599-F2D82162C10C}" type="pres">
      <dgm:prSet presAssocID="{0F499482-5E49-42C4-9C3C-030694718ED8}" presName="background" presStyleLbl="node0" presStyleIdx="2" presStyleCnt="3"/>
      <dgm:spPr/>
    </dgm:pt>
    <dgm:pt modelId="{490D0ADA-6C79-2748-9357-599C4734C904}" type="pres">
      <dgm:prSet presAssocID="{0F499482-5E49-42C4-9C3C-030694718ED8}" presName="text" presStyleLbl="fgAcc0" presStyleIdx="2" presStyleCnt="3">
        <dgm:presLayoutVars>
          <dgm:chPref val="3"/>
        </dgm:presLayoutVars>
      </dgm:prSet>
      <dgm:spPr/>
    </dgm:pt>
    <dgm:pt modelId="{5A379502-99FB-CD42-B304-5192D7FCDA7D}" type="pres">
      <dgm:prSet presAssocID="{0F499482-5E49-42C4-9C3C-030694718ED8}" presName="hierChild2" presStyleCnt="0"/>
      <dgm:spPr/>
    </dgm:pt>
  </dgm:ptLst>
  <dgm:cxnLst>
    <dgm:cxn modelId="{9BE22B26-FCC3-4911-8425-48E4694F8740}" srcId="{4C573814-B02A-42B4-A61C-EA51A78F8B61}" destId="{0F499482-5E49-42C4-9C3C-030694718ED8}" srcOrd="2" destOrd="0" parTransId="{64CB2D4C-06B4-47FC-A062-EA7506F49B8C}" sibTransId="{14949C16-52F0-46D9-BE51-B9E63A502F93}"/>
    <dgm:cxn modelId="{CD146242-3603-B840-BD01-B6D1A70609B5}" type="presOf" srcId="{4545D8DA-516C-4186-896B-E26D79D1A605}" destId="{9020DCD5-923B-C846-9092-205942475C83}" srcOrd="0" destOrd="0" presId="urn:microsoft.com/office/officeart/2005/8/layout/hierarchy1"/>
    <dgm:cxn modelId="{F544586E-CEC3-CB4C-8DA1-A1BCA68674D4}" type="presOf" srcId="{4C573814-B02A-42B4-A61C-EA51A78F8B61}" destId="{77BD7A80-5B8B-8C4D-88A1-CC572ACEDD07}" srcOrd="0" destOrd="0" presId="urn:microsoft.com/office/officeart/2005/8/layout/hierarchy1"/>
    <dgm:cxn modelId="{1EE7BE8C-9F7A-4841-9EF9-911819CF64FF}" type="presOf" srcId="{0F499482-5E49-42C4-9C3C-030694718ED8}" destId="{490D0ADA-6C79-2748-9357-599C4734C904}" srcOrd="0" destOrd="0" presId="urn:microsoft.com/office/officeart/2005/8/layout/hierarchy1"/>
    <dgm:cxn modelId="{D0F5F1BA-E2E1-CC4A-BC13-59AB9293FE0F}" type="presOf" srcId="{AAA06913-7A7C-49BA-ABB3-54349D6C11A4}" destId="{2960B6DC-FB6D-0947-9378-25F34679FEC7}" srcOrd="0" destOrd="0" presId="urn:microsoft.com/office/officeart/2005/8/layout/hierarchy1"/>
    <dgm:cxn modelId="{98044FCA-A7D9-47E9-B1B0-24357DF2BC01}" srcId="{4C573814-B02A-42B4-A61C-EA51A78F8B61}" destId="{AAA06913-7A7C-49BA-ABB3-54349D6C11A4}" srcOrd="0" destOrd="0" parTransId="{8A9C5D28-BAEE-4ADC-998B-1147AE500DA6}" sibTransId="{E52848B2-97E8-419B-956F-0224EC6D08DC}"/>
    <dgm:cxn modelId="{231C21EE-342C-4174-AEA5-E4388DAD90F9}" srcId="{4C573814-B02A-42B4-A61C-EA51A78F8B61}" destId="{4545D8DA-516C-4186-896B-E26D79D1A605}" srcOrd="1" destOrd="0" parTransId="{46FB98C7-925A-4B48-8B38-12EC31D0B499}" sibTransId="{2928C2B3-6C1B-4BE1-A7BF-B7648F41F768}"/>
    <dgm:cxn modelId="{7D29A24E-B777-1548-BB02-FE3D35B971C3}" type="presParOf" srcId="{77BD7A80-5B8B-8C4D-88A1-CC572ACEDD07}" destId="{4F49C43A-E8F8-E94D-B60C-1D6B116C427D}" srcOrd="0" destOrd="0" presId="urn:microsoft.com/office/officeart/2005/8/layout/hierarchy1"/>
    <dgm:cxn modelId="{0957F20B-53A4-A44D-BD6A-EE34155DEC98}" type="presParOf" srcId="{4F49C43A-E8F8-E94D-B60C-1D6B116C427D}" destId="{D5F2E0C6-E40E-3048-96E7-F8D841B0E50C}" srcOrd="0" destOrd="0" presId="urn:microsoft.com/office/officeart/2005/8/layout/hierarchy1"/>
    <dgm:cxn modelId="{C633C4D8-7592-FB4C-BC2B-1AA0AAB39BDF}" type="presParOf" srcId="{D5F2E0C6-E40E-3048-96E7-F8D841B0E50C}" destId="{3AC342E5-B7CE-EA4D-A7DE-576216FE1786}" srcOrd="0" destOrd="0" presId="urn:microsoft.com/office/officeart/2005/8/layout/hierarchy1"/>
    <dgm:cxn modelId="{B3E5EE40-0D58-F640-AC96-79FFA6343C4C}" type="presParOf" srcId="{D5F2E0C6-E40E-3048-96E7-F8D841B0E50C}" destId="{2960B6DC-FB6D-0947-9378-25F34679FEC7}" srcOrd="1" destOrd="0" presId="urn:microsoft.com/office/officeart/2005/8/layout/hierarchy1"/>
    <dgm:cxn modelId="{1CF9B758-9476-3B49-A572-32625C485217}" type="presParOf" srcId="{4F49C43A-E8F8-E94D-B60C-1D6B116C427D}" destId="{ADF62327-A49E-A54E-9833-D7A58D9A7DA5}" srcOrd="1" destOrd="0" presId="urn:microsoft.com/office/officeart/2005/8/layout/hierarchy1"/>
    <dgm:cxn modelId="{B3EF74DE-4E4B-4F46-9966-DDC6DAC10FB1}" type="presParOf" srcId="{77BD7A80-5B8B-8C4D-88A1-CC572ACEDD07}" destId="{37D04DA1-D5EC-EF42-B75D-943583DF1D17}" srcOrd="1" destOrd="0" presId="urn:microsoft.com/office/officeart/2005/8/layout/hierarchy1"/>
    <dgm:cxn modelId="{F3D08B05-F98E-374B-AC54-41C52EEF0750}" type="presParOf" srcId="{37D04DA1-D5EC-EF42-B75D-943583DF1D17}" destId="{75EEBA4A-A62C-CC49-B6C9-7EFE170E9E73}" srcOrd="0" destOrd="0" presId="urn:microsoft.com/office/officeart/2005/8/layout/hierarchy1"/>
    <dgm:cxn modelId="{66C05ADC-B7A1-1148-9ADF-2A7A552FF650}" type="presParOf" srcId="{75EEBA4A-A62C-CC49-B6C9-7EFE170E9E73}" destId="{8A8A182E-25FF-CD4A-82B7-9A6CD5A13382}" srcOrd="0" destOrd="0" presId="urn:microsoft.com/office/officeart/2005/8/layout/hierarchy1"/>
    <dgm:cxn modelId="{3D602FB5-084E-2A4E-8891-B324AABDE7FE}" type="presParOf" srcId="{75EEBA4A-A62C-CC49-B6C9-7EFE170E9E73}" destId="{9020DCD5-923B-C846-9092-205942475C83}" srcOrd="1" destOrd="0" presId="urn:microsoft.com/office/officeart/2005/8/layout/hierarchy1"/>
    <dgm:cxn modelId="{312B010F-38D4-0C46-A0CC-5341CFE6297E}" type="presParOf" srcId="{37D04DA1-D5EC-EF42-B75D-943583DF1D17}" destId="{9C697DF4-8964-964D-A9DE-BBC63A24454F}" srcOrd="1" destOrd="0" presId="urn:microsoft.com/office/officeart/2005/8/layout/hierarchy1"/>
    <dgm:cxn modelId="{E5FC51FA-2EE8-2D4F-B18D-B0F6BD25FAC7}" type="presParOf" srcId="{77BD7A80-5B8B-8C4D-88A1-CC572ACEDD07}" destId="{21DD9221-9B95-1849-B264-E793D33044E0}" srcOrd="2" destOrd="0" presId="urn:microsoft.com/office/officeart/2005/8/layout/hierarchy1"/>
    <dgm:cxn modelId="{E9E1BF07-827C-FB47-9A3A-C11F0196EA80}" type="presParOf" srcId="{21DD9221-9B95-1849-B264-E793D33044E0}" destId="{5448A2A3-C03A-EE4F-9452-7D46E3FCB708}" srcOrd="0" destOrd="0" presId="urn:microsoft.com/office/officeart/2005/8/layout/hierarchy1"/>
    <dgm:cxn modelId="{592E8B7F-C9FE-D742-83F8-B1C939D2AC8C}" type="presParOf" srcId="{5448A2A3-C03A-EE4F-9452-7D46E3FCB708}" destId="{0A5C5C0F-960A-BE4E-A599-F2D82162C10C}" srcOrd="0" destOrd="0" presId="urn:microsoft.com/office/officeart/2005/8/layout/hierarchy1"/>
    <dgm:cxn modelId="{B11B72F0-168E-BB41-8905-B433BB927016}" type="presParOf" srcId="{5448A2A3-C03A-EE4F-9452-7D46E3FCB708}" destId="{490D0ADA-6C79-2748-9357-599C4734C904}" srcOrd="1" destOrd="0" presId="urn:microsoft.com/office/officeart/2005/8/layout/hierarchy1"/>
    <dgm:cxn modelId="{93E847E8-996D-F14B-B49F-E09A708E883A}" type="presParOf" srcId="{21DD9221-9B95-1849-B264-E793D33044E0}" destId="{5A379502-99FB-CD42-B304-5192D7FCDA7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CD10DF-B76E-4F66-B45D-D72F50AA056B}"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EDC6F5C3-BFB5-460E-8735-497F7E549732}">
      <dgm:prSet/>
      <dgm:spPr/>
      <dgm:t>
        <a:bodyPr/>
        <a:lstStyle/>
        <a:p>
          <a:r>
            <a:rPr lang="en-US" dirty="0"/>
            <a:t>Corrupting software to </a:t>
          </a:r>
          <a:r>
            <a:rPr lang="en-US" b="1" dirty="0"/>
            <a:t>weaken a political system</a:t>
          </a:r>
        </a:p>
        <a:p>
          <a:r>
            <a:rPr lang="en-US" b="0" dirty="0"/>
            <a:t>-</a:t>
          </a:r>
          <a:r>
            <a:rPr lang="en-US" b="1" dirty="0"/>
            <a:t> </a:t>
          </a:r>
          <a:r>
            <a:rPr lang="en-US" b="0" dirty="0"/>
            <a:t>Integrity computer crimes</a:t>
          </a:r>
        </a:p>
        <a:p>
          <a:r>
            <a:rPr lang="en-US" b="0" dirty="0"/>
            <a:t>-Computer content crimes</a:t>
          </a:r>
        </a:p>
        <a:p>
          <a:r>
            <a:rPr lang="en-US" b="0" dirty="0"/>
            <a:t>-Financial cyber crimes</a:t>
          </a:r>
        </a:p>
        <a:p>
          <a:r>
            <a:rPr lang="en-US" b="0" dirty="0"/>
            <a:t>= profit or power</a:t>
          </a:r>
        </a:p>
      </dgm:t>
    </dgm:pt>
    <dgm:pt modelId="{13CBE7E1-BBB4-4233-A001-FE0AD220DE8E}" type="parTrans" cxnId="{1B5EE875-15D1-4B75-97AB-A7244B232A6B}">
      <dgm:prSet/>
      <dgm:spPr/>
      <dgm:t>
        <a:bodyPr/>
        <a:lstStyle/>
        <a:p>
          <a:endParaRPr lang="en-US"/>
        </a:p>
      </dgm:t>
    </dgm:pt>
    <dgm:pt modelId="{984457F6-0FFE-42AB-97C5-69639E3BEB7F}" type="sibTrans" cxnId="{1B5EE875-15D1-4B75-97AB-A7244B232A6B}">
      <dgm:prSet/>
      <dgm:spPr/>
      <dgm:t>
        <a:bodyPr/>
        <a:lstStyle/>
        <a:p>
          <a:endParaRPr lang="en-US"/>
        </a:p>
      </dgm:t>
    </dgm:pt>
    <dgm:pt modelId="{FA34E511-8F4F-A14D-8E7C-8A001DB5EAC2}">
      <dgm:prSet/>
      <dgm:spPr/>
      <dgm:t>
        <a:bodyPr/>
        <a:lstStyle/>
        <a:p>
          <a:r>
            <a:rPr lang="en-US" dirty="0"/>
            <a:t>Organised crime groups use cybercrime for:</a:t>
          </a:r>
        </a:p>
      </dgm:t>
    </dgm:pt>
    <dgm:pt modelId="{D40342A6-E2C9-644E-8678-BA6CADD17E5B}" type="parTrans" cxnId="{F9EFB9E1-7412-044D-9785-C6DE2DA4160A}">
      <dgm:prSet/>
      <dgm:spPr/>
      <dgm:t>
        <a:bodyPr/>
        <a:lstStyle/>
        <a:p>
          <a:endParaRPr lang="en-GB"/>
        </a:p>
      </dgm:t>
    </dgm:pt>
    <dgm:pt modelId="{05C599E4-B135-1449-AD7F-69E87EC09E7A}" type="sibTrans" cxnId="{F9EFB9E1-7412-044D-9785-C6DE2DA4160A}">
      <dgm:prSet/>
      <dgm:spPr/>
      <dgm:t>
        <a:bodyPr/>
        <a:lstStyle/>
        <a:p>
          <a:endParaRPr lang="en-GB"/>
        </a:p>
      </dgm:t>
    </dgm:pt>
    <dgm:pt modelId="{BB0E4879-8E14-834D-8BAA-325A9B5E50BC}">
      <dgm:prSet/>
      <dgm:spPr/>
      <dgm:t>
        <a:bodyPr/>
        <a:lstStyle/>
        <a:p>
          <a:r>
            <a:rPr lang="en-US" dirty="0"/>
            <a:t>Counter fitting physical currency</a:t>
          </a:r>
        </a:p>
      </dgm:t>
    </dgm:pt>
    <dgm:pt modelId="{72D08203-A84A-8F45-B9D3-BB048B93C679}" type="parTrans" cxnId="{F0B675CF-3836-5B49-9A49-8DD974B7D553}">
      <dgm:prSet/>
      <dgm:spPr/>
      <dgm:t>
        <a:bodyPr/>
        <a:lstStyle/>
        <a:p>
          <a:endParaRPr lang="en-GB"/>
        </a:p>
      </dgm:t>
    </dgm:pt>
    <dgm:pt modelId="{76F4F6FE-6A31-3F46-BED8-8B2045AA5CE6}" type="sibTrans" cxnId="{F0B675CF-3836-5B49-9A49-8DD974B7D553}">
      <dgm:prSet/>
      <dgm:spPr/>
      <dgm:t>
        <a:bodyPr/>
        <a:lstStyle/>
        <a:p>
          <a:endParaRPr lang="en-GB"/>
        </a:p>
      </dgm:t>
    </dgm:pt>
    <dgm:pt modelId="{B3438EC0-DDB7-3446-AFA3-ABCBB005A58A}">
      <dgm:prSet/>
      <dgm:spPr/>
      <dgm:t>
        <a:bodyPr/>
        <a:lstStyle/>
        <a:p>
          <a:r>
            <a:rPr lang="en-US" dirty="0"/>
            <a:t>Encryption </a:t>
          </a:r>
        </a:p>
      </dgm:t>
    </dgm:pt>
    <dgm:pt modelId="{B817BD25-9943-324F-90C1-EE6C91504883}" type="parTrans" cxnId="{4BC5BE7C-091B-BE4A-ABEB-C1CCB6C90791}">
      <dgm:prSet/>
      <dgm:spPr/>
      <dgm:t>
        <a:bodyPr/>
        <a:lstStyle/>
        <a:p>
          <a:endParaRPr lang="en-GB"/>
        </a:p>
      </dgm:t>
    </dgm:pt>
    <dgm:pt modelId="{9B1731BB-DBD2-CF44-B7B0-BB20CB33FDBF}" type="sibTrans" cxnId="{4BC5BE7C-091B-BE4A-ABEB-C1CCB6C90791}">
      <dgm:prSet/>
      <dgm:spPr/>
      <dgm:t>
        <a:bodyPr/>
        <a:lstStyle/>
        <a:p>
          <a:endParaRPr lang="en-GB"/>
        </a:p>
      </dgm:t>
    </dgm:pt>
    <dgm:pt modelId="{D0E84147-D3C6-3049-B827-A5CBBBF8F914}">
      <dgm:prSet/>
      <dgm:spPr/>
      <dgm:t>
        <a:bodyPr/>
        <a:lstStyle/>
        <a:p>
          <a:r>
            <a:rPr lang="en-US" dirty="0"/>
            <a:t>Dark Web</a:t>
          </a:r>
        </a:p>
      </dgm:t>
    </dgm:pt>
    <dgm:pt modelId="{3464862F-5117-2C41-A33F-9A24D476CEB7}" type="parTrans" cxnId="{76FF0A31-F211-484C-8272-FEF8449D01A4}">
      <dgm:prSet/>
      <dgm:spPr/>
      <dgm:t>
        <a:bodyPr/>
        <a:lstStyle/>
        <a:p>
          <a:endParaRPr lang="en-GB"/>
        </a:p>
      </dgm:t>
    </dgm:pt>
    <dgm:pt modelId="{50E37B90-ECDD-E042-AF30-459A67CC2E11}" type="sibTrans" cxnId="{76FF0A31-F211-484C-8272-FEF8449D01A4}">
      <dgm:prSet/>
      <dgm:spPr/>
      <dgm:t>
        <a:bodyPr/>
        <a:lstStyle/>
        <a:p>
          <a:endParaRPr lang="en-GB"/>
        </a:p>
      </dgm:t>
    </dgm:pt>
    <dgm:pt modelId="{F8DD3754-1145-9748-BDA0-F2772B98A280}" type="pres">
      <dgm:prSet presAssocID="{F9CD10DF-B76E-4F66-B45D-D72F50AA056B}" presName="Name0" presStyleCnt="0">
        <dgm:presLayoutVars>
          <dgm:dir/>
          <dgm:animLvl val="lvl"/>
          <dgm:resizeHandles val="exact"/>
        </dgm:presLayoutVars>
      </dgm:prSet>
      <dgm:spPr/>
    </dgm:pt>
    <dgm:pt modelId="{13266BBE-0B03-B24A-A434-B022EA52FD1D}" type="pres">
      <dgm:prSet presAssocID="{FA34E511-8F4F-A14D-8E7C-8A001DB5EAC2}" presName="boxAndChildren" presStyleCnt="0"/>
      <dgm:spPr/>
    </dgm:pt>
    <dgm:pt modelId="{BDCF0362-FDB2-904D-8572-BB2FC5A584B2}" type="pres">
      <dgm:prSet presAssocID="{FA34E511-8F4F-A14D-8E7C-8A001DB5EAC2}" presName="parentTextBox" presStyleLbl="node1" presStyleIdx="0" presStyleCnt="2"/>
      <dgm:spPr/>
    </dgm:pt>
    <dgm:pt modelId="{4C26173A-62C2-1743-9CB3-EB39FB71002E}" type="pres">
      <dgm:prSet presAssocID="{FA34E511-8F4F-A14D-8E7C-8A001DB5EAC2}" presName="entireBox" presStyleLbl="node1" presStyleIdx="0" presStyleCnt="2"/>
      <dgm:spPr/>
    </dgm:pt>
    <dgm:pt modelId="{DC8E9182-58F7-6249-9038-B01F931F915D}" type="pres">
      <dgm:prSet presAssocID="{FA34E511-8F4F-A14D-8E7C-8A001DB5EAC2}" presName="descendantBox" presStyleCnt="0"/>
      <dgm:spPr/>
    </dgm:pt>
    <dgm:pt modelId="{3B852F11-3412-D442-94F1-C56353A2CC35}" type="pres">
      <dgm:prSet presAssocID="{BB0E4879-8E14-834D-8BAA-325A9B5E50BC}" presName="childTextBox" presStyleLbl="fgAccFollowNode1" presStyleIdx="0" presStyleCnt="3">
        <dgm:presLayoutVars>
          <dgm:bulletEnabled val="1"/>
        </dgm:presLayoutVars>
      </dgm:prSet>
      <dgm:spPr/>
    </dgm:pt>
    <dgm:pt modelId="{8828397D-C9F4-924A-AF5C-A2246C346976}" type="pres">
      <dgm:prSet presAssocID="{B3438EC0-DDB7-3446-AFA3-ABCBB005A58A}" presName="childTextBox" presStyleLbl="fgAccFollowNode1" presStyleIdx="1" presStyleCnt="3">
        <dgm:presLayoutVars>
          <dgm:bulletEnabled val="1"/>
        </dgm:presLayoutVars>
      </dgm:prSet>
      <dgm:spPr/>
    </dgm:pt>
    <dgm:pt modelId="{11427384-4CFC-D640-A8AD-D23BE0B7FD95}" type="pres">
      <dgm:prSet presAssocID="{D0E84147-D3C6-3049-B827-A5CBBBF8F914}" presName="childTextBox" presStyleLbl="fgAccFollowNode1" presStyleIdx="2" presStyleCnt="3">
        <dgm:presLayoutVars>
          <dgm:bulletEnabled val="1"/>
        </dgm:presLayoutVars>
      </dgm:prSet>
      <dgm:spPr/>
    </dgm:pt>
    <dgm:pt modelId="{DB2447CD-6F6A-D84E-B92A-3574DEDE2F4D}" type="pres">
      <dgm:prSet presAssocID="{984457F6-0FFE-42AB-97C5-69639E3BEB7F}" presName="sp" presStyleCnt="0"/>
      <dgm:spPr/>
    </dgm:pt>
    <dgm:pt modelId="{98035840-85B8-9B40-ACAA-AA4486C3AA02}" type="pres">
      <dgm:prSet presAssocID="{EDC6F5C3-BFB5-460E-8735-497F7E549732}" presName="arrowAndChildren" presStyleCnt="0"/>
      <dgm:spPr/>
    </dgm:pt>
    <dgm:pt modelId="{093C7EEE-ECA3-9D40-B3C1-9D046C6B1763}" type="pres">
      <dgm:prSet presAssocID="{EDC6F5C3-BFB5-460E-8735-497F7E549732}" presName="parentTextArrow" presStyleLbl="node1" presStyleIdx="1" presStyleCnt="2"/>
      <dgm:spPr/>
    </dgm:pt>
  </dgm:ptLst>
  <dgm:cxnLst>
    <dgm:cxn modelId="{CF816916-5CEA-E349-BB77-D3981203593B}" type="presOf" srcId="{FA34E511-8F4F-A14D-8E7C-8A001DB5EAC2}" destId="{4C26173A-62C2-1743-9CB3-EB39FB71002E}" srcOrd="1" destOrd="0" presId="urn:microsoft.com/office/officeart/2005/8/layout/process4"/>
    <dgm:cxn modelId="{76FF0A31-F211-484C-8272-FEF8449D01A4}" srcId="{FA34E511-8F4F-A14D-8E7C-8A001DB5EAC2}" destId="{D0E84147-D3C6-3049-B827-A5CBBBF8F914}" srcOrd="2" destOrd="0" parTransId="{3464862F-5117-2C41-A33F-9A24D476CEB7}" sibTransId="{50E37B90-ECDD-E042-AF30-459A67CC2E11}"/>
    <dgm:cxn modelId="{5515DB35-3480-C04D-8E1E-52A91F9C73DB}" type="presOf" srcId="{F9CD10DF-B76E-4F66-B45D-D72F50AA056B}" destId="{F8DD3754-1145-9748-BDA0-F2772B98A280}" srcOrd="0" destOrd="0" presId="urn:microsoft.com/office/officeart/2005/8/layout/process4"/>
    <dgm:cxn modelId="{1B5EE875-15D1-4B75-97AB-A7244B232A6B}" srcId="{F9CD10DF-B76E-4F66-B45D-D72F50AA056B}" destId="{EDC6F5C3-BFB5-460E-8735-497F7E549732}" srcOrd="0" destOrd="0" parTransId="{13CBE7E1-BBB4-4233-A001-FE0AD220DE8E}" sibTransId="{984457F6-0FFE-42AB-97C5-69639E3BEB7F}"/>
    <dgm:cxn modelId="{4BC5BE7C-091B-BE4A-ABEB-C1CCB6C90791}" srcId="{FA34E511-8F4F-A14D-8E7C-8A001DB5EAC2}" destId="{B3438EC0-DDB7-3446-AFA3-ABCBB005A58A}" srcOrd="1" destOrd="0" parTransId="{B817BD25-9943-324F-90C1-EE6C91504883}" sibTransId="{9B1731BB-DBD2-CF44-B7B0-BB20CB33FDBF}"/>
    <dgm:cxn modelId="{B615A1C9-6478-9241-A031-AC5C7AA6C8D1}" type="presOf" srcId="{BB0E4879-8E14-834D-8BAA-325A9B5E50BC}" destId="{3B852F11-3412-D442-94F1-C56353A2CC35}" srcOrd="0" destOrd="0" presId="urn:microsoft.com/office/officeart/2005/8/layout/process4"/>
    <dgm:cxn modelId="{F0B675CF-3836-5B49-9A49-8DD974B7D553}" srcId="{FA34E511-8F4F-A14D-8E7C-8A001DB5EAC2}" destId="{BB0E4879-8E14-834D-8BAA-325A9B5E50BC}" srcOrd="0" destOrd="0" parTransId="{72D08203-A84A-8F45-B9D3-BB048B93C679}" sibTransId="{76F4F6FE-6A31-3F46-BED8-8B2045AA5CE6}"/>
    <dgm:cxn modelId="{7763B1D0-08E7-8649-96EB-FDBF5FC46D48}" type="presOf" srcId="{FA34E511-8F4F-A14D-8E7C-8A001DB5EAC2}" destId="{BDCF0362-FDB2-904D-8572-BB2FC5A584B2}" srcOrd="0" destOrd="0" presId="urn:microsoft.com/office/officeart/2005/8/layout/process4"/>
    <dgm:cxn modelId="{0E94F4DF-69B0-974A-9543-F628E7F04971}" type="presOf" srcId="{EDC6F5C3-BFB5-460E-8735-497F7E549732}" destId="{093C7EEE-ECA3-9D40-B3C1-9D046C6B1763}" srcOrd="0" destOrd="0" presId="urn:microsoft.com/office/officeart/2005/8/layout/process4"/>
    <dgm:cxn modelId="{F9EFB9E1-7412-044D-9785-C6DE2DA4160A}" srcId="{F9CD10DF-B76E-4F66-B45D-D72F50AA056B}" destId="{FA34E511-8F4F-A14D-8E7C-8A001DB5EAC2}" srcOrd="1" destOrd="0" parTransId="{D40342A6-E2C9-644E-8678-BA6CADD17E5B}" sibTransId="{05C599E4-B135-1449-AD7F-69E87EC09E7A}"/>
    <dgm:cxn modelId="{4E8505F6-1A8A-554E-A227-5AF249799455}" type="presOf" srcId="{D0E84147-D3C6-3049-B827-A5CBBBF8F914}" destId="{11427384-4CFC-D640-A8AD-D23BE0B7FD95}" srcOrd="0" destOrd="0" presId="urn:microsoft.com/office/officeart/2005/8/layout/process4"/>
    <dgm:cxn modelId="{43FF61FB-2BA7-D54C-A806-679FF1950C26}" type="presOf" srcId="{B3438EC0-DDB7-3446-AFA3-ABCBB005A58A}" destId="{8828397D-C9F4-924A-AF5C-A2246C346976}" srcOrd="0" destOrd="0" presId="urn:microsoft.com/office/officeart/2005/8/layout/process4"/>
    <dgm:cxn modelId="{188BA4A7-58E2-B14B-A146-D72CDC1EB803}" type="presParOf" srcId="{F8DD3754-1145-9748-BDA0-F2772B98A280}" destId="{13266BBE-0B03-B24A-A434-B022EA52FD1D}" srcOrd="0" destOrd="0" presId="urn:microsoft.com/office/officeart/2005/8/layout/process4"/>
    <dgm:cxn modelId="{41CAD124-B132-8745-A7E6-464A6BF0A5FA}" type="presParOf" srcId="{13266BBE-0B03-B24A-A434-B022EA52FD1D}" destId="{BDCF0362-FDB2-904D-8572-BB2FC5A584B2}" srcOrd="0" destOrd="0" presId="urn:microsoft.com/office/officeart/2005/8/layout/process4"/>
    <dgm:cxn modelId="{8F5D78C4-C8E0-6E4C-B3C3-ADBAC5C7A126}" type="presParOf" srcId="{13266BBE-0B03-B24A-A434-B022EA52FD1D}" destId="{4C26173A-62C2-1743-9CB3-EB39FB71002E}" srcOrd="1" destOrd="0" presId="urn:microsoft.com/office/officeart/2005/8/layout/process4"/>
    <dgm:cxn modelId="{0AFDFE3B-6FF1-FF4D-AB14-6E6D2D1B221B}" type="presParOf" srcId="{13266BBE-0B03-B24A-A434-B022EA52FD1D}" destId="{DC8E9182-58F7-6249-9038-B01F931F915D}" srcOrd="2" destOrd="0" presId="urn:microsoft.com/office/officeart/2005/8/layout/process4"/>
    <dgm:cxn modelId="{33FF3967-451D-274C-ABA5-C1F1D34D114C}" type="presParOf" srcId="{DC8E9182-58F7-6249-9038-B01F931F915D}" destId="{3B852F11-3412-D442-94F1-C56353A2CC35}" srcOrd="0" destOrd="0" presId="urn:microsoft.com/office/officeart/2005/8/layout/process4"/>
    <dgm:cxn modelId="{2CC378F3-14C1-EE45-8169-BEA7F7F50B8B}" type="presParOf" srcId="{DC8E9182-58F7-6249-9038-B01F931F915D}" destId="{8828397D-C9F4-924A-AF5C-A2246C346976}" srcOrd="1" destOrd="0" presId="urn:microsoft.com/office/officeart/2005/8/layout/process4"/>
    <dgm:cxn modelId="{F32D383C-6026-924A-933D-4BF00CCC1980}" type="presParOf" srcId="{DC8E9182-58F7-6249-9038-B01F931F915D}" destId="{11427384-4CFC-D640-A8AD-D23BE0B7FD95}" srcOrd="2" destOrd="0" presId="urn:microsoft.com/office/officeart/2005/8/layout/process4"/>
    <dgm:cxn modelId="{6D01FD8E-3DC8-2E47-B0DA-357597D90C0D}" type="presParOf" srcId="{F8DD3754-1145-9748-BDA0-F2772B98A280}" destId="{DB2447CD-6F6A-D84E-B92A-3574DEDE2F4D}" srcOrd="1" destOrd="0" presId="urn:microsoft.com/office/officeart/2005/8/layout/process4"/>
    <dgm:cxn modelId="{28F56E54-0675-B044-B213-3E33A6B19BB9}" type="presParOf" srcId="{F8DD3754-1145-9748-BDA0-F2772B98A280}" destId="{98035840-85B8-9B40-ACAA-AA4486C3AA02}" srcOrd="2" destOrd="0" presId="urn:microsoft.com/office/officeart/2005/8/layout/process4"/>
    <dgm:cxn modelId="{99606B23-96E0-7F4C-8693-5A107984F1A2}" type="presParOf" srcId="{98035840-85B8-9B40-ACAA-AA4486C3AA02}" destId="{093C7EEE-ECA3-9D40-B3C1-9D046C6B176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F8AA9DA-73C5-4D6E-98DA-E8318C1965B9}"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5619D5F6-11D9-428F-A606-77E1E837A7AB}">
      <dgm:prSet/>
      <dgm:spPr/>
      <dgm:t>
        <a:bodyPr/>
        <a:lstStyle/>
        <a:p>
          <a:r>
            <a:rPr lang="en-US" dirty="0"/>
            <a:t>Organised crime groups take advantage of </a:t>
          </a:r>
          <a:r>
            <a:rPr lang="en-US" b="1" dirty="0"/>
            <a:t>global crises </a:t>
          </a:r>
          <a:r>
            <a:rPr lang="en-US" dirty="0"/>
            <a:t>such as the Covid 19 pandemic, to commit criminal activities to oblivious victims and busy workforce.</a:t>
          </a:r>
        </a:p>
        <a:p>
          <a:r>
            <a:rPr lang="en-US" dirty="0"/>
            <a:t>600% increase in Phishing attacks in March 2020 – the start of the pandemic</a:t>
          </a:r>
        </a:p>
      </dgm:t>
    </dgm:pt>
    <dgm:pt modelId="{6AE23845-F565-4906-9BB6-EA41F587A732}" type="parTrans" cxnId="{033793FF-B259-4F70-9015-3EDE72A4C64B}">
      <dgm:prSet/>
      <dgm:spPr/>
      <dgm:t>
        <a:bodyPr/>
        <a:lstStyle/>
        <a:p>
          <a:endParaRPr lang="en-US"/>
        </a:p>
      </dgm:t>
    </dgm:pt>
    <dgm:pt modelId="{8920AA21-ABA7-416D-8E76-2DB13CF95768}" type="sibTrans" cxnId="{033793FF-B259-4F70-9015-3EDE72A4C64B}">
      <dgm:prSet/>
      <dgm:spPr/>
      <dgm:t>
        <a:bodyPr/>
        <a:lstStyle/>
        <a:p>
          <a:endParaRPr lang="en-US"/>
        </a:p>
      </dgm:t>
    </dgm:pt>
    <dgm:pt modelId="{B5A98A73-42D7-4286-9A51-3300DE798E70}">
      <dgm:prSet/>
      <dgm:spPr/>
      <dgm:t>
        <a:bodyPr/>
        <a:lstStyle/>
        <a:p>
          <a:r>
            <a:rPr lang="en-GB" dirty="0"/>
            <a:t>A survey was distributed to businesses that suffered cyber-attacks during the Covid 19 pandemic and found that there was a spike in cybercrime as soon as the pandemic hit using:</a:t>
          </a:r>
          <a:endParaRPr lang="en-US" dirty="0"/>
        </a:p>
      </dgm:t>
    </dgm:pt>
    <dgm:pt modelId="{682D422C-A5E6-46B5-A7DA-F84E8B7D4A71}" type="parTrans" cxnId="{768E225C-F200-481A-9019-169A05193C44}">
      <dgm:prSet/>
      <dgm:spPr/>
      <dgm:t>
        <a:bodyPr/>
        <a:lstStyle/>
        <a:p>
          <a:endParaRPr lang="en-US"/>
        </a:p>
      </dgm:t>
    </dgm:pt>
    <dgm:pt modelId="{08C51E35-B55B-44A7-815C-4B2435785504}" type="sibTrans" cxnId="{768E225C-F200-481A-9019-169A05193C44}">
      <dgm:prSet/>
      <dgm:spPr/>
      <dgm:t>
        <a:bodyPr/>
        <a:lstStyle/>
        <a:p>
          <a:endParaRPr lang="en-US"/>
        </a:p>
      </dgm:t>
    </dgm:pt>
    <dgm:pt modelId="{FBEFB422-3060-454C-BCEC-60008DA854CD}">
      <dgm:prSet/>
      <dgm:spPr/>
      <dgm:t>
        <a:bodyPr/>
        <a:lstStyle/>
        <a:p>
          <a:r>
            <a:rPr lang="en-GB" dirty="0"/>
            <a:t>Phishing = with harmful links </a:t>
          </a:r>
          <a:endParaRPr lang="en-US" dirty="0"/>
        </a:p>
      </dgm:t>
    </dgm:pt>
    <dgm:pt modelId="{050A18EA-E7E0-4451-A627-83511096E7F7}" type="parTrans" cxnId="{E0466891-F158-4CE8-B1D0-B83D39DDB99B}">
      <dgm:prSet/>
      <dgm:spPr/>
      <dgm:t>
        <a:bodyPr/>
        <a:lstStyle/>
        <a:p>
          <a:endParaRPr lang="en-US"/>
        </a:p>
      </dgm:t>
    </dgm:pt>
    <dgm:pt modelId="{C453D5F9-EDF2-4048-A21B-E2480BE36D58}" type="sibTrans" cxnId="{E0466891-F158-4CE8-B1D0-B83D39DDB99B}">
      <dgm:prSet/>
      <dgm:spPr/>
      <dgm:t>
        <a:bodyPr/>
        <a:lstStyle/>
        <a:p>
          <a:endParaRPr lang="en-US"/>
        </a:p>
      </dgm:t>
    </dgm:pt>
    <dgm:pt modelId="{9C2421AC-DFB7-4459-88D0-53555E6AE1D0}">
      <dgm:prSet/>
      <dgm:spPr/>
      <dgm:t>
        <a:bodyPr/>
        <a:lstStyle/>
        <a:p>
          <a:r>
            <a:rPr lang="en-GB" dirty="0"/>
            <a:t>Malware attacks</a:t>
          </a:r>
          <a:endParaRPr lang="en-US" dirty="0"/>
        </a:p>
      </dgm:t>
    </dgm:pt>
    <dgm:pt modelId="{7AA9FFE2-1299-48DE-9F60-48AFE7B54E2B}" type="parTrans" cxnId="{5CA99C2B-CA62-4574-9882-4BD33984AF18}">
      <dgm:prSet/>
      <dgm:spPr/>
      <dgm:t>
        <a:bodyPr/>
        <a:lstStyle/>
        <a:p>
          <a:endParaRPr lang="en-US"/>
        </a:p>
      </dgm:t>
    </dgm:pt>
    <dgm:pt modelId="{B8F01D96-A125-4053-8249-448CE6A004F1}" type="sibTrans" cxnId="{5CA99C2B-CA62-4574-9882-4BD33984AF18}">
      <dgm:prSet/>
      <dgm:spPr/>
      <dgm:t>
        <a:bodyPr/>
        <a:lstStyle/>
        <a:p>
          <a:endParaRPr lang="en-US"/>
        </a:p>
      </dgm:t>
    </dgm:pt>
    <dgm:pt modelId="{78913C79-DE32-46EF-8C8F-ECB240B53A7E}">
      <dgm:prSet/>
      <dgm:spPr/>
      <dgm:t>
        <a:bodyPr/>
        <a:lstStyle/>
        <a:p>
          <a:r>
            <a:rPr lang="en-GB" dirty="0"/>
            <a:t>Distributed denial of service (DDOS)</a:t>
          </a:r>
          <a:endParaRPr lang="en-US" dirty="0"/>
        </a:p>
      </dgm:t>
    </dgm:pt>
    <dgm:pt modelId="{E46175EE-8C86-401B-8DAE-EAA7448E2A91}" type="parTrans" cxnId="{9919C0FE-B96E-47A9-9916-D67DB0A07B8A}">
      <dgm:prSet/>
      <dgm:spPr/>
      <dgm:t>
        <a:bodyPr/>
        <a:lstStyle/>
        <a:p>
          <a:endParaRPr lang="en-US"/>
        </a:p>
      </dgm:t>
    </dgm:pt>
    <dgm:pt modelId="{0E3CB837-B5F1-4D84-AE7A-123ACAAA8A64}" type="sibTrans" cxnId="{9919C0FE-B96E-47A9-9916-D67DB0A07B8A}">
      <dgm:prSet/>
      <dgm:spPr/>
      <dgm:t>
        <a:bodyPr/>
        <a:lstStyle/>
        <a:p>
          <a:endParaRPr lang="en-US"/>
        </a:p>
      </dgm:t>
    </dgm:pt>
    <dgm:pt modelId="{073A9E01-F2DE-4ECB-9BD0-400831925EC1}">
      <dgm:prSet/>
      <dgm:spPr/>
      <dgm:t>
        <a:bodyPr/>
        <a:lstStyle/>
        <a:p>
          <a:r>
            <a:rPr lang="en-GB" dirty="0"/>
            <a:t>Advanced persistent threat (APT)</a:t>
          </a:r>
          <a:endParaRPr lang="en-US" dirty="0"/>
        </a:p>
      </dgm:t>
    </dgm:pt>
    <dgm:pt modelId="{569CB116-E574-4AE2-AA2A-C3C8F9AEA6FC}" type="parTrans" cxnId="{D19772E2-0046-4957-ADB5-87338C5A8D3E}">
      <dgm:prSet/>
      <dgm:spPr/>
      <dgm:t>
        <a:bodyPr/>
        <a:lstStyle/>
        <a:p>
          <a:endParaRPr lang="en-US"/>
        </a:p>
      </dgm:t>
    </dgm:pt>
    <dgm:pt modelId="{B57F4CD2-E295-4F8F-BBF8-CC496C64EB71}" type="sibTrans" cxnId="{D19772E2-0046-4957-ADB5-87338C5A8D3E}">
      <dgm:prSet/>
      <dgm:spPr/>
      <dgm:t>
        <a:bodyPr/>
        <a:lstStyle/>
        <a:p>
          <a:endParaRPr lang="en-US"/>
        </a:p>
      </dgm:t>
    </dgm:pt>
    <dgm:pt modelId="{FBA9E12B-DAF7-48DB-96E5-B7012AE762A3}">
      <dgm:prSet/>
      <dgm:spPr/>
      <dgm:t>
        <a:bodyPr/>
        <a:lstStyle/>
        <a:p>
          <a:r>
            <a:rPr lang="en-GB" dirty="0"/>
            <a:t>Malicious social media messaging (MSMM)</a:t>
          </a:r>
          <a:endParaRPr lang="en-US" dirty="0"/>
        </a:p>
      </dgm:t>
    </dgm:pt>
    <dgm:pt modelId="{B307A064-11A6-45A7-A79B-0199F5549750}" type="parTrans" cxnId="{72A427E6-4F17-45E2-904B-31DD4C6E51CE}">
      <dgm:prSet/>
      <dgm:spPr/>
      <dgm:t>
        <a:bodyPr/>
        <a:lstStyle/>
        <a:p>
          <a:endParaRPr lang="en-US"/>
        </a:p>
      </dgm:t>
    </dgm:pt>
    <dgm:pt modelId="{52AD490A-37B8-4920-B5D9-CC6E08B4CDD3}" type="sibTrans" cxnId="{72A427E6-4F17-45E2-904B-31DD4C6E51CE}">
      <dgm:prSet/>
      <dgm:spPr/>
      <dgm:t>
        <a:bodyPr/>
        <a:lstStyle/>
        <a:p>
          <a:endParaRPr lang="en-US"/>
        </a:p>
      </dgm:t>
    </dgm:pt>
    <dgm:pt modelId="{F4DA6DA8-C8FE-43C6-9B71-8B94BB299698}">
      <dgm:prSet/>
      <dgm:spPr/>
      <dgm:t>
        <a:bodyPr/>
        <a:lstStyle/>
        <a:p>
          <a:r>
            <a:rPr lang="en-GB" dirty="0"/>
            <a:t>Business email compromise (BEC)</a:t>
          </a:r>
          <a:endParaRPr lang="en-US" dirty="0"/>
        </a:p>
      </dgm:t>
    </dgm:pt>
    <dgm:pt modelId="{FFBECE88-F3EB-4C97-9B28-4DCA5339841B}" type="parTrans" cxnId="{F5717C13-4828-4405-B078-3122F15C0DD1}">
      <dgm:prSet/>
      <dgm:spPr/>
      <dgm:t>
        <a:bodyPr/>
        <a:lstStyle/>
        <a:p>
          <a:endParaRPr lang="en-US"/>
        </a:p>
      </dgm:t>
    </dgm:pt>
    <dgm:pt modelId="{FC06B308-F3A4-4753-B0E6-7E0CB117CD53}" type="sibTrans" cxnId="{F5717C13-4828-4405-B078-3122F15C0DD1}">
      <dgm:prSet/>
      <dgm:spPr/>
      <dgm:t>
        <a:bodyPr/>
        <a:lstStyle/>
        <a:p>
          <a:endParaRPr lang="en-US"/>
        </a:p>
      </dgm:t>
    </dgm:pt>
    <dgm:pt modelId="{BFD0ABF3-0863-4E40-B487-EF51AA502305}" type="pres">
      <dgm:prSet presAssocID="{2F8AA9DA-73C5-4D6E-98DA-E8318C1965B9}" presName="Name0" presStyleCnt="0">
        <dgm:presLayoutVars>
          <dgm:dir/>
          <dgm:animLvl val="lvl"/>
          <dgm:resizeHandles val="exact"/>
        </dgm:presLayoutVars>
      </dgm:prSet>
      <dgm:spPr/>
    </dgm:pt>
    <dgm:pt modelId="{75C8573B-D348-484F-AFB9-FEE882E4F07C}" type="pres">
      <dgm:prSet presAssocID="{B5A98A73-42D7-4286-9A51-3300DE798E70}" presName="boxAndChildren" presStyleCnt="0"/>
      <dgm:spPr/>
    </dgm:pt>
    <dgm:pt modelId="{9184E1DB-F94B-334D-86EE-B2B1D0EC7CD2}" type="pres">
      <dgm:prSet presAssocID="{B5A98A73-42D7-4286-9A51-3300DE798E70}" presName="parentTextBox" presStyleLbl="node1" presStyleIdx="0" presStyleCnt="2"/>
      <dgm:spPr/>
    </dgm:pt>
    <dgm:pt modelId="{77284FE1-1BCE-2949-A49C-9EBECDBA1CB1}" type="pres">
      <dgm:prSet presAssocID="{B5A98A73-42D7-4286-9A51-3300DE798E70}" presName="entireBox" presStyleLbl="node1" presStyleIdx="0" presStyleCnt="2"/>
      <dgm:spPr/>
    </dgm:pt>
    <dgm:pt modelId="{F9BC64D1-AE7F-174B-899A-0BF81F1B459A}" type="pres">
      <dgm:prSet presAssocID="{B5A98A73-42D7-4286-9A51-3300DE798E70}" presName="descendantBox" presStyleCnt="0"/>
      <dgm:spPr/>
    </dgm:pt>
    <dgm:pt modelId="{11BAD0B0-0C08-6045-9E16-3B00F70BDD0E}" type="pres">
      <dgm:prSet presAssocID="{FBEFB422-3060-454C-BCEC-60008DA854CD}" presName="childTextBox" presStyleLbl="fgAccFollowNode1" presStyleIdx="0" presStyleCnt="6">
        <dgm:presLayoutVars>
          <dgm:bulletEnabled val="1"/>
        </dgm:presLayoutVars>
      </dgm:prSet>
      <dgm:spPr/>
    </dgm:pt>
    <dgm:pt modelId="{61FA4F66-05B3-1A47-92C6-5E5B93624129}" type="pres">
      <dgm:prSet presAssocID="{9C2421AC-DFB7-4459-88D0-53555E6AE1D0}" presName="childTextBox" presStyleLbl="fgAccFollowNode1" presStyleIdx="1" presStyleCnt="6">
        <dgm:presLayoutVars>
          <dgm:bulletEnabled val="1"/>
        </dgm:presLayoutVars>
      </dgm:prSet>
      <dgm:spPr/>
    </dgm:pt>
    <dgm:pt modelId="{1C622EC9-6913-4349-9E21-C89E5AAFA158}" type="pres">
      <dgm:prSet presAssocID="{78913C79-DE32-46EF-8C8F-ECB240B53A7E}" presName="childTextBox" presStyleLbl="fgAccFollowNode1" presStyleIdx="2" presStyleCnt="6">
        <dgm:presLayoutVars>
          <dgm:bulletEnabled val="1"/>
        </dgm:presLayoutVars>
      </dgm:prSet>
      <dgm:spPr/>
    </dgm:pt>
    <dgm:pt modelId="{82B3FEC5-FB0C-9F47-91B0-5D94A523E626}" type="pres">
      <dgm:prSet presAssocID="{073A9E01-F2DE-4ECB-9BD0-400831925EC1}" presName="childTextBox" presStyleLbl="fgAccFollowNode1" presStyleIdx="3" presStyleCnt="6">
        <dgm:presLayoutVars>
          <dgm:bulletEnabled val="1"/>
        </dgm:presLayoutVars>
      </dgm:prSet>
      <dgm:spPr/>
    </dgm:pt>
    <dgm:pt modelId="{5CB55842-D3AB-A445-A6C4-BA8F7B96B7B4}" type="pres">
      <dgm:prSet presAssocID="{FBA9E12B-DAF7-48DB-96E5-B7012AE762A3}" presName="childTextBox" presStyleLbl="fgAccFollowNode1" presStyleIdx="4" presStyleCnt="6">
        <dgm:presLayoutVars>
          <dgm:bulletEnabled val="1"/>
        </dgm:presLayoutVars>
      </dgm:prSet>
      <dgm:spPr/>
    </dgm:pt>
    <dgm:pt modelId="{5CE4E4B8-3310-4C49-9D18-5E56D0315173}" type="pres">
      <dgm:prSet presAssocID="{F4DA6DA8-C8FE-43C6-9B71-8B94BB299698}" presName="childTextBox" presStyleLbl="fgAccFollowNode1" presStyleIdx="5" presStyleCnt="6">
        <dgm:presLayoutVars>
          <dgm:bulletEnabled val="1"/>
        </dgm:presLayoutVars>
      </dgm:prSet>
      <dgm:spPr/>
    </dgm:pt>
    <dgm:pt modelId="{9FCE17B1-81B5-3843-A73E-E4AAD22CF628}" type="pres">
      <dgm:prSet presAssocID="{8920AA21-ABA7-416D-8E76-2DB13CF95768}" presName="sp" presStyleCnt="0"/>
      <dgm:spPr/>
    </dgm:pt>
    <dgm:pt modelId="{21808C42-F3BC-D543-9730-6EB30D5A7E51}" type="pres">
      <dgm:prSet presAssocID="{5619D5F6-11D9-428F-A606-77E1E837A7AB}" presName="arrowAndChildren" presStyleCnt="0"/>
      <dgm:spPr/>
    </dgm:pt>
    <dgm:pt modelId="{44924801-3CEF-B448-BF24-20310C2DBCC6}" type="pres">
      <dgm:prSet presAssocID="{5619D5F6-11D9-428F-A606-77E1E837A7AB}" presName="parentTextArrow" presStyleLbl="node1" presStyleIdx="1" presStyleCnt="2"/>
      <dgm:spPr/>
    </dgm:pt>
  </dgm:ptLst>
  <dgm:cxnLst>
    <dgm:cxn modelId="{F5717C13-4828-4405-B078-3122F15C0DD1}" srcId="{B5A98A73-42D7-4286-9A51-3300DE798E70}" destId="{F4DA6DA8-C8FE-43C6-9B71-8B94BB299698}" srcOrd="5" destOrd="0" parTransId="{FFBECE88-F3EB-4C97-9B28-4DCA5339841B}" sibTransId="{FC06B308-F3A4-4753-B0E6-7E0CB117CD53}"/>
    <dgm:cxn modelId="{5CA99C2B-CA62-4574-9882-4BD33984AF18}" srcId="{B5A98A73-42D7-4286-9A51-3300DE798E70}" destId="{9C2421AC-DFB7-4459-88D0-53555E6AE1D0}" srcOrd="1" destOrd="0" parTransId="{7AA9FFE2-1299-48DE-9F60-48AFE7B54E2B}" sibTransId="{B8F01D96-A125-4053-8249-448CE6A004F1}"/>
    <dgm:cxn modelId="{0ADE2836-C92E-7C4E-8C6A-3B78B29E26C0}" type="presOf" srcId="{B5A98A73-42D7-4286-9A51-3300DE798E70}" destId="{77284FE1-1BCE-2949-A49C-9EBECDBA1CB1}" srcOrd="1" destOrd="0" presId="urn:microsoft.com/office/officeart/2005/8/layout/process4"/>
    <dgm:cxn modelId="{DD8A7D3E-7682-1E4A-AC41-9A8D0596B41A}" type="presOf" srcId="{FBA9E12B-DAF7-48DB-96E5-B7012AE762A3}" destId="{5CB55842-D3AB-A445-A6C4-BA8F7B96B7B4}" srcOrd="0" destOrd="0" presId="urn:microsoft.com/office/officeart/2005/8/layout/process4"/>
    <dgm:cxn modelId="{768E225C-F200-481A-9019-169A05193C44}" srcId="{2F8AA9DA-73C5-4D6E-98DA-E8318C1965B9}" destId="{B5A98A73-42D7-4286-9A51-3300DE798E70}" srcOrd="1" destOrd="0" parTransId="{682D422C-A5E6-46B5-A7DA-F84E8B7D4A71}" sibTransId="{08C51E35-B55B-44A7-815C-4B2435785504}"/>
    <dgm:cxn modelId="{14C4FE64-F0BE-EF46-869D-A974232C887F}" type="presOf" srcId="{073A9E01-F2DE-4ECB-9BD0-400831925EC1}" destId="{82B3FEC5-FB0C-9F47-91B0-5D94A523E626}" srcOrd="0" destOrd="0" presId="urn:microsoft.com/office/officeart/2005/8/layout/process4"/>
    <dgm:cxn modelId="{33B1286C-B2A4-F24C-BE64-68BC95D66D86}" type="presOf" srcId="{FBEFB422-3060-454C-BCEC-60008DA854CD}" destId="{11BAD0B0-0C08-6045-9E16-3B00F70BDD0E}" srcOrd="0" destOrd="0" presId="urn:microsoft.com/office/officeart/2005/8/layout/process4"/>
    <dgm:cxn modelId="{E8244077-B878-DB4A-9F10-006FE2C77191}" type="presOf" srcId="{F4DA6DA8-C8FE-43C6-9B71-8B94BB299698}" destId="{5CE4E4B8-3310-4C49-9D18-5E56D0315173}" srcOrd="0" destOrd="0" presId="urn:microsoft.com/office/officeart/2005/8/layout/process4"/>
    <dgm:cxn modelId="{7BAE187F-676C-2147-869A-19C39DB91AB3}" type="presOf" srcId="{9C2421AC-DFB7-4459-88D0-53555E6AE1D0}" destId="{61FA4F66-05B3-1A47-92C6-5E5B93624129}" srcOrd="0" destOrd="0" presId="urn:microsoft.com/office/officeart/2005/8/layout/process4"/>
    <dgm:cxn modelId="{E49FE184-2487-0F4F-9715-CDA9C5B16EDC}" type="presOf" srcId="{78913C79-DE32-46EF-8C8F-ECB240B53A7E}" destId="{1C622EC9-6913-4349-9E21-C89E5AAFA158}" srcOrd="0" destOrd="0" presId="urn:microsoft.com/office/officeart/2005/8/layout/process4"/>
    <dgm:cxn modelId="{E0466891-F158-4CE8-B1D0-B83D39DDB99B}" srcId="{B5A98A73-42D7-4286-9A51-3300DE798E70}" destId="{FBEFB422-3060-454C-BCEC-60008DA854CD}" srcOrd="0" destOrd="0" parTransId="{050A18EA-E7E0-4451-A627-83511096E7F7}" sibTransId="{C453D5F9-EDF2-4048-A21B-E2480BE36D58}"/>
    <dgm:cxn modelId="{F1982997-D805-314E-8CD1-0D4325F7DFAC}" type="presOf" srcId="{5619D5F6-11D9-428F-A606-77E1E837A7AB}" destId="{44924801-3CEF-B448-BF24-20310C2DBCC6}" srcOrd="0" destOrd="0" presId="urn:microsoft.com/office/officeart/2005/8/layout/process4"/>
    <dgm:cxn modelId="{05081DAC-BC64-0541-BEB9-56ABA0BAA1A3}" type="presOf" srcId="{2F8AA9DA-73C5-4D6E-98DA-E8318C1965B9}" destId="{BFD0ABF3-0863-4E40-B487-EF51AA502305}" srcOrd="0" destOrd="0" presId="urn:microsoft.com/office/officeart/2005/8/layout/process4"/>
    <dgm:cxn modelId="{BE6F1FD1-4342-5E46-96D5-1B6D7665B99A}" type="presOf" srcId="{B5A98A73-42D7-4286-9A51-3300DE798E70}" destId="{9184E1DB-F94B-334D-86EE-B2B1D0EC7CD2}" srcOrd="0" destOrd="0" presId="urn:microsoft.com/office/officeart/2005/8/layout/process4"/>
    <dgm:cxn modelId="{D19772E2-0046-4957-ADB5-87338C5A8D3E}" srcId="{B5A98A73-42D7-4286-9A51-3300DE798E70}" destId="{073A9E01-F2DE-4ECB-9BD0-400831925EC1}" srcOrd="3" destOrd="0" parTransId="{569CB116-E574-4AE2-AA2A-C3C8F9AEA6FC}" sibTransId="{B57F4CD2-E295-4F8F-BBF8-CC496C64EB71}"/>
    <dgm:cxn modelId="{72A427E6-4F17-45E2-904B-31DD4C6E51CE}" srcId="{B5A98A73-42D7-4286-9A51-3300DE798E70}" destId="{FBA9E12B-DAF7-48DB-96E5-B7012AE762A3}" srcOrd="4" destOrd="0" parTransId="{B307A064-11A6-45A7-A79B-0199F5549750}" sibTransId="{52AD490A-37B8-4920-B5D9-CC6E08B4CDD3}"/>
    <dgm:cxn modelId="{9919C0FE-B96E-47A9-9916-D67DB0A07B8A}" srcId="{B5A98A73-42D7-4286-9A51-3300DE798E70}" destId="{78913C79-DE32-46EF-8C8F-ECB240B53A7E}" srcOrd="2" destOrd="0" parTransId="{E46175EE-8C86-401B-8DAE-EAA7448E2A91}" sibTransId="{0E3CB837-B5F1-4D84-AE7A-123ACAAA8A64}"/>
    <dgm:cxn modelId="{033793FF-B259-4F70-9015-3EDE72A4C64B}" srcId="{2F8AA9DA-73C5-4D6E-98DA-E8318C1965B9}" destId="{5619D5F6-11D9-428F-A606-77E1E837A7AB}" srcOrd="0" destOrd="0" parTransId="{6AE23845-F565-4906-9BB6-EA41F587A732}" sibTransId="{8920AA21-ABA7-416D-8E76-2DB13CF95768}"/>
    <dgm:cxn modelId="{548BBBDA-1B58-4B40-B240-379C04DA424B}" type="presParOf" srcId="{BFD0ABF3-0863-4E40-B487-EF51AA502305}" destId="{75C8573B-D348-484F-AFB9-FEE882E4F07C}" srcOrd="0" destOrd="0" presId="urn:microsoft.com/office/officeart/2005/8/layout/process4"/>
    <dgm:cxn modelId="{221A5AC6-21FF-8E41-A5CC-D376B8CF1850}" type="presParOf" srcId="{75C8573B-D348-484F-AFB9-FEE882E4F07C}" destId="{9184E1DB-F94B-334D-86EE-B2B1D0EC7CD2}" srcOrd="0" destOrd="0" presId="urn:microsoft.com/office/officeart/2005/8/layout/process4"/>
    <dgm:cxn modelId="{7D704269-E89C-EB43-8432-76D67CE4F516}" type="presParOf" srcId="{75C8573B-D348-484F-AFB9-FEE882E4F07C}" destId="{77284FE1-1BCE-2949-A49C-9EBECDBA1CB1}" srcOrd="1" destOrd="0" presId="urn:microsoft.com/office/officeart/2005/8/layout/process4"/>
    <dgm:cxn modelId="{AC44B09B-2BDE-4949-BC95-223C4A56C33C}" type="presParOf" srcId="{75C8573B-D348-484F-AFB9-FEE882E4F07C}" destId="{F9BC64D1-AE7F-174B-899A-0BF81F1B459A}" srcOrd="2" destOrd="0" presId="urn:microsoft.com/office/officeart/2005/8/layout/process4"/>
    <dgm:cxn modelId="{95E27FA0-EA75-8444-996A-CAB028209E05}" type="presParOf" srcId="{F9BC64D1-AE7F-174B-899A-0BF81F1B459A}" destId="{11BAD0B0-0C08-6045-9E16-3B00F70BDD0E}" srcOrd="0" destOrd="0" presId="urn:microsoft.com/office/officeart/2005/8/layout/process4"/>
    <dgm:cxn modelId="{C990B8E4-EBD9-9540-BE01-C66024CFB938}" type="presParOf" srcId="{F9BC64D1-AE7F-174B-899A-0BF81F1B459A}" destId="{61FA4F66-05B3-1A47-92C6-5E5B93624129}" srcOrd="1" destOrd="0" presId="urn:microsoft.com/office/officeart/2005/8/layout/process4"/>
    <dgm:cxn modelId="{E02B720F-1D41-D144-97AE-5541887F922E}" type="presParOf" srcId="{F9BC64D1-AE7F-174B-899A-0BF81F1B459A}" destId="{1C622EC9-6913-4349-9E21-C89E5AAFA158}" srcOrd="2" destOrd="0" presId="urn:microsoft.com/office/officeart/2005/8/layout/process4"/>
    <dgm:cxn modelId="{AC27F3C5-FE11-8D4E-BEED-0578478E30BB}" type="presParOf" srcId="{F9BC64D1-AE7F-174B-899A-0BF81F1B459A}" destId="{82B3FEC5-FB0C-9F47-91B0-5D94A523E626}" srcOrd="3" destOrd="0" presId="urn:microsoft.com/office/officeart/2005/8/layout/process4"/>
    <dgm:cxn modelId="{8ACE301F-1DB7-174A-A50E-3DB2AE16E2B9}" type="presParOf" srcId="{F9BC64D1-AE7F-174B-899A-0BF81F1B459A}" destId="{5CB55842-D3AB-A445-A6C4-BA8F7B96B7B4}" srcOrd="4" destOrd="0" presId="urn:microsoft.com/office/officeart/2005/8/layout/process4"/>
    <dgm:cxn modelId="{E42731A8-02C2-4C47-9A46-897E3BFC9DC4}" type="presParOf" srcId="{F9BC64D1-AE7F-174B-899A-0BF81F1B459A}" destId="{5CE4E4B8-3310-4C49-9D18-5E56D0315173}" srcOrd="5" destOrd="0" presId="urn:microsoft.com/office/officeart/2005/8/layout/process4"/>
    <dgm:cxn modelId="{62B19927-767D-D74F-8CDC-CA41EF0D62A4}" type="presParOf" srcId="{BFD0ABF3-0863-4E40-B487-EF51AA502305}" destId="{9FCE17B1-81B5-3843-A73E-E4AAD22CF628}" srcOrd="1" destOrd="0" presId="urn:microsoft.com/office/officeart/2005/8/layout/process4"/>
    <dgm:cxn modelId="{7E4E260B-C6F4-984C-BF39-D9EEFD927D78}" type="presParOf" srcId="{BFD0ABF3-0863-4E40-B487-EF51AA502305}" destId="{21808C42-F3BC-D543-9730-6EB30D5A7E51}" srcOrd="2" destOrd="0" presId="urn:microsoft.com/office/officeart/2005/8/layout/process4"/>
    <dgm:cxn modelId="{2BB63E13-0AFC-C346-8EEE-0B4A0141C764}" type="presParOf" srcId="{21808C42-F3BC-D543-9730-6EB30D5A7E51}" destId="{44924801-3CEF-B448-BF24-20310C2DBCC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53E8FC-08F6-477F-97EB-48EC7A036C08}" type="doc">
      <dgm:prSet loTypeId="urn:microsoft.com/office/officeart/2005/8/layout/bProcess2" loCatId="process" qsTypeId="urn:microsoft.com/office/officeart/2005/8/quickstyle/simple1" qsCatId="simple" csTypeId="urn:microsoft.com/office/officeart/2005/8/colors/colorful1" csCatId="colorful" phldr="1"/>
      <dgm:spPr/>
      <dgm:t>
        <a:bodyPr/>
        <a:lstStyle/>
        <a:p>
          <a:endParaRPr lang="en-US"/>
        </a:p>
      </dgm:t>
    </dgm:pt>
    <dgm:pt modelId="{C4C44AEF-DC7B-44E0-A112-7AE7B44D51D8}">
      <dgm:prSet/>
      <dgm:spPr/>
      <dgm:t>
        <a:bodyPr/>
        <a:lstStyle/>
        <a:p>
          <a:r>
            <a:rPr lang="en-US" dirty="0"/>
            <a:t>Hackers can infiltrate infrastructure, transport and aviation = danger to military defense</a:t>
          </a:r>
        </a:p>
      </dgm:t>
    </dgm:pt>
    <dgm:pt modelId="{FCF3DFCA-6AEF-4F6C-B583-8B15914B7794}" type="parTrans" cxnId="{51DFABE8-4706-416F-8D06-5895360C403D}">
      <dgm:prSet/>
      <dgm:spPr/>
      <dgm:t>
        <a:bodyPr/>
        <a:lstStyle/>
        <a:p>
          <a:endParaRPr lang="en-US"/>
        </a:p>
      </dgm:t>
    </dgm:pt>
    <dgm:pt modelId="{3CB2370A-3075-46FC-AE78-2DB49EF6D669}" type="sibTrans" cxnId="{51DFABE8-4706-416F-8D06-5895360C403D}">
      <dgm:prSet/>
      <dgm:spPr/>
      <dgm:t>
        <a:bodyPr/>
        <a:lstStyle/>
        <a:p>
          <a:endParaRPr lang="en-US"/>
        </a:p>
      </dgm:t>
    </dgm:pt>
    <dgm:pt modelId="{AF3E4385-417B-4A10-9B4C-33029FACE4B1}">
      <dgm:prSet/>
      <dgm:spPr/>
      <dgm:t>
        <a:bodyPr/>
        <a:lstStyle/>
        <a:p>
          <a:r>
            <a:rPr lang="en-US" dirty="0"/>
            <a:t> Electrical</a:t>
          </a:r>
        </a:p>
        <a:p>
          <a:r>
            <a:rPr lang="en-US" dirty="0"/>
            <a:t>                          Energy </a:t>
          </a:r>
        </a:p>
        <a:p>
          <a:r>
            <a:rPr lang="en-US" dirty="0"/>
            <a:t>                             Nuclear </a:t>
          </a:r>
        </a:p>
      </dgm:t>
    </dgm:pt>
    <dgm:pt modelId="{610A251B-A9D1-4C57-AEC3-68686A79ED2F}" type="parTrans" cxnId="{5B513ABE-AE78-403A-BC97-D6195FE652F5}">
      <dgm:prSet/>
      <dgm:spPr/>
      <dgm:t>
        <a:bodyPr/>
        <a:lstStyle/>
        <a:p>
          <a:endParaRPr lang="en-US"/>
        </a:p>
      </dgm:t>
    </dgm:pt>
    <dgm:pt modelId="{F55A3714-C11C-4261-BDB7-2400B5C216A6}" type="sibTrans" cxnId="{5B513ABE-AE78-403A-BC97-D6195FE652F5}">
      <dgm:prSet/>
      <dgm:spPr/>
      <dgm:t>
        <a:bodyPr/>
        <a:lstStyle/>
        <a:p>
          <a:endParaRPr lang="en-US"/>
        </a:p>
      </dgm:t>
    </dgm:pt>
    <dgm:pt modelId="{A5D52F9D-476B-DD43-AA97-710AAE84B00A}" type="pres">
      <dgm:prSet presAssocID="{D053E8FC-08F6-477F-97EB-48EC7A036C08}" presName="diagram" presStyleCnt="0">
        <dgm:presLayoutVars>
          <dgm:dir/>
          <dgm:resizeHandles/>
        </dgm:presLayoutVars>
      </dgm:prSet>
      <dgm:spPr/>
    </dgm:pt>
    <dgm:pt modelId="{538F9AD4-F5B5-EE4A-9585-61F61AE875BE}" type="pres">
      <dgm:prSet presAssocID="{C4C44AEF-DC7B-44E0-A112-7AE7B44D51D8}" presName="firstNode" presStyleLbl="node1" presStyleIdx="0" presStyleCnt="2">
        <dgm:presLayoutVars>
          <dgm:bulletEnabled val="1"/>
        </dgm:presLayoutVars>
      </dgm:prSet>
      <dgm:spPr/>
    </dgm:pt>
    <dgm:pt modelId="{2CF556DB-E5DF-4B4F-8957-45814E052EA6}" type="pres">
      <dgm:prSet presAssocID="{3CB2370A-3075-46FC-AE78-2DB49EF6D669}" presName="sibTrans" presStyleLbl="sibTrans2D1" presStyleIdx="0" presStyleCnt="1"/>
      <dgm:spPr/>
    </dgm:pt>
    <dgm:pt modelId="{CFB8527B-160D-E449-AF11-C09A7CCB92C4}" type="pres">
      <dgm:prSet presAssocID="{AF3E4385-417B-4A10-9B4C-33029FACE4B1}" presName="lastNode" presStyleLbl="node1" presStyleIdx="1" presStyleCnt="2" custLinFactNeighborX="103" custLinFactNeighborY="894">
        <dgm:presLayoutVars>
          <dgm:bulletEnabled val="1"/>
        </dgm:presLayoutVars>
      </dgm:prSet>
      <dgm:spPr/>
    </dgm:pt>
  </dgm:ptLst>
  <dgm:cxnLst>
    <dgm:cxn modelId="{3FA26A85-B443-D247-9455-D92D2625FE40}" type="presOf" srcId="{C4C44AEF-DC7B-44E0-A112-7AE7B44D51D8}" destId="{538F9AD4-F5B5-EE4A-9585-61F61AE875BE}" srcOrd="0" destOrd="0" presId="urn:microsoft.com/office/officeart/2005/8/layout/bProcess2"/>
    <dgm:cxn modelId="{5B513ABE-AE78-403A-BC97-D6195FE652F5}" srcId="{D053E8FC-08F6-477F-97EB-48EC7A036C08}" destId="{AF3E4385-417B-4A10-9B4C-33029FACE4B1}" srcOrd="1" destOrd="0" parTransId="{610A251B-A9D1-4C57-AEC3-68686A79ED2F}" sibTransId="{F55A3714-C11C-4261-BDB7-2400B5C216A6}"/>
    <dgm:cxn modelId="{24527CBE-7562-ED49-918E-AAACC516EE1E}" type="presOf" srcId="{AF3E4385-417B-4A10-9B4C-33029FACE4B1}" destId="{CFB8527B-160D-E449-AF11-C09A7CCB92C4}" srcOrd="0" destOrd="0" presId="urn:microsoft.com/office/officeart/2005/8/layout/bProcess2"/>
    <dgm:cxn modelId="{3DB63DC1-5B58-634F-A804-B493784680D7}" type="presOf" srcId="{D053E8FC-08F6-477F-97EB-48EC7A036C08}" destId="{A5D52F9D-476B-DD43-AA97-710AAE84B00A}" srcOrd="0" destOrd="0" presId="urn:microsoft.com/office/officeart/2005/8/layout/bProcess2"/>
    <dgm:cxn modelId="{1ADEBFC5-788F-4F47-A3A8-210FE6456C5E}" type="presOf" srcId="{3CB2370A-3075-46FC-AE78-2DB49EF6D669}" destId="{2CF556DB-E5DF-4B4F-8957-45814E052EA6}" srcOrd="0" destOrd="0" presId="urn:microsoft.com/office/officeart/2005/8/layout/bProcess2"/>
    <dgm:cxn modelId="{51DFABE8-4706-416F-8D06-5895360C403D}" srcId="{D053E8FC-08F6-477F-97EB-48EC7A036C08}" destId="{C4C44AEF-DC7B-44E0-A112-7AE7B44D51D8}" srcOrd="0" destOrd="0" parTransId="{FCF3DFCA-6AEF-4F6C-B583-8B15914B7794}" sibTransId="{3CB2370A-3075-46FC-AE78-2DB49EF6D669}"/>
    <dgm:cxn modelId="{E913766C-ADB3-434E-A0C1-EE890815026D}" type="presParOf" srcId="{A5D52F9D-476B-DD43-AA97-710AAE84B00A}" destId="{538F9AD4-F5B5-EE4A-9585-61F61AE875BE}" srcOrd="0" destOrd="0" presId="urn:microsoft.com/office/officeart/2005/8/layout/bProcess2"/>
    <dgm:cxn modelId="{30587002-CFC0-DD41-8F49-7AFDA5EA7A6C}" type="presParOf" srcId="{A5D52F9D-476B-DD43-AA97-710AAE84B00A}" destId="{2CF556DB-E5DF-4B4F-8957-45814E052EA6}" srcOrd="1" destOrd="0" presId="urn:microsoft.com/office/officeart/2005/8/layout/bProcess2"/>
    <dgm:cxn modelId="{7C3C6286-6ACB-2446-94ED-DBBD98468569}" type="presParOf" srcId="{A5D52F9D-476B-DD43-AA97-710AAE84B00A}" destId="{CFB8527B-160D-E449-AF11-C09A7CCB92C4}" srcOrd="2"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E607204-6E80-4D5C-A438-DE6BBCE50C02}"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3C94C252-1648-47B5-8A6C-4C76F3199E42}">
      <dgm:prSet/>
      <dgm:spPr/>
      <dgm:t>
        <a:bodyPr/>
        <a:lstStyle/>
        <a:p>
          <a:r>
            <a:rPr lang="en-US" dirty="0"/>
            <a:t>Technology advances = cybercrime advances </a:t>
          </a:r>
        </a:p>
      </dgm:t>
    </dgm:pt>
    <dgm:pt modelId="{07F2CF39-40A3-4433-8D35-08D97D2952C1}" type="parTrans" cxnId="{4E336491-DEE4-4159-AF87-986D4CB0BFC7}">
      <dgm:prSet/>
      <dgm:spPr/>
      <dgm:t>
        <a:bodyPr/>
        <a:lstStyle/>
        <a:p>
          <a:endParaRPr lang="en-US"/>
        </a:p>
      </dgm:t>
    </dgm:pt>
    <dgm:pt modelId="{E7CB96FB-1A42-4ED9-BA77-0D6141F07197}" type="sibTrans" cxnId="{4E336491-DEE4-4159-AF87-986D4CB0BFC7}">
      <dgm:prSet/>
      <dgm:spPr/>
      <dgm:t>
        <a:bodyPr/>
        <a:lstStyle/>
        <a:p>
          <a:endParaRPr lang="en-US" dirty="0"/>
        </a:p>
      </dgm:t>
    </dgm:pt>
    <dgm:pt modelId="{3CD5AB03-5037-4A38-8454-DC50F33E60EA}">
      <dgm:prSet/>
      <dgm:spPr/>
      <dgm:t>
        <a:bodyPr/>
        <a:lstStyle/>
        <a:p>
          <a:r>
            <a:rPr lang="en-US" dirty="0"/>
            <a:t>Organised crime groups will grow with technological changes to find new ways to </a:t>
          </a:r>
          <a:r>
            <a:rPr lang="en-GB" dirty="0"/>
            <a:t>maximise</a:t>
          </a:r>
          <a:r>
            <a:rPr lang="en-US" dirty="0"/>
            <a:t> profits.</a:t>
          </a:r>
        </a:p>
      </dgm:t>
    </dgm:pt>
    <dgm:pt modelId="{7C046978-5167-45EC-B327-AED0D37EF61D}" type="parTrans" cxnId="{8119DECC-720D-4E1A-8D23-34422C9508ED}">
      <dgm:prSet/>
      <dgm:spPr/>
      <dgm:t>
        <a:bodyPr/>
        <a:lstStyle/>
        <a:p>
          <a:endParaRPr lang="en-US"/>
        </a:p>
      </dgm:t>
    </dgm:pt>
    <dgm:pt modelId="{66901FF0-1F28-40A4-93EF-B5457619F6A2}" type="sibTrans" cxnId="{8119DECC-720D-4E1A-8D23-34422C9508ED}">
      <dgm:prSet/>
      <dgm:spPr/>
      <dgm:t>
        <a:bodyPr/>
        <a:lstStyle/>
        <a:p>
          <a:endParaRPr lang="en-US" dirty="0"/>
        </a:p>
      </dgm:t>
    </dgm:pt>
    <dgm:pt modelId="{EF0C6DE3-6D3C-400F-9342-39E57EC91AF3}">
      <dgm:prSet/>
      <dgm:spPr/>
      <dgm:t>
        <a:bodyPr/>
        <a:lstStyle/>
        <a:p>
          <a:r>
            <a:rPr lang="en-US" dirty="0"/>
            <a:t>Collaboration between humans and computers </a:t>
          </a:r>
        </a:p>
      </dgm:t>
    </dgm:pt>
    <dgm:pt modelId="{62374548-E67F-4BFD-9C93-2B07B1E0D2A7}" type="parTrans" cxnId="{B329EFFF-817A-477E-B2E1-C371A6D4F22A}">
      <dgm:prSet/>
      <dgm:spPr/>
      <dgm:t>
        <a:bodyPr/>
        <a:lstStyle/>
        <a:p>
          <a:endParaRPr lang="en-US"/>
        </a:p>
      </dgm:t>
    </dgm:pt>
    <dgm:pt modelId="{BB91B273-6283-4F7F-AC4A-A6FA3D24056A}" type="sibTrans" cxnId="{B329EFFF-817A-477E-B2E1-C371A6D4F22A}">
      <dgm:prSet/>
      <dgm:spPr/>
      <dgm:t>
        <a:bodyPr/>
        <a:lstStyle/>
        <a:p>
          <a:endParaRPr lang="en-US" dirty="0"/>
        </a:p>
      </dgm:t>
    </dgm:pt>
    <dgm:pt modelId="{E4EC32D3-99A6-477B-90E8-A161BD3490C3}">
      <dgm:prSet/>
      <dgm:spPr/>
      <dgm:t>
        <a:bodyPr/>
        <a:lstStyle/>
        <a:p>
          <a:r>
            <a:rPr lang="en-US" dirty="0"/>
            <a:t>From online chat rooms to coding and hacking = all used for crime</a:t>
          </a:r>
        </a:p>
      </dgm:t>
    </dgm:pt>
    <dgm:pt modelId="{7EDB0AB0-1D70-4C72-97E1-592331C2EF9C}" type="parTrans" cxnId="{2F8EB99D-FC8A-4151-A189-89729CEC1DF7}">
      <dgm:prSet/>
      <dgm:spPr/>
      <dgm:t>
        <a:bodyPr/>
        <a:lstStyle/>
        <a:p>
          <a:endParaRPr lang="en-US"/>
        </a:p>
      </dgm:t>
    </dgm:pt>
    <dgm:pt modelId="{5C1221AD-D489-4C84-8CF0-0CFA4D184FB5}" type="sibTrans" cxnId="{2F8EB99D-FC8A-4151-A189-89729CEC1DF7}">
      <dgm:prSet/>
      <dgm:spPr/>
      <dgm:t>
        <a:bodyPr/>
        <a:lstStyle/>
        <a:p>
          <a:endParaRPr lang="en-US"/>
        </a:p>
      </dgm:t>
    </dgm:pt>
    <dgm:pt modelId="{F2068A0A-B6D9-CA4E-BF09-5B80D5ABDBF2}" type="pres">
      <dgm:prSet presAssocID="{9E607204-6E80-4D5C-A438-DE6BBCE50C02}" presName="outerComposite" presStyleCnt="0">
        <dgm:presLayoutVars>
          <dgm:chMax val="5"/>
          <dgm:dir/>
          <dgm:resizeHandles val="exact"/>
        </dgm:presLayoutVars>
      </dgm:prSet>
      <dgm:spPr/>
    </dgm:pt>
    <dgm:pt modelId="{FA13E50A-C0F1-A340-A076-974FEA92A282}" type="pres">
      <dgm:prSet presAssocID="{9E607204-6E80-4D5C-A438-DE6BBCE50C02}" presName="dummyMaxCanvas" presStyleCnt="0">
        <dgm:presLayoutVars/>
      </dgm:prSet>
      <dgm:spPr/>
    </dgm:pt>
    <dgm:pt modelId="{7706FF13-6F57-234C-B14C-C1A895B43D8C}" type="pres">
      <dgm:prSet presAssocID="{9E607204-6E80-4D5C-A438-DE6BBCE50C02}" presName="FourNodes_1" presStyleLbl="node1" presStyleIdx="0" presStyleCnt="4">
        <dgm:presLayoutVars>
          <dgm:bulletEnabled val="1"/>
        </dgm:presLayoutVars>
      </dgm:prSet>
      <dgm:spPr/>
    </dgm:pt>
    <dgm:pt modelId="{DFD65D7F-BE67-2E48-90A0-8641570BFB07}" type="pres">
      <dgm:prSet presAssocID="{9E607204-6E80-4D5C-A438-DE6BBCE50C02}" presName="FourNodes_2" presStyleLbl="node1" presStyleIdx="1" presStyleCnt="4">
        <dgm:presLayoutVars>
          <dgm:bulletEnabled val="1"/>
        </dgm:presLayoutVars>
      </dgm:prSet>
      <dgm:spPr/>
    </dgm:pt>
    <dgm:pt modelId="{79526170-A285-E241-8E06-FCB35186353A}" type="pres">
      <dgm:prSet presAssocID="{9E607204-6E80-4D5C-A438-DE6BBCE50C02}" presName="FourNodes_3" presStyleLbl="node1" presStyleIdx="2" presStyleCnt="4">
        <dgm:presLayoutVars>
          <dgm:bulletEnabled val="1"/>
        </dgm:presLayoutVars>
      </dgm:prSet>
      <dgm:spPr/>
    </dgm:pt>
    <dgm:pt modelId="{DBA3107A-C9A6-AE45-884F-BA7FDEE76B6B}" type="pres">
      <dgm:prSet presAssocID="{9E607204-6E80-4D5C-A438-DE6BBCE50C02}" presName="FourNodes_4" presStyleLbl="node1" presStyleIdx="3" presStyleCnt="4">
        <dgm:presLayoutVars>
          <dgm:bulletEnabled val="1"/>
        </dgm:presLayoutVars>
      </dgm:prSet>
      <dgm:spPr/>
    </dgm:pt>
    <dgm:pt modelId="{3ADBA6DE-4F61-F94A-8293-2C8408B97F0B}" type="pres">
      <dgm:prSet presAssocID="{9E607204-6E80-4D5C-A438-DE6BBCE50C02}" presName="FourConn_1-2" presStyleLbl="fgAccFollowNode1" presStyleIdx="0" presStyleCnt="3">
        <dgm:presLayoutVars>
          <dgm:bulletEnabled val="1"/>
        </dgm:presLayoutVars>
      </dgm:prSet>
      <dgm:spPr/>
    </dgm:pt>
    <dgm:pt modelId="{1A353F7E-85B4-1643-A3EE-12AD87635B08}" type="pres">
      <dgm:prSet presAssocID="{9E607204-6E80-4D5C-A438-DE6BBCE50C02}" presName="FourConn_2-3" presStyleLbl="fgAccFollowNode1" presStyleIdx="1" presStyleCnt="3">
        <dgm:presLayoutVars>
          <dgm:bulletEnabled val="1"/>
        </dgm:presLayoutVars>
      </dgm:prSet>
      <dgm:spPr/>
    </dgm:pt>
    <dgm:pt modelId="{96426EED-1CA3-C14F-8712-56ADD69EB40E}" type="pres">
      <dgm:prSet presAssocID="{9E607204-6E80-4D5C-A438-DE6BBCE50C02}" presName="FourConn_3-4" presStyleLbl="fgAccFollowNode1" presStyleIdx="2" presStyleCnt="3">
        <dgm:presLayoutVars>
          <dgm:bulletEnabled val="1"/>
        </dgm:presLayoutVars>
      </dgm:prSet>
      <dgm:spPr/>
    </dgm:pt>
    <dgm:pt modelId="{610C3D43-AE96-474A-ABC0-34A06E40A75B}" type="pres">
      <dgm:prSet presAssocID="{9E607204-6E80-4D5C-A438-DE6BBCE50C02}" presName="FourNodes_1_text" presStyleLbl="node1" presStyleIdx="3" presStyleCnt="4">
        <dgm:presLayoutVars>
          <dgm:bulletEnabled val="1"/>
        </dgm:presLayoutVars>
      </dgm:prSet>
      <dgm:spPr/>
    </dgm:pt>
    <dgm:pt modelId="{09A8FBCF-69F5-7C4C-8239-CBE12BA8CEBE}" type="pres">
      <dgm:prSet presAssocID="{9E607204-6E80-4D5C-A438-DE6BBCE50C02}" presName="FourNodes_2_text" presStyleLbl="node1" presStyleIdx="3" presStyleCnt="4">
        <dgm:presLayoutVars>
          <dgm:bulletEnabled val="1"/>
        </dgm:presLayoutVars>
      </dgm:prSet>
      <dgm:spPr/>
    </dgm:pt>
    <dgm:pt modelId="{5E5F9CED-38A6-8043-A356-198E81281C97}" type="pres">
      <dgm:prSet presAssocID="{9E607204-6E80-4D5C-A438-DE6BBCE50C02}" presName="FourNodes_3_text" presStyleLbl="node1" presStyleIdx="3" presStyleCnt="4">
        <dgm:presLayoutVars>
          <dgm:bulletEnabled val="1"/>
        </dgm:presLayoutVars>
      </dgm:prSet>
      <dgm:spPr/>
    </dgm:pt>
    <dgm:pt modelId="{8F50F4B3-0064-3D42-83F4-886BA2AA261E}" type="pres">
      <dgm:prSet presAssocID="{9E607204-6E80-4D5C-A438-DE6BBCE50C02}" presName="FourNodes_4_text" presStyleLbl="node1" presStyleIdx="3" presStyleCnt="4">
        <dgm:presLayoutVars>
          <dgm:bulletEnabled val="1"/>
        </dgm:presLayoutVars>
      </dgm:prSet>
      <dgm:spPr/>
    </dgm:pt>
  </dgm:ptLst>
  <dgm:cxnLst>
    <dgm:cxn modelId="{8F48B90D-D224-C140-B56D-57202EC0A584}" type="presOf" srcId="{BB91B273-6283-4F7F-AC4A-A6FA3D24056A}" destId="{96426EED-1CA3-C14F-8712-56ADD69EB40E}" srcOrd="0" destOrd="0" presId="urn:microsoft.com/office/officeart/2005/8/layout/vProcess5"/>
    <dgm:cxn modelId="{4E473525-FD07-0C46-912A-029F1A3BB1E9}" type="presOf" srcId="{EF0C6DE3-6D3C-400F-9342-39E57EC91AF3}" destId="{5E5F9CED-38A6-8043-A356-198E81281C97}" srcOrd="1" destOrd="0" presId="urn:microsoft.com/office/officeart/2005/8/layout/vProcess5"/>
    <dgm:cxn modelId="{4281D228-3A3E-3D4C-B17E-18860C4D3B7F}" type="presOf" srcId="{66901FF0-1F28-40A4-93EF-B5457619F6A2}" destId="{1A353F7E-85B4-1643-A3EE-12AD87635B08}" srcOrd="0" destOrd="0" presId="urn:microsoft.com/office/officeart/2005/8/layout/vProcess5"/>
    <dgm:cxn modelId="{E3AE123C-13CC-D241-9C05-15B74893AD33}" type="presOf" srcId="{E4EC32D3-99A6-477B-90E8-A161BD3490C3}" destId="{8F50F4B3-0064-3D42-83F4-886BA2AA261E}" srcOrd="1" destOrd="0" presId="urn:microsoft.com/office/officeart/2005/8/layout/vProcess5"/>
    <dgm:cxn modelId="{5C84EF49-9FC6-DC4C-9365-F177F479E723}" type="presOf" srcId="{3CD5AB03-5037-4A38-8454-DC50F33E60EA}" destId="{DFD65D7F-BE67-2E48-90A0-8641570BFB07}" srcOrd="0" destOrd="0" presId="urn:microsoft.com/office/officeart/2005/8/layout/vProcess5"/>
    <dgm:cxn modelId="{324D6B5A-9D90-734F-8032-8C468445B9AB}" type="presOf" srcId="{3C94C252-1648-47B5-8A6C-4C76F3199E42}" destId="{7706FF13-6F57-234C-B14C-C1A895B43D8C}" srcOrd="0" destOrd="0" presId="urn:microsoft.com/office/officeart/2005/8/layout/vProcess5"/>
    <dgm:cxn modelId="{19B41861-9DE8-A54E-9245-D0A539335A78}" type="presOf" srcId="{E7CB96FB-1A42-4ED9-BA77-0D6141F07197}" destId="{3ADBA6DE-4F61-F94A-8293-2C8408B97F0B}" srcOrd="0" destOrd="0" presId="urn:microsoft.com/office/officeart/2005/8/layout/vProcess5"/>
    <dgm:cxn modelId="{4E336491-DEE4-4159-AF87-986D4CB0BFC7}" srcId="{9E607204-6E80-4D5C-A438-DE6BBCE50C02}" destId="{3C94C252-1648-47B5-8A6C-4C76F3199E42}" srcOrd="0" destOrd="0" parTransId="{07F2CF39-40A3-4433-8D35-08D97D2952C1}" sibTransId="{E7CB96FB-1A42-4ED9-BA77-0D6141F07197}"/>
    <dgm:cxn modelId="{F1692698-BFB1-8D4E-AAAA-DAD5C15108EE}" type="presOf" srcId="{9E607204-6E80-4D5C-A438-DE6BBCE50C02}" destId="{F2068A0A-B6D9-CA4E-BF09-5B80D5ABDBF2}" srcOrd="0" destOrd="0" presId="urn:microsoft.com/office/officeart/2005/8/layout/vProcess5"/>
    <dgm:cxn modelId="{2F8EB99D-FC8A-4151-A189-89729CEC1DF7}" srcId="{9E607204-6E80-4D5C-A438-DE6BBCE50C02}" destId="{E4EC32D3-99A6-477B-90E8-A161BD3490C3}" srcOrd="3" destOrd="0" parTransId="{7EDB0AB0-1D70-4C72-97E1-592331C2EF9C}" sibTransId="{5C1221AD-D489-4C84-8CF0-0CFA4D184FB5}"/>
    <dgm:cxn modelId="{61F9D5C4-8BFE-AA4F-BAEF-0B8CDFDD8A7F}" type="presOf" srcId="{E4EC32D3-99A6-477B-90E8-A161BD3490C3}" destId="{DBA3107A-C9A6-AE45-884F-BA7FDEE76B6B}" srcOrd="0" destOrd="0" presId="urn:microsoft.com/office/officeart/2005/8/layout/vProcess5"/>
    <dgm:cxn modelId="{8119DECC-720D-4E1A-8D23-34422C9508ED}" srcId="{9E607204-6E80-4D5C-A438-DE6BBCE50C02}" destId="{3CD5AB03-5037-4A38-8454-DC50F33E60EA}" srcOrd="1" destOrd="0" parTransId="{7C046978-5167-45EC-B327-AED0D37EF61D}" sibTransId="{66901FF0-1F28-40A4-93EF-B5457619F6A2}"/>
    <dgm:cxn modelId="{ABCE3BE1-4528-A645-9CC6-14BF48307C07}" type="presOf" srcId="{EF0C6DE3-6D3C-400F-9342-39E57EC91AF3}" destId="{79526170-A285-E241-8E06-FCB35186353A}" srcOrd="0" destOrd="0" presId="urn:microsoft.com/office/officeart/2005/8/layout/vProcess5"/>
    <dgm:cxn modelId="{92D41DE6-17E2-1843-86C6-06A4F603992D}" type="presOf" srcId="{3C94C252-1648-47B5-8A6C-4C76F3199E42}" destId="{610C3D43-AE96-474A-ABC0-34A06E40A75B}" srcOrd="1" destOrd="0" presId="urn:microsoft.com/office/officeart/2005/8/layout/vProcess5"/>
    <dgm:cxn modelId="{9F6290EB-3029-4748-896A-F99B09924BB2}" type="presOf" srcId="{3CD5AB03-5037-4A38-8454-DC50F33E60EA}" destId="{09A8FBCF-69F5-7C4C-8239-CBE12BA8CEBE}" srcOrd="1" destOrd="0" presId="urn:microsoft.com/office/officeart/2005/8/layout/vProcess5"/>
    <dgm:cxn modelId="{B329EFFF-817A-477E-B2E1-C371A6D4F22A}" srcId="{9E607204-6E80-4D5C-A438-DE6BBCE50C02}" destId="{EF0C6DE3-6D3C-400F-9342-39E57EC91AF3}" srcOrd="2" destOrd="0" parTransId="{62374548-E67F-4BFD-9C93-2B07B1E0D2A7}" sibTransId="{BB91B273-6283-4F7F-AC4A-A6FA3D24056A}"/>
    <dgm:cxn modelId="{1A5C0052-E20F-E24D-B1E8-61B401EBF05B}" type="presParOf" srcId="{F2068A0A-B6D9-CA4E-BF09-5B80D5ABDBF2}" destId="{FA13E50A-C0F1-A340-A076-974FEA92A282}" srcOrd="0" destOrd="0" presId="urn:microsoft.com/office/officeart/2005/8/layout/vProcess5"/>
    <dgm:cxn modelId="{A2CE96DC-A38A-DE44-9837-398A491D80E4}" type="presParOf" srcId="{F2068A0A-B6D9-CA4E-BF09-5B80D5ABDBF2}" destId="{7706FF13-6F57-234C-B14C-C1A895B43D8C}" srcOrd="1" destOrd="0" presId="urn:microsoft.com/office/officeart/2005/8/layout/vProcess5"/>
    <dgm:cxn modelId="{B49DAC46-9126-B84B-952D-DE28FE9ECB4D}" type="presParOf" srcId="{F2068A0A-B6D9-CA4E-BF09-5B80D5ABDBF2}" destId="{DFD65D7F-BE67-2E48-90A0-8641570BFB07}" srcOrd="2" destOrd="0" presId="urn:microsoft.com/office/officeart/2005/8/layout/vProcess5"/>
    <dgm:cxn modelId="{066A7FDD-7357-B741-A677-91A2C7BE7296}" type="presParOf" srcId="{F2068A0A-B6D9-CA4E-BF09-5B80D5ABDBF2}" destId="{79526170-A285-E241-8E06-FCB35186353A}" srcOrd="3" destOrd="0" presId="urn:microsoft.com/office/officeart/2005/8/layout/vProcess5"/>
    <dgm:cxn modelId="{FB8ACCA6-8B17-854B-97A9-586C657EFE27}" type="presParOf" srcId="{F2068A0A-B6D9-CA4E-BF09-5B80D5ABDBF2}" destId="{DBA3107A-C9A6-AE45-884F-BA7FDEE76B6B}" srcOrd="4" destOrd="0" presId="urn:microsoft.com/office/officeart/2005/8/layout/vProcess5"/>
    <dgm:cxn modelId="{95B8BBE0-846A-6A4C-8908-59978F4ED059}" type="presParOf" srcId="{F2068A0A-B6D9-CA4E-BF09-5B80D5ABDBF2}" destId="{3ADBA6DE-4F61-F94A-8293-2C8408B97F0B}" srcOrd="5" destOrd="0" presId="urn:microsoft.com/office/officeart/2005/8/layout/vProcess5"/>
    <dgm:cxn modelId="{CF952996-10CC-EA4C-BCA4-96E0591BF17E}" type="presParOf" srcId="{F2068A0A-B6D9-CA4E-BF09-5B80D5ABDBF2}" destId="{1A353F7E-85B4-1643-A3EE-12AD87635B08}" srcOrd="6" destOrd="0" presId="urn:microsoft.com/office/officeart/2005/8/layout/vProcess5"/>
    <dgm:cxn modelId="{8EDB5B2C-090D-224F-8C10-8A60A7387B45}" type="presParOf" srcId="{F2068A0A-B6D9-CA4E-BF09-5B80D5ABDBF2}" destId="{96426EED-1CA3-C14F-8712-56ADD69EB40E}" srcOrd="7" destOrd="0" presId="urn:microsoft.com/office/officeart/2005/8/layout/vProcess5"/>
    <dgm:cxn modelId="{17738D6B-9C1D-B647-862D-F1A0D15A4F90}" type="presParOf" srcId="{F2068A0A-B6D9-CA4E-BF09-5B80D5ABDBF2}" destId="{610C3D43-AE96-474A-ABC0-34A06E40A75B}" srcOrd="8" destOrd="0" presId="urn:microsoft.com/office/officeart/2005/8/layout/vProcess5"/>
    <dgm:cxn modelId="{92DCA794-D265-3D4C-8D53-F38799A23DED}" type="presParOf" srcId="{F2068A0A-B6D9-CA4E-BF09-5B80D5ABDBF2}" destId="{09A8FBCF-69F5-7C4C-8239-CBE12BA8CEBE}" srcOrd="9" destOrd="0" presId="urn:microsoft.com/office/officeart/2005/8/layout/vProcess5"/>
    <dgm:cxn modelId="{48E94E6C-E263-894D-A758-D20A9134B5F9}" type="presParOf" srcId="{F2068A0A-B6D9-CA4E-BF09-5B80D5ABDBF2}" destId="{5E5F9CED-38A6-8043-A356-198E81281C97}" srcOrd="10" destOrd="0" presId="urn:microsoft.com/office/officeart/2005/8/layout/vProcess5"/>
    <dgm:cxn modelId="{C4168DF5-E062-2C46-9ACF-C1117EC16FD8}" type="presParOf" srcId="{F2068A0A-B6D9-CA4E-BF09-5B80D5ABDBF2}" destId="{8F50F4B3-0064-3D42-83F4-886BA2AA261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176061D-B5FD-4799-8600-5321F6B06573}"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C60266DE-8BE4-46DB-BE2F-959B3019763F}">
      <dgm:prSet/>
      <dgm:spPr/>
      <dgm:t>
        <a:bodyPr/>
        <a:lstStyle/>
        <a:p>
          <a:r>
            <a:rPr lang="en-GB" dirty="0"/>
            <a:t>Strategy = combat + prevent </a:t>
          </a:r>
          <a:endParaRPr lang="en-US" dirty="0"/>
        </a:p>
      </dgm:t>
    </dgm:pt>
    <dgm:pt modelId="{323BB077-894B-436F-93C1-5FA92252878F}" type="parTrans" cxnId="{71B071DA-FFFB-40E0-95F7-7994578E6343}">
      <dgm:prSet/>
      <dgm:spPr/>
      <dgm:t>
        <a:bodyPr/>
        <a:lstStyle/>
        <a:p>
          <a:endParaRPr lang="en-US"/>
        </a:p>
      </dgm:t>
    </dgm:pt>
    <dgm:pt modelId="{58BB5C93-C2A5-40B2-8E5D-FCBEBB480B8A}" type="sibTrans" cxnId="{71B071DA-FFFB-40E0-95F7-7994578E6343}">
      <dgm:prSet/>
      <dgm:spPr/>
      <dgm:t>
        <a:bodyPr/>
        <a:lstStyle/>
        <a:p>
          <a:endParaRPr lang="en-US" dirty="0"/>
        </a:p>
      </dgm:t>
    </dgm:pt>
    <dgm:pt modelId="{33168E20-9358-459E-80E7-656698E1B5C0}">
      <dgm:prSet/>
      <dgm:spPr/>
      <dgm:t>
        <a:bodyPr/>
        <a:lstStyle/>
        <a:p>
          <a:r>
            <a:rPr lang="en-GB" dirty="0"/>
            <a:t>Aims to reduce SOC</a:t>
          </a:r>
          <a:endParaRPr lang="en-US" dirty="0"/>
        </a:p>
      </dgm:t>
    </dgm:pt>
    <dgm:pt modelId="{E1BFED4B-C902-417B-BB19-9652C2E71CC7}" type="parTrans" cxnId="{6EECB8FE-F291-40E8-8881-30FC0B53A483}">
      <dgm:prSet/>
      <dgm:spPr/>
      <dgm:t>
        <a:bodyPr/>
        <a:lstStyle/>
        <a:p>
          <a:endParaRPr lang="en-US"/>
        </a:p>
      </dgm:t>
    </dgm:pt>
    <dgm:pt modelId="{70F84233-DFAC-4B72-9859-C8F26D09826A}" type="sibTrans" cxnId="{6EECB8FE-F291-40E8-8881-30FC0B53A483}">
      <dgm:prSet/>
      <dgm:spPr/>
      <dgm:t>
        <a:bodyPr/>
        <a:lstStyle/>
        <a:p>
          <a:endParaRPr lang="en-US" dirty="0"/>
        </a:p>
      </dgm:t>
    </dgm:pt>
    <dgm:pt modelId="{104F3317-3A61-430C-B42E-588F0F4E8F09}">
      <dgm:prSet/>
      <dgm:spPr/>
      <dgm:t>
        <a:bodyPr/>
        <a:lstStyle/>
        <a:p>
          <a:r>
            <a:rPr lang="en-GB" dirty="0"/>
            <a:t>In and around the UK</a:t>
          </a:r>
          <a:endParaRPr lang="en-US" dirty="0"/>
        </a:p>
      </dgm:t>
    </dgm:pt>
    <dgm:pt modelId="{80B0CA1A-F1B4-4371-A8CA-020A044E072E}" type="parTrans" cxnId="{3216CD36-77C2-4F05-9290-6D63234921B6}">
      <dgm:prSet/>
      <dgm:spPr/>
      <dgm:t>
        <a:bodyPr/>
        <a:lstStyle/>
        <a:p>
          <a:endParaRPr lang="en-US"/>
        </a:p>
      </dgm:t>
    </dgm:pt>
    <dgm:pt modelId="{4376473E-F521-4ACC-B96E-FFB9984F7D7A}" type="sibTrans" cxnId="{3216CD36-77C2-4F05-9290-6D63234921B6}">
      <dgm:prSet/>
      <dgm:spPr/>
      <dgm:t>
        <a:bodyPr/>
        <a:lstStyle/>
        <a:p>
          <a:endParaRPr lang="en-US" dirty="0"/>
        </a:p>
      </dgm:t>
    </dgm:pt>
    <dgm:pt modelId="{556CA6A8-8B27-4F91-81D2-EDFB9668C7A0}">
      <dgm:prSet/>
      <dgm:spPr/>
      <dgm:t>
        <a:bodyPr/>
        <a:lstStyle/>
        <a:p>
          <a:r>
            <a:rPr lang="en-GB" dirty="0"/>
            <a:t>No place for SOC to hide in the UK</a:t>
          </a:r>
          <a:endParaRPr lang="en-US" dirty="0"/>
        </a:p>
      </dgm:t>
    </dgm:pt>
    <dgm:pt modelId="{3070AEAD-8DB2-4C52-B7D3-1B43265CC834}" type="parTrans" cxnId="{B5A5A0C0-E286-4C1B-871D-64A8DEEBB299}">
      <dgm:prSet/>
      <dgm:spPr/>
      <dgm:t>
        <a:bodyPr/>
        <a:lstStyle/>
        <a:p>
          <a:endParaRPr lang="en-US"/>
        </a:p>
      </dgm:t>
    </dgm:pt>
    <dgm:pt modelId="{96858E89-6207-490F-B19F-CB0D1F46F12C}" type="sibTrans" cxnId="{B5A5A0C0-E286-4C1B-871D-64A8DEEBB299}">
      <dgm:prSet/>
      <dgm:spPr/>
      <dgm:t>
        <a:bodyPr/>
        <a:lstStyle/>
        <a:p>
          <a:endParaRPr lang="en-US" dirty="0"/>
        </a:p>
      </dgm:t>
    </dgm:pt>
    <dgm:pt modelId="{747D3677-CB5A-4171-BC8A-93BFCC4F0744}">
      <dgm:prSet/>
      <dgm:spPr/>
      <dgm:t>
        <a:bodyPr/>
        <a:lstStyle/>
        <a:p>
          <a:pPr algn="l"/>
          <a:r>
            <a:rPr lang="en-GB" sz="1600" dirty="0"/>
            <a:t>Will do this through 5-lines of action:</a:t>
          </a:r>
          <a:endParaRPr lang="en-US" sz="1600" dirty="0"/>
        </a:p>
      </dgm:t>
    </dgm:pt>
    <dgm:pt modelId="{617DD290-B69D-42C5-A1B1-6D7932B00B38}" type="parTrans" cxnId="{C0B34D58-E855-4CA0-ABF7-F0C394C90117}">
      <dgm:prSet/>
      <dgm:spPr/>
      <dgm:t>
        <a:bodyPr/>
        <a:lstStyle/>
        <a:p>
          <a:endParaRPr lang="en-US"/>
        </a:p>
      </dgm:t>
    </dgm:pt>
    <dgm:pt modelId="{D7BF35A8-5E5F-492C-8026-2960471B4790}" type="sibTrans" cxnId="{C0B34D58-E855-4CA0-ABF7-F0C394C90117}">
      <dgm:prSet/>
      <dgm:spPr/>
      <dgm:t>
        <a:bodyPr/>
        <a:lstStyle/>
        <a:p>
          <a:endParaRPr lang="en-US"/>
        </a:p>
      </dgm:t>
    </dgm:pt>
    <dgm:pt modelId="{EE730D5B-713F-4576-BB6B-B11AAC892645}">
      <dgm:prSet custT="1"/>
      <dgm:spPr/>
      <dgm:t>
        <a:bodyPr/>
        <a:lstStyle/>
        <a:p>
          <a:pPr algn="ctr"/>
          <a:r>
            <a:rPr lang="en-GB" sz="1600" dirty="0"/>
            <a:t>In Country</a:t>
          </a:r>
          <a:endParaRPr lang="en-US" sz="1600" dirty="0"/>
        </a:p>
      </dgm:t>
    </dgm:pt>
    <dgm:pt modelId="{09EEA831-26BD-4E0C-A44F-48AEA5F71FA4}" type="parTrans" cxnId="{D5D70E49-DD36-46A3-93F5-C01D6ED8493F}">
      <dgm:prSet/>
      <dgm:spPr/>
      <dgm:t>
        <a:bodyPr/>
        <a:lstStyle/>
        <a:p>
          <a:endParaRPr lang="en-US"/>
        </a:p>
      </dgm:t>
    </dgm:pt>
    <dgm:pt modelId="{6018141E-8F2B-40B5-B6A8-8A6B18436EE7}" type="sibTrans" cxnId="{D5D70E49-DD36-46A3-93F5-C01D6ED8493F}">
      <dgm:prSet/>
      <dgm:spPr/>
      <dgm:t>
        <a:bodyPr/>
        <a:lstStyle/>
        <a:p>
          <a:endParaRPr lang="en-US"/>
        </a:p>
      </dgm:t>
    </dgm:pt>
    <dgm:pt modelId="{16522003-3192-4520-9833-22763FC52A39}">
      <dgm:prSet custT="1"/>
      <dgm:spPr/>
      <dgm:t>
        <a:bodyPr/>
        <a:lstStyle/>
        <a:p>
          <a:pPr algn="ctr"/>
          <a:r>
            <a:rPr lang="en-GB" sz="1600" dirty="0"/>
            <a:t>UK Boarder</a:t>
          </a:r>
          <a:endParaRPr lang="en-US" sz="1600" dirty="0"/>
        </a:p>
      </dgm:t>
    </dgm:pt>
    <dgm:pt modelId="{349AA691-AA4C-4C86-9ABB-3D74624AB041}" type="parTrans" cxnId="{2D7724B3-E9FF-4055-9E8A-D13BAA207C8D}">
      <dgm:prSet/>
      <dgm:spPr/>
      <dgm:t>
        <a:bodyPr/>
        <a:lstStyle/>
        <a:p>
          <a:endParaRPr lang="en-US"/>
        </a:p>
      </dgm:t>
    </dgm:pt>
    <dgm:pt modelId="{B7388B47-A3A2-4835-B1ED-34EC1692E14D}" type="sibTrans" cxnId="{2D7724B3-E9FF-4055-9E8A-D13BAA207C8D}">
      <dgm:prSet/>
      <dgm:spPr/>
      <dgm:t>
        <a:bodyPr/>
        <a:lstStyle/>
        <a:p>
          <a:endParaRPr lang="en-US"/>
        </a:p>
      </dgm:t>
    </dgm:pt>
    <dgm:pt modelId="{F0FEFF83-1AAA-46BF-B2AE-795CD350B142}">
      <dgm:prSet custT="1"/>
      <dgm:spPr/>
      <dgm:t>
        <a:bodyPr/>
        <a:lstStyle/>
        <a:p>
          <a:pPr algn="ctr"/>
          <a:r>
            <a:rPr lang="en-GB" sz="1600" dirty="0"/>
            <a:t>International</a:t>
          </a:r>
          <a:endParaRPr lang="en-US" sz="1600" dirty="0"/>
        </a:p>
      </dgm:t>
    </dgm:pt>
    <dgm:pt modelId="{AB554F38-332D-42BB-B78F-9254A919B94D}" type="parTrans" cxnId="{5FEFB66B-EFA8-49BE-B35C-6D489E91062B}">
      <dgm:prSet/>
      <dgm:spPr/>
      <dgm:t>
        <a:bodyPr/>
        <a:lstStyle/>
        <a:p>
          <a:endParaRPr lang="en-US"/>
        </a:p>
      </dgm:t>
    </dgm:pt>
    <dgm:pt modelId="{EA7AF2E5-9736-44C7-A8E9-56BD3ED7A2AF}" type="sibTrans" cxnId="{5FEFB66B-EFA8-49BE-B35C-6D489E91062B}">
      <dgm:prSet/>
      <dgm:spPr/>
      <dgm:t>
        <a:bodyPr/>
        <a:lstStyle/>
        <a:p>
          <a:endParaRPr lang="en-US"/>
        </a:p>
      </dgm:t>
    </dgm:pt>
    <dgm:pt modelId="{905134D4-325B-423D-AC88-A0750089C368}">
      <dgm:prSet custT="1"/>
      <dgm:spPr/>
      <dgm:t>
        <a:bodyPr/>
        <a:lstStyle/>
        <a:p>
          <a:pPr algn="ctr"/>
          <a:r>
            <a:rPr lang="en-GB" sz="1600" dirty="0"/>
            <a:t>Technology and Capabilities</a:t>
          </a:r>
          <a:endParaRPr lang="en-US" sz="1600" dirty="0"/>
        </a:p>
      </dgm:t>
    </dgm:pt>
    <dgm:pt modelId="{B1B2F055-68ED-4F96-9080-08A6FA40C385}" type="parTrans" cxnId="{D4A50AF8-3EE8-4B83-AAB1-0C1D23E33A08}">
      <dgm:prSet/>
      <dgm:spPr/>
      <dgm:t>
        <a:bodyPr/>
        <a:lstStyle/>
        <a:p>
          <a:endParaRPr lang="en-US"/>
        </a:p>
      </dgm:t>
    </dgm:pt>
    <dgm:pt modelId="{564B03A9-BC9E-40E6-8526-E14B78DD38A8}" type="sibTrans" cxnId="{D4A50AF8-3EE8-4B83-AAB1-0C1D23E33A08}">
      <dgm:prSet/>
      <dgm:spPr/>
      <dgm:t>
        <a:bodyPr/>
        <a:lstStyle/>
        <a:p>
          <a:endParaRPr lang="en-US"/>
        </a:p>
      </dgm:t>
    </dgm:pt>
    <dgm:pt modelId="{275F197A-9C2B-4636-B890-7FBEB785A3D1}">
      <dgm:prSet custT="1"/>
      <dgm:spPr/>
      <dgm:t>
        <a:bodyPr/>
        <a:lstStyle/>
        <a:p>
          <a:pPr algn="ctr"/>
          <a:r>
            <a:rPr lang="en-GB" sz="1600" dirty="0"/>
            <a:t>Multiagency Response</a:t>
          </a:r>
          <a:endParaRPr lang="en-US" sz="1600" dirty="0"/>
        </a:p>
      </dgm:t>
    </dgm:pt>
    <dgm:pt modelId="{C89973EE-F7EB-4CF7-9BED-70529CEA1BEC}" type="parTrans" cxnId="{8271C424-94EF-4491-A5D8-BC2939A0E9AF}">
      <dgm:prSet/>
      <dgm:spPr/>
      <dgm:t>
        <a:bodyPr/>
        <a:lstStyle/>
        <a:p>
          <a:endParaRPr lang="en-US"/>
        </a:p>
      </dgm:t>
    </dgm:pt>
    <dgm:pt modelId="{8FDE077C-075D-499B-BB28-BCAE2180AA91}" type="sibTrans" cxnId="{8271C424-94EF-4491-A5D8-BC2939A0E9AF}">
      <dgm:prSet/>
      <dgm:spPr/>
      <dgm:t>
        <a:bodyPr/>
        <a:lstStyle/>
        <a:p>
          <a:endParaRPr lang="en-US"/>
        </a:p>
      </dgm:t>
    </dgm:pt>
    <dgm:pt modelId="{853BA6C4-9F37-CA46-80B9-31440742B13E}" type="pres">
      <dgm:prSet presAssocID="{3176061D-B5FD-4799-8600-5321F6B06573}" presName="Name0" presStyleCnt="0">
        <dgm:presLayoutVars>
          <dgm:dir/>
          <dgm:resizeHandles val="exact"/>
        </dgm:presLayoutVars>
      </dgm:prSet>
      <dgm:spPr/>
    </dgm:pt>
    <dgm:pt modelId="{9CBD165F-54A4-1643-908A-0116FACD5395}" type="pres">
      <dgm:prSet presAssocID="{C60266DE-8BE4-46DB-BE2F-959B3019763F}" presName="node" presStyleLbl="node1" presStyleIdx="0" presStyleCnt="5">
        <dgm:presLayoutVars>
          <dgm:bulletEnabled val="1"/>
        </dgm:presLayoutVars>
      </dgm:prSet>
      <dgm:spPr/>
    </dgm:pt>
    <dgm:pt modelId="{05F87A15-ED4E-5043-B044-B6B4B75D4F47}" type="pres">
      <dgm:prSet presAssocID="{58BB5C93-C2A5-40B2-8E5D-FCBEBB480B8A}" presName="sibTrans" presStyleLbl="sibTrans1D1" presStyleIdx="0" presStyleCnt="4"/>
      <dgm:spPr/>
    </dgm:pt>
    <dgm:pt modelId="{6194671F-65B1-E841-B9B2-E1C2608912E5}" type="pres">
      <dgm:prSet presAssocID="{58BB5C93-C2A5-40B2-8E5D-FCBEBB480B8A}" presName="connectorText" presStyleLbl="sibTrans1D1" presStyleIdx="0" presStyleCnt="4"/>
      <dgm:spPr/>
    </dgm:pt>
    <dgm:pt modelId="{8CF94A67-845F-3A48-B117-55BC90543B9D}" type="pres">
      <dgm:prSet presAssocID="{33168E20-9358-459E-80E7-656698E1B5C0}" presName="node" presStyleLbl="node1" presStyleIdx="1" presStyleCnt="5">
        <dgm:presLayoutVars>
          <dgm:bulletEnabled val="1"/>
        </dgm:presLayoutVars>
      </dgm:prSet>
      <dgm:spPr/>
    </dgm:pt>
    <dgm:pt modelId="{43C9068F-C98B-E741-AFBD-17D60F62D016}" type="pres">
      <dgm:prSet presAssocID="{70F84233-DFAC-4B72-9859-C8F26D09826A}" presName="sibTrans" presStyleLbl="sibTrans1D1" presStyleIdx="1" presStyleCnt="4"/>
      <dgm:spPr/>
    </dgm:pt>
    <dgm:pt modelId="{C0BCFCEF-8F3A-8743-A0E7-5BD0C2160F8E}" type="pres">
      <dgm:prSet presAssocID="{70F84233-DFAC-4B72-9859-C8F26D09826A}" presName="connectorText" presStyleLbl="sibTrans1D1" presStyleIdx="1" presStyleCnt="4"/>
      <dgm:spPr/>
    </dgm:pt>
    <dgm:pt modelId="{283A0F8B-2793-B94C-8AF8-F66DF57A6F93}" type="pres">
      <dgm:prSet presAssocID="{104F3317-3A61-430C-B42E-588F0F4E8F09}" presName="node" presStyleLbl="node1" presStyleIdx="2" presStyleCnt="5">
        <dgm:presLayoutVars>
          <dgm:bulletEnabled val="1"/>
        </dgm:presLayoutVars>
      </dgm:prSet>
      <dgm:spPr/>
    </dgm:pt>
    <dgm:pt modelId="{B861B22D-02A7-764A-A106-02D8342DC3E0}" type="pres">
      <dgm:prSet presAssocID="{4376473E-F521-4ACC-B96E-FFB9984F7D7A}" presName="sibTrans" presStyleLbl="sibTrans1D1" presStyleIdx="2" presStyleCnt="4"/>
      <dgm:spPr/>
    </dgm:pt>
    <dgm:pt modelId="{8025D094-40AB-E946-8ED5-18483202EDA2}" type="pres">
      <dgm:prSet presAssocID="{4376473E-F521-4ACC-B96E-FFB9984F7D7A}" presName="connectorText" presStyleLbl="sibTrans1D1" presStyleIdx="2" presStyleCnt="4"/>
      <dgm:spPr/>
    </dgm:pt>
    <dgm:pt modelId="{14DE15FE-3CD8-5C4E-8DF3-B55D01D51923}" type="pres">
      <dgm:prSet presAssocID="{556CA6A8-8B27-4F91-81D2-EDFB9668C7A0}" presName="node" presStyleLbl="node1" presStyleIdx="3" presStyleCnt="5">
        <dgm:presLayoutVars>
          <dgm:bulletEnabled val="1"/>
        </dgm:presLayoutVars>
      </dgm:prSet>
      <dgm:spPr/>
    </dgm:pt>
    <dgm:pt modelId="{1B5A32E5-8783-B949-9231-65DD2BBF064F}" type="pres">
      <dgm:prSet presAssocID="{96858E89-6207-490F-B19F-CB0D1F46F12C}" presName="sibTrans" presStyleLbl="sibTrans1D1" presStyleIdx="3" presStyleCnt="4"/>
      <dgm:spPr/>
    </dgm:pt>
    <dgm:pt modelId="{B0F1B984-2805-A845-8CAA-8D87325D501B}" type="pres">
      <dgm:prSet presAssocID="{96858E89-6207-490F-B19F-CB0D1F46F12C}" presName="connectorText" presStyleLbl="sibTrans1D1" presStyleIdx="3" presStyleCnt="4"/>
      <dgm:spPr/>
    </dgm:pt>
    <dgm:pt modelId="{CFC2D7EE-E938-974D-8195-F121874D3447}" type="pres">
      <dgm:prSet presAssocID="{747D3677-CB5A-4171-BC8A-93BFCC4F0744}" presName="node" presStyleLbl="node1" presStyleIdx="4" presStyleCnt="5" custScaleX="214252" custScaleY="111392" custLinFactNeighborX="14837" custLinFactNeighborY="-2209">
        <dgm:presLayoutVars>
          <dgm:bulletEnabled val="1"/>
        </dgm:presLayoutVars>
      </dgm:prSet>
      <dgm:spPr/>
    </dgm:pt>
  </dgm:ptLst>
  <dgm:cxnLst>
    <dgm:cxn modelId="{5AB44400-179D-7948-8786-47F00C369D35}" type="presOf" srcId="{70F84233-DFAC-4B72-9859-C8F26D09826A}" destId="{C0BCFCEF-8F3A-8743-A0E7-5BD0C2160F8E}" srcOrd="1" destOrd="0" presId="urn:microsoft.com/office/officeart/2016/7/layout/RepeatingBendingProcessNew"/>
    <dgm:cxn modelId="{CED73B03-DB6C-7546-92F7-90A2749039AE}" type="presOf" srcId="{96858E89-6207-490F-B19F-CB0D1F46F12C}" destId="{B0F1B984-2805-A845-8CAA-8D87325D501B}" srcOrd="1" destOrd="0" presId="urn:microsoft.com/office/officeart/2016/7/layout/RepeatingBendingProcessNew"/>
    <dgm:cxn modelId="{88D4F116-CF61-A342-9508-10EDFCAF93FA}" type="presOf" srcId="{EE730D5B-713F-4576-BB6B-B11AAC892645}" destId="{CFC2D7EE-E938-974D-8195-F121874D3447}" srcOrd="0" destOrd="1" presId="urn:microsoft.com/office/officeart/2016/7/layout/RepeatingBendingProcessNew"/>
    <dgm:cxn modelId="{8271C424-94EF-4491-A5D8-BC2939A0E9AF}" srcId="{747D3677-CB5A-4171-BC8A-93BFCC4F0744}" destId="{275F197A-9C2B-4636-B890-7FBEB785A3D1}" srcOrd="4" destOrd="0" parTransId="{C89973EE-F7EB-4CF7-9BED-70529CEA1BEC}" sibTransId="{8FDE077C-075D-499B-BB28-BCAE2180AA91}"/>
    <dgm:cxn modelId="{2ACA0833-846F-8F4A-90E0-5663E8164728}" type="presOf" srcId="{70F84233-DFAC-4B72-9859-C8F26D09826A}" destId="{43C9068F-C98B-E741-AFBD-17D60F62D016}" srcOrd="0" destOrd="0" presId="urn:microsoft.com/office/officeart/2016/7/layout/RepeatingBendingProcessNew"/>
    <dgm:cxn modelId="{3216CD36-77C2-4F05-9290-6D63234921B6}" srcId="{3176061D-B5FD-4799-8600-5321F6B06573}" destId="{104F3317-3A61-430C-B42E-588F0F4E8F09}" srcOrd="2" destOrd="0" parTransId="{80B0CA1A-F1B4-4371-A8CA-020A044E072E}" sibTransId="{4376473E-F521-4ACC-B96E-FFB9984F7D7A}"/>
    <dgm:cxn modelId="{8ADC0B3B-FE80-1544-8257-37B3C0B2453D}" type="presOf" srcId="{4376473E-F521-4ACC-B96E-FFB9984F7D7A}" destId="{B861B22D-02A7-764A-A106-02D8342DC3E0}" srcOrd="0" destOrd="0" presId="urn:microsoft.com/office/officeart/2016/7/layout/RepeatingBendingProcessNew"/>
    <dgm:cxn modelId="{6135533E-DE17-424B-9465-DD91D6188907}" type="presOf" srcId="{58BB5C93-C2A5-40B2-8E5D-FCBEBB480B8A}" destId="{6194671F-65B1-E841-B9B2-E1C2608912E5}" srcOrd="1" destOrd="0" presId="urn:microsoft.com/office/officeart/2016/7/layout/RepeatingBendingProcessNew"/>
    <dgm:cxn modelId="{D328D843-D7B0-5545-910C-B8BD32FEDCCB}" type="presOf" srcId="{F0FEFF83-1AAA-46BF-B2AE-795CD350B142}" destId="{CFC2D7EE-E938-974D-8195-F121874D3447}" srcOrd="0" destOrd="3" presId="urn:microsoft.com/office/officeart/2016/7/layout/RepeatingBendingProcessNew"/>
    <dgm:cxn modelId="{D5D70E49-DD36-46A3-93F5-C01D6ED8493F}" srcId="{747D3677-CB5A-4171-BC8A-93BFCC4F0744}" destId="{EE730D5B-713F-4576-BB6B-B11AAC892645}" srcOrd="0" destOrd="0" parTransId="{09EEA831-26BD-4E0C-A44F-48AEA5F71FA4}" sibTransId="{6018141E-8F2B-40B5-B6A8-8A6B18436EE7}"/>
    <dgm:cxn modelId="{FAC40F50-FF3C-1040-9ADA-EA12C891A156}" type="presOf" srcId="{275F197A-9C2B-4636-B890-7FBEB785A3D1}" destId="{CFC2D7EE-E938-974D-8195-F121874D3447}" srcOrd="0" destOrd="5" presId="urn:microsoft.com/office/officeart/2016/7/layout/RepeatingBendingProcessNew"/>
    <dgm:cxn modelId="{C0B34D58-E855-4CA0-ABF7-F0C394C90117}" srcId="{3176061D-B5FD-4799-8600-5321F6B06573}" destId="{747D3677-CB5A-4171-BC8A-93BFCC4F0744}" srcOrd="4" destOrd="0" parTransId="{617DD290-B69D-42C5-A1B1-6D7932B00B38}" sibTransId="{D7BF35A8-5E5F-492C-8026-2960471B4790}"/>
    <dgm:cxn modelId="{3ABCE660-BBBD-374C-86E6-BE6EC468086E}" type="presOf" srcId="{556CA6A8-8B27-4F91-81D2-EDFB9668C7A0}" destId="{14DE15FE-3CD8-5C4E-8DF3-B55D01D51923}" srcOrd="0" destOrd="0" presId="urn:microsoft.com/office/officeart/2016/7/layout/RepeatingBendingProcessNew"/>
    <dgm:cxn modelId="{0476846B-687B-394B-9D66-9111BC136142}" type="presOf" srcId="{4376473E-F521-4ACC-B96E-FFB9984F7D7A}" destId="{8025D094-40AB-E946-8ED5-18483202EDA2}" srcOrd="1" destOrd="0" presId="urn:microsoft.com/office/officeart/2016/7/layout/RepeatingBendingProcessNew"/>
    <dgm:cxn modelId="{5FEFB66B-EFA8-49BE-B35C-6D489E91062B}" srcId="{747D3677-CB5A-4171-BC8A-93BFCC4F0744}" destId="{F0FEFF83-1AAA-46BF-B2AE-795CD350B142}" srcOrd="2" destOrd="0" parTransId="{AB554F38-332D-42BB-B78F-9254A919B94D}" sibTransId="{EA7AF2E5-9736-44C7-A8E9-56BD3ED7A2AF}"/>
    <dgm:cxn modelId="{D970286E-6A45-E24F-9718-2495113A22FE}" type="presOf" srcId="{3176061D-B5FD-4799-8600-5321F6B06573}" destId="{853BA6C4-9F37-CA46-80B9-31440742B13E}" srcOrd="0" destOrd="0" presId="urn:microsoft.com/office/officeart/2016/7/layout/RepeatingBendingProcessNew"/>
    <dgm:cxn modelId="{0BEABE70-F573-A54E-BEC2-602B2D458C80}" type="presOf" srcId="{33168E20-9358-459E-80E7-656698E1B5C0}" destId="{8CF94A67-845F-3A48-B117-55BC90543B9D}" srcOrd="0" destOrd="0" presId="urn:microsoft.com/office/officeart/2016/7/layout/RepeatingBendingProcessNew"/>
    <dgm:cxn modelId="{BE8FDB7A-B088-194E-8D44-AF8005662691}" type="presOf" srcId="{747D3677-CB5A-4171-BC8A-93BFCC4F0744}" destId="{CFC2D7EE-E938-974D-8195-F121874D3447}" srcOrd="0" destOrd="0" presId="urn:microsoft.com/office/officeart/2016/7/layout/RepeatingBendingProcessNew"/>
    <dgm:cxn modelId="{299D0F8E-7B27-0E4C-B4E2-678DA839829D}" type="presOf" srcId="{58BB5C93-C2A5-40B2-8E5D-FCBEBB480B8A}" destId="{05F87A15-ED4E-5043-B044-B6B4B75D4F47}" srcOrd="0" destOrd="0" presId="urn:microsoft.com/office/officeart/2016/7/layout/RepeatingBendingProcessNew"/>
    <dgm:cxn modelId="{3506D8A2-CCE2-A047-BBD1-F92E22B9CA47}" type="presOf" srcId="{905134D4-325B-423D-AC88-A0750089C368}" destId="{CFC2D7EE-E938-974D-8195-F121874D3447}" srcOrd="0" destOrd="4" presId="urn:microsoft.com/office/officeart/2016/7/layout/RepeatingBendingProcessNew"/>
    <dgm:cxn modelId="{2D7724B3-E9FF-4055-9E8A-D13BAA207C8D}" srcId="{747D3677-CB5A-4171-BC8A-93BFCC4F0744}" destId="{16522003-3192-4520-9833-22763FC52A39}" srcOrd="1" destOrd="0" parTransId="{349AA691-AA4C-4C86-9ABB-3D74624AB041}" sibTransId="{B7388B47-A3A2-4835-B1ED-34EC1692E14D}"/>
    <dgm:cxn modelId="{B5A5A0C0-E286-4C1B-871D-64A8DEEBB299}" srcId="{3176061D-B5FD-4799-8600-5321F6B06573}" destId="{556CA6A8-8B27-4F91-81D2-EDFB9668C7A0}" srcOrd="3" destOrd="0" parTransId="{3070AEAD-8DB2-4C52-B7D3-1B43265CC834}" sibTransId="{96858E89-6207-490F-B19F-CB0D1F46F12C}"/>
    <dgm:cxn modelId="{0F4FCCC3-E861-1842-BF15-6E8841F519E3}" type="presOf" srcId="{96858E89-6207-490F-B19F-CB0D1F46F12C}" destId="{1B5A32E5-8783-B949-9231-65DD2BBF064F}" srcOrd="0" destOrd="0" presId="urn:microsoft.com/office/officeart/2016/7/layout/RepeatingBendingProcessNew"/>
    <dgm:cxn modelId="{155FF7C4-EB91-9C4D-97D2-A3624076552C}" type="presOf" srcId="{104F3317-3A61-430C-B42E-588F0F4E8F09}" destId="{283A0F8B-2793-B94C-8AF8-F66DF57A6F93}" srcOrd="0" destOrd="0" presId="urn:microsoft.com/office/officeart/2016/7/layout/RepeatingBendingProcessNew"/>
    <dgm:cxn modelId="{5AB2FBCC-CF78-504F-ACE4-1C4476267F5F}" type="presOf" srcId="{16522003-3192-4520-9833-22763FC52A39}" destId="{CFC2D7EE-E938-974D-8195-F121874D3447}" srcOrd="0" destOrd="2" presId="urn:microsoft.com/office/officeart/2016/7/layout/RepeatingBendingProcessNew"/>
    <dgm:cxn modelId="{71B071DA-FFFB-40E0-95F7-7994578E6343}" srcId="{3176061D-B5FD-4799-8600-5321F6B06573}" destId="{C60266DE-8BE4-46DB-BE2F-959B3019763F}" srcOrd="0" destOrd="0" parTransId="{323BB077-894B-436F-93C1-5FA92252878F}" sibTransId="{58BB5C93-C2A5-40B2-8E5D-FCBEBB480B8A}"/>
    <dgm:cxn modelId="{85813BE0-2CFF-BB44-AD0D-F30D345CF57E}" type="presOf" srcId="{C60266DE-8BE4-46DB-BE2F-959B3019763F}" destId="{9CBD165F-54A4-1643-908A-0116FACD5395}" srcOrd="0" destOrd="0" presId="urn:microsoft.com/office/officeart/2016/7/layout/RepeatingBendingProcessNew"/>
    <dgm:cxn modelId="{D4A50AF8-3EE8-4B83-AAB1-0C1D23E33A08}" srcId="{747D3677-CB5A-4171-BC8A-93BFCC4F0744}" destId="{905134D4-325B-423D-AC88-A0750089C368}" srcOrd="3" destOrd="0" parTransId="{B1B2F055-68ED-4F96-9080-08A6FA40C385}" sibTransId="{564B03A9-BC9E-40E6-8526-E14B78DD38A8}"/>
    <dgm:cxn modelId="{6EECB8FE-F291-40E8-8881-30FC0B53A483}" srcId="{3176061D-B5FD-4799-8600-5321F6B06573}" destId="{33168E20-9358-459E-80E7-656698E1B5C0}" srcOrd="1" destOrd="0" parTransId="{E1BFED4B-C902-417B-BB19-9652C2E71CC7}" sibTransId="{70F84233-DFAC-4B72-9859-C8F26D09826A}"/>
    <dgm:cxn modelId="{3E1E7BFE-2F2D-BF4B-9F06-FBDA5D25EBB6}" type="presParOf" srcId="{853BA6C4-9F37-CA46-80B9-31440742B13E}" destId="{9CBD165F-54A4-1643-908A-0116FACD5395}" srcOrd="0" destOrd="0" presId="urn:microsoft.com/office/officeart/2016/7/layout/RepeatingBendingProcessNew"/>
    <dgm:cxn modelId="{01A1429C-1F2B-8244-BDA8-2C0FFB1D1F36}" type="presParOf" srcId="{853BA6C4-9F37-CA46-80B9-31440742B13E}" destId="{05F87A15-ED4E-5043-B044-B6B4B75D4F47}" srcOrd="1" destOrd="0" presId="urn:microsoft.com/office/officeart/2016/7/layout/RepeatingBendingProcessNew"/>
    <dgm:cxn modelId="{9A0E5D00-3A52-F842-9F7C-B76A42414A31}" type="presParOf" srcId="{05F87A15-ED4E-5043-B044-B6B4B75D4F47}" destId="{6194671F-65B1-E841-B9B2-E1C2608912E5}" srcOrd="0" destOrd="0" presId="urn:microsoft.com/office/officeart/2016/7/layout/RepeatingBendingProcessNew"/>
    <dgm:cxn modelId="{8B63DAD3-37D6-214E-9EDB-43E374B8364B}" type="presParOf" srcId="{853BA6C4-9F37-CA46-80B9-31440742B13E}" destId="{8CF94A67-845F-3A48-B117-55BC90543B9D}" srcOrd="2" destOrd="0" presId="urn:microsoft.com/office/officeart/2016/7/layout/RepeatingBendingProcessNew"/>
    <dgm:cxn modelId="{F7C003BB-06C1-054A-A24B-64E155B2D015}" type="presParOf" srcId="{853BA6C4-9F37-CA46-80B9-31440742B13E}" destId="{43C9068F-C98B-E741-AFBD-17D60F62D016}" srcOrd="3" destOrd="0" presId="urn:microsoft.com/office/officeart/2016/7/layout/RepeatingBendingProcessNew"/>
    <dgm:cxn modelId="{5C06D03B-2DAA-C341-84C3-DB2E7AC1AB8D}" type="presParOf" srcId="{43C9068F-C98B-E741-AFBD-17D60F62D016}" destId="{C0BCFCEF-8F3A-8743-A0E7-5BD0C2160F8E}" srcOrd="0" destOrd="0" presId="urn:microsoft.com/office/officeart/2016/7/layout/RepeatingBendingProcessNew"/>
    <dgm:cxn modelId="{9B6411B8-DC6A-4A41-973B-9DC6F53C2244}" type="presParOf" srcId="{853BA6C4-9F37-CA46-80B9-31440742B13E}" destId="{283A0F8B-2793-B94C-8AF8-F66DF57A6F93}" srcOrd="4" destOrd="0" presId="urn:microsoft.com/office/officeart/2016/7/layout/RepeatingBendingProcessNew"/>
    <dgm:cxn modelId="{1814FE11-0162-C840-AA16-C9F64CE53BA7}" type="presParOf" srcId="{853BA6C4-9F37-CA46-80B9-31440742B13E}" destId="{B861B22D-02A7-764A-A106-02D8342DC3E0}" srcOrd="5" destOrd="0" presId="urn:microsoft.com/office/officeart/2016/7/layout/RepeatingBendingProcessNew"/>
    <dgm:cxn modelId="{3E942692-E3F6-F942-9910-5EF6DDB66C83}" type="presParOf" srcId="{B861B22D-02A7-764A-A106-02D8342DC3E0}" destId="{8025D094-40AB-E946-8ED5-18483202EDA2}" srcOrd="0" destOrd="0" presId="urn:microsoft.com/office/officeart/2016/7/layout/RepeatingBendingProcessNew"/>
    <dgm:cxn modelId="{1698F72E-3480-8E49-931E-66C7D29B2DCB}" type="presParOf" srcId="{853BA6C4-9F37-CA46-80B9-31440742B13E}" destId="{14DE15FE-3CD8-5C4E-8DF3-B55D01D51923}" srcOrd="6" destOrd="0" presId="urn:microsoft.com/office/officeart/2016/7/layout/RepeatingBendingProcessNew"/>
    <dgm:cxn modelId="{1CBA8244-F19F-DB4C-833C-A8CC5C7258E5}" type="presParOf" srcId="{853BA6C4-9F37-CA46-80B9-31440742B13E}" destId="{1B5A32E5-8783-B949-9231-65DD2BBF064F}" srcOrd="7" destOrd="0" presId="urn:microsoft.com/office/officeart/2016/7/layout/RepeatingBendingProcessNew"/>
    <dgm:cxn modelId="{2E59E30D-9DD2-E847-9BEB-9199A3B8763A}" type="presParOf" srcId="{1B5A32E5-8783-B949-9231-65DD2BBF064F}" destId="{B0F1B984-2805-A845-8CAA-8D87325D501B}" srcOrd="0" destOrd="0" presId="urn:microsoft.com/office/officeart/2016/7/layout/RepeatingBendingProcessNew"/>
    <dgm:cxn modelId="{3F3E85FF-3D29-7143-AE18-A8FA779D95A7}" type="presParOf" srcId="{853BA6C4-9F37-CA46-80B9-31440742B13E}" destId="{CFC2D7EE-E938-974D-8195-F121874D344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BD707CB-A8C5-4782-BFB0-14C32BBC3800}" type="doc">
      <dgm:prSet loTypeId="urn:microsoft.com/office/officeart/2016/7/layout/VerticalHollowActionList" loCatId="List" qsTypeId="urn:microsoft.com/office/officeart/2005/8/quickstyle/simple1" qsCatId="simple" csTypeId="urn:microsoft.com/office/officeart/2005/8/colors/colorful5" csCatId="colorful" phldr="1"/>
      <dgm:spPr/>
      <dgm:t>
        <a:bodyPr/>
        <a:lstStyle/>
        <a:p>
          <a:endParaRPr lang="en-US"/>
        </a:p>
      </dgm:t>
    </dgm:pt>
    <dgm:pt modelId="{5EA9D425-AC99-4687-9E5B-7A701AF1C54D}">
      <dgm:prSet/>
      <dgm:spPr/>
      <dgm:t>
        <a:bodyPr/>
        <a:lstStyle/>
        <a:p>
          <a:r>
            <a:rPr lang="en-US" dirty="0"/>
            <a:t>Aim</a:t>
          </a:r>
        </a:p>
      </dgm:t>
    </dgm:pt>
    <dgm:pt modelId="{4D6C3C6B-4E44-44F8-8701-B9AADB3B668B}" type="parTrans" cxnId="{2A9206E4-523D-4D24-B9BA-AFFEA4383C7A}">
      <dgm:prSet/>
      <dgm:spPr/>
      <dgm:t>
        <a:bodyPr/>
        <a:lstStyle/>
        <a:p>
          <a:endParaRPr lang="en-US"/>
        </a:p>
      </dgm:t>
    </dgm:pt>
    <dgm:pt modelId="{F51B2D58-8358-4940-8D5B-2D27A6A1BD47}" type="sibTrans" cxnId="{2A9206E4-523D-4D24-B9BA-AFFEA4383C7A}">
      <dgm:prSet/>
      <dgm:spPr/>
      <dgm:t>
        <a:bodyPr/>
        <a:lstStyle/>
        <a:p>
          <a:endParaRPr lang="en-US"/>
        </a:p>
      </dgm:t>
    </dgm:pt>
    <dgm:pt modelId="{B9A620D3-6221-4D49-9B67-18466216C354}">
      <dgm:prSet/>
      <dgm:spPr/>
      <dgm:t>
        <a:bodyPr/>
        <a:lstStyle/>
        <a:p>
          <a:r>
            <a:rPr lang="en-US" dirty="0"/>
            <a:t>Overall aim to stop cyber crime in the UK</a:t>
          </a:r>
        </a:p>
      </dgm:t>
    </dgm:pt>
    <dgm:pt modelId="{9F50A826-59AB-4C57-9C5D-63BFAB40A6B2}" type="parTrans" cxnId="{CBB3C094-D05E-4D90-8801-E75E1F6541CF}">
      <dgm:prSet/>
      <dgm:spPr/>
      <dgm:t>
        <a:bodyPr/>
        <a:lstStyle/>
        <a:p>
          <a:endParaRPr lang="en-US"/>
        </a:p>
      </dgm:t>
    </dgm:pt>
    <dgm:pt modelId="{A13D9CEC-535F-4AF2-836A-1756A3028672}" type="sibTrans" cxnId="{CBB3C094-D05E-4D90-8801-E75E1F6541CF}">
      <dgm:prSet/>
      <dgm:spPr/>
      <dgm:t>
        <a:bodyPr/>
        <a:lstStyle/>
        <a:p>
          <a:endParaRPr lang="en-US"/>
        </a:p>
      </dgm:t>
    </dgm:pt>
    <dgm:pt modelId="{570AA683-36B8-4F1B-986D-42FBEB2C29ED}">
      <dgm:prSet/>
      <dgm:spPr/>
      <dgm:t>
        <a:bodyPr/>
        <a:lstStyle/>
        <a:p>
          <a:r>
            <a:rPr lang="en-US" dirty="0"/>
            <a:t>Equip</a:t>
          </a:r>
        </a:p>
      </dgm:t>
    </dgm:pt>
    <dgm:pt modelId="{883F3439-301D-4A1D-B63F-8CAC1EDD5EEC}" type="parTrans" cxnId="{8CF03AEC-3C78-4184-9DD4-FC9C76AD468E}">
      <dgm:prSet/>
      <dgm:spPr/>
      <dgm:t>
        <a:bodyPr/>
        <a:lstStyle/>
        <a:p>
          <a:endParaRPr lang="en-US"/>
        </a:p>
      </dgm:t>
    </dgm:pt>
    <dgm:pt modelId="{AE4802E4-1F99-4F1B-82E1-ABFB72BFF08C}" type="sibTrans" cxnId="{8CF03AEC-3C78-4184-9DD4-FC9C76AD468E}">
      <dgm:prSet/>
      <dgm:spPr/>
      <dgm:t>
        <a:bodyPr/>
        <a:lstStyle/>
        <a:p>
          <a:endParaRPr lang="en-US"/>
        </a:p>
      </dgm:t>
    </dgm:pt>
    <dgm:pt modelId="{FB98F7DD-3EF2-4C6F-83F3-C51ADC34728C}">
      <dgm:prSet/>
      <dgm:spPr/>
      <dgm:t>
        <a:bodyPr/>
        <a:lstStyle/>
        <a:p>
          <a:r>
            <a:rPr lang="en-US" dirty="0"/>
            <a:t>Equip communities with the resources needed to prevent cyber crime and raise barriers online.</a:t>
          </a:r>
        </a:p>
      </dgm:t>
    </dgm:pt>
    <dgm:pt modelId="{A6079190-F991-49EE-B36F-A7A3B4CF6234}" type="parTrans" cxnId="{4C65CE4C-E300-4364-BA55-94064A69BEA3}">
      <dgm:prSet/>
      <dgm:spPr/>
      <dgm:t>
        <a:bodyPr/>
        <a:lstStyle/>
        <a:p>
          <a:endParaRPr lang="en-US"/>
        </a:p>
      </dgm:t>
    </dgm:pt>
    <dgm:pt modelId="{4F3B4FFC-02CD-4B74-B689-7099AAB0B09B}" type="sibTrans" cxnId="{4C65CE4C-E300-4364-BA55-94064A69BEA3}">
      <dgm:prSet/>
      <dgm:spPr/>
      <dgm:t>
        <a:bodyPr/>
        <a:lstStyle/>
        <a:p>
          <a:endParaRPr lang="en-US"/>
        </a:p>
      </dgm:t>
    </dgm:pt>
    <dgm:pt modelId="{0DB38A22-14A2-4BFA-BC38-286B01F1CDB1}">
      <dgm:prSet/>
      <dgm:spPr/>
      <dgm:t>
        <a:bodyPr/>
        <a:lstStyle/>
        <a:p>
          <a:r>
            <a:rPr lang="en-US" dirty="0"/>
            <a:t>Delegate</a:t>
          </a:r>
        </a:p>
      </dgm:t>
    </dgm:pt>
    <dgm:pt modelId="{ABCCD3DF-3BED-44A6-A9A8-75680477DC64}" type="parTrans" cxnId="{37D91B59-EA6C-4A70-A8DF-DE609F8CD452}">
      <dgm:prSet/>
      <dgm:spPr/>
      <dgm:t>
        <a:bodyPr/>
        <a:lstStyle/>
        <a:p>
          <a:endParaRPr lang="en-US"/>
        </a:p>
      </dgm:t>
    </dgm:pt>
    <dgm:pt modelId="{8A271BD3-BC8D-4D84-9AAB-66485312C340}" type="sibTrans" cxnId="{37D91B59-EA6C-4A70-A8DF-DE609F8CD452}">
      <dgm:prSet/>
      <dgm:spPr/>
      <dgm:t>
        <a:bodyPr/>
        <a:lstStyle/>
        <a:p>
          <a:endParaRPr lang="en-US"/>
        </a:p>
      </dgm:t>
    </dgm:pt>
    <dgm:pt modelId="{D2AC2DD0-A6B5-41D0-9A18-A0697A44101D}">
      <dgm:prSet/>
      <dgm:spPr/>
      <dgm:t>
        <a:bodyPr/>
        <a:lstStyle/>
        <a:p>
          <a:r>
            <a:rPr lang="en-US" dirty="0"/>
            <a:t>Government will delegate specific strategies for serious and </a:t>
          </a:r>
          <a:r>
            <a:rPr lang="en-GB" noProof="0" dirty="0"/>
            <a:t>organised</a:t>
          </a:r>
          <a:r>
            <a:rPr lang="en-US" dirty="0"/>
            <a:t> crime including, drugs, economic crimes, fraud and child sexual abuse.</a:t>
          </a:r>
        </a:p>
      </dgm:t>
    </dgm:pt>
    <dgm:pt modelId="{255A1B10-EFD9-47C3-A3D1-76B42DA9C0A4}" type="parTrans" cxnId="{2659FD7E-0804-41E1-A619-D26291EB37F5}">
      <dgm:prSet/>
      <dgm:spPr/>
      <dgm:t>
        <a:bodyPr/>
        <a:lstStyle/>
        <a:p>
          <a:endParaRPr lang="en-US"/>
        </a:p>
      </dgm:t>
    </dgm:pt>
    <dgm:pt modelId="{E18FCEDE-EE26-4329-9EA3-8E75EAC79AD5}" type="sibTrans" cxnId="{2659FD7E-0804-41E1-A619-D26291EB37F5}">
      <dgm:prSet/>
      <dgm:spPr/>
      <dgm:t>
        <a:bodyPr/>
        <a:lstStyle/>
        <a:p>
          <a:endParaRPr lang="en-US"/>
        </a:p>
      </dgm:t>
    </dgm:pt>
    <dgm:pt modelId="{22BCA54D-17E1-F74C-8C7E-7AC7E0F1FD45}" type="pres">
      <dgm:prSet presAssocID="{ABD707CB-A8C5-4782-BFB0-14C32BBC3800}" presName="Name0" presStyleCnt="0">
        <dgm:presLayoutVars>
          <dgm:dir/>
          <dgm:animLvl val="lvl"/>
          <dgm:resizeHandles val="exact"/>
        </dgm:presLayoutVars>
      </dgm:prSet>
      <dgm:spPr/>
    </dgm:pt>
    <dgm:pt modelId="{1A71A0C9-CFAB-064A-A4B8-7224A8A96FDD}" type="pres">
      <dgm:prSet presAssocID="{5EA9D425-AC99-4687-9E5B-7A701AF1C54D}" presName="linNode" presStyleCnt="0"/>
      <dgm:spPr/>
    </dgm:pt>
    <dgm:pt modelId="{8C2AFA17-86E1-7A47-9BCD-2FB51A995D85}" type="pres">
      <dgm:prSet presAssocID="{5EA9D425-AC99-4687-9E5B-7A701AF1C54D}" presName="parentText" presStyleLbl="solidFgAcc1" presStyleIdx="0" presStyleCnt="3">
        <dgm:presLayoutVars>
          <dgm:chMax val="1"/>
          <dgm:bulletEnabled/>
        </dgm:presLayoutVars>
      </dgm:prSet>
      <dgm:spPr/>
    </dgm:pt>
    <dgm:pt modelId="{92666472-237D-F44D-94B1-D72AF0CC20DD}" type="pres">
      <dgm:prSet presAssocID="{5EA9D425-AC99-4687-9E5B-7A701AF1C54D}" presName="descendantText" presStyleLbl="alignNode1" presStyleIdx="0" presStyleCnt="3">
        <dgm:presLayoutVars>
          <dgm:bulletEnabled/>
        </dgm:presLayoutVars>
      </dgm:prSet>
      <dgm:spPr/>
    </dgm:pt>
    <dgm:pt modelId="{29B06250-D8DB-3D4B-A112-51A0DF30412F}" type="pres">
      <dgm:prSet presAssocID="{F51B2D58-8358-4940-8D5B-2D27A6A1BD47}" presName="sp" presStyleCnt="0"/>
      <dgm:spPr/>
    </dgm:pt>
    <dgm:pt modelId="{FE558021-E5E4-AA4D-A0E2-916536F15C47}" type="pres">
      <dgm:prSet presAssocID="{570AA683-36B8-4F1B-986D-42FBEB2C29ED}" presName="linNode" presStyleCnt="0"/>
      <dgm:spPr/>
    </dgm:pt>
    <dgm:pt modelId="{4F9CEDC3-6B9A-E043-828C-BF54EB01010E}" type="pres">
      <dgm:prSet presAssocID="{570AA683-36B8-4F1B-986D-42FBEB2C29ED}" presName="parentText" presStyleLbl="solidFgAcc1" presStyleIdx="1" presStyleCnt="3">
        <dgm:presLayoutVars>
          <dgm:chMax val="1"/>
          <dgm:bulletEnabled/>
        </dgm:presLayoutVars>
      </dgm:prSet>
      <dgm:spPr/>
    </dgm:pt>
    <dgm:pt modelId="{7DB7A5FE-2260-C44E-B607-E7F4F37A04E5}" type="pres">
      <dgm:prSet presAssocID="{570AA683-36B8-4F1B-986D-42FBEB2C29ED}" presName="descendantText" presStyleLbl="alignNode1" presStyleIdx="1" presStyleCnt="3">
        <dgm:presLayoutVars>
          <dgm:bulletEnabled/>
        </dgm:presLayoutVars>
      </dgm:prSet>
      <dgm:spPr/>
    </dgm:pt>
    <dgm:pt modelId="{0E12E042-B2F5-1B41-8E50-BE8405A74F33}" type="pres">
      <dgm:prSet presAssocID="{AE4802E4-1F99-4F1B-82E1-ABFB72BFF08C}" presName="sp" presStyleCnt="0"/>
      <dgm:spPr/>
    </dgm:pt>
    <dgm:pt modelId="{4B66BE4D-BDD9-E34F-92E8-B8721CCBB170}" type="pres">
      <dgm:prSet presAssocID="{0DB38A22-14A2-4BFA-BC38-286B01F1CDB1}" presName="linNode" presStyleCnt="0"/>
      <dgm:spPr/>
    </dgm:pt>
    <dgm:pt modelId="{2006C9C6-71DB-5C49-9104-7FACC50E89CF}" type="pres">
      <dgm:prSet presAssocID="{0DB38A22-14A2-4BFA-BC38-286B01F1CDB1}" presName="parentText" presStyleLbl="solidFgAcc1" presStyleIdx="2" presStyleCnt="3">
        <dgm:presLayoutVars>
          <dgm:chMax val="1"/>
          <dgm:bulletEnabled/>
        </dgm:presLayoutVars>
      </dgm:prSet>
      <dgm:spPr/>
    </dgm:pt>
    <dgm:pt modelId="{C8A64CCD-3786-F442-8B63-FA77A9A75255}" type="pres">
      <dgm:prSet presAssocID="{0DB38A22-14A2-4BFA-BC38-286B01F1CDB1}" presName="descendantText" presStyleLbl="alignNode1" presStyleIdx="2" presStyleCnt="3">
        <dgm:presLayoutVars>
          <dgm:bulletEnabled/>
        </dgm:presLayoutVars>
      </dgm:prSet>
      <dgm:spPr/>
    </dgm:pt>
  </dgm:ptLst>
  <dgm:cxnLst>
    <dgm:cxn modelId="{2F3D2305-036A-144F-B3AB-C47B9E367EA2}" type="presOf" srcId="{FB98F7DD-3EF2-4C6F-83F3-C51ADC34728C}" destId="{7DB7A5FE-2260-C44E-B607-E7F4F37A04E5}" srcOrd="0" destOrd="0" presId="urn:microsoft.com/office/officeart/2016/7/layout/VerticalHollowActionList"/>
    <dgm:cxn modelId="{11092420-2C23-9C4A-81DB-E7F04CA29C6B}" type="presOf" srcId="{5EA9D425-AC99-4687-9E5B-7A701AF1C54D}" destId="{8C2AFA17-86E1-7A47-9BCD-2FB51A995D85}" srcOrd="0" destOrd="0" presId="urn:microsoft.com/office/officeart/2016/7/layout/VerticalHollowActionList"/>
    <dgm:cxn modelId="{4C65CE4C-E300-4364-BA55-94064A69BEA3}" srcId="{570AA683-36B8-4F1B-986D-42FBEB2C29ED}" destId="{FB98F7DD-3EF2-4C6F-83F3-C51ADC34728C}" srcOrd="0" destOrd="0" parTransId="{A6079190-F991-49EE-B36F-A7A3B4CF6234}" sibTransId="{4F3B4FFC-02CD-4B74-B689-7099AAB0B09B}"/>
    <dgm:cxn modelId="{37D91B59-EA6C-4A70-A8DF-DE609F8CD452}" srcId="{ABD707CB-A8C5-4782-BFB0-14C32BBC3800}" destId="{0DB38A22-14A2-4BFA-BC38-286B01F1CDB1}" srcOrd="2" destOrd="0" parTransId="{ABCCD3DF-3BED-44A6-A9A8-75680477DC64}" sibTransId="{8A271BD3-BC8D-4D84-9AAB-66485312C340}"/>
    <dgm:cxn modelId="{6F4BF367-8BAB-8E42-99E0-EE17A297D8E9}" type="presOf" srcId="{ABD707CB-A8C5-4782-BFB0-14C32BBC3800}" destId="{22BCA54D-17E1-F74C-8C7E-7AC7E0F1FD45}" srcOrd="0" destOrd="0" presId="urn:microsoft.com/office/officeart/2016/7/layout/VerticalHollowActionList"/>
    <dgm:cxn modelId="{2659FD7E-0804-41E1-A619-D26291EB37F5}" srcId="{0DB38A22-14A2-4BFA-BC38-286B01F1CDB1}" destId="{D2AC2DD0-A6B5-41D0-9A18-A0697A44101D}" srcOrd="0" destOrd="0" parTransId="{255A1B10-EFD9-47C3-A3D1-76B42DA9C0A4}" sibTransId="{E18FCEDE-EE26-4329-9EA3-8E75EAC79AD5}"/>
    <dgm:cxn modelId="{7B8B568A-50B1-9147-BA63-459C9CAC4558}" type="presOf" srcId="{B9A620D3-6221-4D49-9B67-18466216C354}" destId="{92666472-237D-F44D-94B1-D72AF0CC20DD}" srcOrd="0" destOrd="0" presId="urn:microsoft.com/office/officeart/2016/7/layout/VerticalHollowActionList"/>
    <dgm:cxn modelId="{CBB3C094-D05E-4D90-8801-E75E1F6541CF}" srcId="{5EA9D425-AC99-4687-9E5B-7A701AF1C54D}" destId="{B9A620D3-6221-4D49-9B67-18466216C354}" srcOrd="0" destOrd="0" parTransId="{9F50A826-59AB-4C57-9C5D-63BFAB40A6B2}" sibTransId="{A13D9CEC-535F-4AF2-836A-1756A3028672}"/>
    <dgm:cxn modelId="{FC4E7095-503F-054B-AD70-7A68F0D1E452}" type="presOf" srcId="{570AA683-36B8-4F1B-986D-42FBEB2C29ED}" destId="{4F9CEDC3-6B9A-E043-828C-BF54EB01010E}" srcOrd="0" destOrd="0" presId="urn:microsoft.com/office/officeart/2016/7/layout/VerticalHollowActionList"/>
    <dgm:cxn modelId="{E2BE6F9D-708B-F649-93DD-D66B2B80A8B8}" type="presOf" srcId="{D2AC2DD0-A6B5-41D0-9A18-A0697A44101D}" destId="{C8A64CCD-3786-F442-8B63-FA77A9A75255}" srcOrd="0" destOrd="0" presId="urn:microsoft.com/office/officeart/2016/7/layout/VerticalHollowActionList"/>
    <dgm:cxn modelId="{0D6D2ECD-E312-034C-92B1-E16A29BDB34F}" type="presOf" srcId="{0DB38A22-14A2-4BFA-BC38-286B01F1CDB1}" destId="{2006C9C6-71DB-5C49-9104-7FACC50E89CF}" srcOrd="0" destOrd="0" presId="urn:microsoft.com/office/officeart/2016/7/layout/VerticalHollowActionList"/>
    <dgm:cxn modelId="{2A9206E4-523D-4D24-B9BA-AFFEA4383C7A}" srcId="{ABD707CB-A8C5-4782-BFB0-14C32BBC3800}" destId="{5EA9D425-AC99-4687-9E5B-7A701AF1C54D}" srcOrd="0" destOrd="0" parTransId="{4D6C3C6B-4E44-44F8-8701-B9AADB3B668B}" sibTransId="{F51B2D58-8358-4940-8D5B-2D27A6A1BD47}"/>
    <dgm:cxn modelId="{8CF03AEC-3C78-4184-9DD4-FC9C76AD468E}" srcId="{ABD707CB-A8C5-4782-BFB0-14C32BBC3800}" destId="{570AA683-36B8-4F1B-986D-42FBEB2C29ED}" srcOrd="1" destOrd="0" parTransId="{883F3439-301D-4A1D-B63F-8CAC1EDD5EEC}" sibTransId="{AE4802E4-1F99-4F1B-82E1-ABFB72BFF08C}"/>
    <dgm:cxn modelId="{74296F46-5F55-DD40-B4C8-A1CA79C5DBE3}" type="presParOf" srcId="{22BCA54D-17E1-F74C-8C7E-7AC7E0F1FD45}" destId="{1A71A0C9-CFAB-064A-A4B8-7224A8A96FDD}" srcOrd="0" destOrd="0" presId="urn:microsoft.com/office/officeart/2016/7/layout/VerticalHollowActionList"/>
    <dgm:cxn modelId="{AD718D3D-13B7-D04E-B6B1-4ABACBC496EE}" type="presParOf" srcId="{1A71A0C9-CFAB-064A-A4B8-7224A8A96FDD}" destId="{8C2AFA17-86E1-7A47-9BCD-2FB51A995D85}" srcOrd="0" destOrd="0" presId="urn:microsoft.com/office/officeart/2016/7/layout/VerticalHollowActionList"/>
    <dgm:cxn modelId="{83450A70-3A71-A242-9C23-CF56533454AC}" type="presParOf" srcId="{1A71A0C9-CFAB-064A-A4B8-7224A8A96FDD}" destId="{92666472-237D-F44D-94B1-D72AF0CC20DD}" srcOrd="1" destOrd="0" presId="urn:microsoft.com/office/officeart/2016/7/layout/VerticalHollowActionList"/>
    <dgm:cxn modelId="{5E335788-E9EE-C94B-B51B-080A53781206}" type="presParOf" srcId="{22BCA54D-17E1-F74C-8C7E-7AC7E0F1FD45}" destId="{29B06250-D8DB-3D4B-A112-51A0DF30412F}" srcOrd="1" destOrd="0" presId="urn:microsoft.com/office/officeart/2016/7/layout/VerticalHollowActionList"/>
    <dgm:cxn modelId="{09F17D82-B912-1944-8DA4-2E69FD912E4F}" type="presParOf" srcId="{22BCA54D-17E1-F74C-8C7E-7AC7E0F1FD45}" destId="{FE558021-E5E4-AA4D-A0E2-916536F15C47}" srcOrd="2" destOrd="0" presId="urn:microsoft.com/office/officeart/2016/7/layout/VerticalHollowActionList"/>
    <dgm:cxn modelId="{C394147F-6528-3040-B655-01C9A600D370}" type="presParOf" srcId="{FE558021-E5E4-AA4D-A0E2-916536F15C47}" destId="{4F9CEDC3-6B9A-E043-828C-BF54EB01010E}" srcOrd="0" destOrd="0" presId="urn:microsoft.com/office/officeart/2016/7/layout/VerticalHollowActionList"/>
    <dgm:cxn modelId="{78D087AF-6CC1-9643-8CB3-6949AE201822}" type="presParOf" srcId="{FE558021-E5E4-AA4D-A0E2-916536F15C47}" destId="{7DB7A5FE-2260-C44E-B607-E7F4F37A04E5}" srcOrd="1" destOrd="0" presId="urn:microsoft.com/office/officeart/2016/7/layout/VerticalHollowActionList"/>
    <dgm:cxn modelId="{5220B0A6-12C8-A642-A931-2BBC89A50BAC}" type="presParOf" srcId="{22BCA54D-17E1-F74C-8C7E-7AC7E0F1FD45}" destId="{0E12E042-B2F5-1B41-8E50-BE8405A74F33}" srcOrd="3" destOrd="0" presId="urn:microsoft.com/office/officeart/2016/7/layout/VerticalHollowActionList"/>
    <dgm:cxn modelId="{8BF40D66-A6B9-2A4C-859F-CA8B69A365DB}" type="presParOf" srcId="{22BCA54D-17E1-F74C-8C7E-7AC7E0F1FD45}" destId="{4B66BE4D-BDD9-E34F-92E8-B8721CCBB170}" srcOrd="4" destOrd="0" presId="urn:microsoft.com/office/officeart/2016/7/layout/VerticalHollowActionList"/>
    <dgm:cxn modelId="{AAB64620-3EC9-784B-BEEB-95448452E19E}" type="presParOf" srcId="{4B66BE4D-BDD9-E34F-92E8-B8721CCBB170}" destId="{2006C9C6-71DB-5C49-9104-7FACC50E89CF}" srcOrd="0" destOrd="0" presId="urn:microsoft.com/office/officeart/2016/7/layout/VerticalHollowActionList"/>
    <dgm:cxn modelId="{942C5BBD-194C-CA46-A303-75E3E71C977E}" type="presParOf" srcId="{4B66BE4D-BDD9-E34F-92E8-B8721CCBB170}" destId="{C8A64CCD-3786-F442-8B63-FA77A9A75255}"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B20EDA8-7630-4AD7-936B-7CC7EAFAB55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D79A31-9194-4912-94FC-26158BA87D3E}">
      <dgm:prSet/>
      <dgm:spPr/>
      <dgm:t>
        <a:bodyPr/>
        <a:lstStyle/>
        <a:p>
          <a:pPr>
            <a:defRPr cap="all"/>
          </a:pPr>
          <a:r>
            <a:rPr lang="en-GB" noProof="0" dirty="0"/>
            <a:t>Prioritise to stop cybercrime attacks to the UK boarder or outside attacks to the UK</a:t>
          </a:r>
        </a:p>
      </dgm:t>
    </dgm:pt>
    <dgm:pt modelId="{B333222A-E3DE-44BC-963D-A7077530A27A}" type="parTrans" cxnId="{BBAF2BA8-427F-4E9D-8D97-C744DB71B5BD}">
      <dgm:prSet/>
      <dgm:spPr/>
      <dgm:t>
        <a:bodyPr/>
        <a:lstStyle/>
        <a:p>
          <a:endParaRPr lang="en-GB" noProof="0" dirty="0"/>
        </a:p>
      </dgm:t>
    </dgm:pt>
    <dgm:pt modelId="{C9A49A1D-15F4-4071-A33A-80BEDC74E252}" type="sibTrans" cxnId="{BBAF2BA8-427F-4E9D-8D97-C744DB71B5BD}">
      <dgm:prSet/>
      <dgm:spPr/>
      <dgm:t>
        <a:bodyPr/>
        <a:lstStyle/>
        <a:p>
          <a:endParaRPr lang="en-GB" noProof="0" dirty="0"/>
        </a:p>
      </dgm:t>
    </dgm:pt>
    <dgm:pt modelId="{1FF9BA4C-1C0C-4C4E-ADC3-0A65E6FC9BFC}">
      <dgm:prSet/>
      <dgm:spPr/>
      <dgm:t>
        <a:bodyPr/>
        <a:lstStyle/>
        <a:p>
          <a:pPr>
            <a:defRPr cap="all"/>
          </a:pPr>
          <a:r>
            <a:rPr lang="en-GB" noProof="0" dirty="0"/>
            <a:t>Prevent cyber terrorism</a:t>
          </a:r>
        </a:p>
      </dgm:t>
    </dgm:pt>
    <dgm:pt modelId="{D2876DB2-7ECD-453F-A629-A33B9BA8CF56}" type="parTrans" cxnId="{62F18528-1EBC-4EF7-ADA3-6F3AAAB053A3}">
      <dgm:prSet/>
      <dgm:spPr/>
      <dgm:t>
        <a:bodyPr/>
        <a:lstStyle/>
        <a:p>
          <a:endParaRPr lang="en-GB" noProof="0" dirty="0"/>
        </a:p>
      </dgm:t>
    </dgm:pt>
    <dgm:pt modelId="{0BE5CE01-3684-4AE3-986A-FC6683F4CD7B}" type="sibTrans" cxnId="{62F18528-1EBC-4EF7-ADA3-6F3AAAB053A3}">
      <dgm:prSet/>
      <dgm:spPr/>
      <dgm:t>
        <a:bodyPr/>
        <a:lstStyle/>
        <a:p>
          <a:endParaRPr lang="en-GB" noProof="0" dirty="0"/>
        </a:p>
      </dgm:t>
    </dgm:pt>
    <dgm:pt modelId="{FDBBBE16-4DDD-4E4E-903B-D6DCEE5D8F68}" type="pres">
      <dgm:prSet presAssocID="{5B20EDA8-7630-4AD7-936B-7CC7EAFAB553}" presName="root" presStyleCnt="0">
        <dgm:presLayoutVars>
          <dgm:dir/>
          <dgm:resizeHandles val="exact"/>
        </dgm:presLayoutVars>
      </dgm:prSet>
      <dgm:spPr/>
    </dgm:pt>
    <dgm:pt modelId="{923DBB6F-1D6D-48E8-B4D8-D1E07CF628EC}" type="pres">
      <dgm:prSet presAssocID="{06D79A31-9194-4912-94FC-26158BA87D3E}" presName="compNode" presStyleCnt="0"/>
      <dgm:spPr/>
    </dgm:pt>
    <dgm:pt modelId="{C6FEB29C-06BD-4CC4-90F2-29CC066C73BA}" type="pres">
      <dgm:prSet presAssocID="{06D79A31-9194-4912-94FC-26158BA87D3E}" presName="iconBgRect" presStyleLbl="bgShp" presStyleIdx="0" presStyleCnt="2"/>
      <dgm:spPr/>
    </dgm:pt>
    <dgm:pt modelId="{CF9F8E0B-1B14-41E4-8488-7611637FB1E2}" type="pres">
      <dgm:prSet presAssocID="{06D79A31-9194-4912-94FC-26158BA87D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hishing"/>
        </a:ext>
      </dgm:extLst>
    </dgm:pt>
    <dgm:pt modelId="{9C2CC837-0169-48D1-A815-4DB8E7E7F2B6}" type="pres">
      <dgm:prSet presAssocID="{06D79A31-9194-4912-94FC-26158BA87D3E}" presName="spaceRect" presStyleCnt="0"/>
      <dgm:spPr/>
    </dgm:pt>
    <dgm:pt modelId="{59CB3955-E87F-4217-90B2-875B6D8F9909}" type="pres">
      <dgm:prSet presAssocID="{06D79A31-9194-4912-94FC-26158BA87D3E}" presName="textRect" presStyleLbl="revTx" presStyleIdx="0" presStyleCnt="2">
        <dgm:presLayoutVars>
          <dgm:chMax val="1"/>
          <dgm:chPref val="1"/>
        </dgm:presLayoutVars>
      </dgm:prSet>
      <dgm:spPr/>
    </dgm:pt>
    <dgm:pt modelId="{F09E9A2C-D3B6-4978-8F60-DDC235A5CD4A}" type="pres">
      <dgm:prSet presAssocID="{C9A49A1D-15F4-4071-A33A-80BEDC74E252}" presName="sibTrans" presStyleCnt="0"/>
      <dgm:spPr/>
    </dgm:pt>
    <dgm:pt modelId="{EA99D7E9-F893-4399-9936-BDC00BE962A1}" type="pres">
      <dgm:prSet presAssocID="{1FF9BA4C-1C0C-4C4E-ADC3-0A65E6FC9BFC}" presName="compNode" presStyleCnt="0"/>
      <dgm:spPr/>
    </dgm:pt>
    <dgm:pt modelId="{663C364D-1371-4539-A4E1-92A2C5F1CBE4}" type="pres">
      <dgm:prSet presAssocID="{1FF9BA4C-1C0C-4C4E-ADC3-0A65E6FC9BFC}" presName="iconBgRect" presStyleLbl="bgShp" presStyleIdx="1" presStyleCnt="2"/>
      <dgm:spPr/>
    </dgm:pt>
    <dgm:pt modelId="{1E1326A4-FE3C-4254-B898-2F665588474B}" type="pres">
      <dgm:prSet presAssocID="{1FF9BA4C-1C0C-4C4E-ADC3-0A65E6FC9BF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Secure"/>
        </a:ext>
      </dgm:extLst>
    </dgm:pt>
    <dgm:pt modelId="{9FBCDE02-B15C-4A12-B811-6F21DE0097E7}" type="pres">
      <dgm:prSet presAssocID="{1FF9BA4C-1C0C-4C4E-ADC3-0A65E6FC9BFC}" presName="spaceRect" presStyleCnt="0"/>
      <dgm:spPr/>
    </dgm:pt>
    <dgm:pt modelId="{DAEC283F-7B9E-4032-B8A1-CD207CB6DA32}" type="pres">
      <dgm:prSet presAssocID="{1FF9BA4C-1C0C-4C4E-ADC3-0A65E6FC9BFC}" presName="textRect" presStyleLbl="revTx" presStyleIdx="1" presStyleCnt="2">
        <dgm:presLayoutVars>
          <dgm:chMax val="1"/>
          <dgm:chPref val="1"/>
        </dgm:presLayoutVars>
      </dgm:prSet>
      <dgm:spPr/>
    </dgm:pt>
  </dgm:ptLst>
  <dgm:cxnLst>
    <dgm:cxn modelId="{62F18528-1EBC-4EF7-ADA3-6F3AAAB053A3}" srcId="{5B20EDA8-7630-4AD7-936B-7CC7EAFAB553}" destId="{1FF9BA4C-1C0C-4C4E-ADC3-0A65E6FC9BFC}" srcOrd="1" destOrd="0" parTransId="{D2876DB2-7ECD-453F-A629-A33B9BA8CF56}" sibTransId="{0BE5CE01-3684-4AE3-986A-FC6683F4CD7B}"/>
    <dgm:cxn modelId="{12558E2B-E55F-4872-8C8E-570C2B10EBC4}" type="presOf" srcId="{1FF9BA4C-1C0C-4C4E-ADC3-0A65E6FC9BFC}" destId="{DAEC283F-7B9E-4032-B8A1-CD207CB6DA32}" srcOrd="0" destOrd="0" presId="urn:microsoft.com/office/officeart/2018/5/layout/IconCircleLabelList"/>
    <dgm:cxn modelId="{BBAF2BA8-427F-4E9D-8D97-C744DB71B5BD}" srcId="{5B20EDA8-7630-4AD7-936B-7CC7EAFAB553}" destId="{06D79A31-9194-4912-94FC-26158BA87D3E}" srcOrd="0" destOrd="0" parTransId="{B333222A-E3DE-44BC-963D-A7077530A27A}" sibTransId="{C9A49A1D-15F4-4071-A33A-80BEDC74E252}"/>
    <dgm:cxn modelId="{C0952BEF-B5AD-4463-BEEB-C63F19F4F34D}" type="presOf" srcId="{5B20EDA8-7630-4AD7-936B-7CC7EAFAB553}" destId="{FDBBBE16-4DDD-4E4E-903B-D6DCEE5D8F68}" srcOrd="0" destOrd="0" presId="urn:microsoft.com/office/officeart/2018/5/layout/IconCircleLabelList"/>
    <dgm:cxn modelId="{BD7C5BEF-AA63-40B1-B4F4-4B0EE90E2020}" type="presOf" srcId="{06D79A31-9194-4912-94FC-26158BA87D3E}" destId="{59CB3955-E87F-4217-90B2-875B6D8F9909}" srcOrd="0" destOrd="0" presId="urn:microsoft.com/office/officeart/2018/5/layout/IconCircleLabelList"/>
    <dgm:cxn modelId="{9849847C-388C-47DC-9CC9-D864056BDD14}" type="presParOf" srcId="{FDBBBE16-4DDD-4E4E-903B-D6DCEE5D8F68}" destId="{923DBB6F-1D6D-48E8-B4D8-D1E07CF628EC}" srcOrd="0" destOrd="0" presId="urn:microsoft.com/office/officeart/2018/5/layout/IconCircleLabelList"/>
    <dgm:cxn modelId="{07EB055E-45E5-4F8D-BD7D-B9A2EB244217}" type="presParOf" srcId="{923DBB6F-1D6D-48E8-B4D8-D1E07CF628EC}" destId="{C6FEB29C-06BD-4CC4-90F2-29CC066C73BA}" srcOrd="0" destOrd="0" presId="urn:microsoft.com/office/officeart/2018/5/layout/IconCircleLabelList"/>
    <dgm:cxn modelId="{A8C10E95-AF96-410D-9FC3-03E3B4443289}" type="presParOf" srcId="{923DBB6F-1D6D-48E8-B4D8-D1E07CF628EC}" destId="{CF9F8E0B-1B14-41E4-8488-7611637FB1E2}" srcOrd="1" destOrd="0" presId="urn:microsoft.com/office/officeart/2018/5/layout/IconCircleLabelList"/>
    <dgm:cxn modelId="{89157B5A-2D0A-493F-A3BD-03A29412BE66}" type="presParOf" srcId="{923DBB6F-1D6D-48E8-B4D8-D1E07CF628EC}" destId="{9C2CC837-0169-48D1-A815-4DB8E7E7F2B6}" srcOrd="2" destOrd="0" presId="urn:microsoft.com/office/officeart/2018/5/layout/IconCircleLabelList"/>
    <dgm:cxn modelId="{3155B259-43BC-4249-BD61-4F03E8312331}" type="presParOf" srcId="{923DBB6F-1D6D-48E8-B4D8-D1E07CF628EC}" destId="{59CB3955-E87F-4217-90B2-875B6D8F9909}" srcOrd="3" destOrd="0" presId="urn:microsoft.com/office/officeart/2018/5/layout/IconCircleLabelList"/>
    <dgm:cxn modelId="{6F437593-640A-4B5F-8574-A43F2C69F828}" type="presParOf" srcId="{FDBBBE16-4DDD-4E4E-903B-D6DCEE5D8F68}" destId="{F09E9A2C-D3B6-4978-8F60-DDC235A5CD4A}" srcOrd="1" destOrd="0" presId="urn:microsoft.com/office/officeart/2018/5/layout/IconCircleLabelList"/>
    <dgm:cxn modelId="{36D97FDD-20E7-480B-BA05-CAEC50300C3C}" type="presParOf" srcId="{FDBBBE16-4DDD-4E4E-903B-D6DCEE5D8F68}" destId="{EA99D7E9-F893-4399-9936-BDC00BE962A1}" srcOrd="2" destOrd="0" presId="urn:microsoft.com/office/officeart/2018/5/layout/IconCircleLabelList"/>
    <dgm:cxn modelId="{90FEE920-77F2-4682-893B-687F4390141E}" type="presParOf" srcId="{EA99D7E9-F893-4399-9936-BDC00BE962A1}" destId="{663C364D-1371-4539-A4E1-92A2C5F1CBE4}" srcOrd="0" destOrd="0" presId="urn:microsoft.com/office/officeart/2018/5/layout/IconCircleLabelList"/>
    <dgm:cxn modelId="{D97996E6-082B-4C3F-A59F-7DF08B67A793}" type="presParOf" srcId="{EA99D7E9-F893-4399-9936-BDC00BE962A1}" destId="{1E1326A4-FE3C-4254-B898-2F665588474B}" srcOrd="1" destOrd="0" presId="urn:microsoft.com/office/officeart/2018/5/layout/IconCircleLabelList"/>
    <dgm:cxn modelId="{DDF9C352-C388-4DF7-94CE-5635E1059AFC}" type="presParOf" srcId="{EA99D7E9-F893-4399-9936-BDC00BE962A1}" destId="{9FBCDE02-B15C-4A12-B811-6F21DE0097E7}" srcOrd="2" destOrd="0" presId="urn:microsoft.com/office/officeart/2018/5/layout/IconCircleLabelList"/>
    <dgm:cxn modelId="{4F558E43-2C53-480A-9531-267D010E41CC}" type="presParOf" srcId="{EA99D7E9-F893-4399-9936-BDC00BE962A1}" destId="{DAEC283F-7B9E-4032-B8A1-CD207CB6DA3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922EE44-38B9-A540-8E0E-C6D37A6A6701}"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4777D149-2505-1E4F-9E72-5FD47D55FD5A}" type="pres">
      <dgm:prSet presAssocID="{8922EE44-38B9-A540-8E0E-C6D37A6A6701}" presName="Name0" presStyleCnt="0">
        <dgm:presLayoutVars>
          <dgm:dir/>
          <dgm:resizeHandles val="exact"/>
        </dgm:presLayoutVars>
      </dgm:prSet>
      <dgm:spPr/>
    </dgm:pt>
    <dgm:pt modelId="{C958E912-5B60-FE4A-876E-9369F475410E}" type="pres">
      <dgm:prSet presAssocID="{8922EE44-38B9-A540-8E0E-C6D37A6A6701}" presName="arrow" presStyleLbl="bgShp" presStyleIdx="0" presStyleCnt="1" custScaleY="250000" custLinFactNeighborX="-11180" custLinFactNeighborY="-2953"/>
      <dgm:spPr/>
    </dgm:pt>
    <dgm:pt modelId="{2D32411E-8611-C742-98D4-1F6AC8827EF1}" type="pres">
      <dgm:prSet presAssocID="{8922EE44-38B9-A540-8E0E-C6D37A6A6701}" presName="points" presStyleCnt="0"/>
      <dgm:spPr/>
    </dgm:pt>
  </dgm:ptLst>
  <dgm:cxnLst>
    <dgm:cxn modelId="{391353A3-EE1D-E840-A336-501DBFED2443}" type="presOf" srcId="{8922EE44-38B9-A540-8E0E-C6D37A6A6701}" destId="{4777D149-2505-1E4F-9E72-5FD47D55FD5A}" srcOrd="0" destOrd="0" presId="urn:microsoft.com/office/officeart/2005/8/layout/hProcess11"/>
    <dgm:cxn modelId="{A4691090-6412-3745-8D14-0CB7DF32F1DF}" type="presParOf" srcId="{4777D149-2505-1E4F-9E72-5FD47D55FD5A}" destId="{C958E912-5B60-FE4A-876E-9369F475410E}" srcOrd="0" destOrd="0" presId="urn:microsoft.com/office/officeart/2005/8/layout/hProcess11"/>
    <dgm:cxn modelId="{474C1F0B-5FEA-5C4A-899D-31EEB7D1F18F}" type="presParOf" srcId="{4777D149-2505-1E4F-9E72-5FD47D55FD5A}" destId="{2D32411E-8611-C742-98D4-1F6AC8827EF1}" srcOrd="1"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251F890-ACDC-EE4D-8628-17586CC67B8D}" type="doc">
      <dgm:prSet loTypeId="urn:microsoft.com/office/officeart/2005/8/layout/radial1" loCatId="" qsTypeId="urn:microsoft.com/office/officeart/2005/8/quickstyle/simple1" qsCatId="simple" csTypeId="urn:microsoft.com/office/officeart/2005/8/colors/accent1_2" csCatId="accent1" phldr="1"/>
      <dgm:spPr/>
      <dgm:t>
        <a:bodyPr/>
        <a:lstStyle/>
        <a:p>
          <a:endParaRPr lang="en-GB"/>
        </a:p>
      </dgm:t>
    </dgm:pt>
    <dgm:pt modelId="{9418F4A9-7C03-2149-A2FD-80EF9ACCC475}">
      <dgm:prSet phldrT="[Text]" custT="1"/>
      <dgm:spPr/>
      <dgm:t>
        <a:bodyPr/>
        <a:lstStyle/>
        <a:p>
          <a:r>
            <a:rPr lang="en-GB" sz="1400" dirty="0"/>
            <a:t>Public Sector/Private Sector </a:t>
          </a:r>
        </a:p>
      </dgm:t>
    </dgm:pt>
    <dgm:pt modelId="{F63EEC64-E66B-3847-9175-7A301167C4C5}" type="parTrans" cxnId="{ABBFBE59-1B8E-F24E-862C-F93468EF6D55}">
      <dgm:prSet/>
      <dgm:spPr/>
      <dgm:t>
        <a:bodyPr/>
        <a:lstStyle/>
        <a:p>
          <a:endParaRPr lang="en-GB"/>
        </a:p>
      </dgm:t>
    </dgm:pt>
    <dgm:pt modelId="{0B0E1195-0210-3443-8E8F-335D4B7FF621}" type="sibTrans" cxnId="{ABBFBE59-1B8E-F24E-862C-F93468EF6D55}">
      <dgm:prSet/>
      <dgm:spPr/>
      <dgm:t>
        <a:bodyPr/>
        <a:lstStyle/>
        <a:p>
          <a:endParaRPr lang="en-GB"/>
        </a:p>
      </dgm:t>
    </dgm:pt>
    <dgm:pt modelId="{6979DC37-A019-E64F-AD7D-9E315FD189DE}">
      <dgm:prSet phldrT="[Text]"/>
      <dgm:spPr/>
      <dgm:t>
        <a:bodyPr/>
        <a:lstStyle/>
        <a:p>
          <a:r>
            <a:rPr lang="en-GB" dirty="0"/>
            <a:t>Capacity</a:t>
          </a:r>
        </a:p>
      </dgm:t>
    </dgm:pt>
    <dgm:pt modelId="{DA795E64-0D3F-5F46-BE33-C2FE96F606B2}" type="parTrans" cxnId="{85D2AFEC-1331-ED49-8E1C-FAED2E0326B4}">
      <dgm:prSet/>
      <dgm:spPr/>
      <dgm:t>
        <a:bodyPr/>
        <a:lstStyle/>
        <a:p>
          <a:endParaRPr lang="en-GB" dirty="0"/>
        </a:p>
      </dgm:t>
    </dgm:pt>
    <dgm:pt modelId="{4D03559A-7B06-BA4A-BA82-E320D2D3805F}" type="sibTrans" cxnId="{85D2AFEC-1331-ED49-8E1C-FAED2E0326B4}">
      <dgm:prSet/>
      <dgm:spPr/>
      <dgm:t>
        <a:bodyPr/>
        <a:lstStyle/>
        <a:p>
          <a:endParaRPr lang="en-GB"/>
        </a:p>
      </dgm:t>
    </dgm:pt>
    <dgm:pt modelId="{953A334C-CF9F-3545-8ECB-7543A18B5B4C}">
      <dgm:prSet phldrT="[Text]"/>
      <dgm:spPr/>
      <dgm:t>
        <a:bodyPr/>
        <a:lstStyle/>
        <a:p>
          <a:endParaRPr lang="en-GB" dirty="0"/>
        </a:p>
      </dgm:t>
    </dgm:pt>
    <dgm:pt modelId="{4CBD4FC9-B296-DA4E-9B13-94009CC7D3A8}" type="parTrans" cxnId="{8B8F7932-B050-FA4D-942D-BF8E2B68FCEA}">
      <dgm:prSet/>
      <dgm:spPr/>
      <dgm:t>
        <a:bodyPr/>
        <a:lstStyle/>
        <a:p>
          <a:endParaRPr lang="en-GB"/>
        </a:p>
      </dgm:t>
    </dgm:pt>
    <dgm:pt modelId="{535068B6-AAE0-124D-A175-4BADF3AFC06A}" type="sibTrans" cxnId="{8B8F7932-B050-FA4D-942D-BF8E2B68FCEA}">
      <dgm:prSet/>
      <dgm:spPr/>
      <dgm:t>
        <a:bodyPr/>
        <a:lstStyle/>
        <a:p>
          <a:endParaRPr lang="en-GB"/>
        </a:p>
      </dgm:t>
    </dgm:pt>
    <dgm:pt modelId="{3EDAB063-621A-E94F-A640-6444DFFC7B61}">
      <dgm:prSet phldrT="[Text]"/>
      <dgm:spPr/>
      <dgm:t>
        <a:bodyPr/>
        <a:lstStyle/>
        <a:p>
          <a:endParaRPr lang="en-GB" dirty="0"/>
        </a:p>
      </dgm:t>
    </dgm:pt>
    <dgm:pt modelId="{620D1E45-AE15-7540-A6AD-2A9B991FEB85}" type="parTrans" cxnId="{4B2E7C13-0CFB-A74F-B901-97595EFB6B39}">
      <dgm:prSet/>
      <dgm:spPr/>
      <dgm:t>
        <a:bodyPr/>
        <a:lstStyle/>
        <a:p>
          <a:endParaRPr lang="en-GB"/>
        </a:p>
      </dgm:t>
    </dgm:pt>
    <dgm:pt modelId="{5C012F3D-8240-5346-B82B-AAD9B52B102F}" type="sibTrans" cxnId="{4B2E7C13-0CFB-A74F-B901-97595EFB6B39}">
      <dgm:prSet/>
      <dgm:spPr/>
      <dgm:t>
        <a:bodyPr/>
        <a:lstStyle/>
        <a:p>
          <a:endParaRPr lang="en-GB"/>
        </a:p>
      </dgm:t>
    </dgm:pt>
    <dgm:pt modelId="{CC45EFCB-97B1-B74D-A3A0-C4184679FD7A}">
      <dgm:prSet phldrT="[Text]"/>
      <dgm:spPr/>
      <dgm:t>
        <a:bodyPr/>
        <a:lstStyle/>
        <a:p>
          <a:r>
            <a:rPr lang="en-GB" dirty="0"/>
            <a:t>Skills</a:t>
          </a:r>
        </a:p>
      </dgm:t>
    </dgm:pt>
    <dgm:pt modelId="{1AD95274-2EEF-9349-8C85-F6C947CBB8A8}" type="parTrans" cxnId="{BF0E2EB2-E1AF-2D4F-91C0-694A488B412C}">
      <dgm:prSet/>
      <dgm:spPr/>
      <dgm:t>
        <a:bodyPr/>
        <a:lstStyle/>
        <a:p>
          <a:endParaRPr lang="en-GB" dirty="0"/>
        </a:p>
      </dgm:t>
    </dgm:pt>
    <dgm:pt modelId="{936C9301-A41A-3F49-BB7D-4846A7AEB372}" type="sibTrans" cxnId="{BF0E2EB2-E1AF-2D4F-91C0-694A488B412C}">
      <dgm:prSet/>
      <dgm:spPr/>
      <dgm:t>
        <a:bodyPr/>
        <a:lstStyle/>
        <a:p>
          <a:endParaRPr lang="en-GB"/>
        </a:p>
      </dgm:t>
    </dgm:pt>
    <dgm:pt modelId="{47DAB4BE-48D5-964F-9815-7080CE9C0F99}">
      <dgm:prSet phldrT="[Text]"/>
      <dgm:spPr/>
      <dgm:t>
        <a:bodyPr/>
        <a:lstStyle/>
        <a:p>
          <a:r>
            <a:rPr lang="en-GB" dirty="0"/>
            <a:t>Processes</a:t>
          </a:r>
        </a:p>
      </dgm:t>
    </dgm:pt>
    <dgm:pt modelId="{27B00128-5DED-FB48-B282-CD1CE25C9935}" type="parTrans" cxnId="{C3336826-3BCC-C446-866F-D82070561E17}">
      <dgm:prSet/>
      <dgm:spPr/>
      <dgm:t>
        <a:bodyPr/>
        <a:lstStyle/>
        <a:p>
          <a:endParaRPr lang="en-GB" dirty="0"/>
        </a:p>
      </dgm:t>
    </dgm:pt>
    <dgm:pt modelId="{0D6E7345-80F8-6F43-80FD-A21442D806BA}" type="sibTrans" cxnId="{C3336826-3BCC-C446-866F-D82070561E17}">
      <dgm:prSet/>
      <dgm:spPr/>
      <dgm:t>
        <a:bodyPr/>
        <a:lstStyle/>
        <a:p>
          <a:endParaRPr lang="en-GB"/>
        </a:p>
      </dgm:t>
    </dgm:pt>
    <dgm:pt modelId="{3C91FB4B-E441-3C4B-84DD-CBE3DDE04380}" type="pres">
      <dgm:prSet presAssocID="{0251F890-ACDC-EE4D-8628-17586CC67B8D}" presName="cycle" presStyleCnt="0">
        <dgm:presLayoutVars>
          <dgm:chMax val="1"/>
          <dgm:dir/>
          <dgm:animLvl val="ctr"/>
          <dgm:resizeHandles val="exact"/>
        </dgm:presLayoutVars>
      </dgm:prSet>
      <dgm:spPr/>
    </dgm:pt>
    <dgm:pt modelId="{615AA985-175F-E244-91A9-EF68AD98F261}" type="pres">
      <dgm:prSet presAssocID="{9418F4A9-7C03-2149-A2FD-80EF9ACCC475}" presName="centerShape" presStyleLbl="node0" presStyleIdx="0" presStyleCnt="1" custScaleX="115372" custScaleY="121458"/>
      <dgm:spPr/>
    </dgm:pt>
    <dgm:pt modelId="{3ADAEFCB-8040-0246-9750-D77581CF0CB7}" type="pres">
      <dgm:prSet presAssocID="{DA795E64-0D3F-5F46-BE33-C2FE96F606B2}" presName="Name9" presStyleLbl="parChTrans1D2" presStyleIdx="0" presStyleCnt="3"/>
      <dgm:spPr/>
    </dgm:pt>
    <dgm:pt modelId="{04E4616E-D5C4-B941-8089-052CDDD2C842}" type="pres">
      <dgm:prSet presAssocID="{DA795E64-0D3F-5F46-BE33-C2FE96F606B2}" presName="connTx" presStyleLbl="parChTrans1D2" presStyleIdx="0" presStyleCnt="3"/>
      <dgm:spPr/>
    </dgm:pt>
    <dgm:pt modelId="{CB3CFAAB-697F-EA43-A1FD-6331D4B1DAA1}" type="pres">
      <dgm:prSet presAssocID="{6979DC37-A019-E64F-AD7D-9E315FD189DE}" presName="node" presStyleLbl="node1" presStyleIdx="0" presStyleCnt="3">
        <dgm:presLayoutVars>
          <dgm:bulletEnabled val="1"/>
        </dgm:presLayoutVars>
      </dgm:prSet>
      <dgm:spPr/>
    </dgm:pt>
    <dgm:pt modelId="{24EFD8B4-E86B-B041-ADFA-5020B2E48D08}" type="pres">
      <dgm:prSet presAssocID="{1AD95274-2EEF-9349-8C85-F6C947CBB8A8}" presName="Name9" presStyleLbl="parChTrans1D2" presStyleIdx="1" presStyleCnt="3"/>
      <dgm:spPr/>
    </dgm:pt>
    <dgm:pt modelId="{F716DD85-82DC-0042-8DE5-BB0F7504847F}" type="pres">
      <dgm:prSet presAssocID="{1AD95274-2EEF-9349-8C85-F6C947CBB8A8}" presName="connTx" presStyleLbl="parChTrans1D2" presStyleIdx="1" presStyleCnt="3"/>
      <dgm:spPr/>
    </dgm:pt>
    <dgm:pt modelId="{C9D521BB-6EC9-A44A-871E-0B617325C099}" type="pres">
      <dgm:prSet presAssocID="{CC45EFCB-97B1-B74D-A3A0-C4184679FD7A}" presName="node" presStyleLbl="node1" presStyleIdx="1" presStyleCnt="3">
        <dgm:presLayoutVars>
          <dgm:bulletEnabled val="1"/>
        </dgm:presLayoutVars>
      </dgm:prSet>
      <dgm:spPr/>
    </dgm:pt>
    <dgm:pt modelId="{4DDFD968-255A-CA4D-B4E3-359494CAE430}" type="pres">
      <dgm:prSet presAssocID="{27B00128-5DED-FB48-B282-CD1CE25C9935}" presName="Name9" presStyleLbl="parChTrans1D2" presStyleIdx="2" presStyleCnt="3"/>
      <dgm:spPr/>
    </dgm:pt>
    <dgm:pt modelId="{7B2AB522-65C3-814E-87D5-0DD2D182D5F4}" type="pres">
      <dgm:prSet presAssocID="{27B00128-5DED-FB48-B282-CD1CE25C9935}" presName="connTx" presStyleLbl="parChTrans1D2" presStyleIdx="2" presStyleCnt="3"/>
      <dgm:spPr/>
    </dgm:pt>
    <dgm:pt modelId="{6B0C6D8F-F685-C54C-BFBE-0220BCA033FE}" type="pres">
      <dgm:prSet presAssocID="{47DAB4BE-48D5-964F-9815-7080CE9C0F99}" presName="node" presStyleLbl="node1" presStyleIdx="2" presStyleCnt="3">
        <dgm:presLayoutVars>
          <dgm:bulletEnabled val="1"/>
        </dgm:presLayoutVars>
      </dgm:prSet>
      <dgm:spPr/>
    </dgm:pt>
  </dgm:ptLst>
  <dgm:cxnLst>
    <dgm:cxn modelId="{1BA3E010-0562-A440-B3A7-8CCE0FE04690}" type="presOf" srcId="{9418F4A9-7C03-2149-A2FD-80EF9ACCC475}" destId="{615AA985-175F-E244-91A9-EF68AD98F261}" srcOrd="0" destOrd="0" presId="urn:microsoft.com/office/officeart/2005/8/layout/radial1"/>
    <dgm:cxn modelId="{4B2E7C13-0CFB-A74F-B901-97595EFB6B39}" srcId="{0251F890-ACDC-EE4D-8628-17586CC67B8D}" destId="{3EDAB063-621A-E94F-A640-6444DFFC7B61}" srcOrd="2" destOrd="0" parTransId="{620D1E45-AE15-7540-A6AD-2A9B991FEB85}" sibTransId="{5C012F3D-8240-5346-B82B-AAD9B52B102F}"/>
    <dgm:cxn modelId="{DF17B515-71AF-5041-A4FD-FFE04B1323E6}" type="presOf" srcId="{1AD95274-2EEF-9349-8C85-F6C947CBB8A8}" destId="{24EFD8B4-E86B-B041-ADFA-5020B2E48D08}" srcOrd="0" destOrd="0" presId="urn:microsoft.com/office/officeart/2005/8/layout/radial1"/>
    <dgm:cxn modelId="{C3336826-3BCC-C446-866F-D82070561E17}" srcId="{9418F4A9-7C03-2149-A2FD-80EF9ACCC475}" destId="{47DAB4BE-48D5-964F-9815-7080CE9C0F99}" srcOrd="2" destOrd="0" parTransId="{27B00128-5DED-FB48-B282-CD1CE25C9935}" sibTransId="{0D6E7345-80F8-6F43-80FD-A21442D806BA}"/>
    <dgm:cxn modelId="{8B8F7932-B050-FA4D-942D-BF8E2B68FCEA}" srcId="{0251F890-ACDC-EE4D-8628-17586CC67B8D}" destId="{953A334C-CF9F-3545-8ECB-7543A18B5B4C}" srcOrd="1" destOrd="0" parTransId="{4CBD4FC9-B296-DA4E-9B13-94009CC7D3A8}" sibTransId="{535068B6-AAE0-124D-A175-4BADF3AFC06A}"/>
    <dgm:cxn modelId="{CA88CB41-DE9E-CF4B-B4A0-7251CF271842}" type="presOf" srcId="{0251F890-ACDC-EE4D-8628-17586CC67B8D}" destId="{3C91FB4B-E441-3C4B-84DD-CBE3DDE04380}" srcOrd="0" destOrd="0" presId="urn:microsoft.com/office/officeart/2005/8/layout/radial1"/>
    <dgm:cxn modelId="{0FB55646-B7FB-F042-B9C3-23EE098449D6}" type="presOf" srcId="{27B00128-5DED-FB48-B282-CD1CE25C9935}" destId="{4DDFD968-255A-CA4D-B4E3-359494CAE430}" srcOrd="0" destOrd="0" presId="urn:microsoft.com/office/officeart/2005/8/layout/radial1"/>
    <dgm:cxn modelId="{E46EED4D-910F-DC49-A031-099020D205AE}" type="presOf" srcId="{DA795E64-0D3F-5F46-BE33-C2FE96F606B2}" destId="{04E4616E-D5C4-B941-8089-052CDDD2C842}" srcOrd="1" destOrd="0" presId="urn:microsoft.com/office/officeart/2005/8/layout/radial1"/>
    <dgm:cxn modelId="{ABBFBE59-1B8E-F24E-862C-F93468EF6D55}" srcId="{0251F890-ACDC-EE4D-8628-17586CC67B8D}" destId="{9418F4A9-7C03-2149-A2FD-80EF9ACCC475}" srcOrd="0" destOrd="0" parTransId="{F63EEC64-E66B-3847-9175-7A301167C4C5}" sibTransId="{0B0E1195-0210-3443-8E8F-335D4B7FF621}"/>
    <dgm:cxn modelId="{77A801AB-D88D-4C4D-9EE9-1404B82E77E5}" type="presOf" srcId="{6979DC37-A019-E64F-AD7D-9E315FD189DE}" destId="{CB3CFAAB-697F-EA43-A1FD-6331D4B1DAA1}" srcOrd="0" destOrd="0" presId="urn:microsoft.com/office/officeart/2005/8/layout/radial1"/>
    <dgm:cxn modelId="{49BA26AD-907F-C745-A145-70CDF1090B54}" type="presOf" srcId="{DA795E64-0D3F-5F46-BE33-C2FE96F606B2}" destId="{3ADAEFCB-8040-0246-9750-D77581CF0CB7}" srcOrd="0" destOrd="0" presId="urn:microsoft.com/office/officeart/2005/8/layout/radial1"/>
    <dgm:cxn modelId="{BF0E2EB2-E1AF-2D4F-91C0-694A488B412C}" srcId="{9418F4A9-7C03-2149-A2FD-80EF9ACCC475}" destId="{CC45EFCB-97B1-B74D-A3A0-C4184679FD7A}" srcOrd="1" destOrd="0" parTransId="{1AD95274-2EEF-9349-8C85-F6C947CBB8A8}" sibTransId="{936C9301-A41A-3F49-BB7D-4846A7AEB372}"/>
    <dgm:cxn modelId="{292559CD-C1E9-0D43-AC74-FE33682EE8BC}" type="presOf" srcId="{47DAB4BE-48D5-964F-9815-7080CE9C0F99}" destId="{6B0C6D8F-F685-C54C-BFBE-0220BCA033FE}" srcOrd="0" destOrd="0" presId="urn:microsoft.com/office/officeart/2005/8/layout/radial1"/>
    <dgm:cxn modelId="{64AF97D8-0772-4140-BAE6-B1AA772FD2B3}" type="presOf" srcId="{CC45EFCB-97B1-B74D-A3A0-C4184679FD7A}" destId="{C9D521BB-6EC9-A44A-871E-0B617325C099}" srcOrd="0" destOrd="0" presId="urn:microsoft.com/office/officeart/2005/8/layout/radial1"/>
    <dgm:cxn modelId="{7815AFDF-864C-3E44-B9D9-F43B52A1E444}" type="presOf" srcId="{27B00128-5DED-FB48-B282-CD1CE25C9935}" destId="{7B2AB522-65C3-814E-87D5-0DD2D182D5F4}" srcOrd="1" destOrd="0" presId="urn:microsoft.com/office/officeart/2005/8/layout/radial1"/>
    <dgm:cxn modelId="{85D2AFEC-1331-ED49-8E1C-FAED2E0326B4}" srcId="{9418F4A9-7C03-2149-A2FD-80EF9ACCC475}" destId="{6979DC37-A019-E64F-AD7D-9E315FD189DE}" srcOrd="0" destOrd="0" parTransId="{DA795E64-0D3F-5F46-BE33-C2FE96F606B2}" sibTransId="{4D03559A-7B06-BA4A-BA82-E320D2D3805F}"/>
    <dgm:cxn modelId="{D27783EF-D2A4-8A49-A311-75B6AAD0C73D}" type="presOf" srcId="{1AD95274-2EEF-9349-8C85-F6C947CBB8A8}" destId="{F716DD85-82DC-0042-8DE5-BB0F7504847F}" srcOrd="1" destOrd="0" presId="urn:microsoft.com/office/officeart/2005/8/layout/radial1"/>
    <dgm:cxn modelId="{21117CEB-0E67-CB4D-AD97-34F50AF0572A}" type="presParOf" srcId="{3C91FB4B-E441-3C4B-84DD-CBE3DDE04380}" destId="{615AA985-175F-E244-91A9-EF68AD98F261}" srcOrd="0" destOrd="0" presId="urn:microsoft.com/office/officeart/2005/8/layout/radial1"/>
    <dgm:cxn modelId="{859A02E7-DEEF-B944-8594-6728E825E37F}" type="presParOf" srcId="{3C91FB4B-E441-3C4B-84DD-CBE3DDE04380}" destId="{3ADAEFCB-8040-0246-9750-D77581CF0CB7}" srcOrd="1" destOrd="0" presId="urn:microsoft.com/office/officeart/2005/8/layout/radial1"/>
    <dgm:cxn modelId="{84512B0A-0E8A-854D-98FB-A0CF21E631A7}" type="presParOf" srcId="{3ADAEFCB-8040-0246-9750-D77581CF0CB7}" destId="{04E4616E-D5C4-B941-8089-052CDDD2C842}" srcOrd="0" destOrd="0" presId="urn:microsoft.com/office/officeart/2005/8/layout/radial1"/>
    <dgm:cxn modelId="{724CD827-7928-F34C-9DE6-6F970829C23E}" type="presParOf" srcId="{3C91FB4B-E441-3C4B-84DD-CBE3DDE04380}" destId="{CB3CFAAB-697F-EA43-A1FD-6331D4B1DAA1}" srcOrd="2" destOrd="0" presId="urn:microsoft.com/office/officeart/2005/8/layout/radial1"/>
    <dgm:cxn modelId="{44440A19-2093-8941-B8E3-6CD9085748DC}" type="presParOf" srcId="{3C91FB4B-E441-3C4B-84DD-CBE3DDE04380}" destId="{24EFD8B4-E86B-B041-ADFA-5020B2E48D08}" srcOrd="3" destOrd="0" presId="urn:microsoft.com/office/officeart/2005/8/layout/radial1"/>
    <dgm:cxn modelId="{551315DC-57D1-0247-BA51-6EFE153B6A28}" type="presParOf" srcId="{24EFD8B4-E86B-B041-ADFA-5020B2E48D08}" destId="{F716DD85-82DC-0042-8DE5-BB0F7504847F}" srcOrd="0" destOrd="0" presId="urn:microsoft.com/office/officeart/2005/8/layout/radial1"/>
    <dgm:cxn modelId="{BE3F0C1A-3492-F64E-92E7-593D7AA78222}" type="presParOf" srcId="{3C91FB4B-E441-3C4B-84DD-CBE3DDE04380}" destId="{C9D521BB-6EC9-A44A-871E-0B617325C099}" srcOrd="4" destOrd="0" presId="urn:microsoft.com/office/officeart/2005/8/layout/radial1"/>
    <dgm:cxn modelId="{CF6667C1-DA8E-2F45-8A69-75197F63E3F1}" type="presParOf" srcId="{3C91FB4B-E441-3C4B-84DD-CBE3DDE04380}" destId="{4DDFD968-255A-CA4D-B4E3-359494CAE430}" srcOrd="5" destOrd="0" presId="urn:microsoft.com/office/officeart/2005/8/layout/radial1"/>
    <dgm:cxn modelId="{1F4461FA-8F61-5E47-942D-54CC2B947DE8}" type="presParOf" srcId="{4DDFD968-255A-CA4D-B4E3-359494CAE430}" destId="{7B2AB522-65C3-814E-87D5-0DD2D182D5F4}" srcOrd="0" destOrd="0" presId="urn:microsoft.com/office/officeart/2005/8/layout/radial1"/>
    <dgm:cxn modelId="{4A8979AB-92D2-CA43-81F4-6AC88E47049D}" type="presParOf" srcId="{3C91FB4B-E441-3C4B-84DD-CBE3DDE04380}" destId="{6B0C6D8F-F685-C54C-BFBE-0220BCA033FE}"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73CB6ED-8CB0-464C-9E55-AAA04CE2F68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8FE1B4-30C3-4144-87C2-504180428F47}">
      <dgm:prSet/>
      <dgm:spPr/>
      <dgm:t>
        <a:bodyPr/>
        <a:lstStyle/>
        <a:p>
          <a:pPr>
            <a:lnSpc>
              <a:spcPct val="100000"/>
            </a:lnSpc>
            <a:defRPr cap="all"/>
          </a:pPr>
          <a:r>
            <a:rPr lang="en-US" dirty="0"/>
            <a:t>Prepare </a:t>
          </a:r>
        </a:p>
      </dgm:t>
    </dgm:pt>
    <dgm:pt modelId="{927659F6-A955-42F1-835F-61752DA30AD0}" type="parTrans" cxnId="{5716F5B7-857B-4BEA-8684-502EAEF23AC6}">
      <dgm:prSet/>
      <dgm:spPr/>
      <dgm:t>
        <a:bodyPr/>
        <a:lstStyle/>
        <a:p>
          <a:endParaRPr lang="en-US"/>
        </a:p>
      </dgm:t>
    </dgm:pt>
    <dgm:pt modelId="{4C7E304B-3999-439D-9203-C5D120C8AF97}" type="sibTrans" cxnId="{5716F5B7-857B-4BEA-8684-502EAEF23AC6}">
      <dgm:prSet/>
      <dgm:spPr/>
      <dgm:t>
        <a:bodyPr/>
        <a:lstStyle/>
        <a:p>
          <a:endParaRPr lang="en-US"/>
        </a:p>
      </dgm:t>
    </dgm:pt>
    <dgm:pt modelId="{64CBEB37-927F-4A5F-BF1D-AEB7C11E7156}">
      <dgm:prSet/>
      <dgm:spPr/>
      <dgm:t>
        <a:bodyPr/>
        <a:lstStyle/>
        <a:p>
          <a:pPr>
            <a:lnSpc>
              <a:spcPct val="100000"/>
            </a:lnSpc>
            <a:defRPr cap="all"/>
          </a:pPr>
          <a:r>
            <a:rPr lang="en-US" dirty="0"/>
            <a:t>Prevent </a:t>
          </a:r>
        </a:p>
      </dgm:t>
    </dgm:pt>
    <dgm:pt modelId="{4E0A8B7B-8FE4-402B-ADEC-5E9486465A5B}" type="parTrans" cxnId="{173BF108-178B-4893-AE83-EF3BB9730939}">
      <dgm:prSet/>
      <dgm:spPr/>
      <dgm:t>
        <a:bodyPr/>
        <a:lstStyle/>
        <a:p>
          <a:endParaRPr lang="en-US"/>
        </a:p>
      </dgm:t>
    </dgm:pt>
    <dgm:pt modelId="{5482EA8A-8047-4941-8B89-13A42FB78B88}" type="sibTrans" cxnId="{173BF108-178B-4893-AE83-EF3BB9730939}">
      <dgm:prSet/>
      <dgm:spPr/>
      <dgm:t>
        <a:bodyPr/>
        <a:lstStyle/>
        <a:p>
          <a:endParaRPr lang="en-US"/>
        </a:p>
      </dgm:t>
    </dgm:pt>
    <dgm:pt modelId="{510DF0C5-841B-43C1-BE9B-B019B8C93AA2}">
      <dgm:prSet/>
      <dgm:spPr/>
      <dgm:t>
        <a:bodyPr/>
        <a:lstStyle/>
        <a:p>
          <a:pPr>
            <a:lnSpc>
              <a:spcPct val="100000"/>
            </a:lnSpc>
            <a:defRPr cap="all"/>
          </a:pPr>
          <a:r>
            <a:rPr lang="en-US" dirty="0"/>
            <a:t>Protect</a:t>
          </a:r>
        </a:p>
      </dgm:t>
    </dgm:pt>
    <dgm:pt modelId="{A6A8C993-9B34-41F9-A8D9-C78BA43B2CBD}" type="parTrans" cxnId="{118560B2-F762-4C87-8F82-732F68A58F4C}">
      <dgm:prSet/>
      <dgm:spPr/>
      <dgm:t>
        <a:bodyPr/>
        <a:lstStyle/>
        <a:p>
          <a:endParaRPr lang="en-US"/>
        </a:p>
      </dgm:t>
    </dgm:pt>
    <dgm:pt modelId="{F24A2F1B-DF69-4EA4-B490-7B67F4598828}" type="sibTrans" cxnId="{118560B2-F762-4C87-8F82-732F68A58F4C}">
      <dgm:prSet/>
      <dgm:spPr/>
      <dgm:t>
        <a:bodyPr/>
        <a:lstStyle/>
        <a:p>
          <a:endParaRPr lang="en-US"/>
        </a:p>
      </dgm:t>
    </dgm:pt>
    <dgm:pt modelId="{E6C80B1C-DE81-4622-ADD4-3D07B66A3723}">
      <dgm:prSet/>
      <dgm:spPr/>
      <dgm:t>
        <a:bodyPr/>
        <a:lstStyle/>
        <a:p>
          <a:pPr>
            <a:lnSpc>
              <a:spcPct val="100000"/>
            </a:lnSpc>
            <a:defRPr cap="all"/>
          </a:pPr>
          <a:r>
            <a:rPr lang="en-US" dirty="0"/>
            <a:t>Pursue  </a:t>
          </a:r>
        </a:p>
      </dgm:t>
    </dgm:pt>
    <dgm:pt modelId="{75F0A8E7-BD45-4AF8-B8AF-A9B3576D15F1}" type="parTrans" cxnId="{0B712DB4-D940-4D6B-AFC8-987162F02191}">
      <dgm:prSet/>
      <dgm:spPr/>
      <dgm:t>
        <a:bodyPr/>
        <a:lstStyle/>
        <a:p>
          <a:endParaRPr lang="en-US"/>
        </a:p>
      </dgm:t>
    </dgm:pt>
    <dgm:pt modelId="{1059FE58-77F0-4AB8-B88D-13C0996FA6DA}" type="sibTrans" cxnId="{0B712DB4-D940-4D6B-AFC8-987162F02191}">
      <dgm:prSet/>
      <dgm:spPr/>
      <dgm:t>
        <a:bodyPr/>
        <a:lstStyle/>
        <a:p>
          <a:endParaRPr lang="en-US"/>
        </a:p>
      </dgm:t>
    </dgm:pt>
    <dgm:pt modelId="{1C84266B-F669-44D6-95A8-2681DFBF03EA}" type="pres">
      <dgm:prSet presAssocID="{273CB6ED-8CB0-464C-9E55-AAA04CE2F682}" presName="root" presStyleCnt="0">
        <dgm:presLayoutVars>
          <dgm:dir/>
          <dgm:resizeHandles val="exact"/>
        </dgm:presLayoutVars>
      </dgm:prSet>
      <dgm:spPr/>
    </dgm:pt>
    <dgm:pt modelId="{8D90E064-ABC0-4AD1-9764-FEAE6FA467B6}" type="pres">
      <dgm:prSet presAssocID="{C98FE1B4-30C3-4144-87C2-504180428F47}" presName="compNode" presStyleCnt="0"/>
      <dgm:spPr/>
    </dgm:pt>
    <dgm:pt modelId="{A7030A53-6D23-4792-B182-218868FCCD0B}" type="pres">
      <dgm:prSet presAssocID="{C98FE1B4-30C3-4144-87C2-504180428F47}" presName="iconBgRect" presStyleLbl="bgShp" presStyleIdx="0" presStyleCnt="4"/>
      <dgm:spPr>
        <a:prstGeom prst="round2DiagRect">
          <a:avLst>
            <a:gd name="adj1" fmla="val 29727"/>
            <a:gd name="adj2" fmla="val 0"/>
          </a:avLst>
        </a:prstGeom>
      </dgm:spPr>
    </dgm:pt>
    <dgm:pt modelId="{F5C8AA44-B926-407D-BDE9-201E1C4FF57B}" type="pres">
      <dgm:prSet presAssocID="{C98FE1B4-30C3-4144-87C2-504180428F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EF585CA1-96F8-4CB9-BCFF-97A5134F8B43}" type="pres">
      <dgm:prSet presAssocID="{C98FE1B4-30C3-4144-87C2-504180428F47}" presName="spaceRect" presStyleCnt="0"/>
      <dgm:spPr/>
    </dgm:pt>
    <dgm:pt modelId="{AEAFFB2D-B857-48F7-9B39-B8F4159D618F}" type="pres">
      <dgm:prSet presAssocID="{C98FE1B4-30C3-4144-87C2-504180428F47}" presName="textRect" presStyleLbl="revTx" presStyleIdx="0" presStyleCnt="4">
        <dgm:presLayoutVars>
          <dgm:chMax val="1"/>
          <dgm:chPref val="1"/>
        </dgm:presLayoutVars>
      </dgm:prSet>
      <dgm:spPr/>
    </dgm:pt>
    <dgm:pt modelId="{F22EDCCA-1792-467D-8447-D4A423B32D4C}" type="pres">
      <dgm:prSet presAssocID="{4C7E304B-3999-439D-9203-C5D120C8AF97}" presName="sibTrans" presStyleCnt="0"/>
      <dgm:spPr/>
    </dgm:pt>
    <dgm:pt modelId="{4157D1BD-1679-485D-B9A2-7B756BEBD046}" type="pres">
      <dgm:prSet presAssocID="{64CBEB37-927F-4A5F-BF1D-AEB7C11E7156}" presName="compNode" presStyleCnt="0"/>
      <dgm:spPr/>
    </dgm:pt>
    <dgm:pt modelId="{6E8E0BCF-9FC0-49F4-95FC-D992CEDB0983}" type="pres">
      <dgm:prSet presAssocID="{64CBEB37-927F-4A5F-BF1D-AEB7C11E7156}" presName="iconBgRect" presStyleLbl="bgShp" presStyleIdx="1" presStyleCnt="4"/>
      <dgm:spPr>
        <a:prstGeom prst="round2DiagRect">
          <a:avLst>
            <a:gd name="adj1" fmla="val 29727"/>
            <a:gd name="adj2" fmla="val 0"/>
          </a:avLst>
        </a:prstGeom>
      </dgm:spPr>
    </dgm:pt>
    <dgm:pt modelId="{18E7DDEB-7EEC-4C46-80B7-D376CA43E38B}" type="pres">
      <dgm:prSet presAssocID="{64CBEB37-927F-4A5F-BF1D-AEB7C11E715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 Sign"/>
        </a:ext>
      </dgm:extLst>
    </dgm:pt>
    <dgm:pt modelId="{A1F546BC-12F2-4122-8DF1-739E2479B5B8}" type="pres">
      <dgm:prSet presAssocID="{64CBEB37-927F-4A5F-BF1D-AEB7C11E7156}" presName="spaceRect" presStyleCnt="0"/>
      <dgm:spPr/>
    </dgm:pt>
    <dgm:pt modelId="{5AD52FB1-3BA8-4EEF-BD3E-2A9200EA1332}" type="pres">
      <dgm:prSet presAssocID="{64CBEB37-927F-4A5F-BF1D-AEB7C11E7156}" presName="textRect" presStyleLbl="revTx" presStyleIdx="1" presStyleCnt="4">
        <dgm:presLayoutVars>
          <dgm:chMax val="1"/>
          <dgm:chPref val="1"/>
        </dgm:presLayoutVars>
      </dgm:prSet>
      <dgm:spPr/>
    </dgm:pt>
    <dgm:pt modelId="{75D279DC-65F2-4C80-A2A3-5B816C79F01B}" type="pres">
      <dgm:prSet presAssocID="{5482EA8A-8047-4941-8B89-13A42FB78B88}" presName="sibTrans" presStyleCnt="0"/>
      <dgm:spPr/>
    </dgm:pt>
    <dgm:pt modelId="{68EEAEE3-269A-443C-8AA8-993A0A04229D}" type="pres">
      <dgm:prSet presAssocID="{510DF0C5-841B-43C1-BE9B-B019B8C93AA2}" presName="compNode" presStyleCnt="0"/>
      <dgm:spPr/>
    </dgm:pt>
    <dgm:pt modelId="{C0AABCB1-EA78-4A29-9794-7FF9E0E48E9D}" type="pres">
      <dgm:prSet presAssocID="{510DF0C5-841B-43C1-BE9B-B019B8C93AA2}" presName="iconBgRect" presStyleLbl="bgShp" presStyleIdx="2" presStyleCnt="4"/>
      <dgm:spPr>
        <a:prstGeom prst="round2DiagRect">
          <a:avLst>
            <a:gd name="adj1" fmla="val 29727"/>
            <a:gd name="adj2" fmla="val 0"/>
          </a:avLst>
        </a:prstGeom>
      </dgm:spPr>
    </dgm:pt>
    <dgm:pt modelId="{BABE8DA8-ECEC-429A-BBFE-446BBB154516}" type="pres">
      <dgm:prSet presAssocID="{510DF0C5-841B-43C1-BE9B-B019B8C93AA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1F57AFC8-8589-40B3-A9D6-CFCFAFCC482A}" type="pres">
      <dgm:prSet presAssocID="{510DF0C5-841B-43C1-BE9B-B019B8C93AA2}" presName="spaceRect" presStyleCnt="0"/>
      <dgm:spPr/>
    </dgm:pt>
    <dgm:pt modelId="{E9CEF384-8EF7-41E1-8E52-506CEB50FD74}" type="pres">
      <dgm:prSet presAssocID="{510DF0C5-841B-43C1-BE9B-B019B8C93AA2}" presName="textRect" presStyleLbl="revTx" presStyleIdx="2" presStyleCnt="4">
        <dgm:presLayoutVars>
          <dgm:chMax val="1"/>
          <dgm:chPref val="1"/>
        </dgm:presLayoutVars>
      </dgm:prSet>
      <dgm:spPr/>
    </dgm:pt>
    <dgm:pt modelId="{26321783-87D4-455F-9856-0A6C9A53D290}" type="pres">
      <dgm:prSet presAssocID="{F24A2F1B-DF69-4EA4-B490-7B67F4598828}" presName="sibTrans" presStyleCnt="0"/>
      <dgm:spPr/>
    </dgm:pt>
    <dgm:pt modelId="{5991108C-EDE7-4547-8A2D-7C3A28E479FB}" type="pres">
      <dgm:prSet presAssocID="{E6C80B1C-DE81-4622-ADD4-3D07B66A3723}" presName="compNode" presStyleCnt="0"/>
      <dgm:spPr/>
    </dgm:pt>
    <dgm:pt modelId="{73AF87FB-ED07-431E-B56C-9E4431AB1446}" type="pres">
      <dgm:prSet presAssocID="{E6C80B1C-DE81-4622-ADD4-3D07B66A3723}" presName="iconBgRect" presStyleLbl="bgShp" presStyleIdx="3" presStyleCnt="4"/>
      <dgm:spPr>
        <a:prstGeom prst="round2DiagRect">
          <a:avLst>
            <a:gd name="adj1" fmla="val 29727"/>
            <a:gd name="adj2" fmla="val 0"/>
          </a:avLst>
        </a:prstGeom>
      </dgm:spPr>
    </dgm:pt>
    <dgm:pt modelId="{86435114-7A70-4741-A07C-08B053EDF04D}" type="pres">
      <dgm:prSet presAssocID="{E6C80B1C-DE81-4622-ADD4-3D07B66A37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tract"/>
        </a:ext>
      </dgm:extLst>
    </dgm:pt>
    <dgm:pt modelId="{8BF5A754-5044-4B79-8B2F-2E206EF934F0}" type="pres">
      <dgm:prSet presAssocID="{E6C80B1C-DE81-4622-ADD4-3D07B66A3723}" presName="spaceRect" presStyleCnt="0"/>
      <dgm:spPr/>
    </dgm:pt>
    <dgm:pt modelId="{0C56C1AE-7782-41BA-BAF1-10BED92F1168}" type="pres">
      <dgm:prSet presAssocID="{E6C80B1C-DE81-4622-ADD4-3D07B66A3723}" presName="textRect" presStyleLbl="revTx" presStyleIdx="3" presStyleCnt="4">
        <dgm:presLayoutVars>
          <dgm:chMax val="1"/>
          <dgm:chPref val="1"/>
        </dgm:presLayoutVars>
      </dgm:prSet>
      <dgm:spPr/>
    </dgm:pt>
  </dgm:ptLst>
  <dgm:cxnLst>
    <dgm:cxn modelId="{173BF108-178B-4893-AE83-EF3BB9730939}" srcId="{273CB6ED-8CB0-464C-9E55-AAA04CE2F682}" destId="{64CBEB37-927F-4A5F-BF1D-AEB7C11E7156}" srcOrd="1" destOrd="0" parTransId="{4E0A8B7B-8FE4-402B-ADEC-5E9486465A5B}" sibTransId="{5482EA8A-8047-4941-8B89-13A42FB78B88}"/>
    <dgm:cxn modelId="{4CCB5D0E-46DF-4154-B676-A612A2E904D8}" type="presOf" srcId="{273CB6ED-8CB0-464C-9E55-AAA04CE2F682}" destId="{1C84266B-F669-44D6-95A8-2681DFBF03EA}" srcOrd="0" destOrd="0" presId="urn:microsoft.com/office/officeart/2018/5/layout/IconLeafLabelList"/>
    <dgm:cxn modelId="{9812DE2E-EAC3-41C1-B6CD-95612B7211AF}" type="presOf" srcId="{64CBEB37-927F-4A5F-BF1D-AEB7C11E7156}" destId="{5AD52FB1-3BA8-4EEF-BD3E-2A9200EA1332}" srcOrd="0" destOrd="0" presId="urn:microsoft.com/office/officeart/2018/5/layout/IconLeafLabelList"/>
    <dgm:cxn modelId="{23863678-6098-4F60-ADB3-2BF6FCB61035}" type="presOf" srcId="{510DF0C5-841B-43C1-BE9B-B019B8C93AA2}" destId="{E9CEF384-8EF7-41E1-8E52-506CEB50FD74}" srcOrd="0" destOrd="0" presId="urn:microsoft.com/office/officeart/2018/5/layout/IconLeafLabelList"/>
    <dgm:cxn modelId="{118560B2-F762-4C87-8F82-732F68A58F4C}" srcId="{273CB6ED-8CB0-464C-9E55-AAA04CE2F682}" destId="{510DF0C5-841B-43C1-BE9B-B019B8C93AA2}" srcOrd="2" destOrd="0" parTransId="{A6A8C993-9B34-41F9-A8D9-C78BA43B2CBD}" sibTransId="{F24A2F1B-DF69-4EA4-B490-7B67F4598828}"/>
    <dgm:cxn modelId="{0B712DB4-D940-4D6B-AFC8-987162F02191}" srcId="{273CB6ED-8CB0-464C-9E55-AAA04CE2F682}" destId="{E6C80B1C-DE81-4622-ADD4-3D07B66A3723}" srcOrd="3" destOrd="0" parTransId="{75F0A8E7-BD45-4AF8-B8AF-A9B3576D15F1}" sibTransId="{1059FE58-77F0-4AB8-B88D-13C0996FA6DA}"/>
    <dgm:cxn modelId="{5716F5B7-857B-4BEA-8684-502EAEF23AC6}" srcId="{273CB6ED-8CB0-464C-9E55-AAA04CE2F682}" destId="{C98FE1B4-30C3-4144-87C2-504180428F47}" srcOrd="0" destOrd="0" parTransId="{927659F6-A955-42F1-835F-61752DA30AD0}" sibTransId="{4C7E304B-3999-439D-9203-C5D120C8AF97}"/>
    <dgm:cxn modelId="{91C2A7CF-1884-45CF-927F-E093D5D8CBDC}" type="presOf" srcId="{E6C80B1C-DE81-4622-ADD4-3D07B66A3723}" destId="{0C56C1AE-7782-41BA-BAF1-10BED92F1168}" srcOrd="0" destOrd="0" presId="urn:microsoft.com/office/officeart/2018/5/layout/IconLeafLabelList"/>
    <dgm:cxn modelId="{10280BF2-B9A7-4FE9-A7B0-82A5A5E8328F}" type="presOf" srcId="{C98FE1B4-30C3-4144-87C2-504180428F47}" destId="{AEAFFB2D-B857-48F7-9B39-B8F4159D618F}" srcOrd="0" destOrd="0" presId="urn:microsoft.com/office/officeart/2018/5/layout/IconLeafLabelList"/>
    <dgm:cxn modelId="{0673CB5B-605A-432B-9CAD-2842C6F38ADE}" type="presParOf" srcId="{1C84266B-F669-44D6-95A8-2681DFBF03EA}" destId="{8D90E064-ABC0-4AD1-9764-FEAE6FA467B6}" srcOrd="0" destOrd="0" presId="urn:microsoft.com/office/officeart/2018/5/layout/IconLeafLabelList"/>
    <dgm:cxn modelId="{9111F929-C028-4C43-A632-C840F9C565B1}" type="presParOf" srcId="{8D90E064-ABC0-4AD1-9764-FEAE6FA467B6}" destId="{A7030A53-6D23-4792-B182-218868FCCD0B}" srcOrd="0" destOrd="0" presId="urn:microsoft.com/office/officeart/2018/5/layout/IconLeafLabelList"/>
    <dgm:cxn modelId="{EAE8FCCC-0903-4DE7-8554-F366DB18E9F7}" type="presParOf" srcId="{8D90E064-ABC0-4AD1-9764-FEAE6FA467B6}" destId="{F5C8AA44-B926-407D-BDE9-201E1C4FF57B}" srcOrd="1" destOrd="0" presId="urn:microsoft.com/office/officeart/2018/5/layout/IconLeafLabelList"/>
    <dgm:cxn modelId="{4ACE54DF-EAB8-4473-8781-E4737A659BE8}" type="presParOf" srcId="{8D90E064-ABC0-4AD1-9764-FEAE6FA467B6}" destId="{EF585CA1-96F8-4CB9-BCFF-97A5134F8B43}" srcOrd="2" destOrd="0" presId="urn:microsoft.com/office/officeart/2018/5/layout/IconLeafLabelList"/>
    <dgm:cxn modelId="{3A6AE110-84BD-494A-BD8B-5BE4C759CE12}" type="presParOf" srcId="{8D90E064-ABC0-4AD1-9764-FEAE6FA467B6}" destId="{AEAFFB2D-B857-48F7-9B39-B8F4159D618F}" srcOrd="3" destOrd="0" presId="urn:microsoft.com/office/officeart/2018/5/layout/IconLeafLabelList"/>
    <dgm:cxn modelId="{B6CFB6CA-2DB6-4A54-9664-F3294ABF5993}" type="presParOf" srcId="{1C84266B-F669-44D6-95A8-2681DFBF03EA}" destId="{F22EDCCA-1792-467D-8447-D4A423B32D4C}" srcOrd="1" destOrd="0" presId="urn:microsoft.com/office/officeart/2018/5/layout/IconLeafLabelList"/>
    <dgm:cxn modelId="{198501E3-CA24-43D5-9484-2266B24459CF}" type="presParOf" srcId="{1C84266B-F669-44D6-95A8-2681DFBF03EA}" destId="{4157D1BD-1679-485D-B9A2-7B756BEBD046}" srcOrd="2" destOrd="0" presId="urn:microsoft.com/office/officeart/2018/5/layout/IconLeafLabelList"/>
    <dgm:cxn modelId="{5C7CA827-AA41-4BBD-A810-5C6CD5755732}" type="presParOf" srcId="{4157D1BD-1679-485D-B9A2-7B756BEBD046}" destId="{6E8E0BCF-9FC0-49F4-95FC-D992CEDB0983}" srcOrd="0" destOrd="0" presId="urn:microsoft.com/office/officeart/2018/5/layout/IconLeafLabelList"/>
    <dgm:cxn modelId="{0E0CC4FC-1F06-4022-860A-C83919A2F498}" type="presParOf" srcId="{4157D1BD-1679-485D-B9A2-7B756BEBD046}" destId="{18E7DDEB-7EEC-4C46-80B7-D376CA43E38B}" srcOrd="1" destOrd="0" presId="urn:microsoft.com/office/officeart/2018/5/layout/IconLeafLabelList"/>
    <dgm:cxn modelId="{6E011005-D935-4A0D-82DC-24685BDA84D0}" type="presParOf" srcId="{4157D1BD-1679-485D-B9A2-7B756BEBD046}" destId="{A1F546BC-12F2-4122-8DF1-739E2479B5B8}" srcOrd="2" destOrd="0" presId="urn:microsoft.com/office/officeart/2018/5/layout/IconLeafLabelList"/>
    <dgm:cxn modelId="{8A7046D8-A0C5-4FA1-984A-9340F6991F47}" type="presParOf" srcId="{4157D1BD-1679-485D-B9A2-7B756BEBD046}" destId="{5AD52FB1-3BA8-4EEF-BD3E-2A9200EA1332}" srcOrd="3" destOrd="0" presId="urn:microsoft.com/office/officeart/2018/5/layout/IconLeafLabelList"/>
    <dgm:cxn modelId="{9639088E-B430-424E-81A4-7BD652D846EB}" type="presParOf" srcId="{1C84266B-F669-44D6-95A8-2681DFBF03EA}" destId="{75D279DC-65F2-4C80-A2A3-5B816C79F01B}" srcOrd="3" destOrd="0" presId="urn:microsoft.com/office/officeart/2018/5/layout/IconLeafLabelList"/>
    <dgm:cxn modelId="{435814A8-ABEC-4921-B477-F3115613AD10}" type="presParOf" srcId="{1C84266B-F669-44D6-95A8-2681DFBF03EA}" destId="{68EEAEE3-269A-443C-8AA8-993A0A04229D}" srcOrd="4" destOrd="0" presId="urn:microsoft.com/office/officeart/2018/5/layout/IconLeafLabelList"/>
    <dgm:cxn modelId="{059707ED-6F84-4C32-B73A-71E91D89F1C5}" type="presParOf" srcId="{68EEAEE3-269A-443C-8AA8-993A0A04229D}" destId="{C0AABCB1-EA78-4A29-9794-7FF9E0E48E9D}" srcOrd="0" destOrd="0" presId="urn:microsoft.com/office/officeart/2018/5/layout/IconLeafLabelList"/>
    <dgm:cxn modelId="{DBEEED4F-45B2-4268-A9C5-7ABE1E0D3E4E}" type="presParOf" srcId="{68EEAEE3-269A-443C-8AA8-993A0A04229D}" destId="{BABE8DA8-ECEC-429A-BBFE-446BBB154516}" srcOrd="1" destOrd="0" presId="urn:microsoft.com/office/officeart/2018/5/layout/IconLeafLabelList"/>
    <dgm:cxn modelId="{468434B7-26D4-4291-B6F0-1DFAD1307C7F}" type="presParOf" srcId="{68EEAEE3-269A-443C-8AA8-993A0A04229D}" destId="{1F57AFC8-8589-40B3-A9D6-CFCFAFCC482A}" srcOrd="2" destOrd="0" presId="urn:microsoft.com/office/officeart/2018/5/layout/IconLeafLabelList"/>
    <dgm:cxn modelId="{22BC8CC4-40BB-4503-95C5-B054DCCBE4E8}" type="presParOf" srcId="{68EEAEE3-269A-443C-8AA8-993A0A04229D}" destId="{E9CEF384-8EF7-41E1-8E52-506CEB50FD74}" srcOrd="3" destOrd="0" presId="urn:microsoft.com/office/officeart/2018/5/layout/IconLeafLabelList"/>
    <dgm:cxn modelId="{CC49B0A3-D6D4-4269-9C31-E653DAC5DC96}" type="presParOf" srcId="{1C84266B-F669-44D6-95A8-2681DFBF03EA}" destId="{26321783-87D4-455F-9856-0A6C9A53D290}" srcOrd="5" destOrd="0" presId="urn:microsoft.com/office/officeart/2018/5/layout/IconLeafLabelList"/>
    <dgm:cxn modelId="{714559BC-5D24-49B3-8263-628453915BAC}" type="presParOf" srcId="{1C84266B-F669-44D6-95A8-2681DFBF03EA}" destId="{5991108C-EDE7-4547-8A2D-7C3A28E479FB}" srcOrd="6" destOrd="0" presId="urn:microsoft.com/office/officeart/2018/5/layout/IconLeafLabelList"/>
    <dgm:cxn modelId="{CA892439-D9F1-4180-A4DD-C04081A2FAFA}" type="presParOf" srcId="{5991108C-EDE7-4547-8A2D-7C3A28E479FB}" destId="{73AF87FB-ED07-431E-B56C-9E4431AB1446}" srcOrd="0" destOrd="0" presId="urn:microsoft.com/office/officeart/2018/5/layout/IconLeafLabelList"/>
    <dgm:cxn modelId="{995135BC-30EB-4995-8D02-BA7E50B7F152}" type="presParOf" srcId="{5991108C-EDE7-4547-8A2D-7C3A28E479FB}" destId="{86435114-7A70-4741-A07C-08B053EDF04D}" srcOrd="1" destOrd="0" presId="urn:microsoft.com/office/officeart/2018/5/layout/IconLeafLabelList"/>
    <dgm:cxn modelId="{38B82B23-4DF3-41E4-A07E-59F0172622BA}" type="presParOf" srcId="{5991108C-EDE7-4547-8A2D-7C3A28E479FB}" destId="{8BF5A754-5044-4B79-8B2F-2E206EF934F0}" srcOrd="2" destOrd="0" presId="urn:microsoft.com/office/officeart/2018/5/layout/IconLeafLabelList"/>
    <dgm:cxn modelId="{2FAA9D30-BCB8-4C68-BE16-1B947EC777E9}" type="presParOf" srcId="{5991108C-EDE7-4547-8A2D-7C3A28E479FB}" destId="{0C56C1AE-7782-41BA-BAF1-10BED92F116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EFBF2-FD4A-C741-9C40-F9ED4802BB41}">
      <dsp:nvSpPr>
        <dsp:cNvPr id="0" name=""/>
        <dsp:cNvSpPr/>
      </dsp:nvSpPr>
      <dsp:spPr>
        <a:xfrm>
          <a:off x="0" y="160744"/>
          <a:ext cx="6812280" cy="17111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Using a computer for any negative behavior that aims to harm a person</a:t>
          </a:r>
        </a:p>
      </dsp:txBody>
      <dsp:txXfrm>
        <a:off x="83530" y="244274"/>
        <a:ext cx="6645220" cy="1544065"/>
      </dsp:txXfrm>
    </dsp:sp>
    <dsp:sp modelId="{C2AD5434-E2DE-5646-B6CC-8C1057078DC7}">
      <dsp:nvSpPr>
        <dsp:cNvPr id="0" name=""/>
        <dsp:cNvSpPr/>
      </dsp:nvSpPr>
      <dsp:spPr>
        <a:xfrm>
          <a:off x="0" y="1915069"/>
          <a:ext cx="6812280" cy="1711125"/>
        </a:xfrm>
        <a:prstGeom prst="roundRect">
          <a:avLst/>
        </a:prstGeom>
        <a:solidFill>
          <a:schemeClr val="accent2">
            <a:hueOff val="-762654"/>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A person behind the screen + a computer = used to exploit human weakness, all have the same modus operandi to inflict harm to another via a computer</a:t>
          </a:r>
        </a:p>
      </dsp:txBody>
      <dsp:txXfrm>
        <a:off x="83530" y="1998599"/>
        <a:ext cx="6645220" cy="1544065"/>
      </dsp:txXfrm>
    </dsp:sp>
    <dsp:sp modelId="{EFA23260-E0FB-964B-A028-5FEBAAB6A357}">
      <dsp:nvSpPr>
        <dsp:cNvPr id="0" name=""/>
        <dsp:cNvSpPr/>
      </dsp:nvSpPr>
      <dsp:spPr>
        <a:xfrm>
          <a:off x="0" y="3669394"/>
          <a:ext cx="6812280" cy="1711125"/>
        </a:xfrm>
        <a:prstGeom prst="roundRect">
          <a:avLst/>
        </a:prstGeom>
        <a:solidFill>
          <a:schemeClr val="accent2">
            <a:hueOff val="-15253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R v Gamble 2018</a:t>
          </a:r>
        </a:p>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 Committed cyber terrorism to</a:t>
          </a:r>
          <a:r>
            <a:rPr lang="en-GB" sz="1500" kern="1200" noProof="0" dirty="0">
              <a:latin typeface="Arial" panose="020B0604020202020204" pitchFamily="34" charset="0"/>
              <a:cs typeface="Arial" panose="020B0604020202020204" pitchFamily="34" charset="0"/>
            </a:rPr>
            <a:t> CIA and FBI agents from his home.</a:t>
          </a:r>
        </a:p>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 Hacked into emails and impersonated important personal to access confidential information and taunted the agent’s families. </a:t>
          </a:r>
        </a:p>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 Sentenced to two years at a juvenile facility  </a:t>
          </a:r>
          <a:br>
            <a:rPr lang="en-US" sz="1500" kern="1200" dirty="0">
              <a:latin typeface="Arial" panose="020B0604020202020204" pitchFamily="34" charset="0"/>
              <a:cs typeface="Arial" panose="020B0604020202020204" pitchFamily="34" charset="0"/>
            </a:rPr>
          </a:br>
          <a:endParaRPr lang="en-US" sz="1500" kern="1200" dirty="0">
            <a:latin typeface="Arial" panose="020B0604020202020204" pitchFamily="34" charset="0"/>
            <a:cs typeface="Arial" panose="020B0604020202020204" pitchFamily="34" charset="0"/>
          </a:endParaRPr>
        </a:p>
      </dsp:txBody>
      <dsp:txXfrm>
        <a:off x="83530" y="3752924"/>
        <a:ext cx="6645220" cy="15440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B6CA2-808E-0D43-8142-14AA9F22A235}">
      <dsp:nvSpPr>
        <dsp:cNvPr id="0" name=""/>
        <dsp:cNvSpPr/>
      </dsp:nvSpPr>
      <dsp:spPr>
        <a:xfrm>
          <a:off x="2724" y="45105"/>
          <a:ext cx="4210240" cy="168409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dirty="0"/>
            <a:t>Cyber-dependent crimes</a:t>
          </a:r>
        </a:p>
      </dsp:txBody>
      <dsp:txXfrm>
        <a:off x="844772" y="45105"/>
        <a:ext cx="2526144" cy="1684096"/>
      </dsp:txXfrm>
    </dsp:sp>
    <dsp:sp modelId="{C9B34241-017B-9A4E-BC21-66772B6AA0E0}">
      <dsp:nvSpPr>
        <dsp:cNvPr id="0" name=""/>
        <dsp:cNvSpPr/>
      </dsp:nvSpPr>
      <dsp:spPr>
        <a:xfrm>
          <a:off x="3665633" y="188253"/>
          <a:ext cx="3494499" cy="1397799"/>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ICT to use information for financial gain </a:t>
          </a:r>
        </a:p>
      </dsp:txBody>
      <dsp:txXfrm>
        <a:off x="4364533" y="188253"/>
        <a:ext cx="2096700" cy="1397799"/>
      </dsp:txXfrm>
    </dsp:sp>
    <dsp:sp modelId="{A93C6AE2-6DD6-5A4E-AE59-A5AD698F95B7}">
      <dsp:nvSpPr>
        <dsp:cNvPr id="0" name=""/>
        <dsp:cNvSpPr/>
      </dsp:nvSpPr>
      <dsp:spPr>
        <a:xfrm>
          <a:off x="6670903" y="188253"/>
          <a:ext cx="3494499" cy="1397799"/>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t>-Hacking </a:t>
          </a:r>
        </a:p>
        <a:p>
          <a:pPr marL="0" lvl="0" indent="0" algn="ctr" defTabSz="666750">
            <a:lnSpc>
              <a:spcPct val="90000"/>
            </a:lnSpc>
            <a:spcBef>
              <a:spcPct val="0"/>
            </a:spcBef>
            <a:spcAft>
              <a:spcPct val="35000"/>
            </a:spcAft>
            <a:buFont typeface="Arial" panose="020B0604020202020204" pitchFamily="34" charset="0"/>
            <a:buNone/>
          </a:pPr>
          <a:r>
            <a:rPr lang="en-GB" sz="1500" kern="1200" dirty="0"/>
            <a:t>-Distributed Denial of service</a:t>
          </a:r>
        </a:p>
        <a:p>
          <a:pPr marL="0" lvl="0" indent="0" algn="ctr" defTabSz="666750">
            <a:lnSpc>
              <a:spcPct val="90000"/>
            </a:lnSpc>
            <a:spcBef>
              <a:spcPct val="0"/>
            </a:spcBef>
            <a:spcAft>
              <a:spcPct val="35000"/>
            </a:spcAft>
            <a:buFont typeface="Arial" panose="020B0604020202020204" pitchFamily="34" charset="0"/>
            <a:buNone/>
          </a:pPr>
          <a:r>
            <a:rPr lang="en-GB" sz="1500" kern="1200" dirty="0"/>
            <a:t>-Viruses/worms/trojans</a:t>
          </a:r>
        </a:p>
        <a:p>
          <a:pPr marL="0" lvl="0" indent="0" algn="ctr" defTabSz="666750">
            <a:lnSpc>
              <a:spcPct val="90000"/>
            </a:lnSpc>
            <a:spcBef>
              <a:spcPct val="0"/>
            </a:spcBef>
            <a:spcAft>
              <a:spcPct val="35000"/>
            </a:spcAft>
            <a:buFont typeface="Arial" panose="020B0604020202020204" pitchFamily="34" charset="0"/>
            <a:buNone/>
          </a:pPr>
          <a:r>
            <a:rPr lang="en-GB" sz="1500" kern="1200" dirty="0"/>
            <a:t>-Ransom</a:t>
          </a:r>
        </a:p>
      </dsp:txBody>
      <dsp:txXfrm>
        <a:off x="7369803" y="188253"/>
        <a:ext cx="2096700" cy="1397799"/>
      </dsp:txXfrm>
    </dsp:sp>
    <dsp:sp modelId="{0C31A3A1-C3D2-7346-AB7D-2254EC7A0668}">
      <dsp:nvSpPr>
        <dsp:cNvPr id="0" name=""/>
        <dsp:cNvSpPr/>
      </dsp:nvSpPr>
      <dsp:spPr>
        <a:xfrm>
          <a:off x="2724" y="1964974"/>
          <a:ext cx="4210240" cy="168409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dirty="0"/>
            <a:t>Cyber-enabled crimes </a:t>
          </a:r>
        </a:p>
      </dsp:txBody>
      <dsp:txXfrm>
        <a:off x="844772" y="1964974"/>
        <a:ext cx="2526144" cy="1684096"/>
      </dsp:txXfrm>
    </dsp:sp>
    <dsp:sp modelId="{AEF59B5C-8441-8F4C-BAF0-3598C0B9245D}">
      <dsp:nvSpPr>
        <dsp:cNvPr id="0" name=""/>
        <dsp:cNvSpPr/>
      </dsp:nvSpPr>
      <dsp:spPr>
        <a:xfrm>
          <a:off x="3665633" y="2108122"/>
          <a:ext cx="3494499" cy="1397799"/>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Traditional crime escalated by computers</a:t>
          </a:r>
        </a:p>
      </dsp:txBody>
      <dsp:txXfrm>
        <a:off x="4364533" y="2108122"/>
        <a:ext cx="2096700" cy="1397799"/>
      </dsp:txXfrm>
    </dsp:sp>
    <dsp:sp modelId="{C7598FC3-6ABF-9A44-8EA5-7A3A9909FDB4}">
      <dsp:nvSpPr>
        <dsp:cNvPr id="0" name=""/>
        <dsp:cNvSpPr/>
      </dsp:nvSpPr>
      <dsp:spPr>
        <a:xfrm>
          <a:off x="6670903" y="2108122"/>
          <a:ext cx="3494499" cy="1397799"/>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-Fraud</a:t>
          </a:r>
        </a:p>
        <a:p>
          <a:pPr marL="0" lvl="0" indent="0" algn="ctr" defTabSz="666750">
            <a:lnSpc>
              <a:spcPct val="90000"/>
            </a:lnSpc>
            <a:spcBef>
              <a:spcPct val="0"/>
            </a:spcBef>
            <a:spcAft>
              <a:spcPct val="35000"/>
            </a:spcAft>
            <a:buNone/>
          </a:pPr>
          <a:r>
            <a:rPr lang="en-GB" sz="1500" kern="1200" dirty="0"/>
            <a:t>-Piracy</a:t>
          </a:r>
        </a:p>
        <a:p>
          <a:pPr marL="0" lvl="0" indent="0" algn="ctr" defTabSz="666750">
            <a:lnSpc>
              <a:spcPct val="90000"/>
            </a:lnSpc>
            <a:spcBef>
              <a:spcPct val="0"/>
            </a:spcBef>
            <a:spcAft>
              <a:spcPct val="35000"/>
            </a:spcAft>
            <a:buNone/>
          </a:pPr>
          <a:r>
            <a:rPr lang="en-GB" sz="1500" kern="1200" dirty="0"/>
            <a:t>-Cyberbullying</a:t>
          </a:r>
        </a:p>
        <a:p>
          <a:pPr marL="0" lvl="0" indent="0" algn="ctr" defTabSz="666750">
            <a:lnSpc>
              <a:spcPct val="90000"/>
            </a:lnSpc>
            <a:spcBef>
              <a:spcPct val="0"/>
            </a:spcBef>
            <a:spcAft>
              <a:spcPct val="35000"/>
            </a:spcAft>
            <a:buNone/>
          </a:pPr>
          <a:r>
            <a:rPr lang="en-GB" sz="1500" kern="1200" dirty="0"/>
            <a:t>-Data theft</a:t>
          </a:r>
        </a:p>
      </dsp:txBody>
      <dsp:txXfrm>
        <a:off x="7369803" y="2108122"/>
        <a:ext cx="2096700" cy="13977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3DC3D-1E2A-9143-9CAB-D8CF1955A957}">
      <dsp:nvSpPr>
        <dsp:cNvPr id="0" name=""/>
        <dsp:cNvSpPr/>
      </dsp:nvSpPr>
      <dsp:spPr>
        <a:xfrm>
          <a:off x="0" y="0"/>
          <a:ext cx="8405164" cy="9977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60% of the world have access to the internet – 4.7 billion people (Hawdon, 2021)</a:t>
          </a:r>
        </a:p>
      </dsp:txBody>
      <dsp:txXfrm>
        <a:off x="29224" y="29224"/>
        <a:ext cx="7244155" cy="939345"/>
      </dsp:txXfrm>
    </dsp:sp>
    <dsp:sp modelId="{04B7C732-47D6-F946-9DA5-71BF312189D4}">
      <dsp:nvSpPr>
        <dsp:cNvPr id="0" name=""/>
        <dsp:cNvSpPr/>
      </dsp:nvSpPr>
      <dsp:spPr>
        <a:xfrm>
          <a:off x="703932" y="1179210"/>
          <a:ext cx="8405164" cy="997793"/>
        </a:xfrm>
        <a:prstGeom prst="roundRect">
          <a:avLst>
            <a:gd name="adj" fmla="val 10000"/>
          </a:avLst>
        </a:prstGeom>
        <a:solidFill>
          <a:schemeClr val="accent2">
            <a:hueOff val="-508436"/>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745,000 cases of computer misuse reported in the UK (National Crime Agency, 2023).</a:t>
          </a:r>
        </a:p>
      </dsp:txBody>
      <dsp:txXfrm>
        <a:off x="733156" y="1208434"/>
        <a:ext cx="6994218" cy="939345"/>
      </dsp:txXfrm>
    </dsp:sp>
    <dsp:sp modelId="{B2B6B4DA-3585-8F49-B5A1-0A901219EA57}">
      <dsp:nvSpPr>
        <dsp:cNvPr id="0" name=""/>
        <dsp:cNvSpPr/>
      </dsp:nvSpPr>
      <dsp:spPr>
        <a:xfrm>
          <a:off x="1397358" y="2358420"/>
          <a:ext cx="8405164" cy="997793"/>
        </a:xfrm>
        <a:prstGeom prst="roundRect">
          <a:avLst>
            <a:gd name="adj" fmla="val 10000"/>
          </a:avLst>
        </a:prstGeom>
        <a:solidFill>
          <a:schemeClr val="accent2">
            <a:hueOff val="-1016871"/>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Decrease from 2019 = 1million reported cases of computer misuse (National Crime Agency, 2020)</a:t>
          </a:r>
        </a:p>
      </dsp:txBody>
      <dsp:txXfrm>
        <a:off x="1426582" y="2387644"/>
        <a:ext cx="7004725" cy="939345"/>
      </dsp:txXfrm>
    </dsp:sp>
    <dsp:sp modelId="{BAD72FE2-6A6B-0946-A5BB-0711C0B11F9E}">
      <dsp:nvSpPr>
        <dsp:cNvPr id="0" name=""/>
        <dsp:cNvSpPr/>
      </dsp:nvSpPr>
      <dsp:spPr>
        <a:xfrm>
          <a:off x="2101291" y="3537630"/>
          <a:ext cx="8405164" cy="997793"/>
        </a:xfrm>
        <a:prstGeom prst="roundRect">
          <a:avLst>
            <a:gd name="adj" fmla="val 10000"/>
          </a:avLst>
        </a:prstGeom>
        <a:solidFill>
          <a:schemeClr val="accent2">
            <a:hueOff val="-15253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Pursue</a:t>
          </a:r>
          <a:r>
            <a:rPr lang="en-US" sz="2300" kern="1200" baseline="0" dirty="0"/>
            <a:t> over protect  (Correia, 2022)</a:t>
          </a:r>
          <a:endParaRPr lang="en-US" sz="2300" kern="1200" dirty="0"/>
        </a:p>
      </dsp:txBody>
      <dsp:txXfrm>
        <a:off x="2130515" y="3566854"/>
        <a:ext cx="6994218" cy="939345"/>
      </dsp:txXfrm>
    </dsp:sp>
    <dsp:sp modelId="{81ECEBA6-A074-7444-A1E2-72CEEC2FDAA2}">
      <dsp:nvSpPr>
        <dsp:cNvPr id="0" name=""/>
        <dsp:cNvSpPr/>
      </dsp:nvSpPr>
      <dsp:spPr>
        <a:xfrm>
          <a:off x="7756599" y="764218"/>
          <a:ext cx="648565" cy="6485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7902526" y="764218"/>
        <a:ext cx="356711" cy="488045"/>
      </dsp:txXfrm>
    </dsp:sp>
    <dsp:sp modelId="{64DD9A92-C94D-7842-9BDF-922E90E0C11E}">
      <dsp:nvSpPr>
        <dsp:cNvPr id="0" name=""/>
        <dsp:cNvSpPr/>
      </dsp:nvSpPr>
      <dsp:spPr>
        <a:xfrm>
          <a:off x="8460531" y="1943429"/>
          <a:ext cx="648565" cy="648565"/>
        </a:xfrm>
        <a:prstGeom prst="downArrow">
          <a:avLst>
            <a:gd name="adj1" fmla="val 55000"/>
            <a:gd name="adj2" fmla="val 45000"/>
          </a:avLst>
        </a:prstGeom>
        <a:solidFill>
          <a:schemeClr val="accent2">
            <a:tint val="40000"/>
            <a:alpha val="90000"/>
            <a:hueOff val="-807849"/>
            <a:satOff val="4162"/>
            <a:lumOff val="708"/>
            <a:alphaOff val="0"/>
          </a:schemeClr>
        </a:solidFill>
        <a:ln w="12700" cap="flat" cmpd="sng" algn="ctr">
          <a:solidFill>
            <a:schemeClr val="accent2">
              <a:tint val="40000"/>
              <a:alpha val="90000"/>
              <a:hueOff val="-807849"/>
              <a:satOff val="4162"/>
              <a:lumOff val="7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8606458" y="1943429"/>
        <a:ext cx="356711" cy="488045"/>
      </dsp:txXfrm>
    </dsp:sp>
    <dsp:sp modelId="{DB5923C2-6D06-BE46-AFAC-836470206905}">
      <dsp:nvSpPr>
        <dsp:cNvPr id="0" name=""/>
        <dsp:cNvSpPr/>
      </dsp:nvSpPr>
      <dsp:spPr>
        <a:xfrm>
          <a:off x="9153957" y="3122639"/>
          <a:ext cx="648565" cy="648565"/>
        </a:xfrm>
        <a:prstGeom prst="downArrow">
          <a:avLst>
            <a:gd name="adj1" fmla="val 55000"/>
            <a:gd name="adj2" fmla="val 45000"/>
          </a:avLst>
        </a:prstGeom>
        <a:solidFill>
          <a:schemeClr val="accent2">
            <a:tint val="40000"/>
            <a:alpha val="90000"/>
            <a:hueOff val="-1615697"/>
            <a:satOff val="8325"/>
            <a:lumOff val="1417"/>
            <a:alphaOff val="0"/>
          </a:schemeClr>
        </a:solidFill>
        <a:ln w="12700" cap="flat" cmpd="sng" algn="ctr">
          <a:solidFill>
            <a:schemeClr val="accent2">
              <a:tint val="40000"/>
              <a:alpha val="90000"/>
              <a:hueOff val="-1615697"/>
              <a:satOff val="8325"/>
              <a:lumOff val="14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9299884" y="3122639"/>
        <a:ext cx="356711" cy="488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9C041D-8F97-3440-BA35-6C131DD7E9F6}">
      <dsp:nvSpPr>
        <dsp:cNvPr id="0" name=""/>
        <dsp:cNvSpPr/>
      </dsp:nvSpPr>
      <dsp:spPr>
        <a:xfrm>
          <a:off x="1590332" y="205"/>
          <a:ext cx="3488471" cy="209308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noProof="0" dirty="0">
              <a:latin typeface="Arial" panose="020B0604020202020204" pitchFamily="34" charset="0"/>
              <a:cs typeface="Arial" panose="020B0604020202020204" pitchFamily="34" charset="0"/>
            </a:rPr>
            <a:t>Organised</a:t>
          </a:r>
          <a:r>
            <a:rPr lang="en-US" sz="2400" kern="1200" dirty="0">
              <a:latin typeface="Arial" panose="020B0604020202020204" pitchFamily="34" charset="0"/>
              <a:cs typeface="Arial" panose="020B0604020202020204" pitchFamily="34" charset="0"/>
            </a:rPr>
            <a:t> crime groups have capitalised cyber crime to carry out criminal activity</a:t>
          </a:r>
        </a:p>
      </dsp:txBody>
      <dsp:txXfrm>
        <a:off x="1590332" y="205"/>
        <a:ext cx="3488471" cy="2093083"/>
      </dsp:txXfrm>
    </dsp:sp>
    <dsp:sp modelId="{9BAA8E0A-A07E-6541-8D09-0223DC4513FB}">
      <dsp:nvSpPr>
        <dsp:cNvPr id="0" name=""/>
        <dsp:cNvSpPr/>
      </dsp:nvSpPr>
      <dsp:spPr>
        <a:xfrm>
          <a:off x="5427651" y="205"/>
          <a:ext cx="3488471" cy="209308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Enticing = undetected to commit crimes, and can form crime network for collaborative efforts with other criminals</a:t>
          </a:r>
        </a:p>
      </dsp:txBody>
      <dsp:txXfrm>
        <a:off x="5427651" y="205"/>
        <a:ext cx="3488471" cy="2093083"/>
      </dsp:txXfrm>
    </dsp:sp>
    <dsp:sp modelId="{9C3F30BF-5384-AD47-9BBE-350A0622FE38}">
      <dsp:nvSpPr>
        <dsp:cNvPr id="0" name=""/>
        <dsp:cNvSpPr/>
      </dsp:nvSpPr>
      <dsp:spPr>
        <a:xfrm>
          <a:off x="1590332" y="2442135"/>
          <a:ext cx="3488471" cy="209308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80% of cyber crime is the result of organised crime</a:t>
          </a:r>
        </a:p>
      </dsp:txBody>
      <dsp:txXfrm>
        <a:off x="1590332" y="2442135"/>
        <a:ext cx="3488471" cy="2093083"/>
      </dsp:txXfrm>
    </dsp:sp>
    <dsp:sp modelId="{3900CD6C-7BA1-0448-B7F7-993B1934414A}">
      <dsp:nvSpPr>
        <dsp:cNvPr id="0" name=""/>
        <dsp:cNvSpPr/>
      </dsp:nvSpPr>
      <dsp:spPr>
        <a:xfrm>
          <a:off x="5427651" y="2442135"/>
          <a:ext cx="3488471" cy="20930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Committed by intelligent people with no fear of consequence.</a:t>
          </a:r>
        </a:p>
      </dsp:txBody>
      <dsp:txXfrm>
        <a:off x="5427651" y="2442135"/>
        <a:ext cx="3488471" cy="20930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DBBEE-4486-DE4D-99F0-F58E716D036E}">
      <dsp:nvSpPr>
        <dsp:cNvPr id="0" name=""/>
        <dsp:cNvSpPr/>
      </dsp:nvSpPr>
      <dsp:spPr>
        <a:xfrm>
          <a:off x="2366500" y="1586"/>
          <a:ext cx="1419449" cy="9226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How? </a:t>
          </a:r>
        </a:p>
      </dsp:txBody>
      <dsp:txXfrm>
        <a:off x="2411540" y="46626"/>
        <a:ext cx="1329369" cy="832562"/>
      </dsp:txXfrm>
    </dsp:sp>
    <dsp:sp modelId="{5C103CB7-6CC2-5D4C-B052-E0472D98A6A5}">
      <dsp:nvSpPr>
        <dsp:cNvPr id="0" name=""/>
        <dsp:cNvSpPr/>
      </dsp:nvSpPr>
      <dsp:spPr>
        <a:xfrm>
          <a:off x="1233269" y="462907"/>
          <a:ext cx="3685912" cy="3685912"/>
        </a:xfrm>
        <a:custGeom>
          <a:avLst/>
          <a:gdLst/>
          <a:ahLst/>
          <a:cxnLst/>
          <a:rect l="0" t="0" r="0" b="0"/>
          <a:pathLst>
            <a:path>
              <a:moveTo>
                <a:pt x="2742745" y="234582"/>
              </a:moveTo>
              <a:arcTo wR="1842956" hR="1842956" stAng="17953465" swAng="121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9E02158-1F84-2E4A-937D-1FF40F0B4C08}">
      <dsp:nvSpPr>
        <dsp:cNvPr id="0" name=""/>
        <dsp:cNvSpPr/>
      </dsp:nvSpPr>
      <dsp:spPr>
        <a:xfrm>
          <a:off x="4119256" y="1275037"/>
          <a:ext cx="1419449" cy="9226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Citizens</a:t>
          </a:r>
        </a:p>
      </dsp:txBody>
      <dsp:txXfrm>
        <a:off x="4164296" y="1320077"/>
        <a:ext cx="1329369" cy="832562"/>
      </dsp:txXfrm>
    </dsp:sp>
    <dsp:sp modelId="{8FAF8866-0EBC-5345-9BDB-F6C8F514D54E}">
      <dsp:nvSpPr>
        <dsp:cNvPr id="0" name=""/>
        <dsp:cNvSpPr/>
      </dsp:nvSpPr>
      <dsp:spPr>
        <a:xfrm>
          <a:off x="1233269" y="462907"/>
          <a:ext cx="3685912" cy="3685912"/>
        </a:xfrm>
        <a:custGeom>
          <a:avLst/>
          <a:gdLst/>
          <a:ahLst/>
          <a:cxnLst/>
          <a:rect l="0" t="0" r="0" b="0"/>
          <a:pathLst>
            <a:path>
              <a:moveTo>
                <a:pt x="3681490" y="1970539"/>
              </a:moveTo>
              <a:arcTo wR="1842956" hR="1842956" stAng="21838178" swAng="135969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8BAD7DD-5AF1-1940-9527-4F52EE437ACB}">
      <dsp:nvSpPr>
        <dsp:cNvPr id="0" name=""/>
        <dsp:cNvSpPr/>
      </dsp:nvSpPr>
      <dsp:spPr>
        <a:xfrm>
          <a:off x="3449763" y="3335525"/>
          <a:ext cx="1419449" cy="9226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Businesses</a:t>
          </a:r>
        </a:p>
      </dsp:txBody>
      <dsp:txXfrm>
        <a:off x="3494803" y="3380565"/>
        <a:ext cx="1329369" cy="832562"/>
      </dsp:txXfrm>
    </dsp:sp>
    <dsp:sp modelId="{328B47C6-F9F4-6B46-834E-4B8B2441036B}">
      <dsp:nvSpPr>
        <dsp:cNvPr id="0" name=""/>
        <dsp:cNvSpPr/>
      </dsp:nvSpPr>
      <dsp:spPr>
        <a:xfrm>
          <a:off x="1233269" y="462907"/>
          <a:ext cx="3685912" cy="3685912"/>
        </a:xfrm>
        <a:custGeom>
          <a:avLst/>
          <a:gdLst/>
          <a:ahLst/>
          <a:cxnLst/>
          <a:rect l="0" t="0" r="0" b="0"/>
          <a:pathLst>
            <a:path>
              <a:moveTo>
                <a:pt x="2069113" y="3671983"/>
              </a:moveTo>
              <a:arcTo wR="1842956" hR="1842956" stAng="4977073" swAng="84585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93552C6-36D7-4046-A9BA-4CC53B4CCC55}">
      <dsp:nvSpPr>
        <dsp:cNvPr id="0" name=""/>
        <dsp:cNvSpPr/>
      </dsp:nvSpPr>
      <dsp:spPr>
        <a:xfrm>
          <a:off x="1283238" y="3335525"/>
          <a:ext cx="1419449" cy="9226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Infrastructure </a:t>
          </a:r>
        </a:p>
      </dsp:txBody>
      <dsp:txXfrm>
        <a:off x="1328278" y="3380565"/>
        <a:ext cx="1329369" cy="832562"/>
      </dsp:txXfrm>
    </dsp:sp>
    <dsp:sp modelId="{A49119FD-6C20-7A46-8A42-7AB43BFBEF9F}">
      <dsp:nvSpPr>
        <dsp:cNvPr id="0" name=""/>
        <dsp:cNvSpPr/>
      </dsp:nvSpPr>
      <dsp:spPr>
        <a:xfrm>
          <a:off x="1233269" y="462907"/>
          <a:ext cx="3685912" cy="3685912"/>
        </a:xfrm>
        <a:custGeom>
          <a:avLst/>
          <a:gdLst/>
          <a:ahLst/>
          <a:cxnLst/>
          <a:rect l="0" t="0" r="0" b="0"/>
          <a:pathLst>
            <a:path>
              <a:moveTo>
                <a:pt x="195517" y="2669051"/>
              </a:moveTo>
              <a:arcTo wR="1842956" hR="1842956" stAng="9202132" swAng="135969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FFF05FF-F97E-2D47-8D02-21D4A534EB59}">
      <dsp:nvSpPr>
        <dsp:cNvPr id="0" name=""/>
        <dsp:cNvSpPr/>
      </dsp:nvSpPr>
      <dsp:spPr>
        <a:xfrm>
          <a:off x="613745" y="1275037"/>
          <a:ext cx="1419449" cy="9226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Public services</a:t>
          </a:r>
        </a:p>
      </dsp:txBody>
      <dsp:txXfrm>
        <a:off x="658785" y="1320077"/>
        <a:ext cx="1329369" cy="832562"/>
      </dsp:txXfrm>
    </dsp:sp>
    <dsp:sp modelId="{A1D1E8F2-05C4-5A4B-99E8-CB8BDC56C538}">
      <dsp:nvSpPr>
        <dsp:cNvPr id="0" name=""/>
        <dsp:cNvSpPr/>
      </dsp:nvSpPr>
      <dsp:spPr>
        <a:xfrm>
          <a:off x="1233269" y="462907"/>
          <a:ext cx="3685912" cy="3685912"/>
        </a:xfrm>
        <a:custGeom>
          <a:avLst/>
          <a:gdLst/>
          <a:ahLst/>
          <a:cxnLst/>
          <a:rect l="0" t="0" r="0" b="0"/>
          <a:pathLst>
            <a:path>
              <a:moveTo>
                <a:pt x="443318" y="643997"/>
              </a:moveTo>
              <a:arcTo wR="1842956" hR="1842956" stAng="13235043" swAng="121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6D8820-2B6C-4746-84BC-0DA54C1FA78F}">
      <dsp:nvSpPr>
        <dsp:cNvPr id="0" name=""/>
        <dsp:cNvSpPr/>
      </dsp:nvSpPr>
      <dsp:spPr>
        <a:xfrm>
          <a:off x="714732" y="1466"/>
          <a:ext cx="2839417" cy="17036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Exploitation of the vulnerable </a:t>
          </a:r>
        </a:p>
      </dsp:txBody>
      <dsp:txXfrm>
        <a:off x="714732" y="1466"/>
        <a:ext cx="2839417" cy="1703650"/>
      </dsp:txXfrm>
    </dsp:sp>
    <dsp:sp modelId="{CCAA0DA7-5860-0B40-A203-5CF4F4F9967F}">
      <dsp:nvSpPr>
        <dsp:cNvPr id="0" name=""/>
        <dsp:cNvSpPr/>
      </dsp:nvSpPr>
      <dsp:spPr>
        <a:xfrm>
          <a:off x="3838091" y="1466"/>
          <a:ext cx="2839417" cy="17036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Harm to the UK economy, infrastructure and institutions</a:t>
          </a:r>
        </a:p>
      </dsp:txBody>
      <dsp:txXfrm>
        <a:off x="3838091" y="1466"/>
        <a:ext cx="2839417" cy="1703650"/>
      </dsp:txXfrm>
    </dsp:sp>
    <dsp:sp modelId="{0029D9BF-281B-D94A-B243-AFD67C16FA83}">
      <dsp:nvSpPr>
        <dsp:cNvPr id="0" name=""/>
        <dsp:cNvSpPr/>
      </dsp:nvSpPr>
      <dsp:spPr>
        <a:xfrm>
          <a:off x="6961450" y="1466"/>
          <a:ext cx="2839417" cy="17036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Advances in technology</a:t>
          </a:r>
        </a:p>
      </dsp:txBody>
      <dsp:txXfrm>
        <a:off x="6961450" y="1466"/>
        <a:ext cx="2839417" cy="1703650"/>
      </dsp:txXfrm>
    </dsp:sp>
    <dsp:sp modelId="{38BC39C5-782D-D443-B5C5-821158FB53C3}">
      <dsp:nvSpPr>
        <dsp:cNvPr id="0" name=""/>
        <dsp:cNvSpPr/>
      </dsp:nvSpPr>
      <dsp:spPr>
        <a:xfrm>
          <a:off x="3838091" y="1989058"/>
          <a:ext cx="2839417" cy="17036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The hidden nature of serious and organised crime</a:t>
          </a:r>
        </a:p>
      </dsp:txBody>
      <dsp:txXfrm>
        <a:off x="3838091" y="1989058"/>
        <a:ext cx="2839417" cy="17036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342E5-B7CE-EA4D-A7DE-576216FE1786}">
      <dsp:nvSpPr>
        <dsp:cNvPr id="0" name=""/>
        <dsp:cNvSpPr/>
      </dsp:nvSpPr>
      <dsp:spPr>
        <a:xfrm>
          <a:off x="0" y="108366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60B6DC-FB6D-0947-9378-25F34679FEC7}">
      <dsp:nvSpPr>
        <dsp:cNvPr id="0" name=""/>
        <dsp:cNvSpPr/>
      </dsp:nvSpPr>
      <dsp:spPr>
        <a:xfrm>
          <a:off x="328612" y="139584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US" sz="4900" kern="1200" dirty="0"/>
            <a:t>Women </a:t>
          </a:r>
        </a:p>
      </dsp:txBody>
      <dsp:txXfrm>
        <a:off x="383617" y="1450847"/>
        <a:ext cx="2847502" cy="1768010"/>
      </dsp:txXfrm>
    </dsp:sp>
    <dsp:sp modelId="{8A8A182E-25FF-CD4A-82B7-9A6CD5A13382}">
      <dsp:nvSpPr>
        <dsp:cNvPr id="0" name=""/>
        <dsp:cNvSpPr/>
      </dsp:nvSpPr>
      <dsp:spPr>
        <a:xfrm>
          <a:off x="3614737" y="108366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20DCD5-923B-C846-9092-205942475C83}">
      <dsp:nvSpPr>
        <dsp:cNvPr id="0" name=""/>
        <dsp:cNvSpPr/>
      </dsp:nvSpPr>
      <dsp:spPr>
        <a:xfrm>
          <a:off x="3943350" y="139584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US" sz="4900" kern="1200" dirty="0"/>
            <a:t>Children </a:t>
          </a:r>
        </a:p>
      </dsp:txBody>
      <dsp:txXfrm>
        <a:off x="3998355" y="1450847"/>
        <a:ext cx="2847502" cy="1768010"/>
      </dsp:txXfrm>
    </dsp:sp>
    <dsp:sp modelId="{0A5C5C0F-960A-BE4E-A599-F2D82162C10C}">
      <dsp:nvSpPr>
        <dsp:cNvPr id="0" name=""/>
        <dsp:cNvSpPr/>
      </dsp:nvSpPr>
      <dsp:spPr>
        <a:xfrm>
          <a:off x="7229475" y="108366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0D0ADA-6C79-2748-9357-599C4734C904}">
      <dsp:nvSpPr>
        <dsp:cNvPr id="0" name=""/>
        <dsp:cNvSpPr/>
      </dsp:nvSpPr>
      <dsp:spPr>
        <a:xfrm>
          <a:off x="7558087" y="139584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US" sz="4900" kern="1200" dirty="0"/>
            <a:t>Home users </a:t>
          </a:r>
        </a:p>
      </dsp:txBody>
      <dsp:txXfrm>
        <a:off x="7613092" y="1450847"/>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6173A-62C2-1743-9CB3-EB39FB71002E}">
      <dsp:nvSpPr>
        <dsp:cNvPr id="0" name=""/>
        <dsp:cNvSpPr/>
      </dsp:nvSpPr>
      <dsp:spPr>
        <a:xfrm>
          <a:off x="0" y="3366521"/>
          <a:ext cx="6967728" cy="22088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Organised crime groups use cybercrime for:</a:t>
          </a:r>
        </a:p>
      </dsp:txBody>
      <dsp:txXfrm>
        <a:off x="0" y="3366521"/>
        <a:ext cx="6967728" cy="1192753"/>
      </dsp:txXfrm>
    </dsp:sp>
    <dsp:sp modelId="{3B852F11-3412-D442-94F1-C56353A2CC35}">
      <dsp:nvSpPr>
        <dsp:cNvPr id="0" name=""/>
        <dsp:cNvSpPr/>
      </dsp:nvSpPr>
      <dsp:spPr>
        <a:xfrm>
          <a:off x="3402" y="4515099"/>
          <a:ext cx="2320307" cy="101604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Counter fitting physical currency</a:t>
          </a:r>
        </a:p>
      </dsp:txBody>
      <dsp:txXfrm>
        <a:off x="3402" y="4515099"/>
        <a:ext cx="2320307" cy="1016049"/>
      </dsp:txXfrm>
    </dsp:sp>
    <dsp:sp modelId="{8828397D-C9F4-924A-AF5C-A2246C346976}">
      <dsp:nvSpPr>
        <dsp:cNvPr id="0" name=""/>
        <dsp:cNvSpPr/>
      </dsp:nvSpPr>
      <dsp:spPr>
        <a:xfrm>
          <a:off x="2323710" y="4515099"/>
          <a:ext cx="2320307" cy="101604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dirty="0"/>
            <a:t>Encryption </a:t>
          </a:r>
        </a:p>
      </dsp:txBody>
      <dsp:txXfrm>
        <a:off x="2323710" y="4515099"/>
        <a:ext cx="2320307" cy="1016049"/>
      </dsp:txXfrm>
    </dsp:sp>
    <dsp:sp modelId="{11427384-4CFC-D640-A8AD-D23BE0B7FD95}">
      <dsp:nvSpPr>
        <dsp:cNvPr id="0" name=""/>
        <dsp:cNvSpPr/>
      </dsp:nvSpPr>
      <dsp:spPr>
        <a:xfrm>
          <a:off x="4644017" y="4515099"/>
          <a:ext cx="2320307" cy="101604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dirty="0"/>
            <a:t>Dark Web</a:t>
          </a:r>
        </a:p>
      </dsp:txBody>
      <dsp:txXfrm>
        <a:off x="4644017" y="4515099"/>
        <a:ext cx="2320307" cy="1016049"/>
      </dsp:txXfrm>
    </dsp:sp>
    <dsp:sp modelId="{093C7EEE-ECA3-9D40-B3C1-9D046C6B1763}">
      <dsp:nvSpPr>
        <dsp:cNvPr id="0" name=""/>
        <dsp:cNvSpPr/>
      </dsp:nvSpPr>
      <dsp:spPr>
        <a:xfrm rot="10800000">
          <a:off x="0" y="2515"/>
          <a:ext cx="6967728" cy="339713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Corrupting software to </a:t>
          </a:r>
          <a:r>
            <a:rPr lang="en-US" sz="2000" b="1" kern="1200" dirty="0"/>
            <a:t>weaken a political system</a:t>
          </a:r>
        </a:p>
        <a:p>
          <a:pPr marL="0" lvl="0" indent="0" algn="ctr" defTabSz="889000">
            <a:lnSpc>
              <a:spcPct val="90000"/>
            </a:lnSpc>
            <a:spcBef>
              <a:spcPct val="0"/>
            </a:spcBef>
            <a:spcAft>
              <a:spcPct val="35000"/>
            </a:spcAft>
            <a:buNone/>
          </a:pPr>
          <a:r>
            <a:rPr lang="en-US" sz="2000" b="0" kern="1200" dirty="0"/>
            <a:t>-</a:t>
          </a:r>
          <a:r>
            <a:rPr lang="en-US" sz="2000" b="1" kern="1200" dirty="0"/>
            <a:t> </a:t>
          </a:r>
          <a:r>
            <a:rPr lang="en-US" sz="2000" b="0" kern="1200" dirty="0"/>
            <a:t>Integrity computer crimes</a:t>
          </a:r>
        </a:p>
        <a:p>
          <a:pPr marL="0" lvl="0" indent="0" algn="ctr" defTabSz="889000">
            <a:lnSpc>
              <a:spcPct val="90000"/>
            </a:lnSpc>
            <a:spcBef>
              <a:spcPct val="0"/>
            </a:spcBef>
            <a:spcAft>
              <a:spcPct val="35000"/>
            </a:spcAft>
            <a:buNone/>
          </a:pPr>
          <a:r>
            <a:rPr lang="en-US" sz="2000" b="0" kern="1200" dirty="0"/>
            <a:t>-Computer content crimes</a:t>
          </a:r>
        </a:p>
        <a:p>
          <a:pPr marL="0" lvl="0" indent="0" algn="ctr" defTabSz="889000">
            <a:lnSpc>
              <a:spcPct val="90000"/>
            </a:lnSpc>
            <a:spcBef>
              <a:spcPct val="0"/>
            </a:spcBef>
            <a:spcAft>
              <a:spcPct val="35000"/>
            </a:spcAft>
            <a:buNone/>
          </a:pPr>
          <a:r>
            <a:rPr lang="en-US" sz="2000" b="0" kern="1200" dirty="0"/>
            <a:t>-Financial cyber crimes</a:t>
          </a:r>
        </a:p>
        <a:p>
          <a:pPr marL="0" lvl="0" indent="0" algn="ctr" defTabSz="889000">
            <a:lnSpc>
              <a:spcPct val="90000"/>
            </a:lnSpc>
            <a:spcBef>
              <a:spcPct val="0"/>
            </a:spcBef>
            <a:spcAft>
              <a:spcPct val="35000"/>
            </a:spcAft>
            <a:buNone/>
          </a:pPr>
          <a:r>
            <a:rPr lang="en-US" sz="2000" b="0" kern="1200" dirty="0"/>
            <a:t>= profit or power</a:t>
          </a:r>
        </a:p>
      </dsp:txBody>
      <dsp:txXfrm rot="10800000">
        <a:off x="0" y="2515"/>
        <a:ext cx="6967728" cy="22073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84FE1-1BCE-2949-A49C-9EBECDBA1CB1}">
      <dsp:nvSpPr>
        <dsp:cNvPr id="0" name=""/>
        <dsp:cNvSpPr/>
      </dsp:nvSpPr>
      <dsp:spPr>
        <a:xfrm>
          <a:off x="0" y="2767257"/>
          <a:ext cx="10506456" cy="18156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A survey was distributed to businesses that suffered cyber-attacks during the Covid 19 pandemic and found that there was a spike in cybercrime as soon as the pandemic hit using:</a:t>
          </a:r>
          <a:endParaRPr lang="en-US" sz="1800" kern="1200" dirty="0"/>
        </a:p>
      </dsp:txBody>
      <dsp:txXfrm>
        <a:off x="0" y="2767257"/>
        <a:ext cx="10506456" cy="980435"/>
      </dsp:txXfrm>
    </dsp:sp>
    <dsp:sp modelId="{11BAD0B0-0C08-6045-9E16-3B00F70BDD0E}">
      <dsp:nvSpPr>
        <dsp:cNvPr id="0" name=""/>
        <dsp:cNvSpPr/>
      </dsp:nvSpPr>
      <dsp:spPr>
        <a:xfrm>
          <a:off x="5130" y="3711380"/>
          <a:ext cx="1749365" cy="8351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Phishing = with harmful links </a:t>
          </a:r>
          <a:endParaRPr lang="en-US" sz="1400" kern="1200" dirty="0"/>
        </a:p>
      </dsp:txBody>
      <dsp:txXfrm>
        <a:off x="5130" y="3711380"/>
        <a:ext cx="1749365" cy="835185"/>
      </dsp:txXfrm>
    </dsp:sp>
    <dsp:sp modelId="{61FA4F66-05B3-1A47-92C6-5E5B93624129}">
      <dsp:nvSpPr>
        <dsp:cNvPr id="0" name=""/>
        <dsp:cNvSpPr/>
      </dsp:nvSpPr>
      <dsp:spPr>
        <a:xfrm>
          <a:off x="1754496" y="3711380"/>
          <a:ext cx="1749365" cy="835185"/>
        </a:xfrm>
        <a:prstGeom prst="rect">
          <a:avLst/>
        </a:prstGeom>
        <a:solidFill>
          <a:schemeClr val="accent2">
            <a:tint val="40000"/>
            <a:alpha val="90000"/>
            <a:hueOff val="-323139"/>
            <a:satOff val="1665"/>
            <a:lumOff val="283"/>
            <a:alphaOff val="0"/>
          </a:schemeClr>
        </a:solidFill>
        <a:ln w="12700" cap="flat" cmpd="sng" algn="ctr">
          <a:solidFill>
            <a:schemeClr val="accent2">
              <a:tint val="40000"/>
              <a:alpha val="90000"/>
              <a:hueOff val="-323139"/>
              <a:satOff val="1665"/>
              <a:lumOff val="2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Malware attacks</a:t>
          </a:r>
          <a:endParaRPr lang="en-US" sz="1400" kern="1200" dirty="0"/>
        </a:p>
      </dsp:txBody>
      <dsp:txXfrm>
        <a:off x="1754496" y="3711380"/>
        <a:ext cx="1749365" cy="835185"/>
      </dsp:txXfrm>
    </dsp:sp>
    <dsp:sp modelId="{1C622EC9-6913-4349-9E21-C89E5AAFA158}">
      <dsp:nvSpPr>
        <dsp:cNvPr id="0" name=""/>
        <dsp:cNvSpPr/>
      </dsp:nvSpPr>
      <dsp:spPr>
        <a:xfrm>
          <a:off x="3503862" y="3711380"/>
          <a:ext cx="1749365" cy="835185"/>
        </a:xfrm>
        <a:prstGeom prst="rect">
          <a:avLst/>
        </a:prstGeom>
        <a:solidFill>
          <a:schemeClr val="accent2">
            <a:tint val="40000"/>
            <a:alpha val="90000"/>
            <a:hueOff val="-646279"/>
            <a:satOff val="3330"/>
            <a:lumOff val="567"/>
            <a:alphaOff val="0"/>
          </a:schemeClr>
        </a:solidFill>
        <a:ln w="12700" cap="flat" cmpd="sng" algn="ctr">
          <a:solidFill>
            <a:schemeClr val="accent2">
              <a:tint val="40000"/>
              <a:alpha val="90000"/>
              <a:hueOff val="-646279"/>
              <a:satOff val="3330"/>
              <a:lumOff val="5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Distributed denial of service (DDOS)</a:t>
          </a:r>
          <a:endParaRPr lang="en-US" sz="1400" kern="1200" dirty="0"/>
        </a:p>
      </dsp:txBody>
      <dsp:txXfrm>
        <a:off x="3503862" y="3711380"/>
        <a:ext cx="1749365" cy="835185"/>
      </dsp:txXfrm>
    </dsp:sp>
    <dsp:sp modelId="{82B3FEC5-FB0C-9F47-91B0-5D94A523E626}">
      <dsp:nvSpPr>
        <dsp:cNvPr id="0" name=""/>
        <dsp:cNvSpPr/>
      </dsp:nvSpPr>
      <dsp:spPr>
        <a:xfrm>
          <a:off x="5253228" y="3711380"/>
          <a:ext cx="1749365" cy="835185"/>
        </a:xfrm>
        <a:prstGeom prst="rect">
          <a:avLst/>
        </a:prstGeom>
        <a:solidFill>
          <a:schemeClr val="accent2">
            <a:tint val="40000"/>
            <a:alpha val="90000"/>
            <a:hueOff val="-969418"/>
            <a:satOff val="4995"/>
            <a:lumOff val="850"/>
            <a:alphaOff val="0"/>
          </a:schemeClr>
        </a:solidFill>
        <a:ln w="12700" cap="flat" cmpd="sng" algn="ctr">
          <a:solidFill>
            <a:schemeClr val="accent2">
              <a:tint val="40000"/>
              <a:alpha val="90000"/>
              <a:hueOff val="-969418"/>
              <a:satOff val="4995"/>
              <a:lumOff val="85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Advanced persistent threat (APT)</a:t>
          </a:r>
          <a:endParaRPr lang="en-US" sz="1400" kern="1200" dirty="0"/>
        </a:p>
      </dsp:txBody>
      <dsp:txXfrm>
        <a:off x="5253228" y="3711380"/>
        <a:ext cx="1749365" cy="835185"/>
      </dsp:txXfrm>
    </dsp:sp>
    <dsp:sp modelId="{5CB55842-D3AB-A445-A6C4-BA8F7B96B7B4}">
      <dsp:nvSpPr>
        <dsp:cNvPr id="0" name=""/>
        <dsp:cNvSpPr/>
      </dsp:nvSpPr>
      <dsp:spPr>
        <a:xfrm>
          <a:off x="7002593" y="3711380"/>
          <a:ext cx="1749365" cy="835185"/>
        </a:xfrm>
        <a:prstGeom prst="rect">
          <a:avLst/>
        </a:prstGeom>
        <a:solidFill>
          <a:schemeClr val="accent2">
            <a:tint val="40000"/>
            <a:alpha val="90000"/>
            <a:hueOff val="-1292558"/>
            <a:satOff val="6660"/>
            <a:lumOff val="1134"/>
            <a:alphaOff val="0"/>
          </a:schemeClr>
        </a:solidFill>
        <a:ln w="12700" cap="flat" cmpd="sng" algn="ctr">
          <a:solidFill>
            <a:schemeClr val="accent2">
              <a:tint val="40000"/>
              <a:alpha val="90000"/>
              <a:hueOff val="-1292558"/>
              <a:satOff val="6660"/>
              <a:lumOff val="1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Malicious social media messaging (MSMM)</a:t>
          </a:r>
          <a:endParaRPr lang="en-US" sz="1400" kern="1200" dirty="0"/>
        </a:p>
      </dsp:txBody>
      <dsp:txXfrm>
        <a:off x="7002593" y="3711380"/>
        <a:ext cx="1749365" cy="835185"/>
      </dsp:txXfrm>
    </dsp:sp>
    <dsp:sp modelId="{5CE4E4B8-3310-4C49-9D18-5E56D0315173}">
      <dsp:nvSpPr>
        <dsp:cNvPr id="0" name=""/>
        <dsp:cNvSpPr/>
      </dsp:nvSpPr>
      <dsp:spPr>
        <a:xfrm>
          <a:off x="8751959" y="3711380"/>
          <a:ext cx="1749365" cy="835185"/>
        </a:xfrm>
        <a:prstGeom prst="rect">
          <a:avLst/>
        </a:prstGeom>
        <a:solidFill>
          <a:schemeClr val="accent2">
            <a:tint val="40000"/>
            <a:alpha val="90000"/>
            <a:hueOff val="-1615697"/>
            <a:satOff val="8325"/>
            <a:lumOff val="1417"/>
            <a:alphaOff val="0"/>
          </a:schemeClr>
        </a:solidFill>
        <a:ln w="12700" cap="flat" cmpd="sng" algn="ctr">
          <a:solidFill>
            <a:schemeClr val="accent2">
              <a:tint val="40000"/>
              <a:alpha val="90000"/>
              <a:hueOff val="-1615697"/>
              <a:satOff val="8325"/>
              <a:lumOff val="14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Business email compromise (BEC)</a:t>
          </a:r>
          <a:endParaRPr lang="en-US" sz="1400" kern="1200" dirty="0"/>
        </a:p>
      </dsp:txBody>
      <dsp:txXfrm>
        <a:off x="8751959" y="3711380"/>
        <a:ext cx="1749365" cy="835185"/>
      </dsp:txXfrm>
    </dsp:sp>
    <dsp:sp modelId="{44924801-3CEF-B448-BF24-20310C2DBCC6}">
      <dsp:nvSpPr>
        <dsp:cNvPr id="0" name=""/>
        <dsp:cNvSpPr/>
      </dsp:nvSpPr>
      <dsp:spPr>
        <a:xfrm rot="10800000">
          <a:off x="0" y="2067"/>
          <a:ext cx="10506456" cy="2792424"/>
        </a:xfrm>
        <a:prstGeom prst="upArrowCallout">
          <a:avLst/>
        </a:prstGeom>
        <a:solidFill>
          <a:schemeClr val="accent2">
            <a:hueOff val="-15253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Organised crime groups take advantage of </a:t>
          </a:r>
          <a:r>
            <a:rPr lang="en-US" sz="1800" b="1" kern="1200" dirty="0"/>
            <a:t>global crises </a:t>
          </a:r>
          <a:r>
            <a:rPr lang="en-US" sz="1800" kern="1200" dirty="0"/>
            <a:t>such as the Covid 19 pandemic, to commit criminal activities to oblivious victims and busy workforce.</a:t>
          </a:r>
        </a:p>
        <a:p>
          <a:pPr marL="0" lvl="0" indent="0" algn="ctr" defTabSz="800100">
            <a:lnSpc>
              <a:spcPct val="90000"/>
            </a:lnSpc>
            <a:spcBef>
              <a:spcPct val="0"/>
            </a:spcBef>
            <a:spcAft>
              <a:spcPct val="35000"/>
            </a:spcAft>
            <a:buNone/>
          </a:pPr>
          <a:r>
            <a:rPr lang="en-US" sz="1800" kern="1200" dirty="0"/>
            <a:t>600% increase in Phishing attacks in March 2020 – the start of the pandemic</a:t>
          </a:r>
        </a:p>
      </dsp:txBody>
      <dsp:txXfrm rot="10800000">
        <a:off x="0" y="2067"/>
        <a:ext cx="10506456" cy="181443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8F9AD4-F5B5-EE4A-9585-61F61AE875BE}">
      <dsp:nvSpPr>
        <dsp:cNvPr id="0" name=""/>
        <dsp:cNvSpPr/>
      </dsp:nvSpPr>
      <dsp:spPr>
        <a:xfrm>
          <a:off x="1282" y="166933"/>
          <a:ext cx="4201556" cy="42015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US" sz="2900" kern="1200" dirty="0"/>
            <a:t>Hackers can infiltrate infrastructure, transport and aviation = danger to military defense</a:t>
          </a:r>
        </a:p>
      </dsp:txBody>
      <dsp:txXfrm>
        <a:off x="616586" y="782237"/>
        <a:ext cx="2970948" cy="2970948"/>
      </dsp:txXfrm>
    </dsp:sp>
    <dsp:sp modelId="{2CF556DB-E5DF-4B4F-8957-45814E052EA6}">
      <dsp:nvSpPr>
        <dsp:cNvPr id="0" name=""/>
        <dsp:cNvSpPr/>
      </dsp:nvSpPr>
      <dsp:spPr>
        <a:xfrm rot="5420485">
          <a:off x="4550128" y="1729605"/>
          <a:ext cx="1470544" cy="111415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FB8527B-160D-E449-AF11-C09A7CCB92C4}">
      <dsp:nvSpPr>
        <dsp:cNvPr id="0" name=""/>
        <dsp:cNvSpPr/>
      </dsp:nvSpPr>
      <dsp:spPr>
        <a:xfrm>
          <a:off x="6304899" y="204495"/>
          <a:ext cx="4201556" cy="420155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US" sz="2900" kern="1200" dirty="0"/>
            <a:t> Electrical</a:t>
          </a:r>
        </a:p>
        <a:p>
          <a:pPr marL="0" lvl="0" indent="0" algn="ctr" defTabSz="1289050">
            <a:lnSpc>
              <a:spcPct val="90000"/>
            </a:lnSpc>
            <a:spcBef>
              <a:spcPct val="0"/>
            </a:spcBef>
            <a:spcAft>
              <a:spcPct val="35000"/>
            </a:spcAft>
            <a:buNone/>
          </a:pPr>
          <a:r>
            <a:rPr lang="en-US" sz="2900" kern="1200" dirty="0"/>
            <a:t>                          Energy </a:t>
          </a:r>
        </a:p>
        <a:p>
          <a:pPr marL="0" lvl="0" indent="0" algn="ctr" defTabSz="1289050">
            <a:lnSpc>
              <a:spcPct val="90000"/>
            </a:lnSpc>
            <a:spcBef>
              <a:spcPct val="0"/>
            </a:spcBef>
            <a:spcAft>
              <a:spcPct val="35000"/>
            </a:spcAft>
            <a:buNone/>
          </a:pPr>
          <a:r>
            <a:rPr lang="en-US" sz="2900" kern="1200" dirty="0"/>
            <a:t>                             Nuclear </a:t>
          </a:r>
        </a:p>
      </dsp:txBody>
      <dsp:txXfrm>
        <a:off x="6920203" y="819799"/>
        <a:ext cx="2970948" cy="29709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6FF13-6F57-234C-B14C-C1A895B43D8C}">
      <dsp:nvSpPr>
        <dsp:cNvPr id="0" name=""/>
        <dsp:cNvSpPr/>
      </dsp:nvSpPr>
      <dsp:spPr>
        <a:xfrm>
          <a:off x="0" y="0"/>
          <a:ext cx="8134502" cy="81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Technology advances = cybercrime advances </a:t>
          </a:r>
        </a:p>
      </dsp:txBody>
      <dsp:txXfrm>
        <a:off x="23804" y="23804"/>
        <a:ext cx="7188840" cy="765110"/>
      </dsp:txXfrm>
    </dsp:sp>
    <dsp:sp modelId="{DFD65D7F-BE67-2E48-90A0-8641570BFB07}">
      <dsp:nvSpPr>
        <dsp:cNvPr id="0" name=""/>
        <dsp:cNvSpPr/>
      </dsp:nvSpPr>
      <dsp:spPr>
        <a:xfrm>
          <a:off x="681264" y="960485"/>
          <a:ext cx="8134502" cy="81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Organised crime groups will grow with technological changes to find new ways to </a:t>
          </a:r>
          <a:r>
            <a:rPr lang="en-GB" sz="2100" kern="1200" dirty="0"/>
            <a:t>maximise</a:t>
          </a:r>
          <a:r>
            <a:rPr lang="en-US" sz="2100" kern="1200" dirty="0"/>
            <a:t> profits.</a:t>
          </a:r>
        </a:p>
      </dsp:txBody>
      <dsp:txXfrm>
        <a:off x="705068" y="984289"/>
        <a:ext cx="6877362" cy="765110"/>
      </dsp:txXfrm>
    </dsp:sp>
    <dsp:sp modelId="{79526170-A285-E241-8E06-FCB35186353A}">
      <dsp:nvSpPr>
        <dsp:cNvPr id="0" name=""/>
        <dsp:cNvSpPr/>
      </dsp:nvSpPr>
      <dsp:spPr>
        <a:xfrm>
          <a:off x="1352361" y="1920971"/>
          <a:ext cx="8134502" cy="81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Collaboration between humans and computers </a:t>
          </a:r>
        </a:p>
      </dsp:txBody>
      <dsp:txXfrm>
        <a:off x="1376165" y="1944775"/>
        <a:ext cx="6887530" cy="765110"/>
      </dsp:txXfrm>
    </dsp:sp>
    <dsp:sp modelId="{DBA3107A-C9A6-AE45-884F-BA7FDEE76B6B}">
      <dsp:nvSpPr>
        <dsp:cNvPr id="0" name=""/>
        <dsp:cNvSpPr/>
      </dsp:nvSpPr>
      <dsp:spPr>
        <a:xfrm>
          <a:off x="2033625" y="2881457"/>
          <a:ext cx="8134502" cy="8127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From online chat rooms to coding and hacking = all used for crime</a:t>
          </a:r>
        </a:p>
      </dsp:txBody>
      <dsp:txXfrm>
        <a:off x="2057429" y="2905261"/>
        <a:ext cx="6877362" cy="765110"/>
      </dsp:txXfrm>
    </dsp:sp>
    <dsp:sp modelId="{3ADBA6DE-4F61-F94A-8293-2C8408B97F0B}">
      <dsp:nvSpPr>
        <dsp:cNvPr id="0" name=""/>
        <dsp:cNvSpPr/>
      </dsp:nvSpPr>
      <dsp:spPr>
        <a:xfrm>
          <a:off x="7606235" y="622468"/>
          <a:ext cx="528267" cy="52826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7725095" y="622468"/>
        <a:ext cx="290547" cy="397521"/>
      </dsp:txXfrm>
    </dsp:sp>
    <dsp:sp modelId="{1A353F7E-85B4-1643-A3EE-12AD87635B08}">
      <dsp:nvSpPr>
        <dsp:cNvPr id="0" name=""/>
        <dsp:cNvSpPr/>
      </dsp:nvSpPr>
      <dsp:spPr>
        <a:xfrm>
          <a:off x="8287499" y="1582954"/>
          <a:ext cx="528267" cy="52826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8406359" y="1582954"/>
        <a:ext cx="290547" cy="397521"/>
      </dsp:txXfrm>
    </dsp:sp>
    <dsp:sp modelId="{96426EED-1CA3-C14F-8712-56ADD69EB40E}">
      <dsp:nvSpPr>
        <dsp:cNvPr id="0" name=""/>
        <dsp:cNvSpPr/>
      </dsp:nvSpPr>
      <dsp:spPr>
        <a:xfrm>
          <a:off x="8958596" y="2543440"/>
          <a:ext cx="528267" cy="52826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9077456" y="2543440"/>
        <a:ext cx="290547" cy="3975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F87A15-ED4E-5043-B044-B6B4B75D4F47}">
      <dsp:nvSpPr>
        <dsp:cNvPr id="0" name=""/>
        <dsp:cNvSpPr/>
      </dsp:nvSpPr>
      <dsp:spPr>
        <a:xfrm>
          <a:off x="3268565" y="789673"/>
          <a:ext cx="605512" cy="91440"/>
        </a:xfrm>
        <a:custGeom>
          <a:avLst/>
          <a:gdLst/>
          <a:ahLst/>
          <a:cxnLst/>
          <a:rect l="0" t="0" r="0" b="0"/>
          <a:pathLst>
            <a:path>
              <a:moveTo>
                <a:pt x="0" y="45720"/>
              </a:moveTo>
              <a:lnTo>
                <a:pt x="6055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555418" y="832209"/>
        <a:ext cx="31805" cy="6367"/>
      </dsp:txXfrm>
    </dsp:sp>
    <dsp:sp modelId="{9CBD165F-54A4-1643-908A-0116FACD5395}">
      <dsp:nvSpPr>
        <dsp:cNvPr id="0" name=""/>
        <dsp:cNvSpPr/>
      </dsp:nvSpPr>
      <dsp:spPr>
        <a:xfrm>
          <a:off x="504657" y="5681"/>
          <a:ext cx="2765707" cy="16594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522" tIns="142254" rIns="135522" bIns="142254" numCol="1" spcCol="1270" anchor="ctr" anchorCtr="0">
          <a:noAutofit/>
        </a:bodyPr>
        <a:lstStyle/>
        <a:p>
          <a:pPr marL="0" lvl="0" indent="0" algn="ctr" defTabSz="1422400">
            <a:lnSpc>
              <a:spcPct val="90000"/>
            </a:lnSpc>
            <a:spcBef>
              <a:spcPct val="0"/>
            </a:spcBef>
            <a:spcAft>
              <a:spcPct val="35000"/>
            </a:spcAft>
            <a:buNone/>
          </a:pPr>
          <a:r>
            <a:rPr lang="en-GB" sz="3200" kern="1200" dirty="0"/>
            <a:t>Strategy = combat + prevent </a:t>
          </a:r>
          <a:endParaRPr lang="en-US" sz="3200" kern="1200" dirty="0"/>
        </a:p>
      </dsp:txBody>
      <dsp:txXfrm>
        <a:off x="504657" y="5681"/>
        <a:ext cx="2765707" cy="1659424"/>
      </dsp:txXfrm>
    </dsp:sp>
    <dsp:sp modelId="{43C9068F-C98B-E741-AFBD-17D60F62D016}">
      <dsp:nvSpPr>
        <dsp:cNvPr id="0" name=""/>
        <dsp:cNvSpPr/>
      </dsp:nvSpPr>
      <dsp:spPr>
        <a:xfrm>
          <a:off x="1887511" y="1663305"/>
          <a:ext cx="3401820" cy="605512"/>
        </a:xfrm>
        <a:custGeom>
          <a:avLst/>
          <a:gdLst/>
          <a:ahLst/>
          <a:cxnLst/>
          <a:rect l="0" t="0" r="0" b="0"/>
          <a:pathLst>
            <a:path>
              <a:moveTo>
                <a:pt x="3401820" y="0"/>
              </a:moveTo>
              <a:lnTo>
                <a:pt x="3401820" y="319856"/>
              </a:lnTo>
              <a:lnTo>
                <a:pt x="0" y="319856"/>
              </a:lnTo>
              <a:lnTo>
                <a:pt x="0" y="60551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501901" y="1962878"/>
        <a:ext cx="173039" cy="6367"/>
      </dsp:txXfrm>
    </dsp:sp>
    <dsp:sp modelId="{8CF94A67-845F-3A48-B117-55BC90543B9D}">
      <dsp:nvSpPr>
        <dsp:cNvPr id="0" name=""/>
        <dsp:cNvSpPr/>
      </dsp:nvSpPr>
      <dsp:spPr>
        <a:xfrm>
          <a:off x="3906477" y="5681"/>
          <a:ext cx="2765707" cy="16594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522" tIns="142254" rIns="135522" bIns="142254" numCol="1" spcCol="1270" anchor="ctr" anchorCtr="0">
          <a:noAutofit/>
        </a:bodyPr>
        <a:lstStyle/>
        <a:p>
          <a:pPr marL="0" lvl="0" indent="0" algn="ctr" defTabSz="1422400">
            <a:lnSpc>
              <a:spcPct val="90000"/>
            </a:lnSpc>
            <a:spcBef>
              <a:spcPct val="0"/>
            </a:spcBef>
            <a:spcAft>
              <a:spcPct val="35000"/>
            </a:spcAft>
            <a:buNone/>
          </a:pPr>
          <a:r>
            <a:rPr lang="en-GB" sz="3200" kern="1200" dirty="0"/>
            <a:t>Aims to reduce SOC</a:t>
          </a:r>
          <a:endParaRPr lang="en-US" sz="3200" kern="1200" dirty="0"/>
        </a:p>
      </dsp:txBody>
      <dsp:txXfrm>
        <a:off x="3906477" y="5681"/>
        <a:ext cx="2765707" cy="1659424"/>
      </dsp:txXfrm>
    </dsp:sp>
    <dsp:sp modelId="{B861B22D-02A7-764A-A106-02D8342DC3E0}">
      <dsp:nvSpPr>
        <dsp:cNvPr id="0" name=""/>
        <dsp:cNvSpPr/>
      </dsp:nvSpPr>
      <dsp:spPr>
        <a:xfrm>
          <a:off x="3268565" y="3085210"/>
          <a:ext cx="605512" cy="91440"/>
        </a:xfrm>
        <a:custGeom>
          <a:avLst/>
          <a:gdLst/>
          <a:ahLst/>
          <a:cxnLst/>
          <a:rect l="0" t="0" r="0" b="0"/>
          <a:pathLst>
            <a:path>
              <a:moveTo>
                <a:pt x="0" y="45720"/>
              </a:moveTo>
              <a:lnTo>
                <a:pt x="6055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555418" y="3127747"/>
        <a:ext cx="31805" cy="6367"/>
      </dsp:txXfrm>
    </dsp:sp>
    <dsp:sp modelId="{283A0F8B-2793-B94C-8AF8-F66DF57A6F93}">
      <dsp:nvSpPr>
        <dsp:cNvPr id="0" name=""/>
        <dsp:cNvSpPr/>
      </dsp:nvSpPr>
      <dsp:spPr>
        <a:xfrm>
          <a:off x="504657" y="2301218"/>
          <a:ext cx="2765707" cy="16594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522" tIns="142254" rIns="135522" bIns="142254" numCol="1" spcCol="1270" anchor="ctr" anchorCtr="0">
          <a:noAutofit/>
        </a:bodyPr>
        <a:lstStyle/>
        <a:p>
          <a:pPr marL="0" lvl="0" indent="0" algn="ctr" defTabSz="1422400">
            <a:lnSpc>
              <a:spcPct val="90000"/>
            </a:lnSpc>
            <a:spcBef>
              <a:spcPct val="0"/>
            </a:spcBef>
            <a:spcAft>
              <a:spcPct val="35000"/>
            </a:spcAft>
            <a:buNone/>
          </a:pPr>
          <a:r>
            <a:rPr lang="en-GB" sz="3200" kern="1200" dirty="0"/>
            <a:t>In and around the UK</a:t>
          </a:r>
          <a:endParaRPr lang="en-US" sz="3200" kern="1200" dirty="0"/>
        </a:p>
      </dsp:txBody>
      <dsp:txXfrm>
        <a:off x="504657" y="2301218"/>
        <a:ext cx="2765707" cy="1659424"/>
      </dsp:txXfrm>
    </dsp:sp>
    <dsp:sp modelId="{1B5A32E5-8783-B949-9231-65DD2BBF064F}">
      <dsp:nvSpPr>
        <dsp:cNvPr id="0" name=""/>
        <dsp:cNvSpPr/>
      </dsp:nvSpPr>
      <dsp:spPr>
        <a:xfrm>
          <a:off x="3877797" y="3958842"/>
          <a:ext cx="1411534" cy="568856"/>
        </a:xfrm>
        <a:custGeom>
          <a:avLst/>
          <a:gdLst/>
          <a:ahLst/>
          <a:cxnLst/>
          <a:rect l="0" t="0" r="0" b="0"/>
          <a:pathLst>
            <a:path>
              <a:moveTo>
                <a:pt x="1411534" y="0"/>
              </a:moveTo>
              <a:lnTo>
                <a:pt x="1411534" y="301528"/>
              </a:lnTo>
              <a:lnTo>
                <a:pt x="0" y="301528"/>
              </a:lnTo>
              <a:lnTo>
                <a:pt x="0" y="56885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545225" y="4240087"/>
        <a:ext cx="76677" cy="6367"/>
      </dsp:txXfrm>
    </dsp:sp>
    <dsp:sp modelId="{14DE15FE-3CD8-5C4E-8DF3-B55D01D51923}">
      <dsp:nvSpPr>
        <dsp:cNvPr id="0" name=""/>
        <dsp:cNvSpPr/>
      </dsp:nvSpPr>
      <dsp:spPr>
        <a:xfrm>
          <a:off x="3906477" y="2301218"/>
          <a:ext cx="2765707" cy="16594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522" tIns="142254" rIns="135522" bIns="142254" numCol="1" spcCol="1270" anchor="ctr" anchorCtr="0">
          <a:noAutofit/>
        </a:bodyPr>
        <a:lstStyle/>
        <a:p>
          <a:pPr marL="0" lvl="0" indent="0" algn="ctr" defTabSz="1422400">
            <a:lnSpc>
              <a:spcPct val="90000"/>
            </a:lnSpc>
            <a:spcBef>
              <a:spcPct val="0"/>
            </a:spcBef>
            <a:spcAft>
              <a:spcPct val="35000"/>
            </a:spcAft>
            <a:buNone/>
          </a:pPr>
          <a:r>
            <a:rPr lang="en-GB" sz="3200" kern="1200" dirty="0"/>
            <a:t>No place for SOC to hide in the UK</a:t>
          </a:r>
          <a:endParaRPr lang="en-US" sz="3200" kern="1200" dirty="0"/>
        </a:p>
      </dsp:txBody>
      <dsp:txXfrm>
        <a:off x="3906477" y="2301218"/>
        <a:ext cx="2765707" cy="1659424"/>
      </dsp:txXfrm>
    </dsp:sp>
    <dsp:sp modelId="{CFC2D7EE-E938-974D-8195-F121874D3447}">
      <dsp:nvSpPr>
        <dsp:cNvPr id="0" name=""/>
        <dsp:cNvSpPr/>
      </dsp:nvSpPr>
      <dsp:spPr>
        <a:xfrm>
          <a:off x="915005" y="4560099"/>
          <a:ext cx="5925583" cy="18484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522" tIns="142254" rIns="135522" bIns="142254" numCol="1" spcCol="1270" anchor="t" anchorCtr="0">
          <a:noAutofit/>
        </a:bodyPr>
        <a:lstStyle/>
        <a:p>
          <a:pPr marL="0" lvl="0" indent="0" algn="l" defTabSz="711200">
            <a:lnSpc>
              <a:spcPct val="90000"/>
            </a:lnSpc>
            <a:spcBef>
              <a:spcPct val="0"/>
            </a:spcBef>
            <a:spcAft>
              <a:spcPct val="35000"/>
            </a:spcAft>
            <a:buNone/>
          </a:pPr>
          <a:r>
            <a:rPr lang="en-GB" sz="1600" kern="1200" dirty="0"/>
            <a:t>Will do this through 5-lines of action:</a:t>
          </a:r>
          <a:endParaRPr lang="en-US" sz="1600" kern="1200" dirty="0"/>
        </a:p>
        <a:p>
          <a:pPr marL="171450" lvl="1" indent="-171450" algn="ctr" defTabSz="711200">
            <a:lnSpc>
              <a:spcPct val="90000"/>
            </a:lnSpc>
            <a:spcBef>
              <a:spcPct val="0"/>
            </a:spcBef>
            <a:spcAft>
              <a:spcPct val="15000"/>
            </a:spcAft>
            <a:buChar char="•"/>
          </a:pPr>
          <a:r>
            <a:rPr lang="en-GB" sz="1600" kern="1200" dirty="0"/>
            <a:t>In Country</a:t>
          </a:r>
          <a:endParaRPr lang="en-US" sz="1600" kern="1200" dirty="0"/>
        </a:p>
        <a:p>
          <a:pPr marL="171450" lvl="1" indent="-171450" algn="ctr" defTabSz="711200">
            <a:lnSpc>
              <a:spcPct val="90000"/>
            </a:lnSpc>
            <a:spcBef>
              <a:spcPct val="0"/>
            </a:spcBef>
            <a:spcAft>
              <a:spcPct val="15000"/>
            </a:spcAft>
            <a:buChar char="•"/>
          </a:pPr>
          <a:r>
            <a:rPr lang="en-GB" sz="1600" kern="1200" dirty="0"/>
            <a:t>UK Boarder</a:t>
          </a:r>
          <a:endParaRPr lang="en-US" sz="1600" kern="1200" dirty="0"/>
        </a:p>
        <a:p>
          <a:pPr marL="171450" lvl="1" indent="-171450" algn="ctr" defTabSz="711200">
            <a:lnSpc>
              <a:spcPct val="90000"/>
            </a:lnSpc>
            <a:spcBef>
              <a:spcPct val="0"/>
            </a:spcBef>
            <a:spcAft>
              <a:spcPct val="15000"/>
            </a:spcAft>
            <a:buChar char="•"/>
          </a:pPr>
          <a:r>
            <a:rPr lang="en-GB" sz="1600" kern="1200" dirty="0"/>
            <a:t>International</a:t>
          </a:r>
          <a:endParaRPr lang="en-US" sz="1600" kern="1200" dirty="0"/>
        </a:p>
        <a:p>
          <a:pPr marL="171450" lvl="1" indent="-171450" algn="ctr" defTabSz="711200">
            <a:lnSpc>
              <a:spcPct val="90000"/>
            </a:lnSpc>
            <a:spcBef>
              <a:spcPct val="0"/>
            </a:spcBef>
            <a:spcAft>
              <a:spcPct val="15000"/>
            </a:spcAft>
            <a:buChar char="•"/>
          </a:pPr>
          <a:r>
            <a:rPr lang="en-GB" sz="1600" kern="1200" dirty="0"/>
            <a:t>Technology and Capabilities</a:t>
          </a:r>
          <a:endParaRPr lang="en-US" sz="1600" kern="1200" dirty="0"/>
        </a:p>
        <a:p>
          <a:pPr marL="171450" lvl="1" indent="-171450" algn="ctr" defTabSz="711200">
            <a:lnSpc>
              <a:spcPct val="90000"/>
            </a:lnSpc>
            <a:spcBef>
              <a:spcPct val="0"/>
            </a:spcBef>
            <a:spcAft>
              <a:spcPct val="15000"/>
            </a:spcAft>
            <a:buChar char="•"/>
          </a:pPr>
          <a:r>
            <a:rPr lang="en-GB" sz="1600" kern="1200" dirty="0"/>
            <a:t>Multiagency Response</a:t>
          </a:r>
          <a:endParaRPr lang="en-US" sz="1600" kern="1200" dirty="0"/>
        </a:p>
      </dsp:txBody>
      <dsp:txXfrm>
        <a:off x="915005" y="4560099"/>
        <a:ext cx="5925583" cy="18484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6472-237D-F44D-94B1-D72AF0CC20DD}">
      <dsp:nvSpPr>
        <dsp:cNvPr id="0" name=""/>
        <dsp:cNvSpPr/>
      </dsp:nvSpPr>
      <dsp:spPr>
        <a:xfrm>
          <a:off x="1272844" y="1723"/>
          <a:ext cx="5091379" cy="176614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787" tIns="448602" rIns="98787" bIns="448602" numCol="1" spcCol="1270" anchor="ctr" anchorCtr="0">
          <a:noAutofit/>
        </a:bodyPr>
        <a:lstStyle/>
        <a:p>
          <a:pPr marL="0" lvl="0" indent="0" algn="l" defTabSz="755650">
            <a:lnSpc>
              <a:spcPct val="90000"/>
            </a:lnSpc>
            <a:spcBef>
              <a:spcPct val="0"/>
            </a:spcBef>
            <a:spcAft>
              <a:spcPct val="35000"/>
            </a:spcAft>
            <a:buNone/>
          </a:pPr>
          <a:r>
            <a:rPr lang="en-US" sz="1700" kern="1200" dirty="0"/>
            <a:t>Overall aim to stop cyber crime in the UK</a:t>
          </a:r>
        </a:p>
      </dsp:txBody>
      <dsp:txXfrm>
        <a:off x="1272844" y="1723"/>
        <a:ext cx="5091379" cy="1766149"/>
      </dsp:txXfrm>
    </dsp:sp>
    <dsp:sp modelId="{8C2AFA17-86E1-7A47-9BCD-2FB51A995D85}">
      <dsp:nvSpPr>
        <dsp:cNvPr id="0" name=""/>
        <dsp:cNvSpPr/>
      </dsp:nvSpPr>
      <dsp:spPr>
        <a:xfrm>
          <a:off x="0" y="1723"/>
          <a:ext cx="1272844" cy="1766149"/>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355" tIns="174456" rIns="67355" bIns="174456" numCol="1" spcCol="1270" anchor="ctr" anchorCtr="0">
          <a:noAutofit/>
        </a:bodyPr>
        <a:lstStyle/>
        <a:p>
          <a:pPr marL="0" lvl="0" indent="0" algn="ctr" defTabSz="933450">
            <a:lnSpc>
              <a:spcPct val="90000"/>
            </a:lnSpc>
            <a:spcBef>
              <a:spcPct val="0"/>
            </a:spcBef>
            <a:spcAft>
              <a:spcPct val="35000"/>
            </a:spcAft>
            <a:buNone/>
          </a:pPr>
          <a:r>
            <a:rPr lang="en-US" sz="2100" kern="1200" dirty="0"/>
            <a:t>Aim</a:t>
          </a:r>
        </a:p>
      </dsp:txBody>
      <dsp:txXfrm>
        <a:off x="0" y="1723"/>
        <a:ext cx="1272844" cy="1766149"/>
      </dsp:txXfrm>
    </dsp:sp>
    <dsp:sp modelId="{7DB7A5FE-2260-C44E-B607-E7F4F37A04E5}">
      <dsp:nvSpPr>
        <dsp:cNvPr id="0" name=""/>
        <dsp:cNvSpPr/>
      </dsp:nvSpPr>
      <dsp:spPr>
        <a:xfrm>
          <a:off x="1272844" y="1873841"/>
          <a:ext cx="5091379" cy="1766149"/>
        </a:xfrm>
        <a:prstGeom prst="rect">
          <a:avLst/>
        </a:prstGeom>
        <a:solidFill>
          <a:schemeClr val="accent5">
            <a:hueOff val="-747415"/>
            <a:satOff val="209"/>
            <a:lumOff val="-3529"/>
            <a:alphaOff val="0"/>
          </a:schemeClr>
        </a:solidFill>
        <a:ln w="12700" cap="flat" cmpd="sng" algn="ctr">
          <a:solidFill>
            <a:schemeClr val="accent5">
              <a:hueOff val="-747415"/>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787" tIns="448602" rIns="98787" bIns="448602" numCol="1" spcCol="1270" anchor="ctr" anchorCtr="0">
          <a:noAutofit/>
        </a:bodyPr>
        <a:lstStyle/>
        <a:p>
          <a:pPr marL="0" lvl="0" indent="0" algn="l" defTabSz="755650">
            <a:lnSpc>
              <a:spcPct val="90000"/>
            </a:lnSpc>
            <a:spcBef>
              <a:spcPct val="0"/>
            </a:spcBef>
            <a:spcAft>
              <a:spcPct val="35000"/>
            </a:spcAft>
            <a:buNone/>
          </a:pPr>
          <a:r>
            <a:rPr lang="en-US" sz="1700" kern="1200" dirty="0"/>
            <a:t>Equip communities with the resources needed to prevent cyber crime and raise barriers online.</a:t>
          </a:r>
        </a:p>
      </dsp:txBody>
      <dsp:txXfrm>
        <a:off x="1272844" y="1873841"/>
        <a:ext cx="5091379" cy="1766149"/>
      </dsp:txXfrm>
    </dsp:sp>
    <dsp:sp modelId="{4F9CEDC3-6B9A-E043-828C-BF54EB01010E}">
      <dsp:nvSpPr>
        <dsp:cNvPr id="0" name=""/>
        <dsp:cNvSpPr/>
      </dsp:nvSpPr>
      <dsp:spPr>
        <a:xfrm>
          <a:off x="0" y="1873841"/>
          <a:ext cx="1272844" cy="1766149"/>
        </a:xfrm>
        <a:prstGeom prst="rect">
          <a:avLst/>
        </a:prstGeom>
        <a:solidFill>
          <a:schemeClr val="lt1">
            <a:hueOff val="0"/>
            <a:satOff val="0"/>
            <a:lumOff val="0"/>
            <a:alphaOff val="0"/>
          </a:schemeClr>
        </a:solidFill>
        <a:ln w="12700" cap="flat" cmpd="sng" algn="ctr">
          <a:solidFill>
            <a:schemeClr val="accent5">
              <a:hueOff val="-747415"/>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355" tIns="174456" rIns="67355" bIns="174456" numCol="1" spcCol="1270" anchor="ctr" anchorCtr="0">
          <a:noAutofit/>
        </a:bodyPr>
        <a:lstStyle/>
        <a:p>
          <a:pPr marL="0" lvl="0" indent="0" algn="ctr" defTabSz="933450">
            <a:lnSpc>
              <a:spcPct val="90000"/>
            </a:lnSpc>
            <a:spcBef>
              <a:spcPct val="0"/>
            </a:spcBef>
            <a:spcAft>
              <a:spcPct val="35000"/>
            </a:spcAft>
            <a:buNone/>
          </a:pPr>
          <a:r>
            <a:rPr lang="en-US" sz="2100" kern="1200" dirty="0"/>
            <a:t>Equip</a:t>
          </a:r>
        </a:p>
      </dsp:txBody>
      <dsp:txXfrm>
        <a:off x="0" y="1873841"/>
        <a:ext cx="1272844" cy="1766149"/>
      </dsp:txXfrm>
    </dsp:sp>
    <dsp:sp modelId="{C8A64CCD-3786-F442-8B63-FA77A9A75255}">
      <dsp:nvSpPr>
        <dsp:cNvPr id="0" name=""/>
        <dsp:cNvSpPr/>
      </dsp:nvSpPr>
      <dsp:spPr>
        <a:xfrm>
          <a:off x="1272844" y="3745959"/>
          <a:ext cx="5091379" cy="1766149"/>
        </a:xfrm>
        <a:prstGeom prst="rect">
          <a:avLst/>
        </a:prstGeom>
        <a:solidFill>
          <a:schemeClr val="accent5">
            <a:hueOff val="-1494829"/>
            <a:satOff val="418"/>
            <a:lumOff val="-7058"/>
            <a:alphaOff val="0"/>
          </a:schemeClr>
        </a:solidFill>
        <a:ln w="12700" cap="flat" cmpd="sng" algn="ctr">
          <a:solidFill>
            <a:schemeClr val="accent5">
              <a:hueOff val="-1494829"/>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787" tIns="448602" rIns="98787" bIns="448602" numCol="1" spcCol="1270" anchor="ctr" anchorCtr="0">
          <a:noAutofit/>
        </a:bodyPr>
        <a:lstStyle/>
        <a:p>
          <a:pPr marL="0" lvl="0" indent="0" algn="l" defTabSz="755650">
            <a:lnSpc>
              <a:spcPct val="90000"/>
            </a:lnSpc>
            <a:spcBef>
              <a:spcPct val="0"/>
            </a:spcBef>
            <a:spcAft>
              <a:spcPct val="35000"/>
            </a:spcAft>
            <a:buNone/>
          </a:pPr>
          <a:r>
            <a:rPr lang="en-US" sz="1700" kern="1200" dirty="0"/>
            <a:t>Government will delegate specific strategies for serious and </a:t>
          </a:r>
          <a:r>
            <a:rPr lang="en-GB" sz="1700" kern="1200" noProof="0" dirty="0"/>
            <a:t>organised</a:t>
          </a:r>
          <a:r>
            <a:rPr lang="en-US" sz="1700" kern="1200" dirty="0"/>
            <a:t> crime including, drugs, economic crimes, fraud and child sexual abuse.</a:t>
          </a:r>
        </a:p>
      </dsp:txBody>
      <dsp:txXfrm>
        <a:off x="1272844" y="3745959"/>
        <a:ext cx="5091379" cy="1766149"/>
      </dsp:txXfrm>
    </dsp:sp>
    <dsp:sp modelId="{2006C9C6-71DB-5C49-9104-7FACC50E89CF}">
      <dsp:nvSpPr>
        <dsp:cNvPr id="0" name=""/>
        <dsp:cNvSpPr/>
      </dsp:nvSpPr>
      <dsp:spPr>
        <a:xfrm>
          <a:off x="0" y="3745959"/>
          <a:ext cx="1272844" cy="1766149"/>
        </a:xfrm>
        <a:prstGeom prst="rect">
          <a:avLst/>
        </a:prstGeom>
        <a:solidFill>
          <a:schemeClr val="lt1">
            <a:hueOff val="0"/>
            <a:satOff val="0"/>
            <a:lumOff val="0"/>
            <a:alphaOff val="0"/>
          </a:schemeClr>
        </a:solidFill>
        <a:ln w="12700" cap="flat" cmpd="sng" algn="ctr">
          <a:solidFill>
            <a:schemeClr val="accent5">
              <a:hueOff val="-1494829"/>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355" tIns="174456" rIns="67355" bIns="174456" numCol="1" spcCol="1270" anchor="ctr" anchorCtr="0">
          <a:noAutofit/>
        </a:bodyPr>
        <a:lstStyle/>
        <a:p>
          <a:pPr marL="0" lvl="0" indent="0" algn="ctr" defTabSz="933450">
            <a:lnSpc>
              <a:spcPct val="90000"/>
            </a:lnSpc>
            <a:spcBef>
              <a:spcPct val="0"/>
            </a:spcBef>
            <a:spcAft>
              <a:spcPct val="35000"/>
            </a:spcAft>
            <a:buNone/>
          </a:pPr>
          <a:r>
            <a:rPr lang="en-US" sz="2100" kern="1200" dirty="0"/>
            <a:t>Delegate</a:t>
          </a:r>
        </a:p>
      </dsp:txBody>
      <dsp:txXfrm>
        <a:off x="0" y="3745959"/>
        <a:ext cx="1272844" cy="17661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EB29C-06BD-4CC4-90F2-29CC066C73BA}">
      <dsp:nvSpPr>
        <dsp:cNvPr id="0" name=""/>
        <dsp:cNvSpPr/>
      </dsp:nvSpPr>
      <dsp:spPr>
        <a:xfrm>
          <a:off x="2040228" y="467711"/>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F8E0B-1B14-41E4-8488-7611637FB1E2}">
      <dsp:nvSpPr>
        <dsp:cNvPr id="0" name=""/>
        <dsp:cNvSpPr/>
      </dsp:nvSpPr>
      <dsp:spPr>
        <a:xfrm>
          <a:off x="2508228" y="93571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CB3955-E87F-4217-90B2-875B6D8F9909}">
      <dsp:nvSpPr>
        <dsp:cNvPr id="0" name=""/>
        <dsp:cNvSpPr/>
      </dsp:nvSpPr>
      <dsp:spPr>
        <a:xfrm>
          <a:off x="1338228" y="334771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spcBef>
              <a:spcPct val="0"/>
            </a:spcBef>
            <a:spcAft>
              <a:spcPct val="35000"/>
            </a:spcAft>
            <a:buNone/>
            <a:defRPr cap="all"/>
          </a:pPr>
          <a:r>
            <a:rPr lang="en-GB" sz="1500" kern="1200" noProof="0" dirty="0"/>
            <a:t>Prioritise to stop cybercrime attacks to the UK boarder or outside attacks to the UK</a:t>
          </a:r>
        </a:p>
      </dsp:txBody>
      <dsp:txXfrm>
        <a:off x="1338228" y="3347711"/>
        <a:ext cx="3600000" cy="720000"/>
      </dsp:txXfrm>
    </dsp:sp>
    <dsp:sp modelId="{663C364D-1371-4539-A4E1-92A2C5F1CBE4}">
      <dsp:nvSpPr>
        <dsp:cNvPr id="0" name=""/>
        <dsp:cNvSpPr/>
      </dsp:nvSpPr>
      <dsp:spPr>
        <a:xfrm>
          <a:off x="6270228" y="467711"/>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326A4-FE3C-4254-B898-2F665588474B}">
      <dsp:nvSpPr>
        <dsp:cNvPr id="0" name=""/>
        <dsp:cNvSpPr/>
      </dsp:nvSpPr>
      <dsp:spPr>
        <a:xfrm>
          <a:off x="6738228" y="93571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EC283F-7B9E-4032-B8A1-CD207CB6DA32}">
      <dsp:nvSpPr>
        <dsp:cNvPr id="0" name=""/>
        <dsp:cNvSpPr/>
      </dsp:nvSpPr>
      <dsp:spPr>
        <a:xfrm>
          <a:off x="5568228" y="334771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spcBef>
              <a:spcPct val="0"/>
            </a:spcBef>
            <a:spcAft>
              <a:spcPct val="35000"/>
            </a:spcAft>
            <a:buNone/>
            <a:defRPr cap="all"/>
          </a:pPr>
          <a:r>
            <a:rPr lang="en-GB" sz="1500" kern="1200" noProof="0" dirty="0"/>
            <a:t>Prevent cyber terrorism</a:t>
          </a:r>
        </a:p>
      </dsp:txBody>
      <dsp:txXfrm>
        <a:off x="5568228" y="3347711"/>
        <a:ext cx="36000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8E912-5B60-FE4A-876E-9369F475410E}">
      <dsp:nvSpPr>
        <dsp:cNvPr id="0" name=""/>
        <dsp:cNvSpPr/>
      </dsp:nvSpPr>
      <dsp:spPr>
        <a:xfrm>
          <a:off x="0" y="0"/>
          <a:ext cx="10506456" cy="2781466"/>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AA985-175F-E244-91A9-EF68AD98F261}">
      <dsp:nvSpPr>
        <dsp:cNvPr id="0" name=""/>
        <dsp:cNvSpPr/>
      </dsp:nvSpPr>
      <dsp:spPr>
        <a:xfrm>
          <a:off x="4743189" y="1903957"/>
          <a:ext cx="1837150" cy="19340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Public Sector/Private Sector </a:t>
          </a:r>
        </a:p>
      </dsp:txBody>
      <dsp:txXfrm>
        <a:off x="5012233" y="2187194"/>
        <a:ext cx="1299062" cy="1367588"/>
      </dsp:txXfrm>
    </dsp:sp>
    <dsp:sp modelId="{3ADAEFCB-8040-0246-9750-D77581CF0CB7}">
      <dsp:nvSpPr>
        <dsp:cNvPr id="0" name=""/>
        <dsp:cNvSpPr/>
      </dsp:nvSpPr>
      <dsp:spPr>
        <a:xfrm rot="16200000">
          <a:off x="5508049" y="1737586"/>
          <a:ext cx="307429" cy="25312"/>
        </a:xfrm>
        <a:custGeom>
          <a:avLst/>
          <a:gdLst/>
          <a:ahLst/>
          <a:cxnLst/>
          <a:rect l="0" t="0" r="0" b="0"/>
          <a:pathLst>
            <a:path>
              <a:moveTo>
                <a:pt x="0" y="12656"/>
              </a:moveTo>
              <a:lnTo>
                <a:pt x="307429" y="12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5654078" y="1742557"/>
        <a:ext cx="15371" cy="15371"/>
      </dsp:txXfrm>
    </dsp:sp>
    <dsp:sp modelId="{CB3CFAAB-697F-EA43-A1FD-6331D4B1DAA1}">
      <dsp:nvSpPr>
        <dsp:cNvPr id="0" name=""/>
        <dsp:cNvSpPr/>
      </dsp:nvSpPr>
      <dsp:spPr>
        <a:xfrm>
          <a:off x="4865578" y="4156"/>
          <a:ext cx="1592371" cy="15923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Capacity</a:t>
          </a:r>
        </a:p>
      </dsp:txBody>
      <dsp:txXfrm>
        <a:off x="5098775" y="237353"/>
        <a:ext cx="1125977" cy="1125977"/>
      </dsp:txXfrm>
    </dsp:sp>
    <dsp:sp modelId="{24EFD8B4-E86B-B041-ADFA-5020B2E48D08}">
      <dsp:nvSpPr>
        <dsp:cNvPr id="0" name=""/>
        <dsp:cNvSpPr/>
      </dsp:nvSpPr>
      <dsp:spPr>
        <a:xfrm rot="1800000">
          <a:off x="6444097" y="3409449"/>
          <a:ext cx="344457" cy="25312"/>
        </a:xfrm>
        <a:custGeom>
          <a:avLst/>
          <a:gdLst/>
          <a:ahLst/>
          <a:cxnLst/>
          <a:rect l="0" t="0" r="0" b="0"/>
          <a:pathLst>
            <a:path>
              <a:moveTo>
                <a:pt x="0" y="12656"/>
              </a:moveTo>
              <a:lnTo>
                <a:pt x="344457" y="12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6607714" y="3413493"/>
        <a:ext cx="17222" cy="17222"/>
      </dsp:txXfrm>
    </dsp:sp>
    <dsp:sp modelId="{C9D521BB-6EC9-A44A-871E-0B617325C099}">
      <dsp:nvSpPr>
        <dsp:cNvPr id="0" name=""/>
        <dsp:cNvSpPr/>
      </dsp:nvSpPr>
      <dsp:spPr>
        <a:xfrm>
          <a:off x="6658811" y="3110126"/>
          <a:ext cx="1592371" cy="15923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Skills</a:t>
          </a:r>
        </a:p>
      </dsp:txBody>
      <dsp:txXfrm>
        <a:off x="6892008" y="3343323"/>
        <a:ext cx="1125977" cy="1125977"/>
      </dsp:txXfrm>
    </dsp:sp>
    <dsp:sp modelId="{4DDFD968-255A-CA4D-B4E3-359494CAE430}">
      <dsp:nvSpPr>
        <dsp:cNvPr id="0" name=""/>
        <dsp:cNvSpPr/>
      </dsp:nvSpPr>
      <dsp:spPr>
        <a:xfrm rot="9000000">
          <a:off x="4534974" y="3409449"/>
          <a:ext cx="344457" cy="25312"/>
        </a:xfrm>
        <a:custGeom>
          <a:avLst/>
          <a:gdLst/>
          <a:ahLst/>
          <a:cxnLst/>
          <a:rect l="0" t="0" r="0" b="0"/>
          <a:pathLst>
            <a:path>
              <a:moveTo>
                <a:pt x="0" y="12656"/>
              </a:moveTo>
              <a:lnTo>
                <a:pt x="344457" y="12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4698591" y="3413493"/>
        <a:ext cx="17222" cy="17222"/>
      </dsp:txXfrm>
    </dsp:sp>
    <dsp:sp modelId="{6B0C6D8F-F685-C54C-BFBE-0220BCA033FE}">
      <dsp:nvSpPr>
        <dsp:cNvPr id="0" name=""/>
        <dsp:cNvSpPr/>
      </dsp:nvSpPr>
      <dsp:spPr>
        <a:xfrm>
          <a:off x="3072346" y="3110126"/>
          <a:ext cx="1592371" cy="15923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Processes</a:t>
          </a:r>
        </a:p>
      </dsp:txBody>
      <dsp:txXfrm>
        <a:off x="3305543" y="3343323"/>
        <a:ext cx="1125977" cy="11259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30A53-6D23-4792-B182-218868FCCD0B}">
      <dsp:nvSpPr>
        <dsp:cNvPr id="0" name=""/>
        <dsp:cNvSpPr/>
      </dsp:nvSpPr>
      <dsp:spPr>
        <a:xfrm>
          <a:off x="973190" y="989817"/>
          <a:ext cx="1264141" cy="12641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C8AA44-B926-407D-BDE9-201E1C4FF57B}">
      <dsp:nvSpPr>
        <dsp:cNvPr id="0" name=""/>
        <dsp:cNvSpPr/>
      </dsp:nvSpPr>
      <dsp:spPr>
        <a:xfrm>
          <a:off x="1242597" y="1259224"/>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AFFB2D-B857-48F7-9B39-B8F4159D618F}">
      <dsp:nvSpPr>
        <dsp:cNvPr id="0" name=""/>
        <dsp:cNvSpPr/>
      </dsp:nvSpPr>
      <dsp:spPr>
        <a:xfrm>
          <a:off x="569079" y="264770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US" sz="3200" kern="1200" dirty="0"/>
            <a:t>Prepare </a:t>
          </a:r>
        </a:p>
      </dsp:txBody>
      <dsp:txXfrm>
        <a:off x="569079" y="2647707"/>
        <a:ext cx="2072362" cy="720000"/>
      </dsp:txXfrm>
    </dsp:sp>
    <dsp:sp modelId="{6E8E0BCF-9FC0-49F4-95FC-D992CEDB0983}">
      <dsp:nvSpPr>
        <dsp:cNvPr id="0" name=""/>
        <dsp:cNvSpPr/>
      </dsp:nvSpPr>
      <dsp:spPr>
        <a:xfrm>
          <a:off x="3408216" y="989817"/>
          <a:ext cx="1264141" cy="12641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7DDEB-7EEC-4C46-80B7-D376CA43E38B}">
      <dsp:nvSpPr>
        <dsp:cNvPr id="0" name=""/>
        <dsp:cNvSpPr/>
      </dsp:nvSpPr>
      <dsp:spPr>
        <a:xfrm>
          <a:off x="3677623" y="1259224"/>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52FB1-3BA8-4EEF-BD3E-2A9200EA1332}">
      <dsp:nvSpPr>
        <dsp:cNvPr id="0" name=""/>
        <dsp:cNvSpPr/>
      </dsp:nvSpPr>
      <dsp:spPr>
        <a:xfrm>
          <a:off x="3004105" y="264770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US" sz="3200" kern="1200" dirty="0"/>
            <a:t>Prevent </a:t>
          </a:r>
        </a:p>
      </dsp:txBody>
      <dsp:txXfrm>
        <a:off x="3004105" y="2647707"/>
        <a:ext cx="2072362" cy="720000"/>
      </dsp:txXfrm>
    </dsp:sp>
    <dsp:sp modelId="{C0AABCB1-EA78-4A29-9794-7FF9E0E48E9D}">
      <dsp:nvSpPr>
        <dsp:cNvPr id="0" name=""/>
        <dsp:cNvSpPr/>
      </dsp:nvSpPr>
      <dsp:spPr>
        <a:xfrm>
          <a:off x="5843242" y="989817"/>
          <a:ext cx="1264141" cy="12641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BE8DA8-ECEC-429A-BBFE-446BBB154516}">
      <dsp:nvSpPr>
        <dsp:cNvPr id="0" name=""/>
        <dsp:cNvSpPr/>
      </dsp:nvSpPr>
      <dsp:spPr>
        <a:xfrm>
          <a:off x="6112649" y="1259224"/>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CEF384-8EF7-41E1-8E52-506CEB50FD74}">
      <dsp:nvSpPr>
        <dsp:cNvPr id="0" name=""/>
        <dsp:cNvSpPr/>
      </dsp:nvSpPr>
      <dsp:spPr>
        <a:xfrm>
          <a:off x="5439131" y="264770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US" sz="3200" kern="1200" dirty="0"/>
            <a:t>Protect</a:t>
          </a:r>
        </a:p>
      </dsp:txBody>
      <dsp:txXfrm>
        <a:off x="5439131" y="2647707"/>
        <a:ext cx="2072362" cy="720000"/>
      </dsp:txXfrm>
    </dsp:sp>
    <dsp:sp modelId="{73AF87FB-ED07-431E-B56C-9E4431AB1446}">
      <dsp:nvSpPr>
        <dsp:cNvPr id="0" name=""/>
        <dsp:cNvSpPr/>
      </dsp:nvSpPr>
      <dsp:spPr>
        <a:xfrm>
          <a:off x="8278268" y="989817"/>
          <a:ext cx="1264141" cy="12641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35114-7A70-4741-A07C-08B053EDF04D}">
      <dsp:nvSpPr>
        <dsp:cNvPr id="0" name=""/>
        <dsp:cNvSpPr/>
      </dsp:nvSpPr>
      <dsp:spPr>
        <a:xfrm>
          <a:off x="8547675" y="1259224"/>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56C1AE-7782-41BA-BAF1-10BED92F1168}">
      <dsp:nvSpPr>
        <dsp:cNvPr id="0" name=""/>
        <dsp:cNvSpPr/>
      </dsp:nvSpPr>
      <dsp:spPr>
        <a:xfrm>
          <a:off x="7874157" y="264770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US" sz="3200" kern="1200" dirty="0"/>
            <a:t>Pursue  </a:t>
          </a:r>
        </a:p>
      </dsp:txBody>
      <dsp:txXfrm>
        <a:off x="7874157" y="2647707"/>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5B6814-2ADA-7242-B9B0-5D647F5DED14}" type="datetimeFigureOut">
              <a:rPr lang="en-US" smtClean="0"/>
              <a:t>4/30/24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191B03-FFAB-E344-B822-937D1FA00DC8}" type="slidenum">
              <a:rPr lang="en-US" smtClean="0"/>
              <a:t>‹#›</a:t>
            </a:fld>
            <a:endParaRPr lang="en-US" dirty="0"/>
          </a:p>
        </p:txBody>
      </p:sp>
    </p:spTree>
    <p:extLst>
      <p:ext uri="{BB962C8B-B14F-4D97-AF65-F5344CB8AC3E}">
        <p14:creationId xmlns:p14="http://schemas.microsoft.com/office/powerpoint/2010/main" val="585999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1</a:t>
            </a:fld>
            <a:endParaRPr lang="en-US" dirty="0"/>
          </a:p>
        </p:txBody>
      </p:sp>
    </p:spTree>
    <p:extLst>
      <p:ext uri="{BB962C8B-B14F-4D97-AF65-F5344CB8AC3E}">
        <p14:creationId xmlns:p14="http://schemas.microsoft.com/office/powerpoint/2010/main" val="3862378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Kirwan and Power (2012), there is no definite definition for cyber crime. However, they convey that cyber crime involves using a computer for any negative behavior that aims to harm a person. In addition, Canon et al (2016) portrays cyber crime to consist of a computer and a person behind the screen that uses this duo for human exploitation. They convey that all cyber crime has the same modus operandi to inflict harm to another person. </a:t>
            </a:r>
          </a:p>
          <a:p>
            <a:endParaRPr lang="en-US" dirty="0"/>
          </a:p>
          <a:p>
            <a:pPr lvl="0"/>
            <a:r>
              <a:rPr lang="en-US" dirty="0">
                <a:latin typeface="Arial" panose="020B0604020202020204" pitchFamily="34" charset="0"/>
                <a:cs typeface="Arial" panose="020B0604020202020204" pitchFamily="34" charset="0"/>
              </a:rPr>
              <a:t>In the case of R v Gamble 2018, an 18-year-old boy Committed cyber terrorism by hacking into emails of </a:t>
            </a:r>
            <a:r>
              <a:rPr lang="en-GB" noProof="0" dirty="0">
                <a:latin typeface="Arial" panose="020B0604020202020204" pitchFamily="34" charset="0"/>
                <a:cs typeface="Arial" panose="020B0604020202020204" pitchFamily="34" charset="0"/>
              </a:rPr>
              <a:t>CIA and FBI agents from his home.</a:t>
            </a:r>
            <a:r>
              <a:rPr lang="en-US" noProof="0" dirty="0">
                <a:latin typeface="Arial" panose="020B0604020202020204" pitchFamily="34" charset="0"/>
                <a:cs typeface="Arial" panose="020B0604020202020204" pitchFamily="34" charset="0"/>
              </a:rPr>
              <a:t> Gamble</a:t>
            </a:r>
            <a:r>
              <a:rPr lang="en-US" dirty="0">
                <a:latin typeface="Arial" panose="020B0604020202020204" pitchFamily="34" charset="0"/>
                <a:cs typeface="Arial" panose="020B0604020202020204" pitchFamily="34" charset="0"/>
              </a:rPr>
              <a:t> impersonated important personal to access confidential information and taunted the agent’s families. </a:t>
            </a:r>
            <a:endParaRPr lang="en-GB" noProof="0" dirty="0">
              <a:latin typeface="Arial" panose="020B0604020202020204" pitchFamily="34" charset="0"/>
              <a:cs typeface="Arial" panose="020B0604020202020204" pitchFamily="34"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Gamble was </a:t>
            </a:r>
            <a:r>
              <a:rPr lang="en-US" dirty="0">
                <a:latin typeface="Arial" panose="020B0604020202020204" pitchFamily="34" charset="0"/>
                <a:cs typeface="Arial" panose="020B0604020202020204" pitchFamily="34" charset="0"/>
              </a:rPr>
              <a:t>sentenced to two years at a juvenile facility .</a:t>
            </a:r>
            <a:endParaRPr lang="en-GB" dirty="0"/>
          </a:p>
          <a:p>
            <a:endParaRPr lang="en-US" dirty="0"/>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2</a:t>
            </a:fld>
            <a:endParaRPr lang="en-US" dirty="0"/>
          </a:p>
        </p:txBody>
      </p:sp>
    </p:spTree>
    <p:extLst>
      <p:ext uri="{BB962C8B-B14F-4D97-AF65-F5344CB8AC3E}">
        <p14:creationId xmlns:p14="http://schemas.microsoft.com/office/powerpoint/2010/main" val="3634198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Cyber-dependent crimes</a:t>
            </a:r>
          </a:p>
          <a:p>
            <a:pPr lvl="1"/>
            <a:r>
              <a:rPr lang="en-GB" dirty="0"/>
              <a:t>ICT to use information for financial gain </a:t>
            </a:r>
          </a:p>
          <a:p>
            <a:pPr lvl="1">
              <a:buFont typeface="Arial" panose="020B0604020202020204" pitchFamily="34" charset="0"/>
              <a:buChar char="•"/>
            </a:pPr>
            <a:r>
              <a:rPr lang="en-GB" dirty="0"/>
              <a:t>-Hacking </a:t>
            </a:r>
          </a:p>
          <a:p>
            <a:pPr lvl="1">
              <a:buFont typeface="Arial" panose="020B0604020202020204" pitchFamily="34" charset="0"/>
              <a:buChar char="•"/>
            </a:pPr>
            <a:r>
              <a:rPr lang="en-GB" dirty="0"/>
              <a:t>-Distributed Denial of service</a:t>
            </a:r>
          </a:p>
          <a:p>
            <a:pPr lvl="1">
              <a:buFont typeface="Arial" panose="020B0604020202020204" pitchFamily="34" charset="0"/>
              <a:buChar char="•"/>
            </a:pPr>
            <a:r>
              <a:rPr lang="en-GB" dirty="0"/>
              <a:t>-Viruses/worms/trojans</a:t>
            </a:r>
          </a:p>
          <a:p>
            <a:pPr lvl="1">
              <a:buFont typeface="Arial" panose="020B0604020202020204" pitchFamily="34" charset="0"/>
              <a:buChar char="•"/>
            </a:pPr>
            <a:r>
              <a:rPr lang="en-GB" dirty="0"/>
              <a:t>-Ransom</a:t>
            </a:r>
          </a:p>
          <a:p>
            <a:pPr lvl="1">
              <a:buFont typeface="Arial" panose="020B0604020202020204" pitchFamily="34" charset="0"/>
              <a:buChar char="•"/>
            </a:pPr>
            <a:endParaRPr lang="en-GB" dirty="0"/>
          </a:p>
          <a:p>
            <a:pPr lvl="0"/>
            <a:r>
              <a:rPr lang="en-GB" dirty="0"/>
              <a:t>Cyber-enabled crimes </a:t>
            </a:r>
          </a:p>
          <a:p>
            <a:pPr lvl="1"/>
            <a:r>
              <a:rPr lang="en-GB" dirty="0"/>
              <a:t>Traditional crime escalated by computers</a:t>
            </a:r>
          </a:p>
          <a:p>
            <a:pPr lvl="1"/>
            <a:r>
              <a:rPr lang="en-GB" dirty="0"/>
              <a:t>-Fraud</a:t>
            </a:r>
          </a:p>
          <a:p>
            <a:pPr lvl="1"/>
            <a:r>
              <a:rPr lang="en-GB" dirty="0"/>
              <a:t>-Piracy</a:t>
            </a:r>
          </a:p>
          <a:p>
            <a:pPr lvl="1"/>
            <a:r>
              <a:rPr lang="en-GB" dirty="0"/>
              <a:t>-Cyberbullying</a:t>
            </a:r>
          </a:p>
          <a:p>
            <a:pPr lvl="1"/>
            <a:r>
              <a:rPr lang="en-GB" dirty="0"/>
              <a:t>-Data theft</a:t>
            </a:r>
          </a:p>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3</a:t>
            </a:fld>
            <a:endParaRPr lang="en-US" dirty="0"/>
          </a:p>
        </p:txBody>
      </p:sp>
    </p:spTree>
    <p:extLst>
      <p:ext uri="{BB962C8B-B14F-4D97-AF65-F5344CB8AC3E}">
        <p14:creationId xmlns:p14="http://schemas.microsoft.com/office/powerpoint/2010/main" val="1002605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Hawdon (2021) explains that 60 % of the world, which is 4.7 billion people, have access to the internet. In accordance with this, cyber crime is prevalent in the UK as reported by the National Crime Agency (2023b), as there were 745,000 cases of computer misuse in 2023. This is a decrease from 2019 which the National Crime Agency (2020) reported 1 million cases of computer misuse. But nevertheless, it is still prevalent. This is due to the increasing measures that UK authorities are taking to stop computer misuse.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4</a:t>
            </a:fld>
            <a:endParaRPr lang="en-US" dirty="0"/>
          </a:p>
        </p:txBody>
      </p:sp>
    </p:spTree>
    <p:extLst>
      <p:ext uri="{BB962C8B-B14F-4D97-AF65-F5344CB8AC3E}">
        <p14:creationId xmlns:p14="http://schemas.microsoft.com/office/powerpoint/2010/main" val="2874702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Kranenbarg et al (2023) explains that cyber crimes are commit5ed by intelligent individuals who have no fear for long term consequences. They value fast results in relation to crimes. Broadhurts et al, 2014) suggests this profile surrenders that cyber crime has been </a:t>
            </a:r>
            <a:r>
              <a:rPr lang="en-GB" noProof="0" dirty="0"/>
              <a:t>capitalised</a:t>
            </a:r>
            <a:r>
              <a:rPr lang="en-US" dirty="0"/>
              <a:t> by organised crime groups for criminal activity. This is because Van de Sandt (2021) conveys that cyber crime is enticing for organized crime because it allows them to carry out illegal activity undetected. An example is that criminal networks are formed for collaborative crimes with other organised criminal users on this network. </a:t>
            </a:r>
            <a:r>
              <a:rPr lang="en-US" dirty="0">
                <a:latin typeface="Arial" panose="020B0604020202020204" pitchFamily="34" charset="0"/>
                <a:cs typeface="Arial" panose="020B0604020202020204" pitchFamily="34" charset="0"/>
              </a:rPr>
              <a:t>80% of cyber crime is the result of organised crime</a:t>
            </a:r>
          </a:p>
          <a:p>
            <a:endParaRPr lang="en-US" dirty="0"/>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5</a:t>
            </a:fld>
            <a:endParaRPr lang="en-US" dirty="0"/>
          </a:p>
        </p:txBody>
      </p:sp>
    </p:spTree>
    <p:extLst>
      <p:ext uri="{BB962C8B-B14F-4D97-AF65-F5344CB8AC3E}">
        <p14:creationId xmlns:p14="http://schemas.microsoft.com/office/powerpoint/2010/main" val="687847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National Crime Agency (2023a) strongly suggest that the UK has spent Billions of pounds annually to stop combat cyber crime and that it is a threat to contemporary society. This is carried out through by attacks to citizens, businesses, infrastructure and public services.</a:t>
            </a:r>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6</a:t>
            </a:fld>
            <a:endParaRPr lang="en-US" dirty="0"/>
          </a:p>
        </p:txBody>
      </p:sp>
    </p:spTree>
    <p:extLst>
      <p:ext uri="{BB962C8B-B14F-4D97-AF65-F5344CB8AC3E}">
        <p14:creationId xmlns:p14="http://schemas.microsoft.com/office/powerpoint/2010/main" val="3371437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threats that cyber crime poses to society, but Li and Liu (2021) conclude that some of the main threats are: e</a:t>
            </a:r>
            <a:r>
              <a:rPr lang="en-US" sz="1200" dirty="0"/>
              <a:t>xploitation of the vulnerable, communities and violence, harm to the UK economy, infrastructure and institutions, Corruption, advances in technology and the hidden nature of serious and organised crime in cyber crime.</a:t>
            </a:r>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7</a:t>
            </a:fld>
            <a:endParaRPr lang="en-US" dirty="0"/>
          </a:p>
        </p:txBody>
      </p:sp>
    </p:spTree>
    <p:extLst>
      <p:ext uri="{BB962C8B-B14F-4D97-AF65-F5344CB8AC3E}">
        <p14:creationId xmlns:p14="http://schemas.microsoft.com/office/powerpoint/2010/main" val="1568236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Halder and Jaishankar (2012) present the idea that women are seen as a vulnerable target in cyber crime. This is because the attackers believe police officers will ignore them, as women are seen as capable of sorting out their own situations and are mature enough to handle themselves. Women are the target for sexual exploitation by online attackers threatening to expose indecent images. They are blackmailed for money or to carry out tasks. </a:t>
            </a:r>
          </a:p>
          <a:p>
            <a:endParaRPr lang="en-US" dirty="0"/>
          </a:p>
          <a:p>
            <a:r>
              <a:rPr lang="en-US" dirty="0"/>
              <a:t>Child online grooming has risen 80% between 2018 and 2022 in the UK. Vilks (2019) states that cybercrime can be used for grooming children or sharing/ finding indecent images of children. Schmidt, Varese and Bucci (2023) evaluated that cybercrime is a threat to society due to the lasting impacts of child exploitation. They found that children who were sexually abused online had prolonged mental health issues in early adulthood. During their primary research 100% of the victims met their groomers in online chat rooms and were extorted for explicit images.</a:t>
            </a:r>
          </a:p>
          <a:p>
            <a:endParaRPr lang="en-US" dirty="0"/>
          </a:p>
          <a:p>
            <a:r>
              <a:rPr lang="en-US" dirty="0"/>
              <a:t>Individual home users are usually not equipped with interment security and therefore are the perfect targets for scams and hacking. Women are seen as the perfect target according to Herath, Rao and </a:t>
            </a:r>
            <a:r>
              <a:rPr lang="en-GB" sz="1200" dirty="0">
                <a:latin typeface="Arial" panose="020B0604020202020204" pitchFamily="34" charset="0"/>
                <a:cs typeface="Arial" panose="020B0604020202020204" pitchFamily="34" charset="0"/>
              </a:rPr>
              <a:t>Upadhyaya (2012) because they deem social networking more important than men.  </a:t>
            </a:r>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8</a:t>
            </a:fld>
            <a:endParaRPr lang="en-US" dirty="0"/>
          </a:p>
        </p:txBody>
      </p:sp>
    </p:spTree>
    <p:extLst>
      <p:ext uri="{BB962C8B-B14F-4D97-AF65-F5344CB8AC3E}">
        <p14:creationId xmlns:p14="http://schemas.microsoft.com/office/powerpoint/2010/main" val="3800687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lvl="0"/>
            <a:r>
              <a:rPr lang="en-US" dirty="0"/>
              <a:t>Crime groups will use cybercrime to corrupt software to weaken political systems (Wiggen, 2020). This is done by </a:t>
            </a:r>
            <a:r>
              <a:rPr lang="en-US" b="0" dirty="0"/>
              <a:t>Integrity computer crimes, Computer content crimes and Financial cyber crimes. This is usually for profit or power(Lavorgna, 2023).</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Organised crime groups will </a:t>
            </a:r>
            <a:r>
              <a:rPr lang="en-GB" noProof="0" dirty="0"/>
              <a:t>utilise</a:t>
            </a:r>
            <a:r>
              <a:rPr lang="en-US" dirty="0"/>
              <a:t> cyber crime for encryption to carry out crimes such as counterfeiting physical money. This is feasible using the dark web (</a:t>
            </a:r>
            <a:r>
              <a:rPr lang="en-GB" dirty="0"/>
              <a:t>Curtis and Oxburgh, 2023)</a:t>
            </a:r>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9</a:t>
            </a:fld>
            <a:endParaRPr lang="en-US" dirty="0"/>
          </a:p>
        </p:txBody>
      </p:sp>
    </p:spTree>
    <p:extLst>
      <p:ext uri="{BB962C8B-B14F-4D97-AF65-F5344CB8AC3E}">
        <p14:creationId xmlns:p14="http://schemas.microsoft.com/office/powerpoint/2010/main" val="918452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Organised crime groups take advantage of </a:t>
            </a:r>
            <a:r>
              <a:rPr lang="en-US" b="1" dirty="0"/>
              <a:t>global crisis </a:t>
            </a:r>
            <a:r>
              <a:rPr lang="en-US" dirty="0"/>
              <a:t>such as the Covid 19 pandemic, to commit criminal activities to oblivious victims and busy workforce (Lallie et al, 2021). 600% increase in Phishing attacks in March 2020 – the start of the pandemic. (Shi,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survey was distributed to businesses that suffered cyber-attacks during the Covid 19 pandemic and found that there was a spike in cybercrime as soon as the pandemic hit using:</a:t>
            </a:r>
            <a:endParaRPr lang="en-US" dirty="0"/>
          </a:p>
          <a:p>
            <a:pPr lvl="0"/>
            <a:r>
              <a:rPr lang="en-GB" dirty="0"/>
              <a:t>Phishing scams using with harmful links, Malware attacks</a:t>
            </a:r>
            <a:r>
              <a:rPr lang="en-US" dirty="0"/>
              <a:t>, </a:t>
            </a:r>
            <a:r>
              <a:rPr lang="en-GB" dirty="0"/>
              <a:t>Distributed denial of service (DDOS)</a:t>
            </a:r>
            <a:r>
              <a:rPr lang="en-US" dirty="0"/>
              <a:t>, </a:t>
            </a:r>
            <a:r>
              <a:rPr lang="en-GB" dirty="0"/>
              <a:t>Advanced persistent threat (APT)</a:t>
            </a:r>
            <a:r>
              <a:rPr lang="en-US" dirty="0"/>
              <a:t>, </a:t>
            </a:r>
            <a:r>
              <a:rPr lang="en-GB" dirty="0"/>
              <a:t>Malicious social media messaging (MSMM)</a:t>
            </a:r>
            <a:r>
              <a:rPr lang="en-US" dirty="0"/>
              <a:t> and </a:t>
            </a:r>
            <a:r>
              <a:rPr lang="en-GB" dirty="0"/>
              <a:t>Business email compromise (BEC). </a:t>
            </a:r>
            <a:r>
              <a:rPr lang="en-GB" dirty="0">
                <a:latin typeface="Arial" panose="020B0604020202020204" pitchFamily="34" charset="0"/>
                <a:cs typeface="Arial" panose="020B0604020202020204" pitchFamily="34" charset="0"/>
              </a:rPr>
              <a:t>(Alawida et al, 2022)</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10</a:t>
            </a:fld>
            <a:endParaRPr lang="en-US" dirty="0"/>
          </a:p>
        </p:txBody>
      </p:sp>
    </p:spTree>
    <p:extLst>
      <p:ext uri="{BB962C8B-B14F-4D97-AF65-F5344CB8AC3E}">
        <p14:creationId xmlns:p14="http://schemas.microsoft.com/office/powerpoint/2010/main" val="258890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Hackers can infiltrate infrastructure, transport and aviation. This a danger to military defense as they could gain aces to Electricals, Energy and nuclear power which are used to run the UK.  </a:t>
            </a:r>
          </a:p>
          <a:p>
            <a:pPr lvl="0"/>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11</a:t>
            </a:fld>
            <a:endParaRPr lang="en-US" dirty="0"/>
          </a:p>
        </p:txBody>
      </p:sp>
    </p:spTree>
    <p:extLst>
      <p:ext uri="{BB962C8B-B14F-4D97-AF65-F5344CB8AC3E}">
        <p14:creationId xmlns:p14="http://schemas.microsoft.com/office/powerpoint/2010/main" val="2144923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When technology advances so will cybercrime. Organised crime groups will grow with technological changes to find new ways to </a:t>
            </a:r>
            <a:r>
              <a:rPr lang="en-GB" dirty="0"/>
              <a:t>maximise</a:t>
            </a:r>
            <a:r>
              <a:rPr lang="en-US" dirty="0"/>
              <a:t> profits. They will try to utilize new technology that the police may not have </a:t>
            </a:r>
            <a:r>
              <a:rPr lang="en-GB" noProof="0" dirty="0"/>
              <a:t>specialised</a:t>
            </a:r>
            <a:r>
              <a:rPr lang="en-US" dirty="0"/>
              <a:t> in yet to keep crime undetected.  Crime groups create the perfect collaboration between humans and computers. From the first use of the internet for online chat rooms to current cyber crime methods such as coding and hacking, they have all been used for crime </a:t>
            </a:r>
            <a:r>
              <a:rPr lang="en-GB" dirty="0"/>
              <a:t>(Di Nicola, 2022).</a:t>
            </a:r>
          </a:p>
          <a:p>
            <a:pPr lvl="0"/>
            <a:endParaRPr lang="en-US" dirty="0"/>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12</a:t>
            </a:fld>
            <a:endParaRPr lang="en-US" dirty="0"/>
          </a:p>
        </p:txBody>
      </p:sp>
    </p:spTree>
    <p:extLst>
      <p:ext uri="{BB962C8B-B14F-4D97-AF65-F5344CB8AC3E}">
        <p14:creationId xmlns:p14="http://schemas.microsoft.com/office/powerpoint/2010/main" val="17191155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Detecting cybercrime become increasingly more difficult (Lee and Holt, 2020)</a:t>
            </a:r>
          </a:p>
          <a:p>
            <a:pPr lvl="0"/>
            <a:endParaRPr lang="en-GB" dirty="0"/>
          </a:p>
          <a:p>
            <a:pPr lvl="0"/>
            <a:r>
              <a:rPr lang="en-US" dirty="0"/>
              <a:t>Serious and organised crime  is made up of criminals who are resourceful and opportunistic (D’Souza and Shapland, 2023)</a:t>
            </a:r>
          </a:p>
          <a:p>
            <a:pPr lvl="0"/>
            <a:endParaRPr lang="en-US" dirty="0"/>
          </a:p>
          <a:p>
            <a:pPr lvl="0"/>
            <a:r>
              <a:rPr lang="en-GB" dirty="0"/>
              <a:t>Silk Road was  the first online anonymous marketplace that could guaranty its customers anonymity. It could do this by using cryptocurrency which cannot be traced. Silk road was taken down by the FBI in 2013 (Christin, 2024).</a:t>
            </a:r>
          </a:p>
          <a:p>
            <a:pPr lvl="0"/>
            <a:r>
              <a:rPr lang="en-GB" dirty="0"/>
              <a:t>Silk road on the dark web changed the market for drugs as customers could online shop for any type of illegal narcotic they needed. It Became the largest dark web marketplace (Zambiasi, 2022).</a:t>
            </a:r>
          </a:p>
          <a:p>
            <a:endParaRPr lang="en-GB" dirty="0"/>
          </a:p>
          <a:p>
            <a:r>
              <a:rPr lang="en-GB" dirty="0"/>
              <a:t>Could buy:</a:t>
            </a:r>
          </a:p>
          <a:p>
            <a:pPr marL="285750" indent="-285750">
              <a:buFont typeface="Arial" panose="020B0604020202020204" pitchFamily="34" charset="0"/>
              <a:buChar char="•"/>
            </a:pPr>
            <a:r>
              <a:rPr lang="en-GB" dirty="0"/>
              <a:t>Drugs</a:t>
            </a:r>
          </a:p>
          <a:p>
            <a:pPr marL="285750" indent="-285750">
              <a:buFont typeface="Arial" panose="020B0604020202020204" pitchFamily="34" charset="0"/>
              <a:buChar char="•"/>
            </a:pPr>
            <a:r>
              <a:rPr lang="en-GB" dirty="0"/>
              <a:t>Firearms</a:t>
            </a:r>
          </a:p>
          <a:p>
            <a:pPr marL="285750" indent="-285750">
              <a:buFont typeface="Arial" panose="020B0604020202020204" pitchFamily="34" charset="0"/>
              <a:buChar char="•"/>
            </a:pPr>
            <a:r>
              <a:rPr lang="en-GB" dirty="0"/>
              <a:t>Fake identification </a:t>
            </a:r>
          </a:p>
          <a:p>
            <a:pPr marL="285750" indent="-285750">
              <a:buFont typeface="Arial" panose="020B0604020202020204" pitchFamily="34" charset="0"/>
              <a:buChar char="•"/>
            </a:pPr>
            <a:r>
              <a:rPr lang="en-GB" dirty="0"/>
              <a:t>Etc  (Nadini et al, 2022)</a:t>
            </a:r>
          </a:p>
          <a:p>
            <a:r>
              <a:rPr lang="en-GB" dirty="0"/>
              <a:t> </a:t>
            </a:r>
          </a:p>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13</a:t>
            </a:fld>
            <a:endParaRPr lang="en-US" dirty="0"/>
          </a:p>
        </p:txBody>
      </p:sp>
    </p:spTree>
    <p:extLst>
      <p:ext uri="{BB962C8B-B14F-4D97-AF65-F5344CB8AC3E}">
        <p14:creationId xmlns:p14="http://schemas.microsoft.com/office/powerpoint/2010/main" val="24849039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14</a:t>
            </a:fld>
            <a:endParaRPr lang="en-US" dirty="0"/>
          </a:p>
        </p:txBody>
      </p:sp>
    </p:spTree>
    <p:extLst>
      <p:ext uri="{BB962C8B-B14F-4D97-AF65-F5344CB8AC3E}">
        <p14:creationId xmlns:p14="http://schemas.microsoft.com/office/powerpoint/2010/main" val="7477593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government have produced a strategy to tackle serious and organised crime. This is the no place to hide serious and organised crime strategy. The </a:t>
            </a:r>
            <a:r>
              <a:rPr lang="en-GB" dirty="0"/>
              <a:t>Strategy aims to combat and prevent serious and organised crime. It will do this in and around the UK though 5-lines of action: </a:t>
            </a:r>
          </a:p>
          <a:p>
            <a:r>
              <a:rPr lang="en-GB" sz="1600" dirty="0"/>
              <a:t>In Country</a:t>
            </a:r>
            <a:r>
              <a:rPr lang="en-US" sz="1600" dirty="0"/>
              <a:t> </a:t>
            </a:r>
          </a:p>
          <a:p>
            <a:r>
              <a:rPr lang="en-GB" sz="1600" dirty="0"/>
              <a:t>UK Boarder </a:t>
            </a:r>
          </a:p>
          <a:p>
            <a:r>
              <a:rPr lang="en-GB" sz="1600" dirty="0"/>
              <a:t>International</a:t>
            </a:r>
            <a:r>
              <a:rPr lang="en-US" sz="1600" dirty="0"/>
              <a:t> </a:t>
            </a:r>
          </a:p>
          <a:p>
            <a:r>
              <a:rPr lang="en-GB" sz="1600" dirty="0"/>
              <a:t>Technology and Capabilities</a:t>
            </a:r>
            <a:r>
              <a:rPr lang="en-US" sz="1600" dirty="0"/>
              <a:t> </a:t>
            </a:r>
          </a:p>
          <a:p>
            <a:r>
              <a:rPr lang="en-GB" sz="1600" dirty="0"/>
              <a:t>Multiagency Response</a:t>
            </a:r>
            <a:endParaRPr lang="en-US" sz="16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(HM Government, 2023)</a:t>
            </a:r>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15</a:t>
            </a:fld>
            <a:endParaRPr lang="en-US" dirty="0"/>
          </a:p>
        </p:txBody>
      </p:sp>
    </p:spTree>
    <p:extLst>
      <p:ext uri="{BB962C8B-B14F-4D97-AF65-F5344CB8AC3E}">
        <p14:creationId xmlns:p14="http://schemas.microsoft.com/office/powerpoint/2010/main" val="1406435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Aim</a:t>
            </a:r>
          </a:p>
          <a:p>
            <a:pPr lvl="1"/>
            <a:r>
              <a:rPr lang="en-US" dirty="0"/>
              <a:t>Overall aim to stop cyber crime in the UK</a:t>
            </a:r>
          </a:p>
          <a:p>
            <a:pPr lvl="0"/>
            <a:r>
              <a:rPr lang="en-US" dirty="0"/>
              <a:t>Equip</a:t>
            </a:r>
          </a:p>
          <a:p>
            <a:pPr lvl="1"/>
            <a:r>
              <a:rPr lang="en-US" dirty="0"/>
              <a:t>Equip communities with the resources needed to prevent cyber crime by raising barriers online.</a:t>
            </a:r>
          </a:p>
          <a:p>
            <a:pPr lvl="0"/>
            <a:r>
              <a:rPr lang="en-US" dirty="0"/>
              <a:t>Delegate</a:t>
            </a:r>
          </a:p>
          <a:p>
            <a:pPr lvl="1"/>
            <a:r>
              <a:rPr lang="en-US" dirty="0"/>
              <a:t>Government will delegate specific strategies for serious and </a:t>
            </a:r>
            <a:r>
              <a:rPr lang="en-GB" noProof="0" dirty="0"/>
              <a:t>organised</a:t>
            </a:r>
            <a:r>
              <a:rPr lang="en-US" dirty="0"/>
              <a:t> crime including, drugs, economic crimes, fraud and child sexual abuse.</a:t>
            </a:r>
          </a:p>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16</a:t>
            </a:fld>
            <a:endParaRPr lang="en-US" dirty="0"/>
          </a:p>
        </p:txBody>
      </p:sp>
    </p:spTree>
    <p:extLst>
      <p:ext uri="{BB962C8B-B14F-4D97-AF65-F5344CB8AC3E}">
        <p14:creationId xmlns:p14="http://schemas.microsoft.com/office/powerpoint/2010/main" val="917122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defRPr cap="all"/>
            </a:pPr>
            <a:r>
              <a:rPr lang="en-GB" noProof="0" dirty="0"/>
              <a:t>T</a:t>
            </a:r>
            <a:r>
              <a:rPr lang="en-GB" cap="none" noProof="0" dirty="0"/>
              <a:t>he action plan for the UK boarder is to prioritise stopping cybercrime attacks to the UK boarder or outside attacks to the UK and further prevent cyber terrorism. The government plan to do this by challenging criminals who try to exploit UK boarders. </a:t>
            </a:r>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17</a:t>
            </a:fld>
            <a:endParaRPr lang="en-US" dirty="0"/>
          </a:p>
        </p:txBody>
      </p:sp>
    </p:spTree>
    <p:extLst>
      <p:ext uri="{BB962C8B-B14F-4D97-AF65-F5344CB8AC3E}">
        <p14:creationId xmlns:p14="http://schemas.microsoft.com/office/powerpoint/2010/main" val="2855659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An international focus approach will aim to tighten security and intelligence sharing between nations to reduce data leaks and cyber crime</a:t>
            </a:r>
            <a:r>
              <a:rPr lang="en-US" sz="1100" dirty="0"/>
              <a:t>. </a:t>
            </a:r>
          </a:p>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18</a:t>
            </a:fld>
            <a:endParaRPr lang="en-US" dirty="0"/>
          </a:p>
        </p:txBody>
      </p:sp>
    </p:spTree>
    <p:extLst>
      <p:ext uri="{BB962C8B-B14F-4D97-AF65-F5344CB8AC3E}">
        <p14:creationId xmlns:p14="http://schemas.microsoft.com/office/powerpoint/2010/main" val="40353329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4800" dirty="0"/>
              <a:t>Use the best intelligence and data </a:t>
            </a:r>
            <a:r>
              <a:rPr lang="en-US" sz="1200" dirty="0"/>
              <a:t>collection to be able to </a:t>
            </a:r>
            <a:r>
              <a:rPr lang="en-GB" sz="1200" dirty="0"/>
              <a:t>analyse</a:t>
            </a:r>
            <a:r>
              <a:rPr lang="en-US" sz="1200" dirty="0"/>
              <a:t> and investigate serious and organised crime. </a:t>
            </a:r>
            <a:br>
              <a:rPr lang="en-US" sz="4800" dirty="0"/>
            </a:br>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19</a:t>
            </a:fld>
            <a:endParaRPr lang="en-US" dirty="0"/>
          </a:p>
        </p:txBody>
      </p:sp>
    </p:spTree>
    <p:extLst>
      <p:ext uri="{BB962C8B-B14F-4D97-AF65-F5344CB8AC3E}">
        <p14:creationId xmlns:p14="http://schemas.microsoft.com/office/powerpoint/2010/main" val="7778130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Ensure all the public and private sectors/authorities are effective as possible with the correct skills and processes to reduce cybercrime. To ensure they are all using the same skills, processes and all have the right capacity.</a:t>
            </a:r>
          </a:p>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20</a:t>
            </a:fld>
            <a:endParaRPr lang="en-US" dirty="0"/>
          </a:p>
        </p:txBody>
      </p:sp>
    </p:spTree>
    <p:extLst>
      <p:ext uri="{BB962C8B-B14F-4D97-AF65-F5344CB8AC3E}">
        <p14:creationId xmlns:p14="http://schemas.microsoft.com/office/powerpoint/2010/main" val="31488853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Prevent Cyber attacks with firewalls and antivirus software (Chen et al, 2023)</a:t>
            </a:r>
          </a:p>
          <a:p>
            <a:endParaRPr lang="en-US" dirty="0"/>
          </a:p>
          <a:p>
            <a:r>
              <a:rPr lang="en-US" dirty="0"/>
              <a:t>Protect the UK from cyber crime with the no place to hide strategy </a:t>
            </a:r>
          </a:p>
          <a:p>
            <a:r>
              <a:rPr lang="en-US" dirty="0"/>
              <a:t> </a:t>
            </a:r>
          </a:p>
          <a:p>
            <a:r>
              <a:rPr lang="en-US" dirty="0"/>
              <a:t>Prepare for potential cyber attacks</a:t>
            </a:r>
          </a:p>
          <a:p>
            <a:endParaRPr lang="en-US" dirty="0"/>
          </a:p>
          <a:p>
            <a:r>
              <a:rPr lang="en-US" dirty="0"/>
              <a:t>Pursue offenders by means of prosecution and make an example of those who are caught</a:t>
            </a:r>
          </a:p>
        </p:txBody>
      </p:sp>
      <p:sp>
        <p:nvSpPr>
          <p:cNvPr id="4" name="Slide Number Placeholder 3"/>
          <p:cNvSpPr>
            <a:spLocks noGrp="1"/>
          </p:cNvSpPr>
          <p:nvPr>
            <p:ph type="sldNum" sz="quarter" idx="5"/>
          </p:nvPr>
        </p:nvSpPr>
        <p:spPr/>
        <p:txBody>
          <a:bodyPr/>
          <a:lstStyle/>
          <a:p>
            <a:fld id="{55191B03-FFAB-E344-B822-937D1FA00DC8}" type="slidenum">
              <a:rPr lang="en-US" smtClean="0"/>
              <a:t>21</a:t>
            </a:fld>
            <a:endParaRPr lang="en-US" dirty="0"/>
          </a:p>
        </p:txBody>
      </p:sp>
    </p:spTree>
    <p:extLst>
      <p:ext uri="{BB962C8B-B14F-4D97-AF65-F5344CB8AC3E}">
        <p14:creationId xmlns:p14="http://schemas.microsoft.com/office/powerpoint/2010/main" val="9916732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191B03-FFAB-E344-B822-937D1FA00DC8}" type="slidenum">
              <a:rPr lang="en-US" smtClean="0"/>
              <a:t>22</a:t>
            </a:fld>
            <a:endParaRPr lang="en-US" dirty="0"/>
          </a:p>
        </p:txBody>
      </p:sp>
    </p:spTree>
    <p:extLst>
      <p:ext uri="{BB962C8B-B14F-4D97-AF65-F5344CB8AC3E}">
        <p14:creationId xmlns:p14="http://schemas.microsoft.com/office/powerpoint/2010/main" val="19200175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23</a:t>
            </a:fld>
            <a:endParaRPr lang="en-US" dirty="0"/>
          </a:p>
        </p:txBody>
      </p:sp>
    </p:spTree>
    <p:extLst>
      <p:ext uri="{BB962C8B-B14F-4D97-AF65-F5344CB8AC3E}">
        <p14:creationId xmlns:p14="http://schemas.microsoft.com/office/powerpoint/2010/main" val="16940783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24</a:t>
            </a:fld>
            <a:endParaRPr lang="en-US" dirty="0"/>
          </a:p>
        </p:txBody>
      </p:sp>
    </p:spTree>
    <p:extLst>
      <p:ext uri="{BB962C8B-B14F-4D97-AF65-F5344CB8AC3E}">
        <p14:creationId xmlns:p14="http://schemas.microsoft.com/office/powerpoint/2010/main" val="25515725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25</a:t>
            </a:fld>
            <a:endParaRPr lang="en-US" dirty="0"/>
          </a:p>
        </p:txBody>
      </p:sp>
    </p:spTree>
    <p:extLst>
      <p:ext uri="{BB962C8B-B14F-4D97-AF65-F5344CB8AC3E}">
        <p14:creationId xmlns:p14="http://schemas.microsoft.com/office/powerpoint/2010/main" val="40820578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191B03-FFAB-E344-B822-937D1FA00DC8}" type="slidenum">
              <a:rPr lang="en-US" smtClean="0"/>
              <a:t>26</a:t>
            </a:fld>
            <a:endParaRPr lang="en-US" dirty="0"/>
          </a:p>
        </p:txBody>
      </p:sp>
    </p:spTree>
    <p:extLst>
      <p:ext uri="{BB962C8B-B14F-4D97-AF65-F5344CB8AC3E}">
        <p14:creationId xmlns:p14="http://schemas.microsoft.com/office/powerpoint/2010/main" val="721798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4/30/24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124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4/30/24</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408652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4/30/24</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915413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4/30/24</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767841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4/30/24</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768973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4/30/24</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3666700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4/30/24</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3863862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4/30/24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47165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4/30/24</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16802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4/30/24</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82243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4/30/24</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559058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4/30/24</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dirty="0"/>
          </a:p>
        </p:txBody>
      </p:sp>
    </p:spTree>
    <p:extLst>
      <p:ext uri="{BB962C8B-B14F-4D97-AF65-F5344CB8AC3E}">
        <p14:creationId xmlns:p14="http://schemas.microsoft.com/office/powerpoint/2010/main" val="376686092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doi.org/10.23889/ijpds.v7i1.1721" TargetMode="External"/><Relationship Id="rId3" Type="http://schemas.openxmlformats.org/officeDocument/2006/relationships/hyperlink" Target="https://doi.org/10.1016/j.jksuci.2022.08.003" TargetMode="External"/><Relationship Id="rId7" Type="http://schemas.openxmlformats.org/officeDocument/2006/relationships/hyperlink" Target="https://doi.org/10.1177/0032258X221107584"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dl.acm.org/doi/10.1145/3616855.3637632" TargetMode="External"/><Relationship Id="rId5" Type="http://schemas.openxmlformats.org/officeDocument/2006/relationships/hyperlink" Target="https://doi.org/10.1057/s41599-023-01560-x" TargetMode="External"/><Relationship Id="rId4" Type="http://schemas.openxmlformats.org/officeDocument/2006/relationships/hyperlink" Target="https://www.researchgate.net/publication/304822458_Cybercrime_and_Cybercriminals_A_Comprehensive_Study" TargetMode="External"/><Relationship Id="rId9" Type="http://schemas.openxmlformats.org/officeDocument/2006/relationships/hyperlink" Target="https://doi.org/10.1177/17488958211021703"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www.jstor.org.ezproxy.uwtsd.ac.uk/stable/resrep17687.7" TargetMode="External"/><Relationship Id="rId3" Type="http://schemas.openxmlformats.org/officeDocument/2006/relationships/hyperlink" Target="https://doi.org/10.1007/s12117-022-09457-y" TargetMode="External"/><Relationship Id="rId7" Type="http://schemas.openxmlformats.org/officeDocument/2006/relationships/hyperlink" Target="https://hmicfrs.justiceinspectorates.gov.uk/glossary/4p-approach/"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assets.publishing.service.gov.uk/media/65798633254aaa0010050bdc/SOC_Strategy_23-28_V9_Web_Accessible.pdf" TargetMode="External"/><Relationship Id="rId5" Type="http://schemas.openxmlformats.org/officeDocument/2006/relationships/hyperlink" Target="https://doi.org/10.1007/s12103-021-09652-7" TargetMode="External"/><Relationship Id="rId4" Type="http://schemas.openxmlformats.org/officeDocument/2006/relationships/hyperlink" Target="https://doi.org/10.4018/978-1-60960-830-9" TargetMode="External"/><Relationship Id="rId9" Type="http://schemas.openxmlformats.org/officeDocument/2006/relationships/hyperlink" Target="https://doi.org/10.4018/978-1-61350-350-8"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1007/s12117-023-09486-1" TargetMode="External"/><Relationship Id="rId3" Type="http://schemas.openxmlformats.org/officeDocument/2006/relationships/hyperlink" Target="https://doi.org/10.1016/j.chb.2022.107576." TargetMode="External"/><Relationship Id="rId7" Type="http://schemas.openxmlformats.org/officeDocument/2006/relationships/hyperlink" Target="https://www.judiciary.uk/wp-content/uploads/2018/04/r-v-gamble-sentencing.pdf"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local.gov.uk/sites/default/files/documents/tackling-serious-and-orga-44a.pdf" TargetMode="External"/><Relationship Id="rId5" Type="http://schemas.openxmlformats.org/officeDocument/2006/relationships/hyperlink" Target="https://doi.org/10.1016/j.egyr.2021.08.126." TargetMode="External"/><Relationship Id="rId4" Type="http://schemas.openxmlformats.org/officeDocument/2006/relationships/hyperlink" Target="https://doi.org/10.1016/j.cose.2021.102248"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blog.barracuda.com/2020/03/26/threat-spotlight-coronavirus-related-phishing" TargetMode="External"/><Relationship Id="rId3" Type="http://schemas.openxmlformats.org/officeDocument/2006/relationships/hyperlink" Target="https://doi.org/10.1038/s41598-022-07492-x" TargetMode="External"/><Relationship Id="rId7" Type="http://schemas.openxmlformats.org/officeDocument/2006/relationships/hyperlink" Target="https://doi.org/10.3389/fpsyg.2023.1281996"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nationalcrimeagency.gov.uk/who-we-are/publications/672-ransomware-extortion-and-the-cyber-crime-ecosystem/file" TargetMode="External"/><Relationship Id="rId5" Type="http://schemas.openxmlformats.org/officeDocument/2006/relationships/hyperlink" Target="https://assets.publishing.service.gov.uk/media/64ccdcfe995827000dc1e90b/National_Crime_Agency_Annual_Report_2022-23_-_web_accessible_version.pdf" TargetMode="External"/><Relationship Id="rId4" Type="http://schemas.openxmlformats.org/officeDocument/2006/relationships/hyperlink" Target="https://www.nationalcrimeagency.gov.uk/who-we-are/publications/437-national-strategic-assessment-of-serious-and-organised-crime-2020/file" TargetMode="External"/><Relationship Id="rId9" Type="http://schemas.openxmlformats.org/officeDocument/2006/relationships/hyperlink" Target="https://questions-statements.parliament.uk/written-statements/detail/2023-12-13/HCWS12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jstor.org/stable/resrep25300" TargetMode="External"/><Relationship Id="rId2" Type="http://schemas.openxmlformats.org/officeDocument/2006/relationships/hyperlink" Target="https://doi.org/10.1051/shsconf/20196801010" TargetMode="External"/><Relationship Id="rId1" Type="http://schemas.openxmlformats.org/officeDocument/2006/relationships/slideLayout" Target="../slideLayouts/slideLayout2.xml"/><Relationship Id="rId5" Type="http://schemas.openxmlformats.org/officeDocument/2006/relationships/hyperlink" Target="https://doi.org/10.1016/j.jebo.2022.08.008" TargetMode="External"/><Relationship Id="rId4" Type="http://schemas.openxmlformats.org/officeDocument/2006/relationships/hyperlink" Target="https://doi.org/10.1177/263380762311997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p!!Rectangle">
            <a:extLst>
              <a:ext uri="{FF2B5EF4-FFF2-40B4-BE49-F238E27FC236}">
                <a16:creationId xmlns:a16="http://schemas.microsoft.com/office/drawing/2014/main" id="{C7B352FC-1F44-4AB9-A2BD-FBF231C6B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3">
            <a:extLst>
              <a:ext uri="{FF2B5EF4-FFF2-40B4-BE49-F238E27FC236}">
                <a16:creationId xmlns:a16="http://schemas.microsoft.com/office/drawing/2014/main" id="{691E8879-17B0-5B94-780F-E81FB6DAB1E5}"/>
              </a:ext>
            </a:extLst>
          </p:cNvPr>
          <p:cNvPicPr>
            <a:picLocks noChangeAspect="1"/>
          </p:cNvPicPr>
          <p:nvPr/>
        </p:nvPicPr>
        <p:blipFill rotWithShape="1">
          <a:blip r:embed="rId3"/>
          <a:srcRect/>
          <a:stretch/>
        </p:blipFill>
        <p:spPr>
          <a:xfrm>
            <a:off x="4905" y="-40638"/>
            <a:ext cx="12192001" cy="6858000"/>
          </a:xfrm>
          <a:prstGeom prst="rect">
            <a:avLst/>
          </a:prstGeom>
        </p:spPr>
      </p:pic>
      <p:sp>
        <p:nvSpPr>
          <p:cNvPr id="24" name="m!!text rectangle">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1114AD-A383-2143-B642-88D7ED3205BE}"/>
              </a:ext>
            </a:extLst>
          </p:cNvPr>
          <p:cNvSpPr>
            <a:spLocks noGrp="1"/>
          </p:cNvSpPr>
          <p:nvPr>
            <p:ph type="ctrTitle"/>
          </p:nvPr>
        </p:nvSpPr>
        <p:spPr>
          <a:xfrm>
            <a:off x="856210" y="4909985"/>
            <a:ext cx="3106190" cy="1185352"/>
          </a:xfrm>
        </p:spPr>
        <p:txBody>
          <a:bodyPr anchor="ctr">
            <a:normAutofit fontScale="90000"/>
          </a:bodyPr>
          <a:lstStyle/>
          <a:p>
            <a:r>
              <a:rPr lang="en-GB" sz="2200" dirty="0"/>
              <a:t>Serious and organised crime: the threat it poses within contemporary society </a:t>
            </a:r>
            <a:endParaRPr lang="en-US" sz="2600" dirty="0"/>
          </a:p>
        </p:txBody>
      </p:sp>
      <p:sp>
        <p:nvSpPr>
          <p:cNvPr id="3" name="Subtitle 2">
            <a:extLst>
              <a:ext uri="{FF2B5EF4-FFF2-40B4-BE49-F238E27FC236}">
                <a16:creationId xmlns:a16="http://schemas.microsoft.com/office/drawing/2014/main" id="{0985CC54-A23F-8B46-98A0-81F2FB97FD6F}"/>
              </a:ext>
            </a:extLst>
          </p:cNvPr>
          <p:cNvSpPr>
            <a:spLocks noGrp="1"/>
          </p:cNvSpPr>
          <p:nvPr>
            <p:ph type="subTitle" idx="1"/>
          </p:nvPr>
        </p:nvSpPr>
        <p:spPr>
          <a:xfrm>
            <a:off x="4427705" y="4450877"/>
            <a:ext cx="2228641" cy="1185353"/>
          </a:xfrm>
        </p:spPr>
        <p:txBody>
          <a:bodyPr anchor="ctr">
            <a:normAutofit/>
          </a:bodyPr>
          <a:lstStyle/>
          <a:p>
            <a:r>
              <a:rPr lang="en-US" sz="2400" dirty="0"/>
              <a:t>Cyber Crime </a:t>
            </a:r>
          </a:p>
        </p:txBody>
      </p:sp>
      <p:sp>
        <p:nvSpPr>
          <p:cNvPr id="13" name="m!!accent">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06CF47C-D334-4A49-ADAF-409CA7959833}"/>
              </a:ext>
            </a:extLst>
          </p:cNvPr>
          <p:cNvSpPr txBox="1"/>
          <p:nvPr/>
        </p:nvSpPr>
        <p:spPr>
          <a:xfrm>
            <a:off x="4465293" y="5215203"/>
            <a:ext cx="2607174" cy="923330"/>
          </a:xfrm>
          <a:prstGeom prst="rect">
            <a:avLst/>
          </a:prstGeom>
          <a:noFill/>
        </p:spPr>
        <p:txBody>
          <a:bodyPr wrap="square" rtlCol="0">
            <a:spAutoFit/>
          </a:bodyPr>
          <a:lstStyle/>
          <a:p>
            <a:r>
              <a:rPr lang="en-GB" dirty="0"/>
              <a:t>Maddie Howes 2004325</a:t>
            </a:r>
          </a:p>
          <a:p>
            <a:r>
              <a:rPr lang="en-GB" dirty="0"/>
              <a:t>(BMCP6002)</a:t>
            </a:r>
          </a:p>
        </p:txBody>
      </p:sp>
    </p:spTree>
    <p:extLst>
      <p:ext uri="{BB962C8B-B14F-4D97-AF65-F5344CB8AC3E}">
        <p14:creationId xmlns:p14="http://schemas.microsoft.com/office/powerpoint/2010/main" val="3075001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4" name="Rectangle 223">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E3E3EF-A546-6FAC-C28A-39830C21586F}"/>
              </a:ext>
            </a:extLst>
          </p:cNvPr>
          <p:cNvSpPr txBox="1"/>
          <p:nvPr/>
        </p:nvSpPr>
        <p:spPr>
          <a:xfrm>
            <a:off x="659234" y="957447"/>
            <a:ext cx="3383280" cy="49431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What is cyber crime?</a:t>
            </a:r>
            <a:endParaRPr lang="en-US" sz="4000" dirty="0">
              <a:latin typeface="+mj-lt"/>
              <a:ea typeface="+mj-ea"/>
              <a:cs typeface="+mj-cs"/>
            </a:endParaRPr>
          </a:p>
          <a:p>
            <a:pPr>
              <a:lnSpc>
                <a:spcPct val="90000"/>
              </a:lnSpc>
              <a:spcBef>
                <a:spcPct val="0"/>
              </a:spcBef>
              <a:spcAft>
                <a:spcPts val="600"/>
              </a:spcAft>
            </a:pPr>
            <a:endParaRPr lang="en-US" sz="4000" dirty="0">
              <a:latin typeface="+mj-lt"/>
              <a:ea typeface="+mj-ea"/>
              <a:cs typeface="+mj-cs"/>
            </a:endParaRPr>
          </a:p>
        </p:txBody>
      </p:sp>
      <p:sp>
        <p:nvSpPr>
          <p:cNvPr id="226" name="Rectangle 225">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8" name="Rectangle 22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77" name="Content Placeholder 2">
            <a:extLst>
              <a:ext uri="{FF2B5EF4-FFF2-40B4-BE49-F238E27FC236}">
                <a16:creationId xmlns:a16="http://schemas.microsoft.com/office/drawing/2014/main" id="{DCAF0053-2053-8E41-2B11-5DF9A879D3EE}"/>
              </a:ext>
            </a:extLst>
          </p:cNvPr>
          <p:cNvGraphicFramePr>
            <a:graphicFrameLocks noGrp="1"/>
          </p:cNvGraphicFramePr>
          <p:nvPr>
            <p:ph idx="1"/>
            <p:extLst>
              <p:ext uri="{D42A27DB-BD31-4B8C-83A1-F6EECF244321}">
                <p14:modId xmlns:p14="http://schemas.microsoft.com/office/powerpoint/2010/main" val="3765535824"/>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BFE6108-E2AD-4A4B-A77B-3FD6DE6F83DA}"/>
              </a:ext>
            </a:extLst>
          </p:cNvPr>
          <p:cNvSpPr txBox="1"/>
          <p:nvPr/>
        </p:nvSpPr>
        <p:spPr>
          <a:xfrm>
            <a:off x="8179496" y="162838"/>
            <a:ext cx="3382027"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(Kirwan and Power, 2012)</a:t>
            </a:r>
            <a:endParaRPr lang="en-GB" dirty="0"/>
          </a:p>
          <a:p>
            <a:endParaRPr lang="en-GB" dirty="0"/>
          </a:p>
        </p:txBody>
      </p:sp>
      <p:sp>
        <p:nvSpPr>
          <p:cNvPr id="4" name="TextBox 3">
            <a:extLst>
              <a:ext uri="{FF2B5EF4-FFF2-40B4-BE49-F238E27FC236}">
                <a16:creationId xmlns:a16="http://schemas.microsoft.com/office/drawing/2014/main" id="{19EC3D78-2943-784F-BCDC-5447F226B97C}"/>
              </a:ext>
            </a:extLst>
          </p:cNvPr>
          <p:cNvSpPr txBox="1"/>
          <p:nvPr/>
        </p:nvSpPr>
        <p:spPr>
          <a:xfrm>
            <a:off x="2116899" y="3958225"/>
            <a:ext cx="2436813"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(Canon et al, 2016)</a:t>
            </a:r>
            <a:endParaRPr lang="en-GB" dirty="0"/>
          </a:p>
          <a:p>
            <a:endParaRPr lang="en-GB" dirty="0"/>
          </a:p>
        </p:txBody>
      </p:sp>
      <p:sp>
        <p:nvSpPr>
          <p:cNvPr id="5" name="TextBox 4">
            <a:extLst>
              <a:ext uri="{FF2B5EF4-FFF2-40B4-BE49-F238E27FC236}">
                <a16:creationId xmlns:a16="http://schemas.microsoft.com/office/drawing/2014/main" id="{31EDB62F-C146-5B45-84B8-C946735F1FD8}"/>
              </a:ext>
            </a:extLst>
          </p:cNvPr>
          <p:cNvSpPr txBox="1"/>
          <p:nvPr/>
        </p:nvSpPr>
        <p:spPr>
          <a:xfrm>
            <a:off x="9432099" y="6163056"/>
            <a:ext cx="2455101" cy="369332"/>
          </a:xfrm>
          <a:prstGeom prst="rect">
            <a:avLst/>
          </a:prstGeom>
          <a:noFill/>
        </p:spPr>
        <p:txBody>
          <a:bodyPr wrap="square" rtlCol="0">
            <a:spAutoFit/>
          </a:bodyPr>
          <a:lstStyle/>
          <a:p>
            <a:r>
              <a:rPr lang="en-GB" dirty="0"/>
              <a:t>(UK Judiciary, 2018)</a:t>
            </a:r>
          </a:p>
        </p:txBody>
      </p:sp>
    </p:spTree>
    <p:extLst>
      <p:ext uri="{BB962C8B-B14F-4D97-AF65-F5344CB8AC3E}">
        <p14:creationId xmlns:p14="http://schemas.microsoft.com/office/powerpoint/2010/main" val="2865438202"/>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99AAC-0A84-264E-B9ED-1095F1EA4F34}"/>
              </a:ext>
            </a:extLst>
          </p:cNvPr>
          <p:cNvSpPr>
            <a:spLocks noGrp="1"/>
          </p:cNvSpPr>
          <p:nvPr>
            <p:ph type="title"/>
          </p:nvPr>
        </p:nvSpPr>
        <p:spPr/>
        <p:txBody>
          <a:bodyPr/>
          <a:lstStyle/>
          <a:p>
            <a:r>
              <a:rPr lang="en-GB" dirty="0"/>
              <a:t>Types of cyber crimes</a:t>
            </a:r>
          </a:p>
        </p:txBody>
      </p:sp>
      <p:graphicFrame>
        <p:nvGraphicFramePr>
          <p:cNvPr id="6" name="Content Placeholder 5">
            <a:extLst>
              <a:ext uri="{FF2B5EF4-FFF2-40B4-BE49-F238E27FC236}">
                <a16:creationId xmlns:a16="http://schemas.microsoft.com/office/drawing/2014/main" id="{7C215239-C312-ED4D-9E6C-49008CCC6065}"/>
              </a:ext>
            </a:extLst>
          </p:cNvPr>
          <p:cNvGraphicFramePr>
            <a:graphicFrameLocks noGrp="1"/>
          </p:cNvGraphicFramePr>
          <p:nvPr>
            <p:ph idx="1"/>
            <p:extLst>
              <p:ext uri="{D42A27DB-BD31-4B8C-83A1-F6EECF244321}">
                <p14:modId xmlns:p14="http://schemas.microsoft.com/office/powerpoint/2010/main" val="2226350468"/>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7B62296B-30E8-2E41-9F10-ED86A571F69C}"/>
              </a:ext>
            </a:extLst>
          </p:cNvPr>
          <p:cNvSpPr txBox="1"/>
          <p:nvPr/>
        </p:nvSpPr>
        <p:spPr>
          <a:xfrm>
            <a:off x="9444625" y="6300592"/>
            <a:ext cx="2542783" cy="375781"/>
          </a:xfrm>
          <a:prstGeom prst="rect">
            <a:avLst/>
          </a:prstGeom>
          <a:noFill/>
        </p:spPr>
        <p:txBody>
          <a:bodyPr wrap="square" rtlCol="0">
            <a:spAutoFit/>
          </a:bodyPr>
          <a:lstStyle/>
          <a:p>
            <a:r>
              <a:rPr lang="en-GB" dirty="0"/>
              <a:t>(Chen et al, 2023)</a:t>
            </a:r>
          </a:p>
        </p:txBody>
      </p:sp>
    </p:spTree>
    <p:extLst>
      <p:ext uri="{BB962C8B-B14F-4D97-AF65-F5344CB8AC3E}">
        <p14:creationId xmlns:p14="http://schemas.microsoft.com/office/powerpoint/2010/main" val="9224996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E1A422-23FA-F9D2-DA67-DABF69A5EE51}"/>
              </a:ext>
            </a:extLst>
          </p:cNvPr>
          <p:cNvSpPr>
            <a:spLocks noGrp="1"/>
          </p:cNvSpPr>
          <p:nvPr>
            <p:ph type="title"/>
          </p:nvPr>
        </p:nvSpPr>
        <p:spPr>
          <a:xfrm>
            <a:off x="841248" y="334644"/>
            <a:ext cx="10509504" cy="1076914"/>
          </a:xfrm>
        </p:spPr>
        <p:txBody>
          <a:bodyPr anchor="ctr">
            <a:normAutofit/>
          </a:bodyPr>
          <a:lstStyle/>
          <a:p>
            <a:r>
              <a:rPr lang="en-US" sz="3400" dirty="0"/>
              <a:t>Is cyber crime prevalent </a:t>
            </a:r>
            <a:r>
              <a:rPr lang="en-US" sz="3400" b="1" dirty="0"/>
              <a:t>in the UK?</a:t>
            </a:r>
            <a:br>
              <a:rPr lang="en-US" sz="3400" dirty="0"/>
            </a:br>
            <a:endParaRPr lang="en-US" sz="3400" dirty="0"/>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8439318-BD37-7A3A-F4BD-BB5C603E62FC}"/>
              </a:ext>
            </a:extLst>
          </p:cNvPr>
          <p:cNvGraphicFramePr>
            <a:graphicFrameLocks noGrp="1"/>
          </p:cNvGraphicFramePr>
          <p:nvPr>
            <p:ph idx="1"/>
            <p:extLst>
              <p:ext uri="{D42A27DB-BD31-4B8C-83A1-F6EECF244321}">
                <p14:modId xmlns:p14="http://schemas.microsoft.com/office/powerpoint/2010/main" val="955295365"/>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93746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9F2E93-C326-5ABF-3C60-B5BFC0E8F6A4}"/>
              </a:ext>
            </a:extLst>
          </p:cNvPr>
          <p:cNvSpPr>
            <a:spLocks noGrp="1"/>
          </p:cNvSpPr>
          <p:nvPr>
            <p:ph type="title"/>
          </p:nvPr>
        </p:nvSpPr>
        <p:spPr>
          <a:xfrm>
            <a:off x="841248" y="334644"/>
            <a:ext cx="10509504" cy="1076914"/>
          </a:xfrm>
        </p:spPr>
        <p:txBody>
          <a:bodyPr anchor="ctr">
            <a:normAutofit/>
          </a:bodyPr>
          <a:lstStyle/>
          <a:p>
            <a:r>
              <a:rPr lang="en-US" sz="3400" b="1" dirty="0">
                <a:latin typeface="Arial" panose="020B0604020202020204" pitchFamily="34" charset="0"/>
                <a:cs typeface="Arial" panose="020B0604020202020204" pitchFamily="34" charset="0"/>
              </a:rPr>
              <a:t>Who is </a:t>
            </a:r>
            <a:r>
              <a:rPr lang="en-US" sz="3400" dirty="0">
                <a:latin typeface="Arial" panose="020B0604020202020204" pitchFamily="34" charset="0"/>
                <a:cs typeface="Arial" panose="020B0604020202020204" pitchFamily="34" charset="0"/>
              </a:rPr>
              <a:t>cybercrime</a:t>
            </a:r>
            <a:r>
              <a:rPr lang="en-US" sz="3400" b="1" dirty="0">
                <a:latin typeface="Arial" panose="020B0604020202020204" pitchFamily="34" charset="0"/>
                <a:cs typeface="Arial" panose="020B0604020202020204" pitchFamily="34" charset="0"/>
              </a:rPr>
              <a:t> used by?</a:t>
            </a:r>
            <a:br>
              <a:rPr lang="en-US" sz="3400" dirty="0"/>
            </a:br>
            <a:endParaRPr lang="en-US" sz="3400" dirty="0"/>
          </a:p>
        </p:txBody>
      </p:sp>
      <p:sp>
        <p:nvSpPr>
          <p:cNvPr id="20"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3EBF0B4-BE7D-A7F6-95DA-36F1913A1686}"/>
              </a:ext>
            </a:extLst>
          </p:cNvPr>
          <p:cNvGraphicFramePr>
            <a:graphicFrameLocks noGrp="1"/>
          </p:cNvGraphicFramePr>
          <p:nvPr>
            <p:ph idx="1"/>
            <p:extLst>
              <p:ext uri="{D42A27DB-BD31-4B8C-83A1-F6EECF244321}">
                <p14:modId xmlns:p14="http://schemas.microsoft.com/office/powerpoint/2010/main" val="3052256237"/>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AD26ED8-5FA7-0D48-9D7E-FCD966505D8A}"/>
              </a:ext>
            </a:extLst>
          </p:cNvPr>
          <p:cNvSpPr txBox="1"/>
          <p:nvPr/>
        </p:nvSpPr>
        <p:spPr>
          <a:xfrm>
            <a:off x="838200" y="3789329"/>
            <a:ext cx="3544866"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(Broadhurst et al, 2014)</a:t>
            </a:r>
            <a:endParaRPr lang="en-GB" dirty="0"/>
          </a:p>
          <a:p>
            <a:endParaRPr lang="en-GB" dirty="0"/>
          </a:p>
        </p:txBody>
      </p:sp>
      <p:sp>
        <p:nvSpPr>
          <p:cNvPr id="4" name="TextBox 3">
            <a:extLst>
              <a:ext uri="{FF2B5EF4-FFF2-40B4-BE49-F238E27FC236}">
                <a16:creationId xmlns:a16="http://schemas.microsoft.com/office/drawing/2014/main" id="{A2317958-2508-E348-B48C-089A70F71DB2}"/>
              </a:ext>
            </a:extLst>
          </p:cNvPr>
          <p:cNvSpPr txBox="1"/>
          <p:nvPr/>
        </p:nvSpPr>
        <p:spPr>
          <a:xfrm>
            <a:off x="8497865" y="3890251"/>
            <a:ext cx="3883069" cy="369332"/>
          </a:xfrm>
          <a:prstGeom prst="rect">
            <a:avLst/>
          </a:prstGeom>
          <a:noFill/>
        </p:spPr>
        <p:txBody>
          <a:bodyPr wrap="square" rtlCol="0">
            <a:spAutoFit/>
          </a:bodyPr>
          <a:lstStyle/>
          <a:p>
            <a:pPr lvl="0"/>
            <a:r>
              <a:rPr lang="en-US" dirty="0">
                <a:latin typeface="Arial" panose="020B0604020202020204" pitchFamily="34" charset="0"/>
                <a:cs typeface="Arial" panose="020B0604020202020204" pitchFamily="34" charset="0"/>
              </a:rPr>
              <a:t>(Van de Sandt, 2021)</a:t>
            </a:r>
            <a:endParaRPr lang="en-GB" dirty="0"/>
          </a:p>
        </p:txBody>
      </p:sp>
      <p:sp>
        <p:nvSpPr>
          <p:cNvPr id="6" name="TextBox 5">
            <a:extLst>
              <a:ext uri="{FF2B5EF4-FFF2-40B4-BE49-F238E27FC236}">
                <a16:creationId xmlns:a16="http://schemas.microsoft.com/office/drawing/2014/main" id="{DF0BBC2E-FE76-E74C-AFB4-05357F599D0C}"/>
              </a:ext>
            </a:extLst>
          </p:cNvPr>
          <p:cNvSpPr txBox="1"/>
          <p:nvPr/>
        </p:nvSpPr>
        <p:spPr>
          <a:xfrm>
            <a:off x="2322806" y="6375631"/>
            <a:ext cx="4138808" cy="369332"/>
          </a:xfrm>
          <a:prstGeom prst="rect">
            <a:avLst/>
          </a:prstGeom>
          <a:noFill/>
        </p:spPr>
        <p:txBody>
          <a:bodyPr wrap="square" rtlCol="0">
            <a:spAutoFit/>
          </a:bodyPr>
          <a:lstStyle/>
          <a:p>
            <a:r>
              <a:rPr lang="en-GB" dirty="0"/>
              <a:t>Whelan, Bright and Martin, 2024)</a:t>
            </a:r>
          </a:p>
        </p:txBody>
      </p:sp>
      <p:sp>
        <p:nvSpPr>
          <p:cNvPr id="7" name="TextBox 6">
            <a:extLst>
              <a:ext uri="{FF2B5EF4-FFF2-40B4-BE49-F238E27FC236}">
                <a16:creationId xmlns:a16="http://schemas.microsoft.com/office/drawing/2014/main" id="{BE9F3AC5-EB65-089E-4EDA-8B4973420FFD}"/>
              </a:ext>
            </a:extLst>
          </p:cNvPr>
          <p:cNvSpPr txBox="1"/>
          <p:nvPr/>
        </p:nvSpPr>
        <p:spPr>
          <a:xfrm>
            <a:off x="8395855" y="6375631"/>
            <a:ext cx="3699163" cy="369332"/>
          </a:xfrm>
          <a:prstGeom prst="rect">
            <a:avLst/>
          </a:prstGeom>
          <a:noFill/>
        </p:spPr>
        <p:txBody>
          <a:bodyPr wrap="square" rtlCol="0">
            <a:spAutoFit/>
          </a:bodyPr>
          <a:lstStyle/>
          <a:p>
            <a:r>
              <a:rPr lang="en-GB" dirty="0"/>
              <a:t>(Kranenberg et al, 2023)</a:t>
            </a:r>
          </a:p>
        </p:txBody>
      </p:sp>
    </p:spTree>
    <p:extLst>
      <p:ext uri="{BB962C8B-B14F-4D97-AF65-F5344CB8AC3E}">
        <p14:creationId xmlns:p14="http://schemas.microsoft.com/office/powerpoint/2010/main" val="164119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 name="Freeform: Shape 18">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9D34AA-BA8B-15B1-5998-ED6A9ECD429C}"/>
              </a:ext>
            </a:extLst>
          </p:cNvPr>
          <p:cNvSpPr>
            <a:spLocks noGrp="1"/>
          </p:cNvSpPr>
          <p:nvPr>
            <p:ph type="title"/>
          </p:nvPr>
        </p:nvSpPr>
        <p:spPr>
          <a:xfrm>
            <a:off x="738054" y="98968"/>
            <a:ext cx="9463290" cy="2007797"/>
          </a:xfrm>
        </p:spPr>
        <p:txBody>
          <a:bodyPr>
            <a:normAutofit/>
          </a:bodyPr>
          <a:lstStyle/>
          <a:p>
            <a:r>
              <a:rPr lang="en-US" sz="3400" b="1" dirty="0">
                <a:latin typeface="Arial" panose="020B0604020202020204" pitchFamily="34" charset="0"/>
                <a:cs typeface="Arial" panose="020B0604020202020204" pitchFamily="34" charset="0"/>
              </a:rPr>
              <a:t>Does it consider a threat within contemporary society?</a:t>
            </a:r>
            <a:br>
              <a:rPr lang="en-US" sz="3400" dirty="0">
                <a:latin typeface="Arial" panose="020B0604020202020204" pitchFamily="34" charset="0"/>
                <a:cs typeface="Arial" panose="020B0604020202020204" pitchFamily="34" charset="0"/>
              </a:rPr>
            </a:br>
            <a:endParaRPr lang="en-US" sz="34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27" name="Content Placeholder 2">
            <a:extLst>
              <a:ext uri="{FF2B5EF4-FFF2-40B4-BE49-F238E27FC236}">
                <a16:creationId xmlns:a16="http://schemas.microsoft.com/office/drawing/2014/main" id="{43BF8DBA-228B-8587-03C9-1F5761810CB3}"/>
              </a:ext>
            </a:extLst>
          </p:cNvPr>
          <p:cNvGraphicFramePr>
            <a:graphicFrameLocks noGrp="1"/>
          </p:cNvGraphicFramePr>
          <p:nvPr>
            <p:ph idx="1"/>
            <p:extLst>
              <p:ext uri="{D42A27DB-BD31-4B8C-83A1-F6EECF244321}">
                <p14:modId xmlns:p14="http://schemas.microsoft.com/office/powerpoint/2010/main" val="390827409"/>
              </p:ext>
            </p:extLst>
          </p:nvPr>
        </p:nvGraphicFramePr>
        <p:xfrm>
          <a:off x="5198301" y="1604572"/>
          <a:ext cx="6152451" cy="4320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91222A3-35CE-7744-94B2-3FEC012C2130}"/>
              </a:ext>
            </a:extLst>
          </p:cNvPr>
          <p:cNvSpPr txBox="1"/>
          <p:nvPr/>
        </p:nvSpPr>
        <p:spPr>
          <a:xfrm>
            <a:off x="8580329" y="6112701"/>
            <a:ext cx="3745282"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(National Crime Agency, 2023a)</a:t>
            </a:r>
          </a:p>
          <a:p>
            <a:endParaRPr lang="en-GB" dirty="0"/>
          </a:p>
        </p:txBody>
      </p:sp>
      <p:sp>
        <p:nvSpPr>
          <p:cNvPr id="5" name="TextBox 4">
            <a:extLst>
              <a:ext uri="{FF2B5EF4-FFF2-40B4-BE49-F238E27FC236}">
                <a16:creationId xmlns:a16="http://schemas.microsoft.com/office/drawing/2014/main" id="{48DA0A51-1D7B-F544-8AD9-7D5B62147FAB}"/>
              </a:ext>
            </a:extLst>
          </p:cNvPr>
          <p:cNvSpPr txBox="1"/>
          <p:nvPr/>
        </p:nvSpPr>
        <p:spPr>
          <a:xfrm>
            <a:off x="363120" y="2832469"/>
            <a:ext cx="4531666" cy="1600438"/>
          </a:xfrm>
          <a:prstGeom prst="rect">
            <a:avLst/>
          </a:prstGeom>
          <a:noFill/>
        </p:spPr>
        <p:txBody>
          <a:bodyPr wrap="square" rtlCol="0">
            <a:spAutoFit/>
          </a:bodyPr>
          <a:lstStyle/>
          <a:p>
            <a:r>
              <a:rPr lang="en-GB" sz="2000" dirty="0"/>
              <a:t>Organised</a:t>
            </a:r>
            <a:r>
              <a:rPr lang="en-US" sz="2000" dirty="0"/>
              <a:t> crime groups have cost the UK Billions of pounds annually and is a threat to contemporary society.</a:t>
            </a:r>
          </a:p>
          <a:p>
            <a:endParaRPr lang="en-GB" dirty="0"/>
          </a:p>
        </p:txBody>
      </p:sp>
    </p:spTree>
    <p:extLst>
      <p:ext uri="{BB962C8B-B14F-4D97-AF65-F5344CB8AC3E}">
        <p14:creationId xmlns:p14="http://schemas.microsoft.com/office/powerpoint/2010/main" val="3681863241"/>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3" name="Freeform: Shape 92">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95" name="Freeform: Shape 94">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FF93E2-C496-0240-A2EC-4EACC3347D57}"/>
              </a:ext>
            </a:extLst>
          </p:cNvPr>
          <p:cNvSpPr>
            <a:spLocks noGrp="1"/>
          </p:cNvSpPr>
          <p:nvPr>
            <p:ph type="title"/>
          </p:nvPr>
        </p:nvSpPr>
        <p:spPr>
          <a:xfrm>
            <a:off x="838200" y="253397"/>
            <a:ext cx="10515600" cy="1273233"/>
          </a:xfrm>
        </p:spPr>
        <p:txBody>
          <a:bodyPr>
            <a:normAutofit/>
          </a:bodyPr>
          <a:lstStyle/>
          <a:p>
            <a:r>
              <a:rPr lang="en-US" dirty="0"/>
              <a:t>What are the threats that cyber crime has to society? </a:t>
            </a:r>
          </a:p>
        </p:txBody>
      </p:sp>
      <p:sp>
        <p:nvSpPr>
          <p:cNvPr id="97" name="Rectangle 96">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99" name="Content Placeholder 2">
            <a:extLst>
              <a:ext uri="{FF2B5EF4-FFF2-40B4-BE49-F238E27FC236}">
                <a16:creationId xmlns:a16="http://schemas.microsoft.com/office/drawing/2014/main" id="{3030AB22-D64D-8B62-00D3-9AB0E701DD0B}"/>
              </a:ext>
            </a:extLst>
          </p:cNvPr>
          <p:cNvGraphicFramePr>
            <a:graphicFrameLocks noGrp="1"/>
          </p:cNvGraphicFramePr>
          <p:nvPr>
            <p:ph idx="1"/>
            <p:extLst>
              <p:ext uri="{D42A27DB-BD31-4B8C-83A1-F6EECF244321}">
                <p14:modId xmlns:p14="http://schemas.microsoft.com/office/powerpoint/2010/main" val="1418270310"/>
              </p:ext>
            </p:extLst>
          </p:nvPr>
        </p:nvGraphicFramePr>
        <p:xfrm>
          <a:off x="838200" y="2478024"/>
          <a:ext cx="10515600"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E2308EF-6C75-6046-A589-BB71539F7849}"/>
              </a:ext>
            </a:extLst>
          </p:cNvPr>
          <p:cNvSpPr txBox="1"/>
          <p:nvPr/>
        </p:nvSpPr>
        <p:spPr>
          <a:xfrm>
            <a:off x="9331890" y="6350696"/>
            <a:ext cx="2642992" cy="646331"/>
          </a:xfrm>
          <a:prstGeom prst="rect">
            <a:avLst/>
          </a:prstGeom>
          <a:noFill/>
        </p:spPr>
        <p:txBody>
          <a:bodyPr wrap="square" rtlCol="0">
            <a:spAutoFit/>
          </a:bodyPr>
          <a:lstStyle/>
          <a:p>
            <a:r>
              <a:rPr lang="en-US" dirty="0"/>
              <a:t>(Li and Liu, 2021)</a:t>
            </a:r>
          </a:p>
          <a:p>
            <a:endParaRPr lang="en-GB" dirty="0"/>
          </a:p>
        </p:txBody>
      </p:sp>
    </p:spTree>
    <p:extLst>
      <p:ext uri="{BB962C8B-B14F-4D97-AF65-F5344CB8AC3E}">
        <p14:creationId xmlns:p14="http://schemas.microsoft.com/office/powerpoint/2010/main" val="35871545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38D6C5-90E7-B14A-8CF9-D71EEBFE035B}"/>
              </a:ext>
            </a:extLst>
          </p:cNvPr>
          <p:cNvSpPr>
            <a:spLocks noGrp="1"/>
          </p:cNvSpPr>
          <p:nvPr>
            <p:ph type="title"/>
          </p:nvPr>
        </p:nvSpPr>
        <p:spPr>
          <a:xfrm>
            <a:off x="841248" y="256032"/>
            <a:ext cx="10506456" cy="1014984"/>
          </a:xfrm>
        </p:spPr>
        <p:txBody>
          <a:bodyPr anchor="b">
            <a:normAutofit/>
          </a:bodyPr>
          <a:lstStyle/>
          <a:p>
            <a:r>
              <a:rPr lang="en-US" dirty="0"/>
              <a:t>Exploitation of the vulnerable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36A4743-52B6-EACB-D3F2-EB1A6E209F2E}"/>
              </a:ext>
            </a:extLst>
          </p:cNvPr>
          <p:cNvGraphicFramePr>
            <a:graphicFrameLocks noGrp="1"/>
          </p:cNvGraphicFramePr>
          <p:nvPr>
            <p:ph idx="1"/>
            <p:extLst>
              <p:ext uri="{D42A27DB-BD31-4B8C-83A1-F6EECF244321}">
                <p14:modId xmlns:p14="http://schemas.microsoft.com/office/powerpoint/2010/main" val="193156780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A0F8799-4EC2-C845-8039-DB036D002F07}"/>
              </a:ext>
            </a:extLst>
          </p:cNvPr>
          <p:cNvSpPr txBox="1"/>
          <p:nvPr/>
        </p:nvSpPr>
        <p:spPr>
          <a:xfrm>
            <a:off x="8563634" y="5329635"/>
            <a:ext cx="2698311" cy="276999"/>
          </a:xfrm>
          <a:prstGeom prst="rect">
            <a:avLst/>
          </a:prstGeom>
          <a:noFill/>
        </p:spPr>
        <p:txBody>
          <a:bodyPr wrap="square" rtlCol="0">
            <a:spAutoFit/>
          </a:bodyPr>
          <a:lstStyle/>
          <a:p>
            <a:r>
              <a:rPr lang="en-US" sz="1200" dirty="0"/>
              <a:t>Herath, Rao and </a:t>
            </a:r>
            <a:r>
              <a:rPr lang="en-GB" sz="1200" dirty="0">
                <a:latin typeface="Arial" panose="020B0604020202020204" pitchFamily="34" charset="0"/>
                <a:cs typeface="Arial" panose="020B0604020202020204" pitchFamily="34" charset="0"/>
              </a:rPr>
              <a:t>Upadhyaya (2012) </a:t>
            </a:r>
            <a:endParaRPr lang="en-US" sz="1200" dirty="0"/>
          </a:p>
        </p:txBody>
      </p:sp>
      <p:sp>
        <p:nvSpPr>
          <p:cNvPr id="10" name="TextBox 9">
            <a:extLst>
              <a:ext uri="{FF2B5EF4-FFF2-40B4-BE49-F238E27FC236}">
                <a16:creationId xmlns:a16="http://schemas.microsoft.com/office/drawing/2014/main" id="{3EC20997-6052-4D44-B1D6-CB341CA8303D}"/>
              </a:ext>
            </a:extLst>
          </p:cNvPr>
          <p:cNvSpPr txBox="1"/>
          <p:nvPr/>
        </p:nvSpPr>
        <p:spPr>
          <a:xfrm>
            <a:off x="1433709" y="5329635"/>
            <a:ext cx="3478152"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Halder and Jaishankar, 2012</a:t>
            </a:r>
            <a:r>
              <a:rPr lang="en-US" sz="1400" dirty="0"/>
              <a:t>)</a:t>
            </a:r>
            <a:r>
              <a:rPr lang="en-GB" sz="1400" dirty="0">
                <a:latin typeface="Arial" panose="020B0604020202020204" pitchFamily="34" charset="0"/>
                <a:cs typeface="Arial" panose="020B0604020202020204" pitchFamily="34" charset="0"/>
              </a:rPr>
              <a:t> </a:t>
            </a:r>
            <a:endParaRPr lang="en-US" sz="1400" dirty="0"/>
          </a:p>
        </p:txBody>
      </p:sp>
      <p:sp>
        <p:nvSpPr>
          <p:cNvPr id="3" name="TextBox 2">
            <a:extLst>
              <a:ext uri="{FF2B5EF4-FFF2-40B4-BE49-F238E27FC236}">
                <a16:creationId xmlns:a16="http://schemas.microsoft.com/office/drawing/2014/main" id="{8387D78B-9792-D2E1-67D5-241121B9429B}"/>
              </a:ext>
            </a:extLst>
          </p:cNvPr>
          <p:cNvSpPr txBox="1"/>
          <p:nvPr/>
        </p:nvSpPr>
        <p:spPr>
          <a:xfrm>
            <a:off x="4911861" y="2298896"/>
            <a:ext cx="3478152" cy="83099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(Vilks, 2019) </a:t>
            </a:r>
          </a:p>
          <a:p>
            <a:r>
              <a:rPr lang="en-US" sz="1200" dirty="0">
                <a:latin typeface="Arial" panose="020B0604020202020204" pitchFamily="34" charset="0"/>
                <a:cs typeface="Arial" panose="020B0604020202020204" pitchFamily="34" charset="0"/>
              </a:rPr>
              <a:t>(Schmidt, Varese and Bucci , 2023)</a:t>
            </a:r>
          </a:p>
          <a:p>
            <a:r>
              <a:rPr lang="en-US" sz="1200" dirty="0">
                <a:latin typeface="Arial" panose="020B0604020202020204" pitchFamily="34" charset="0"/>
                <a:cs typeface="Arial" panose="020B0604020202020204" pitchFamily="34" charset="0"/>
              </a:rPr>
              <a:t>(NSPCC, 2022)</a:t>
            </a:r>
          </a:p>
          <a:p>
            <a:r>
              <a:rPr 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2052976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9" name="Rectangle 20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1" name="Rectangle 2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13" name="Rectangle 2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cxnSp>
        <p:nvCxnSpPr>
          <p:cNvPr id="215" name="Straight Connector 2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17" name="Rectangle 216">
            <a:extLst>
              <a:ext uri="{FF2B5EF4-FFF2-40B4-BE49-F238E27FC236}">
                <a16:creationId xmlns:a16="http://schemas.microsoft.com/office/drawing/2014/main" id="{8D19661F-4B4C-74C1-7FC3-31FB14D4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6955" y="-166956"/>
            <a:ext cx="6858002" cy="7191913"/>
          </a:xfrm>
          <a:prstGeom prst="rect">
            <a:avLst/>
          </a:prstGeom>
          <a:gradFill>
            <a:gsLst>
              <a:gs pos="0">
                <a:schemeClr val="bg1">
                  <a:alpha val="0"/>
                </a:schemeClr>
              </a:gs>
              <a:gs pos="46000">
                <a:schemeClr val="bg1">
                  <a:alpha val="55000"/>
                </a:schemeClr>
              </a:gs>
              <a:gs pos="25000">
                <a:schemeClr val="bg1">
                  <a:alpha val="38000"/>
                </a:schemeClr>
              </a:gs>
              <a:gs pos="100000">
                <a:schemeClr val="bg1">
                  <a:alpha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C2708E1-761B-CE44-80C2-12C824A534A2}"/>
              </a:ext>
            </a:extLst>
          </p:cNvPr>
          <p:cNvSpPr>
            <a:spLocks noGrp="1"/>
          </p:cNvSpPr>
          <p:nvPr>
            <p:ph type="title"/>
          </p:nvPr>
        </p:nvSpPr>
        <p:spPr>
          <a:xfrm>
            <a:off x="475488" y="1124712"/>
            <a:ext cx="4023360" cy="3200400"/>
          </a:xfrm>
        </p:spPr>
        <p:txBody>
          <a:bodyPr vert="horz" lIns="91440" tIns="45720" rIns="91440" bIns="45720" rtlCol="0" anchor="b">
            <a:normAutofit/>
          </a:bodyPr>
          <a:lstStyle/>
          <a:p>
            <a:r>
              <a:rPr lang="en-US" sz="4400" dirty="0"/>
              <a:t>Harm to the UK economy, institutions and infrastructure</a:t>
            </a:r>
          </a:p>
        </p:txBody>
      </p:sp>
      <p:sp>
        <p:nvSpPr>
          <p:cNvPr id="219" name="Rectangle 218">
            <a:extLst>
              <a:ext uri="{FF2B5EF4-FFF2-40B4-BE49-F238E27FC236}">
                <a16:creationId xmlns:a16="http://schemas.microsoft.com/office/drawing/2014/main" id="{2165A4AE-FFE9-B2D5-017C-17337DDB3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1" name="Rectangle 220">
            <a:extLst>
              <a:ext uri="{FF2B5EF4-FFF2-40B4-BE49-F238E27FC236}">
                <a16:creationId xmlns:a16="http://schemas.microsoft.com/office/drawing/2014/main" id="{90E701D1-A34F-CF86-7316-8761C7835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174" name="TextBox 2">
            <a:extLst>
              <a:ext uri="{FF2B5EF4-FFF2-40B4-BE49-F238E27FC236}">
                <a16:creationId xmlns:a16="http://schemas.microsoft.com/office/drawing/2014/main" id="{7DD0B08A-C9B5-9DB4-9DEF-5B28A0924622}"/>
              </a:ext>
            </a:extLst>
          </p:cNvPr>
          <p:cNvGraphicFramePr/>
          <p:nvPr>
            <p:extLst>
              <p:ext uri="{D42A27DB-BD31-4B8C-83A1-F6EECF244321}">
                <p14:modId xmlns:p14="http://schemas.microsoft.com/office/powerpoint/2010/main" val="1469616327"/>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40C4D64-351A-D048-8735-350FCE1E5B02}"/>
              </a:ext>
            </a:extLst>
          </p:cNvPr>
          <p:cNvSpPr txBox="1"/>
          <p:nvPr/>
        </p:nvSpPr>
        <p:spPr>
          <a:xfrm>
            <a:off x="10074819" y="3211665"/>
            <a:ext cx="3283385" cy="646331"/>
          </a:xfrm>
          <a:prstGeom prst="rect">
            <a:avLst/>
          </a:prstGeom>
          <a:noFill/>
        </p:spPr>
        <p:txBody>
          <a:bodyPr wrap="square" rtlCol="0">
            <a:spAutoFit/>
          </a:bodyPr>
          <a:lstStyle/>
          <a:p>
            <a:r>
              <a:rPr lang="en-US" dirty="0"/>
              <a:t>(Wiggen, 2020)</a:t>
            </a:r>
            <a:endParaRPr lang="en-GB" dirty="0"/>
          </a:p>
          <a:p>
            <a:endParaRPr lang="en-GB" dirty="0"/>
          </a:p>
        </p:txBody>
      </p:sp>
      <p:sp>
        <p:nvSpPr>
          <p:cNvPr id="7" name="TextBox 6">
            <a:extLst>
              <a:ext uri="{FF2B5EF4-FFF2-40B4-BE49-F238E27FC236}">
                <a16:creationId xmlns:a16="http://schemas.microsoft.com/office/drawing/2014/main" id="{1A459AA1-262C-1448-9DA3-C0F41B1AB681}"/>
              </a:ext>
            </a:extLst>
          </p:cNvPr>
          <p:cNvSpPr txBox="1"/>
          <p:nvPr/>
        </p:nvSpPr>
        <p:spPr>
          <a:xfrm>
            <a:off x="8705589" y="6293702"/>
            <a:ext cx="3169085" cy="369332"/>
          </a:xfrm>
          <a:prstGeom prst="rect">
            <a:avLst/>
          </a:prstGeom>
          <a:noFill/>
        </p:spPr>
        <p:txBody>
          <a:bodyPr wrap="square" rtlCol="0">
            <a:spAutoFit/>
          </a:bodyPr>
          <a:lstStyle/>
          <a:p>
            <a:r>
              <a:rPr lang="en-GB" dirty="0"/>
              <a:t>(Curtis and Oxburgh, 2023)</a:t>
            </a:r>
          </a:p>
        </p:txBody>
      </p:sp>
      <p:sp>
        <p:nvSpPr>
          <p:cNvPr id="8" name="TextBox 7">
            <a:extLst>
              <a:ext uri="{FF2B5EF4-FFF2-40B4-BE49-F238E27FC236}">
                <a16:creationId xmlns:a16="http://schemas.microsoft.com/office/drawing/2014/main" id="{76F93AEC-664E-B744-9913-158407B8ACFD}"/>
              </a:ext>
            </a:extLst>
          </p:cNvPr>
          <p:cNvSpPr txBox="1"/>
          <p:nvPr/>
        </p:nvSpPr>
        <p:spPr>
          <a:xfrm>
            <a:off x="9226297" y="2868460"/>
            <a:ext cx="2560696" cy="369332"/>
          </a:xfrm>
          <a:prstGeom prst="rect">
            <a:avLst/>
          </a:prstGeom>
          <a:noFill/>
        </p:spPr>
        <p:txBody>
          <a:bodyPr wrap="square" rtlCol="0">
            <a:spAutoFit/>
          </a:bodyPr>
          <a:lstStyle/>
          <a:p>
            <a:r>
              <a:rPr lang="en-GB" dirty="0"/>
              <a:t>(Lavorgna, 2023)</a:t>
            </a:r>
          </a:p>
        </p:txBody>
      </p:sp>
    </p:spTree>
    <p:extLst>
      <p:ext uri="{BB962C8B-B14F-4D97-AF65-F5344CB8AC3E}">
        <p14:creationId xmlns:p14="http://schemas.microsoft.com/office/powerpoint/2010/main" val="11094465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0">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5D00CB-B974-5845-B882-DAE3929D258C}"/>
              </a:ext>
            </a:extLst>
          </p:cNvPr>
          <p:cNvSpPr>
            <a:spLocks noGrp="1"/>
          </p:cNvSpPr>
          <p:nvPr>
            <p:ph type="title"/>
          </p:nvPr>
        </p:nvSpPr>
        <p:spPr>
          <a:xfrm>
            <a:off x="841248" y="251312"/>
            <a:ext cx="10506456" cy="1010264"/>
          </a:xfrm>
        </p:spPr>
        <p:txBody>
          <a:bodyPr anchor="ctr">
            <a:normAutofit/>
          </a:bodyPr>
          <a:lstStyle/>
          <a:p>
            <a:r>
              <a:rPr lang="en-US" sz="3200" dirty="0"/>
              <a:t>Harm to the UK economy, institutions and infrastructure</a:t>
            </a:r>
            <a:endParaRPr lang="en-GB" sz="3100" dirty="0"/>
          </a:p>
        </p:txBody>
      </p:sp>
      <p:sp>
        <p:nvSpPr>
          <p:cNvPr id="25" name="Rectangle 12">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1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6DCA6F5B-C71D-B1FD-28A8-458AF972B4CA}"/>
              </a:ext>
            </a:extLst>
          </p:cNvPr>
          <p:cNvGraphicFramePr>
            <a:graphicFrameLocks noGrp="1"/>
          </p:cNvGraphicFramePr>
          <p:nvPr>
            <p:ph idx="1"/>
            <p:extLst>
              <p:ext uri="{D42A27DB-BD31-4B8C-83A1-F6EECF244321}">
                <p14:modId xmlns:p14="http://schemas.microsoft.com/office/powerpoint/2010/main" val="122817154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8662DE2-85B4-7046-96B1-1670547C1076}"/>
              </a:ext>
            </a:extLst>
          </p:cNvPr>
          <p:cNvSpPr txBox="1"/>
          <p:nvPr/>
        </p:nvSpPr>
        <p:spPr>
          <a:xfrm>
            <a:off x="9914601" y="6486238"/>
            <a:ext cx="286011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(Alawida et al, 2022)</a:t>
            </a:r>
            <a:br>
              <a:rPr lang="en-GB" dirty="0"/>
            </a:br>
            <a:endParaRPr lang="en-GB" dirty="0"/>
          </a:p>
        </p:txBody>
      </p:sp>
      <p:sp>
        <p:nvSpPr>
          <p:cNvPr id="7" name="TextBox 6">
            <a:extLst>
              <a:ext uri="{FF2B5EF4-FFF2-40B4-BE49-F238E27FC236}">
                <a16:creationId xmlns:a16="http://schemas.microsoft.com/office/drawing/2014/main" id="{EBA70300-3661-C34D-8E27-19C023225BE8}"/>
              </a:ext>
            </a:extLst>
          </p:cNvPr>
          <p:cNvSpPr txBox="1"/>
          <p:nvPr/>
        </p:nvSpPr>
        <p:spPr>
          <a:xfrm>
            <a:off x="10170090" y="3619529"/>
            <a:ext cx="2860110" cy="646331"/>
          </a:xfrm>
          <a:prstGeom prst="rect">
            <a:avLst/>
          </a:prstGeom>
          <a:noFill/>
        </p:spPr>
        <p:txBody>
          <a:bodyPr wrap="square" rtlCol="0">
            <a:spAutoFit/>
          </a:bodyPr>
          <a:lstStyle/>
          <a:p>
            <a:r>
              <a:rPr lang="en-US" dirty="0"/>
              <a:t>(Lallie et al, 2021)</a:t>
            </a:r>
            <a:endParaRPr lang="en-GB" dirty="0"/>
          </a:p>
          <a:p>
            <a:endParaRPr lang="en-GB" dirty="0"/>
          </a:p>
        </p:txBody>
      </p:sp>
      <p:sp>
        <p:nvSpPr>
          <p:cNvPr id="23" name="TextBox 22">
            <a:extLst>
              <a:ext uri="{FF2B5EF4-FFF2-40B4-BE49-F238E27FC236}">
                <a16:creationId xmlns:a16="http://schemas.microsoft.com/office/drawing/2014/main" id="{EAA693B7-0D8E-A04D-A428-18BAF2B01CF5}"/>
              </a:ext>
            </a:extLst>
          </p:cNvPr>
          <p:cNvSpPr txBox="1"/>
          <p:nvPr/>
        </p:nvSpPr>
        <p:spPr>
          <a:xfrm>
            <a:off x="1816274" y="3619529"/>
            <a:ext cx="2417523" cy="369332"/>
          </a:xfrm>
          <a:prstGeom prst="rect">
            <a:avLst/>
          </a:prstGeom>
          <a:noFill/>
        </p:spPr>
        <p:txBody>
          <a:bodyPr wrap="square" rtlCol="0">
            <a:spAutoFit/>
          </a:bodyPr>
          <a:lstStyle/>
          <a:p>
            <a:r>
              <a:rPr lang="en-GB" dirty="0"/>
              <a:t>(Shi, 2020)</a:t>
            </a:r>
          </a:p>
        </p:txBody>
      </p:sp>
    </p:spTree>
    <p:extLst>
      <p:ext uri="{BB962C8B-B14F-4D97-AF65-F5344CB8AC3E}">
        <p14:creationId xmlns:p14="http://schemas.microsoft.com/office/powerpoint/2010/main" val="3551582874"/>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D22CC5-EB7E-AF45-99C4-917A52549D8F}"/>
              </a:ext>
            </a:extLst>
          </p:cNvPr>
          <p:cNvSpPr>
            <a:spLocks noGrp="1"/>
          </p:cNvSpPr>
          <p:nvPr>
            <p:ph type="title"/>
          </p:nvPr>
        </p:nvSpPr>
        <p:spPr>
          <a:xfrm>
            <a:off x="841248" y="334644"/>
            <a:ext cx="10509504" cy="1076914"/>
          </a:xfrm>
        </p:spPr>
        <p:txBody>
          <a:bodyPr anchor="ctr">
            <a:normAutofit fontScale="90000"/>
          </a:bodyPr>
          <a:lstStyle/>
          <a:p>
            <a:r>
              <a:rPr lang="en-US" dirty="0"/>
              <a:t>Harm to the UK economy, institutions and infrastructure</a:t>
            </a:r>
            <a:endParaRPr lang="en-GB" dirty="0"/>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1E23383F-C589-3256-4F23-DC35CBBEE79F}"/>
              </a:ext>
            </a:extLst>
          </p:cNvPr>
          <p:cNvGraphicFramePr>
            <a:graphicFrameLocks noGrp="1"/>
          </p:cNvGraphicFramePr>
          <p:nvPr>
            <p:ph idx="1"/>
            <p:extLst>
              <p:ext uri="{D42A27DB-BD31-4B8C-83A1-F6EECF244321}">
                <p14:modId xmlns:p14="http://schemas.microsoft.com/office/powerpoint/2010/main" val="1596193422"/>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D11DCC0-85CA-1143-ACF8-B26786B07716}"/>
              </a:ext>
            </a:extLst>
          </p:cNvPr>
          <p:cNvSpPr txBox="1"/>
          <p:nvPr/>
        </p:nvSpPr>
        <p:spPr>
          <a:xfrm>
            <a:off x="6096001" y="6363222"/>
            <a:ext cx="5966564" cy="646331"/>
          </a:xfrm>
          <a:prstGeom prst="rect">
            <a:avLst/>
          </a:prstGeom>
          <a:noFill/>
        </p:spPr>
        <p:txBody>
          <a:bodyPr wrap="square" rtlCol="0">
            <a:spAutoFit/>
          </a:bodyPr>
          <a:lstStyle/>
          <a:p>
            <a:r>
              <a:rPr lang="en-US" dirty="0"/>
              <a:t>(International Institute for Counter Terrorism, 2018).</a:t>
            </a:r>
            <a:endParaRPr lang="en-GB" dirty="0"/>
          </a:p>
          <a:p>
            <a:endParaRPr lang="en-GB" dirty="0"/>
          </a:p>
        </p:txBody>
      </p:sp>
    </p:spTree>
    <p:extLst>
      <p:ext uri="{BB962C8B-B14F-4D97-AF65-F5344CB8AC3E}">
        <p14:creationId xmlns:p14="http://schemas.microsoft.com/office/powerpoint/2010/main" val="158238717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910F5-A4F6-B441-A231-AD01041B095C}"/>
              </a:ext>
            </a:extLst>
          </p:cNvPr>
          <p:cNvSpPr>
            <a:spLocks noGrp="1"/>
          </p:cNvSpPr>
          <p:nvPr>
            <p:ph type="title"/>
          </p:nvPr>
        </p:nvSpPr>
        <p:spPr/>
        <p:txBody>
          <a:bodyPr/>
          <a:lstStyle/>
          <a:p>
            <a:r>
              <a:rPr lang="en-US" dirty="0"/>
              <a:t>Advances in technology </a:t>
            </a:r>
          </a:p>
        </p:txBody>
      </p:sp>
      <p:graphicFrame>
        <p:nvGraphicFramePr>
          <p:cNvPr id="7" name="Content Placeholder 2">
            <a:extLst>
              <a:ext uri="{FF2B5EF4-FFF2-40B4-BE49-F238E27FC236}">
                <a16:creationId xmlns:a16="http://schemas.microsoft.com/office/drawing/2014/main" id="{C2B85A3C-3684-84B5-536B-BAA5C2127FEF}"/>
              </a:ext>
            </a:extLst>
          </p:cNvPr>
          <p:cNvGraphicFramePr>
            <a:graphicFrameLocks noGrp="1"/>
          </p:cNvGraphicFramePr>
          <p:nvPr>
            <p:ph idx="1"/>
            <p:extLst>
              <p:ext uri="{D42A27DB-BD31-4B8C-83A1-F6EECF244321}">
                <p14:modId xmlns:p14="http://schemas.microsoft.com/office/powerpoint/2010/main" val="2341370550"/>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823829E-970A-364C-9E48-93B520480A5B}"/>
              </a:ext>
            </a:extLst>
          </p:cNvPr>
          <p:cNvSpPr txBox="1"/>
          <p:nvPr/>
        </p:nvSpPr>
        <p:spPr>
          <a:xfrm>
            <a:off x="9482203" y="6309360"/>
            <a:ext cx="3795386" cy="369332"/>
          </a:xfrm>
          <a:prstGeom prst="rect">
            <a:avLst/>
          </a:prstGeom>
          <a:noFill/>
        </p:spPr>
        <p:txBody>
          <a:bodyPr wrap="square" rtlCol="0">
            <a:spAutoFit/>
          </a:bodyPr>
          <a:lstStyle/>
          <a:p>
            <a:r>
              <a:rPr lang="en-GB" dirty="0"/>
              <a:t>(Di Nicola, 2022)</a:t>
            </a:r>
          </a:p>
        </p:txBody>
      </p:sp>
    </p:spTree>
    <p:extLst>
      <p:ext uri="{BB962C8B-B14F-4D97-AF65-F5344CB8AC3E}">
        <p14:creationId xmlns:p14="http://schemas.microsoft.com/office/powerpoint/2010/main" val="790782583"/>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A7D05-AD2D-BE40-BA9F-57B73C29C497}"/>
              </a:ext>
            </a:extLst>
          </p:cNvPr>
          <p:cNvSpPr>
            <a:spLocks noGrp="1"/>
          </p:cNvSpPr>
          <p:nvPr>
            <p:ph type="title"/>
          </p:nvPr>
        </p:nvSpPr>
        <p:spPr/>
        <p:txBody>
          <a:bodyPr>
            <a:normAutofit fontScale="90000"/>
          </a:bodyPr>
          <a:lstStyle/>
          <a:p>
            <a:r>
              <a:rPr lang="en-US" dirty="0"/>
              <a:t>The hidden nature of serious and organised crime</a:t>
            </a:r>
          </a:p>
        </p:txBody>
      </p:sp>
      <p:sp>
        <p:nvSpPr>
          <p:cNvPr id="4" name="TextBox 3">
            <a:extLst>
              <a:ext uri="{FF2B5EF4-FFF2-40B4-BE49-F238E27FC236}">
                <a16:creationId xmlns:a16="http://schemas.microsoft.com/office/drawing/2014/main" id="{B2C4F939-1FEB-C545-997A-14AF69D565D2}"/>
              </a:ext>
            </a:extLst>
          </p:cNvPr>
          <p:cNvSpPr txBox="1"/>
          <p:nvPr/>
        </p:nvSpPr>
        <p:spPr>
          <a:xfrm>
            <a:off x="1916483" y="3935529"/>
            <a:ext cx="3895594" cy="369332"/>
          </a:xfrm>
          <a:prstGeom prst="rect">
            <a:avLst/>
          </a:prstGeom>
          <a:noFill/>
        </p:spPr>
        <p:txBody>
          <a:bodyPr wrap="square" rtlCol="0">
            <a:spAutoFit/>
          </a:bodyPr>
          <a:lstStyle/>
          <a:p>
            <a:r>
              <a:rPr lang="en-GB" dirty="0"/>
              <a:t>(D’Souza and Shapland, 2023)</a:t>
            </a:r>
          </a:p>
        </p:txBody>
      </p:sp>
      <p:sp>
        <p:nvSpPr>
          <p:cNvPr id="5" name="TextBox 4">
            <a:extLst>
              <a:ext uri="{FF2B5EF4-FFF2-40B4-BE49-F238E27FC236}">
                <a16:creationId xmlns:a16="http://schemas.microsoft.com/office/drawing/2014/main" id="{C6FB9FEC-CE1C-9F4C-8C06-6DA94EFDBC45}"/>
              </a:ext>
            </a:extLst>
          </p:cNvPr>
          <p:cNvSpPr txBox="1"/>
          <p:nvPr/>
        </p:nvSpPr>
        <p:spPr>
          <a:xfrm>
            <a:off x="2943615" y="2728626"/>
            <a:ext cx="2968669" cy="646331"/>
          </a:xfrm>
          <a:prstGeom prst="rect">
            <a:avLst/>
          </a:prstGeom>
          <a:noFill/>
        </p:spPr>
        <p:txBody>
          <a:bodyPr wrap="square" rtlCol="0">
            <a:spAutoFit/>
          </a:bodyPr>
          <a:lstStyle/>
          <a:p>
            <a:r>
              <a:rPr lang="en-US" dirty="0"/>
              <a:t>(Lee and Holt, 2020)</a:t>
            </a:r>
          </a:p>
          <a:p>
            <a:endParaRPr lang="en-GB" dirty="0"/>
          </a:p>
        </p:txBody>
      </p:sp>
      <p:sp>
        <p:nvSpPr>
          <p:cNvPr id="8" name="Content Placeholder 7">
            <a:extLst>
              <a:ext uri="{FF2B5EF4-FFF2-40B4-BE49-F238E27FC236}">
                <a16:creationId xmlns:a16="http://schemas.microsoft.com/office/drawing/2014/main" id="{F42252B1-99F1-9E4E-B83C-C2051EF77E89}"/>
              </a:ext>
            </a:extLst>
          </p:cNvPr>
          <p:cNvSpPr>
            <a:spLocks noGrp="1"/>
          </p:cNvSpPr>
          <p:nvPr>
            <p:ph idx="1"/>
          </p:nvPr>
        </p:nvSpPr>
        <p:spPr>
          <a:xfrm>
            <a:off x="226220" y="2108692"/>
            <a:ext cx="4633879" cy="1886201"/>
          </a:xfrm>
        </p:spPr>
        <p:txBody>
          <a:bodyPr>
            <a:normAutofit fontScale="92500" lnSpcReduction="20000"/>
          </a:bodyPr>
          <a:lstStyle/>
          <a:p>
            <a:pPr lvl="0"/>
            <a:r>
              <a:rPr lang="en-US" dirty="0"/>
              <a:t>Detecting cybercrime become increasingly more difficult</a:t>
            </a:r>
          </a:p>
          <a:p>
            <a:pPr lvl="0"/>
            <a:endParaRPr lang="en-GB" dirty="0"/>
          </a:p>
          <a:p>
            <a:pPr lvl="0"/>
            <a:r>
              <a:rPr lang="en-US" dirty="0"/>
              <a:t>Serious and organised crime = resourceful + opportunistic</a:t>
            </a:r>
          </a:p>
          <a:p>
            <a:pPr lvl="0"/>
            <a:endParaRPr lang="en-US" dirty="0"/>
          </a:p>
          <a:p>
            <a:pPr marL="0" lvl="0" indent="0">
              <a:buNone/>
            </a:pPr>
            <a:endParaRPr lang="en-GB" dirty="0"/>
          </a:p>
          <a:p>
            <a:endParaRPr lang="en-GB" dirty="0"/>
          </a:p>
        </p:txBody>
      </p:sp>
      <p:sp>
        <p:nvSpPr>
          <p:cNvPr id="9" name="TextBox 8">
            <a:extLst>
              <a:ext uri="{FF2B5EF4-FFF2-40B4-BE49-F238E27FC236}">
                <a16:creationId xmlns:a16="http://schemas.microsoft.com/office/drawing/2014/main" id="{678BF5AB-FFB6-674F-A349-D5A408400772}"/>
              </a:ext>
            </a:extLst>
          </p:cNvPr>
          <p:cNvSpPr txBox="1"/>
          <p:nvPr/>
        </p:nvSpPr>
        <p:spPr>
          <a:xfrm>
            <a:off x="6082721" y="2108692"/>
            <a:ext cx="5753622" cy="5355312"/>
          </a:xfrm>
          <a:prstGeom prst="rect">
            <a:avLst/>
          </a:prstGeom>
          <a:noFill/>
        </p:spPr>
        <p:txBody>
          <a:bodyPr wrap="square" rtlCol="0">
            <a:spAutoFit/>
          </a:bodyPr>
          <a:lstStyle/>
          <a:p>
            <a:pPr marL="285750" indent="-285750">
              <a:buFont typeface="Arial" panose="020B0604020202020204" pitchFamily="34" charset="0"/>
              <a:buChar char="•"/>
            </a:pPr>
            <a:r>
              <a:rPr lang="en-GB" dirty="0"/>
              <a:t>First online anonymous marketplace</a:t>
            </a:r>
          </a:p>
          <a:p>
            <a:pPr marL="285750" indent="-285750">
              <a:buFont typeface="Arial" panose="020B0604020202020204" pitchFamily="34" charset="0"/>
              <a:buChar char="•"/>
            </a:pPr>
            <a:r>
              <a:rPr lang="en-GB" dirty="0"/>
              <a:t>Guaranteed anonymity</a:t>
            </a:r>
          </a:p>
          <a:p>
            <a:pPr marL="285750" indent="-285750">
              <a:buFont typeface="Arial" panose="020B0604020202020204" pitchFamily="34" charset="0"/>
              <a:buChar char="•"/>
            </a:pPr>
            <a:r>
              <a:rPr lang="en-GB" dirty="0"/>
              <a:t>Used cryptocurrency </a:t>
            </a:r>
          </a:p>
          <a:p>
            <a:pPr marL="285750" indent="-285750">
              <a:buFont typeface="Arial" panose="020B0604020202020204" pitchFamily="34" charset="0"/>
              <a:buChar char="•"/>
            </a:pPr>
            <a:r>
              <a:rPr lang="en-GB" dirty="0"/>
              <a:t>Taken down by the FBI in 2013</a:t>
            </a:r>
          </a:p>
          <a:p>
            <a:pPr algn="r"/>
            <a:r>
              <a:rPr lang="en-GB" dirty="0"/>
              <a:t>(Christin, 2024)</a:t>
            </a:r>
          </a:p>
          <a:p>
            <a:pPr algn="r"/>
            <a:endParaRPr lang="en-GB" dirty="0"/>
          </a:p>
          <a:p>
            <a:pPr marL="285750" indent="-285750">
              <a:buFont typeface="Arial" panose="020B0604020202020204" pitchFamily="34" charset="0"/>
              <a:buChar char="•"/>
            </a:pPr>
            <a:r>
              <a:rPr lang="en-GB" dirty="0"/>
              <a:t>Silk road on the dark web changed the market for drugs.</a:t>
            </a:r>
          </a:p>
          <a:p>
            <a:pPr marL="285750" indent="-285750">
              <a:buFont typeface="Arial" panose="020B0604020202020204" pitchFamily="34" charset="0"/>
              <a:buChar char="•"/>
            </a:pPr>
            <a:r>
              <a:rPr lang="en-GB" dirty="0"/>
              <a:t>Became the largest dark web marketplace</a:t>
            </a:r>
          </a:p>
          <a:p>
            <a:pPr algn="r"/>
            <a:r>
              <a:rPr lang="en-GB" dirty="0"/>
              <a:t>(Zambiasi, 2022)</a:t>
            </a:r>
          </a:p>
          <a:p>
            <a:endParaRPr lang="en-GB" dirty="0"/>
          </a:p>
          <a:p>
            <a:r>
              <a:rPr lang="en-GB" dirty="0"/>
              <a:t>Could buy:</a:t>
            </a:r>
          </a:p>
          <a:p>
            <a:pPr marL="285750" indent="-285750">
              <a:buFont typeface="Arial" panose="020B0604020202020204" pitchFamily="34" charset="0"/>
              <a:buChar char="•"/>
            </a:pPr>
            <a:r>
              <a:rPr lang="en-GB" dirty="0"/>
              <a:t>Drugs</a:t>
            </a:r>
          </a:p>
          <a:p>
            <a:pPr marL="285750" indent="-285750">
              <a:buFont typeface="Arial" panose="020B0604020202020204" pitchFamily="34" charset="0"/>
              <a:buChar char="•"/>
            </a:pPr>
            <a:r>
              <a:rPr lang="en-GB" dirty="0"/>
              <a:t>Firearms</a:t>
            </a:r>
          </a:p>
          <a:p>
            <a:pPr marL="285750" indent="-285750">
              <a:buFont typeface="Arial" panose="020B0604020202020204" pitchFamily="34" charset="0"/>
              <a:buChar char="•"/>
            </a:pPr>
            <a:r>
              <a:rPr lang="en-GB" dirty="0"/>
              <a:t>Fake identification </a:t>
            </a:r>
          </a:p>
          <a:p>
            <a:pPr marL="285750" indent="-285750">
              <a:buFont typeface="Arial" panose="020B0604020202020204" pitchFamily="34" charset="0"/>
              <a:buChar char="•"/>
            </a:pPr>
            <a:r>
              <a:rPr lang="en-GB" dirty="0"/>
              <a:t>Etc</a:t>
            </a:r>
          </a:p>
          <a:p>
            <a:pPr algn="r"/>
            <a:r>
              <a:rPr lang="en-GB" dirty="0"/>
              <a:t>(Nadini et al, 2022)</a:t>
            </a:r>
          </a:p>
          <a:p>
            <a:r>
              <a:rPr lang="en-GB" dirty="0"/>
              <a:t> </a:t>
            </a:r>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8C7884DE-16EF-5D48-9F51-F49364D784C6}"/>
              </a:ext>
            </a:extLst>
          </p:cNvPr>
          <p:cNvSpPr txBox="1"/>
          <p:nvPr/>
        </p:nvSpPr>
        <p:spPr>
          <a:xfrm>
            <a:off x="438411" y="4995303"/>
            <a:ext cx="5285983" cy="1200329"/>
          </a:xfrm>
          <a:prstGeom prst="rect">
            <a:avLst/>
          </a:prstGeom>
          <a:noFill/>
        </p:spPr>
        <p:txBody>
          <a:bodyPr wrap="square" rtlCol="0">
            <a:spAutoFit/>
          </a:bodyPr>
          <a:lstStyle/>
          <a:p>
            <a:r>
              <a:rPr lang="en-GB" sz="7200" b="1" dirty="0">
                <a:ln w="22225">
                  <a:solidFill>
                    <a:schemeClr val="accent2"/>
                  </a:solidFill>
                  <a:prstDash val="solid"/>
                </a:ln>
                <a:solidFill>
                  <a:schemeClr val="accent2">
                    <a:lumMod val="40000"/>
                    <a:lumOff val="60000"/>
                  </a:schemeClr>
                </a:solidFill>
              </a:rPr>
              <a:t>Silk Road </a:t>
            </a:r>
          </a:p>
        </p:txBody>
      </p:sp>
    </p:spTree>
    <p:extLst>
      <p:ext uri="{BB962C8B-B14F-4D97-AF65-F5344CB8AC3E}">
        <p14:creationId xmlns:p14="http://schemas.microsoft.com/office/powerpoint/2010/main" val="19000046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5463EB0A-3D7C-4AA5-BFA5-8EE5B4BA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5DFD92-0234-3246-915F-7A28D69C99E7}"/>
              </a:ext>
            </a:extLst>
          </p:cNvPr>
          <p:cNvSpPr>
            <a:spLocks noGrp="1"/>
          </p:cNvSpPr>
          <p:nvPr>
            <p:ph type="ctrTitle"/>
          </p:nvPr>
        </p:nvSpPr>
        <p:spPr>
          <a:xfrm>
            <a:off x="578651" y="1122363"/>
            <a:ext cx="11034695" cy="3174690"/>
          </a:xfrm>
        </p:spPr>
        <p:txBody>
          <a:bodyPr>
            <a:normAutofit/>
          </a:bodyPr>
          <a:lstStyle/>
          <a:p>
            <a:r>
              <a:rPr lang="en-US" sz="6800" dirty="0"/>
              <a:t>What more could be done to tackle organised crime and cyber crime?</a:t>
            </a:r>
          </a:p>
        </p:txBody>
      </p:sp>
      <p:sp>
        <p:nvSpPr>
          <p:cNvPr id="46" name="Rectangle 45">
            <a:extLst>
              <a:ext uri="{FF2B5EF4-FFF2-40B4-BE49-F238E27FC236}">
                <a16:creationId xmlns:a16="http://schemas.microsoft.com/office/drawing/2014/main" id="{7945AD00-F967-454D-A4B2-39ABA5C8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E9BC5B79-B912-427C-8219-E3E50943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Action Button: Help 2">
            <a:hlinkClick r:id="" action="ppaction://noaction" highlightClick="1"/>
            <a:extLst>
              <a:ext uri="{FF2B5EF4-FFF2-40B4-BE49-F238E27FC236}">
                <a16:creationId xmlns:a16="http://schemas.microsoft.com/office/drawing/2014/main" id="{320F921C-66D1-B642-AB33-A2FD1D9A6BDF}"/>
              </a:ext>
            </a:extLst>
          </p:cNvPr>
          <p:cNvSpPr/>
          <p:nvPr/>
        </p:nvSpPr>
        <p:spPr>
          <a:xfrm>
            <a:off x="1110640" y="4772416"/>
            <a:ext cx="1628384" cy="1315233"/>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Action Button: Help 9">
            <a:hlinkClick r:id="" action="ppaction://noaction" highlightClick="1"/>
            <a:extLst>
              <a:ext uri="{FF2B5EF4-FFF2-40B4-BE49-F238E27FC236}">
                <a16:creationId xmlns:a16="http://schemas.microsoft.com/office/drawing/2014/main" id="{87F868E9-9E6C-1149-800C-A2E09F117E9A}"/>
              </a:ext>
            </a:extLst>
          </p:cNvPr>
          <p:cNvSpPr/>
          <p:nvPr/>
        </p:nvSpPr>
        <p:spPr>
          <a:xfrm>
            <a:off x="4004153" y="4761799"/>
            <a:ext cx="1628384" cy="1315233"/>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Action Button: Help 10">
            <a:hlinkClick r:id="" action="ppaction://noaction" highlightClick="1"/>
            <a:extLst>
              <a:ext uri="{FF2B5EF4-FFF2-40B4-BE49-F238E27FC236}">
                <a16:creationId xmlns:a16="http://schemas.microsoft.com/office/drawing/2014/main" id="{A5D7AE13-1FDD-D24A-93CA-D2FEA1C3AD50}"/>
              </a:ext>
            </a:extLst>
          </p:cNvPr>
          <p:cNvSpPr/>
          <p:nvPr/>
        </p:nvSpPr>
        <p:spPr>
          <a:xfrm>
            <a:off x="6897666" y="4772416"/>
            <a:ext cx="1628384" cy="1315233"/>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Action Button: Help 11">
            <a:hlinkClick r:id="" action="ppaction://noaction" highlightClick="1"/>
            <a:extLst>
              <a:ext uri="{FF2B5EF4-FFF2-40B4-BE49-F238E27FC236}">
                <a16:creationId xmlns:a16="http://schemas.microsoft.com/office/drawing/2014/main" id="{3D1AC2EC-E9CD-B04F-BCB2-0E44726BCE95}"/>
              </a:ext>
            </a:extLst>
          </p:cNvPr>
          <p:cNvSpPr/>
          <p:nvPr/>
        </p:nvSpPr>
        <p:spPr>
          <a:xfrm>
            <a:off x="9887211" y="4761799"/>
            <a:ext cx="1628384" cy="1315233"/>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0973409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5144B498-CCDC-D4DC-B7BB-68A8A7A83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4248" cy="6858001"/>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6D483A20-8D09-EB45-AA92-9DE7094EF441}"/>
              </a:ext>
            </a:extLst>
          </p:cNvPr>
          <p:cNvSpPr>
            <a:spLocks noGrp="1"/>
          </p:cNvSpPr>
          <p:nvPr>
            <p:ph type="title"/>
          </p:nvPr>
        </p:nvSpPr>
        <p:spPr>
          <a:xfrm>
            <a:off x="475488" y="1124712"/>
            <a:ext cx="4023360" cy="3200400"/>
          </a:xfrm>
        </p:spPr>
        <p:txBody>
          <a:bodyPr vert="horz" lIns="91440" tIns="45720" rIns="91440" bIns="45720" rtlCol="0" anchor="b">
            <a:normAutofit/>
          </a:bodyPr>
          <a:lstStyle/>
          <a:p>
            <a:r>
              <a:rPr lang="en-US" sz="4100" dirty="0"/>
              <a:t>‘No Place to Hide’: Serious and Organised Crime Strategy </a:t>
            </a:r>
          </a:p>
        </p:txBody>
      </p:sp>
      <p:sp>
        <p:nvSpPr>
          <p:cNvPr id="19" name="Rectangle 18">
            <a:extLst>
              <a:ext uri="{FF2B5EF4-FFF2-40B4-BE49-F238E27FC236}">
                <a16:creationId xmlns:a16="http://schemas.microsoft.com/office/drawing/2014/main" id="{2165A4AE-FFE9-B2D5-017C-17337DDB3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90E701D1-A34F-CF86-7316-8761C7835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2B0D730A-1A22-244F-99EC-79ABF7838014}"/>
              </a:ext>
            </a:extLst>
          </p:cNvPr>
          <p:cNvSpPr txBox="1"/>
          <p:nvPr/>
        </p:nvSpPr>
        <p:spPr>
          <a:xfrm>
            <a:off x="578652" y="4947781"/>
            <a:ext cx="3605041" cy="1200329"/>
          </a:xfrm>
          <a:prstGeom prst="rect">
            <a:avLst/>
          </a:prstGeom>
          <a:noFill/>
        </p:spPr>
        <p:txBody>
          <a:bodyPr wrap="square" rtlCol="0">
            <a:spAutoFit/>
          </a:bodyPr>
          <a:lstStyle/>
          <a:p>
            <a:r>
              <a:rPr lang="en-US" dirty="0"/>
              <a:t>2023-2028</a:t>
            </a:r>
          </a:p>
          <a:p>
            <a:endParaRPr lang="en-US" dirty="0"/>
          </a:p>
          <a:p>
            <a:endParaRPr lang="en-US" dirty="0"/>
          </a:p>
          <a:p>
            <a:r>
              <a:rPr lang="en-US" dirty="0"/>
              <a:t>(HM Government, 2023)</a:t>
            </a:r>
          </a:p>
        </p:txBody>
      </p:sp>
      <p:graphicFrame>
        <p:nvGraphicFramePr>
          <p:cNvPr id="23" name="TextBox 2">
            <a:extLst>
              <a:ext uri="{FF2B5EF4-FFF2-40B4-BE49-F238E27FC236}">
                <a16:creationId xmlns:a16="http://schemas.microsoft.com/office/drawing/2014/main" id="{F6E9794B-09D6-B409-1EFE-C9252042CF32}"/>
              </a:ext>
            </a:extLst>
          </p:cNvPr>
          <p:cNvGraphicFramePr/>
          <p:nvPr>
            <p:extLst>
              <p:ext uri="{D42A27DB-BD31-4B8C-83A1-F6EECF244321}">
                <p14:modId xmlns:p14="http://schemas.microsoft.com/office/powerpoint/2010/main" val="1921904805"/>
              </p:ext>
            </p:extLst>
          </p:nvPr>
        </p:nvGraphicFramePr>
        <p:xfrm>
          <a:off x="4873194" y="263047"/>
          <a:ext cx="7176843" cy="64509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01357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50779C-2A59-5040-96AF-3BE623D8F0D5}"/>
              </a:ext>
            </a:extLst>
          </p:cNvPr>
          <p:cNvSpPr>
            <a:spLocks noGrp="1"/>
          </p:cNvSpPr>
          <p:nvPr>
            <p:ph type="title"/>
          </p:nvPr>
        </p:nvSpPr>
        <p:spPr>
          <a:xfrm>
            <a:off x="621792" y="1161288"/>
            <a:ext cx="3602736" cy="4526280"/>
          </a:xfrm>
        </p:spPr>
        <p:txBody>
          <a:bodyPr>
            <a:normAutofit/>
          </a:bodyPr>
          <a:lstStyle/>
          <a:p>
            <a:r>
              <a:rPr lang="en-US" dirty="0"/>
              <a:t>In Country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9893A97-18EC-0950-7C6D-36659B441D8F}"/>
              </a:ext>
            </a:extLst>
          </p:cNvPr>
          <p:cNvGraphicFramePr>
            <a:graphicFrameLocks noGrp="1"/>
          </p:cNvGraphicFramePr>
          <p:nvPr>
            <p:ph idx="1"/>
            <p:extLst>
              <p:ext uri="{D42A27DB-BD31-4B8C-83A1-F6EECF244321}">
                <p14:modId xmlns:p14="http://schemas.microsoft.com/office/powerpoint/2010/main" val="295530781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8222E46-BE92-274C-A959-0E6C717470A1}"/>
              </a:ext>
            </a:extLst>
          </p:cNvPr>
          <p:cNvSpPr txBox="1"/>
          <p:nvPr/>
        </p:nvSpPr>
        <p:spPr>
          <a:xfrm>
            <a:off x="5937337" y="6388274"/>
            <a:ext cx="5730407" cy="646331"/>
          </a:xfrm>
          <a:prstGeom prst="rect">
            <a:avLst/>
          </a:prstGeom>
          <a:noFill/>
        </p:spPr>
        <p:txBody>
          <a:bodyPr wrap="square" rtlCol="0">
            <a:spAutoFit/>
          </a:bodyPr>
          <a:lstStyle/>
          <a:p>
            <a:r>
              <a:rPr lang="en-GB" dirty="0"/>
              <a:t>(UK Parliament, 2023) </a:t>
            </a:r>
            <a:r>
              <a:rPr lang="en-US" dirty="0"/>
              <a:t>(HM Government, 2023)</a:t>
            </a:r>
          </a:p>
          <a:p>
            <a:endParaRPr lang="en-GB" dirty="0"/>
          </a:p>
        </p:txBody>
      </p:sp>
    </p:spTree>
    <p:extLst>
      <p:ext uri="{BB962C8B-B14F-4D97-AF65-F5344CB8AC3E}">
        <p14:creationId xmlns:p14="http://schemas.microsoft.com/office/powerpoint/2010/main" val="3621359205"/>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31B9D1-4380-6A49-9E51-F5A5ADA92CCB}"/>
              </a:ext>
            </a:extLst>
          </p:cNvPr>
          <p:cNvSpPr>
            <a:spLocks noGrp="1"/>
          </p:cNvSpPr>
          <p:nvPr>
            <p:ph type="title"/>
          </p:nvPr>
        </p:nvSpPr>
        <p:spPr>
          <a:xfrm>
            <a:off x="841248" y="334644"/>
            <a:ext cx="10509504" cy="1076914"/>
          </a:xfrm>
        </p:spPr>
        <p:txBody>
          <a:bodyPr anchor="ctr">
            <a:normAutofit/>
          </a:bodyPr>
          <a:lstStyle/>
          <a:p>
            <a:r>
              <a:rPr lang="en-US" dirty="0"/>
              <a:t>UK Boarder </a:t>
            </a:r>
          </a:p>
        </p:txBody>
      </p:sp>
      <p:sp>
        <p:nvSpPr>
          <p:cNvPr id="18" name="Rectangle 1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20" name="Content Placeholder 2">
            <a:extLst>
              <a:ext uri="{FF2B5EF4-FFF2-40B4-BE49-F238E27FC236}">
                <a16:creationId xmlns:a16="http://schemas.microsoft.com/office/drawing/2014/main" id="{3811EEBC-16D4-F475-F2C2-4B065739F962}"/>
              </a:ext>
            </a:extLst>
          </p:cNvPr>
          <p:cNvGraphicFramePr>
            <a:graphicFrameLocks noGrp="1"/>
          </p:cNvGraphicFramePr>
          <p:nvPr>
            <p:ph idx="1"/>
            <p:extLst>
              <p:ext uri="{D42A27DB-BD31-4B8C-83A1-F6EECF244321}">
                <p14:modId xmlns:p14="http://schemas.microsoft.com/office/powerpoint/2010/main" val="4263373453"/>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573F8F36-8B0C-6A45-9679-F8785CCE637F}"/>
              </a:ext>
            </a:extLst>
          </p:cNvPr>
          <p:cNvSpPr/>
          <p:nvPr/>
        </p:nvSpPr>
        <p:spPr>
          <a:xfrm>
            <a:off x="6567930" y="6229254"/>
            <a:ext cx="5200398" cy="369332"/>
          </a:xfrm>
          <a:prstGeom prst="rect">
            <a:avLst/>
          </a:prstGeom>
        </p:spPr>
        <p:txBody>
          <a:bodyPr wrap="none">
            <a:spAutoFit/>
          </a:bodyPr>
          <a:lstStyle/>
          <a:p>
            <a:r>
              <a:rPr lang="en-GB" dirty="0"/>
              <a:t>(UK Parliament, 2023) </a:t>
            </a:r>
            <a:r>
              <a:rPr lang="en-US" dirty="0"/>
              <a:t>(HM Government, 2023)</a:t>
            </a:r>
          </a:p>
        </p:txBody>
      </p:sp>
    </p:spTree>
    <p:extLst>
      <p:ext uri="{BB962C8B-B14F-4D97-AF65-F5344CB8AC3E}">
        <p14:creationId xmlns:p14="http://schemas.microsoft.com/office/powerpoint/2010/main" val="1728848111"/>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pic>
        <p:nvPicPr>
          <p:cNvPr id="5" name="Picture 4" descr="Digital padlock art">
            <a:extLst>
              <a:ext uri="{FF2B5EF4-FFF2-40B4-BE49-F238E27FC236}">
                <a16:creationId xmlns:a16="http://schemas.microsoft.com/office/drawing/2014/main" id="{15534302-AA80-F3B8-F179-6475E898C367}"/>
              </a:ext>
            </a:extLst>
          </p:cNvPr>
          <p:cNvPicPr>
            <a:picLocks noChangeAspect="1"/>
          </p:cNvPicPr>
          <p:nvPr/>
        </p:nvPicPr>
        <p:blipFill rotWithShape="1">
          <a:blip r:embed="rId3"/>
          <a:srcRect t="20308" b="3161"/>
          <a:stretch/>
        </p:blipFill>
        <p:spPr>
          <a:xfrm>
            <a:off x="-712" y="0"/>
            <a:ext cx="12191980" cy="6857990"/>
          </a:xfrm>
          <a:prstGeom prst="rect">
            <a:avLst/>
          </a:prstGeom>
        </p:spPr>
      </p:pic>
      <p:sp>
        <p:nvSpPr>
          <p:cNvPr id="15" name="Rectangle 14">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5276DE8C-0952-C74D-8478-38446F1AB159}"/>
              </a:ext>
            </a:extLst>
          </p:cNvPr>
          <p:cNvSpPr>
            <a:spLocks noGrp="1"/>
          </p:cNvSpPr>
          <p:nvPr>
            <p:ph type="title"/>
          </p:nvPr>
        </p:nvSpPr>
        <p:spPr>
          <a:xfrm>
            <a:off x="439272" y="5865805"/>
            <a:ext cx="7518195" cy="807857"/>
          </a:xfrm>
          <a:ln>
            <a:noFill/>
          </a:ln>
        </p:spPr>
        <p:txBody>
          <a:bodyPr vert="horz" lIns="91440" tIns="45720" rIns="91440" bIns="45720" rtlCol="0" anchor="ctr">
            <a:normAutofit/>
          </a:bodyPr>
          <a:lstStyle/>
          <a:p>
            <a:r>
              <a:rPr lang="en-US" sz="3200" dirty="0"/>
              <a:t>International </a:t>
            </a:r>
          </a:p>
        </p:txBody>
      </p:sp>
      <p:sp>
        <p:nvSpPr>
          <p:cNvPr id="3" name="Content Placeholder 2">
            <a:extLst>
              <a:ext uri="{FF2B5EF4-FFF2-40B4-BE49-F238E27FC236}">
                <a16:creationId xmlns:a16="http://schemas.microsoft.com/office/drawing/2014/main" id="{00253750-6704-4E46-B1C0-94665F754AAB}"/>
              </a:ext>
            </a:extLst>
          </p:cNvPr>
          <p:cNvSpPr>
            <a:spLocks noGrp="1"/>
          </p:cNvSpPr>
          <p:nvPr>
            <p:ph idx="1"/>
          </p:nvPr>
        </p:nvSpPr>
        <p:spPr>
          <a:xfrm>
            <a:off x="7957467" y="5720443"/>
            <a:ext cx="4233801" cy="1137557"/>
          </a:xfrm>
        </p:spPr>
        <p:txBody>
          <a:bodyPr vert="horz" lIns="91440" tIns="45720" rIns="91440" bIns="45720" rtlCol="0" anchor="ctr">
            <a:normAutofit/>
          </a:bodyPr>
          <a:lstStyle/>
          <a:p>
            <a:pPr marL="0" indent="0" algn="r">
              <a:lnSpc>
                <a:spcPct val="100000"/>
              </a:lnSpc>
              <a:buNone/>
            </a:pPr>
            <a:r>
              <a:rPr lang="en-US" sz="1800" dirty="0"/>
              <a:t>Tighten security and intelligence sharing between nations to reduce data leaks and cyber crime</a:t>
            </a:r>
            <a:r>
              <a:rPr lang="en-US" sz="1500" dirty="0"/>
              <a:t>. </a:t>
            </a:r>
          </a:p>
        </p:txBody>
      </p:sp>
      <p:sp>
        <p:nvSpPr>
          <p:cNvPr id="17" name="Rectangle 16">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58348"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67CE2641-B415-7A4A-9FAC-9B42DF6A4D8C}"/>
              </a:ext>
            </a:extLst>
          </p:cNvPr>
          <p:cNvSpPr/>
          <p:nvPr/>
        </p:nvSpPr>
        <p:spPr>
          <a:xfrm>
            <a:off x="438540" y="6488658"/>
            <a:ext cx="5200398" cy="369332"/>
          </a:xfrm>
          <a:prstGeom prst="rect">
            <a:avLst/>
          </a:prstGeom>
        </p:spPr>
        <p:txBody>
          <a:bodyPr wrap="none">
            <a:spAutoFit/>
          </a:bodyPr>
          <a:lstStyle/>
          <a:p>
            <a:r>
              <a:rPr lang="en-GB" dirty="0"/>
              <a:t>(UK Parliament, 2023) </a:t>
            </a:r>
            <a:r>
              <a:rPr lang="en-US" dirty="0"/>
              <a:t>(HM Government, 2023)</a:t>
            </a:r>
          </a:p>
        </p:txBody>
      </p:sp>
    </p:spTree>
    <p:extLst>
      <p:ext uri="{BB962C8B-B14F-4D97-AF65-F5344CB8AC3E}">
        <p14:creationId xmlns:p14="http://schemas.microsoft.com/office/powerpoint/2010/main" val="22113736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226136-8CFF-C847-8139-CC4443B92C53}"/>
              </a:ext>
            </a:extLst>
          </p:cNvPr>
          <p:cNvSpPr>
            <a:spLocks noGrp="1"/>
          </p:cNvSpPr>
          <p:nvPr>
            <p:ph type="title"/>
          </p:nvPr>
        </p:nvSpPr>
        <p:spPr>
          <a:xfrm>
            <a:off x="841248" y="503132"/>
            <a:ext cx="10509504" cy="1974892"/>
          </a:xfrm>
        </p:spPr>
        <p:txBody>
          <a:bodyPr anchor="b">
            <a:normAutofit/>
          </a:bodyPr>
          <a:lstStyle/>
          <a:p>
            <a:r>
              <a:rPr lang="en-US" sz="5400" dirty="0"/>
              <a:t>Technology and Capabilities</a:t>
            </a:r>
          </a:p>
        </p:txBody>
      </p:sp>
      <p:sp>
        <p:nvSpPr>
          <p:cNvPr id="22" name="Rectangle 2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3FB16258-14E1-0948-9599-3A78A6AC8171}"/>
              </a:ext>
            </a:extLst>
          </p:cNvPr>
          <p:cNvGraphicFramePr>
            <a:graphicFrameLocks noGrp="1"/>
          </p:cNvGraphicFramePr>
          <p:nvPr>
            <p:ph idx="1"/>
            <p:extLst>
              <p:ext uri="{D42A27DB-BD31-4B8C-83A1-F6EECF244321}">
                <p14:modId xmlns:p14="http://schemas.microsoft.com/office/powerpoint/2010/main" val="2956002110"/>
              </p:ext>
            </p:extLst>
          </p:nvPr>
        </p:nvGraphicFramePr>
        <p:xfrm>
          <a:off x="0" y="3155021"/>
          <a:ext cx="10506456" cy="2781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Oval 24">
            <a:extLst>
              <a:ext uri="{FF2B5EF4-FFF2-40B4-BE49-F238E27FC236}">
                <a16:creationId xmlns:a16="http://schemas.microsoft.com/office/drawing/2014/main" id="{A94DFE52-BEA6-A54B-89AB-A647FD063263}"/>
              </a:ext>
            </a:extLst>
          </p:cNvPr>
          <p:cNvSpPr/>
          <p:nvPr/>
        </p:nvSpPr>
        <p:spPr>
          <a:xfrm flipV="1">
            <a:off x="5416098" y="3823380"/>
            <a:ext cx="1535576" cy="1444747"/>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26" name="Oval 25">
            <a:extLst>
              <a:ext uri="{FF2B5EF4-FFF2-40B4-BE49-F238E27FC236}">
                <a16:creationId xmlns:a16="http://schemas.microsoft.com/office/drawing/2014/main" id="{0846A7E5-D645-1F47-B0F8-0370A34953BF}"/>
              </a:ext>
            </a:extLst>
          </p:cNvPr>
          <p:cNvSpPr/>
          <p:nvPr/>
        </p:nvSpPr>
        <p:spPr>
          <a:xfrm flipV="1">
            <a:off x="3213346" y="3785738"/>
            <a:ext cx="1535576" cy="1444747"/>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27" name="Oval 26">
            <a:extLst>
              <a:ext uri="{FF2B5EF4-FFF2-40B4-BE49-F238E27FC236}">
                <a16:creationId xmlns:a16="http://schemas.microsoft.com/office/drawing/2014/main" id="{6D93C48B-F650-7C46-A58D-98D26479CE59}"/>
              </a:ext>
            </a:extLst>
          </p:cNvPr>
          <p:cNvSpPr/>
          <p:nvPr/>
        </p:nvSpPr>
        <p:spPr>
          <a:xfrm flipV="1">
            <a:off x="7642187" y="3823379"/>
            <a:ext cx="1535576" cy="1444747"/>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28" name="Oval 27">
            <a:extLst>
              <a:ext uri="{FF2B5EF4-FFF2-40B4-BE49-F238E27FC236}">
                <a16:creationId xmlns:a16="http://schemas.microsoft.com/office/drawing/2014/main" id="{128C8083-798A-784D-94A6-E385FAA2293F}"/>
              </a:ext>
            </a:extLst>
          </p:cNvPr>
          <p:cNvSpPr/>
          <p:nvPr/>
        </p:nvSpPr>
        <p:spPr>
          <a:xfrm flipV="1">
            <a:off x="868375" y="3823380"/>
            <a:ext cx="1535576" cy="1444747"/>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dirty="0"/>
          </a:p>
        </p:txBody>
      </p:sp>
      <p:sp>
        <p:nvSpPr>
          <p:cNvPr id="8" name="TextBox 7">
            <a:extLst>
              <a:ext uri="{FF2B5EF4-FFF2-40B4-BE49-F238E27FC236}">
                <a16:creationId xmlns:a16="http://schemas.microsoft.com/office/drawing/2014/main" id="{374BDF88-8C07-3141-909B-482F332E0E6C}"/>
              </a:ext>
            </a:extLst>
          </p:cNvPr>
          <p:cNvSpPr txBox="1"/>
          <p:nvPr/>
        </p:nvSpPr>
        <p:spPr>
          <a:xfrm>
            <a:off x="906655" y="4370792"/>
            <a:ext cx="1400037" cy="369332"/>
          </a:xfrm>
          <a:prstGeom prst="rect">
            <a:avLst/>
          </a:prstGeom>
          <a:noFill/>
        </p:spPr>
        <p:txBody>
          <a:bodyPr wrap="square" rtlCol="0">
            <a:spAutoFit/>
          </a:bodyPr>
          <a:lstStyle/>
          <a:p>
            <a:r>
              <a:rPr lang="en-GB" dirty="0">
                <a:solidFill>
                  <a:schemeClr val="bg1"/>
                </a:solidFill>
              </a:rPr>
              <a:t>Intelligence</a:t>
            </a:r>
            <a:r>
              <a:rPr lang="en-GB" dirty="0"/>
              <a:t> </a:t>
            </a:r>
          </a:p>
        </p:txBody>
      </p:sp>
      <p:sp>
        <p:nvSpPr>
          <p:cNvPr id="30" name="TextBox 29">
            <a:extLst>
              <a:ext uri="{FF2B5EF4-FFF2-40B4-BE49-F238E27FC236}">
                <a16:creationId xmlns:a16="http://schemas.microsoft.com/office/drawing/2014/main" id="{20EF6DA6-2BB0-614E-BA44-4A4F6E7B439F}"/>
              </a:ext>
            </a:extLst>
          </p:cNvPr>
          <p:cNvSpPr txBox="1"/>
          <p:nvPr/>
        </p:nvSpPr>
        <p:spPr>
          <a:xfrm>
            <a:off x="2867216" y="4222586"/>
            <a:ext cx="2249463" cy="646331"/>
          </a:xfrm>
          <a:prstGeom prst="rect">
            <a:avLst/>
          </a:prstGeom>
          <a:noFill/>
        </p:spPr>
        <p:txBody>
          <a:bodyPr wrap="square" rtlCol="0">
            <a:spAutoFit/>
          </a:bodyPr>
          <a:lstStyle/>
          <a:p>
            <a:pPr algn="ctr"/>
            <a:r>
              <a:rPr lang="en-GB" dirty="0">
                <a:solidFill>
                  <a:schemeClr val="bg1"/>
                </a:solidFill>
              </a:rPr>
              <a:t>Data </a:t>
            </a:r>
          </a:p>
          <a:p>
            <a:pPr algn="ctr"/>
            <a:r>
              <a:rPr lang="en-GB" dirty="0">
                <a:solidFill>
                  <a:schemeClr val="bg1"/>
                </a:solidFill>
              </a:rPr>
              <a:t>Collection</a:t>
            </a:r>
            <a:r>
              <a:rPr lang="en-GB" dirty="0"/>
              <a:t> </a:t>
            </a:r>
          </a:p>
        </p:txBody>
      </p:sp>
      <p:sp>
        <p:nvSpPr>
          <p:cNvPr id="31" name="TextBox 30">
            <a:extLst>
              <a:ext uri="{FF2B5EF4-FFF2-40B4-BE49-F238E27FC236}">
                <a16:creationId xmlns:a16="http://schemas.microsoft.com/office/drawing/2014/main" id="{BD77CFA0-91C9-2941-8F66-0EAB974C0FA7}"/>
              </a:ext>
            </a:extLst>
          </p:cNvPr>
          <p:cNvSpPr txBox="1"/>
          <p:nvPr/>
        </p:nvSpPr>
        <p:spPr>
          <a:xfrm>
            <a:off x="5684836" y="4331184"/>
            <a:ext cx="1400037" cy="369332"/>
          </a:xfrm>
          <a:prstGeom prst="rect">
            <a:avLst/>
          </a:prstGeom>
          <a:noFill/>
        </p:spPr>
        <p:txBody>
          <a:bodyPr wrap="square" rtlCol="0">
            <a:spAutoFit/>
          </a:bodyPr>
          <a:lstStyle/>
          <a:p>
            <a:r>
              <a:rPr lang="en-GB" dirty="0">
                <a:solidFill>
                  <a:schemeClr val="bg1"/>
                </a:solidFill>
              </a:rPr>
              <a:t>Analyse </a:t>
            </a:r>
            <a:r>
              <a:rPr lang="en-GB" dirty="0"/>
              <a:t> </a:t>
            </a:r>
          </a:p>
        </p:txBody>
      </p:sp>
      <p:sp>
        <p:nvSpPr>
          <p:cNvPr id="32" name="TextBox 31">
            <a:extLst>
              <a:ext uri="{FF2B5EF4-FFF2-40B4-BE49-F238E27FC236}">
                <a16:creationId xmlns:a16="http://schemas.microsoft.com/office/drawing/2014/main" id="{24048803-39DF-6F41-A1A4-3FF3FA55522E}"/>
              </a:ext>
            </a:extLst>
          </p:cNvPr>
          <p:cNvSpPr txBox="1"/>
          <p:nvPr/>
        </p:nvSpPr>
        <p:spPr>
          <a:xfrm>
            <a:off x="7683834" y="4372107"/>
            <a:ext cx="1400037" cy="369332"/>
          </a:xfrm>
          <a:prstGeom prst="rect">
            <a:avLst/>
          </a:prstGeom>
          <a:noFill/>
        </p:spPr>
        <p:txBody>
          <a:bodyPr wrap="square" rtlCol="0">
            <a:spAutoFit/>
          </a:bodyPr>
          <a:lstStyle/>
          <a:p>
            <a:r>
              <a:rPr lang="en-GB" dirty="0">
                <a:solidFill>
                  <a:schemeClr val="bg1"/>
                </a:solidFill>
              </a:rPr>
              <a:t>Investigate</a:t>
            </a:r>
            <a:r>
              <a:rPr lang="en-GB" dirty="0"/>
              <a:t>  </a:t>
            </a:r>
          </a:p>
        </p:txBody>
      </p:sp>
      <p:sp>
        <p:nvSpPr>
          <p:cNvPr id="10" name="TextBox 9">
            <a:extLst>
              <a:ext uri="{FF2B5EF4-FFF2-40B4-BE49-F238E27FC236}">
                <a16:creationId xmlns:a16="http://schemas.microsoft.com/office/drawing/2014/main" id="{36C9ACA3-497E-3240-A42C-F332EBF148D2}"/>
              </a:ext>
            </a:extLst>
          </p:cNvPr>
          <p:cNvSpPr txBox="1"/>
          <p:nvPr/>
        </p:nvSpPr>
        <p:spPr>
          <a:xfrm>
            <a:off x="10544736" y="4207238"/>
            <a:ext cx="2254685" cy="830997"/>
          </a:xfrm>
          <a:prstGeom prst="rect">
            <a:avLst/>
          </a:prstGeom>
          <a:noFill/>
        </p:spPr>
        <p:txBody>
          <a:bodyPr wrap="square" rtlCol="0">
            <a:spAutoFit/>
          </a:bodyPr>
          <a:lstStyle/>
          <a:p>
            <a:r>
              <a:rPr lang="en-GB" sz="4800" b="1" dirty="0">
                <a:ln w="22225">
                  <a:solidFill>
                    <a:schemeClr val="accent2"/>
                  </a:solidFill>
                  <a:prstDash val="solid"/>
                </a:ln>
                <a:solidFill>
                  <a:schemeClr val="accent2">
                    <a:lumMod val="40000"/>
                    <a:lumOff val="60000"/>
                  </a:schemeClr>
                </a:solidFill>
              </a:rPr>
              <a:t>SOC</a:t>
            </a:r>
          </a:p>
        </p:txBody>
      </p:sp>
      <p:sp>
        <p:nvSpPr>
          <p:cNvPr id="34" name="Plus 33">
            <a:extLst>
              <a:ext uri="{FF2B5EF4-FFF2-40B4-BE49-F238E27FC236}">
                <a16:creationId xmlns:a16="http://schemas.microsoft.com/office/drawing/2014/main" id="{0CE9A65C-2ABC-B947-9F6D-6BAEC8EABD3F}"/>
              </a:ext>
            </a:extLst>
          </p:cNvPr>
          <p:cNvSpPr/>
          <p:nvPr/>
        </p:nvSpPr>
        <p:spPr>
          <a:xfrm>
            <a:off x="2567797" y="4370792"/>
            <a:ext cx="450937" cy="389814"/>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Plus 34">
            <a:extLst>
              <a:ext uri="{FF2B5EF4-FFF2-40B4-BE49-F238E27FC236}">
                <a16:creationId xmlns:a16="http://schemas.microsoft.com/office/drawing/2014/main" id="{8037C795-5A1F-D844-964D-0CD1ACD4877E}"/>
              </a:ext>
            </a:extLst>
          </p:cNvPr>
          <p:cNvSpPr/>
          <p:nvPr/>
        </p:nvSpPr>
        <p:spPr>
          <a:xfrm>
            <a:off x="7035934" y="4390539"/>
            <a:ext cx="450937" cy="389814"/>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Plus 35">
            <a:extLst>
              <a:ext uri="{FF2B5EF4-FFF2-40B4-BE49-F238E27FC236}">
                <a16:creationId xmlns:a16="http://schemas.microsoft.com/office/drawing/2014/main" id="{2E8321DA-6C85-1C4E-A230-995A1D226E94}"/>
              </a:ext>
            </a:extLst>
          </p:cNvPr>
          <p:cNvSpPr/>
          <p:nvPr/>
        </p:nvSpPr>
        <p:spPr>
          <a:xfrm>
            <a:off x="4827164" y="4427829"/>
            <a:ext cx="450937" cy="389814"/>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Right Arrow 36">
            <a:extLst>
              <a:ext uri="{FF2B5EF4-FFF2-40B4-BE49-F238E27FC236}">
                <a16:creationId xmlns:a16="http://schemas.microsoft.com/office/drawing/2014/main" id="{8784737A-FCE7-CD4D-91B2-B70836CC46E2}"/>
              </a:ext>
            </a:extLst>
          </p:cNvPr>
          <p:cNvSpPr/>
          <p:nvPr/>
        </p:nvSpPr>
        <p:spPr>
          <a:xfrm>
            <a:off x="9607176" y="4319578"/>
            <a:ext cx="826718" cy="44916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Rectangle 37">
            <a:extLst>
              <a:ext uri="{FF2B5EF4-FFF2-40B4-BE49-F238E27FC236}">
                <a16:creationId xmlns:a16="http://schemas.microsoft.com/office/drawing/2014/main" id="{ABAED58C-1DC4-164D-8E85-825C09D2653C}"/>
              </a:ext>
            </a:extLst>
          </p:cNvPr>
          <p:cNvSpPr/>
          <p:nvPr/>
        </p:nvSpPr>
        <p:spPr>
          <a:xfrm>
            <a:off x="906655" y="6197872"/>
            <a:ext cx="5200398" cy="369332"/>
          </a:xfrm>
          <a:prstGeom prst="rect">
            <a:avLst/>
          </a:prstGeom>
        </p:spPr>
        <p:txBody>
          <a:bodyPr wrap="none">
            <a:spAutoFit/>
          </a:bodyPr>
          <a:lstStyle/>
          <a:p>
            <a:r>
              <a:rPr lang="en-GB" dirty="0"/>
              <a:t>(UK Parliament, 2023) </a:t>
            </a:r>
            <a:r>
              <a:rPr lang="en-US" dirty="0"/>
              <a:t>(HM Government, 2023)</a:t>
            </a:r>
          </a:p>
        </p:txBody>
      </p:sp>
    </p:spTree>
    <p:extLst>
      <p:ext uri="{BB962C8B-B14F-4D97-AF65-F5344CB8AC3E}">
        <p14:creationId xmlns:p14="http://schemas.microsoft.com/office/powerpoint/2010/main" val="3092261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24098-4D76-5C48-BA30-3CB7C09118E3}"/>
              </a:ext>
            </a:extLst>
          </p:cNvPr>
          <p:cNvSpPr>
            <a:spLocks noGrp="1"/>
          </p:cNvSpPr>
          <p:nvPr>
            <p:ph type="title"/>
          </p:nvPr>
        </p:nvSpPr>
        <p:spPr/>
        <p:txBody>
          <a:bodyPr/>
          <a:lstStyle/>
          <a:p>
            <a:r>
              <a:rPr lang="en-US" dirty="0"/>
              <a:t>Multiagency Response </a:t>
            </a:r>
          </a:p>
        </p:txBody>
      </p:sp>
      <p:graphicFrame>
        <p:nvGraphicFramePr>
          <p:cNvPr id="8" name="Content Placeholder 7">
            <a:extLst>
              <a:ext uri="{FF2B5EF4-FFF2-40B4-BE49-F238E27FC236}">
                <a16:creationId xmlns:a16="http://schemas.microsoft.com/office/drawing/2014/main" id="{C0288E1B-6363-754A-944E-9AC640C3449B}"/>
              </a:ext>
            </a:extLst>
          </p:cNvPr>
          <p:cNvGraphicFramePr>
            <a:graphicFrameLocks noGrp="1"/>
          </p:cNvGraphicFramePr>
          <p:nvPr>
            <p:ph idx="1"/>
            <p:extLst>
              <p:ext uri="{D42A27DB-BD31-4B8C-83A1-F6EECF244321}">
                <p14:modId xmlns:p14="http://schemas.microsoft.com/office/powerpoint/2010/main" val="3488894955"/>
              </p:ext>
            </p:extLst>
          </p:nvPr>
        </p:nvGraphicFramePr>
        <p:xfrm>
          <a:off x="434235" y="1966586"/>
          <a:ext cx="11323529" cy="4706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ectangle 8">
            <a:extLst>
              <a:ext uri="{FF2B5EF4-FFF2-40B4-BE49-F238E27FC236}">
                <a16:creationId xmlns:a16="http://schemas.microsoft.com/office/drawing/2014/main" id="{34983071-5947-7144-B17B-D6CA199DE6BE}"/>
              </a:ext>
            </a:extLst>
          </p:cNvPr>
          <p:cNvSpPr/>
          <p:nvPr/>
        </p:nvSpPr>
        <p:spPr>
          <a:xfrm>
            <a:off x="6714990" y="184759"/>
            <a:ext cx="5200398" cy="369332"/>
          </a:xfrm>
          <a:prstGeom prst="rect">
            <a:avLst/>
          </a:prstGeom>
        </p:spPr>
        <p:txBody>
          <a:bodyPr wrap="none">
            <a:spAutoFit/>
          </a:bodyPr>
          <a:lstStyle/>
          <a:p>
            <a:r>
              <a:rPr lang="en-GB" dirty="0"/>
              <a:t>(UK Parliament, 2023) </a:t>
            </a:r>
            <a:r>
              <a:rPr lang="en-US" dirty="0"/>
              <a:t>(HM Government, 2023)</a:t>
            </a:r>
          </a:p>
        </p:txBody>
      </p:sp>
    </p:spTree>
    <p:extLst>
      <p:ext uri="{BB962C8B-B14F-4D97-AF65-F5344CB8AC3E}">
        <p14:creationId xmlns:p14="http://schemas.microsoft.com/office/powerpoint/2010/main" val="3716251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0623A4-66AA-1548-85FC-82195FCCE6FD}"/>
              </a:ext>
            </a:extLst>
          </p:cNvPr>
          <p:cNvSpPr>
            <a:spLocks noGrp="1"/>
          </p:cNvSpPr>
          <p:nvPr>
            <p:ph type="title"/>
          </p:nvPr>
        </p:nvSpPr>
        <p:spPr>
          <a:xfrm>
            <a:off x="841248" y="256032"/>
            <a:ext cx="10506456" cy="1014984"/>
          </a:xfrm>
        </p:spPr>
        <p:txBody>
          <a:bodyPr anchor="b">
            <a:normAutofit/>
          </a:bodyPr>
          <a:lstStyle/>
          <a:p>
            <a:r>
              <a:rPr lang="en-US" dirty="0"/>
              <a:t>The 4 P’s </a:t>
            </a:r>
          </a:p>
        </p:txBody>
      </p:sp>
      <p:sp>
        <p:nvSpPr>
          <p:cNvPr id="32"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34" name="Content Placeholder 2">
            <a:extLst>
              <a:ext uri="{FF2B5EF4-FFF2-40B4-BE49-F238E27FC236}">
                <a16:creationId xmlns:a16="http://schemas.microsoft.com/office/drawing/2014/main" id="{39768813-9217-ACE9-D200-68EA71BBB2D4}"/>
              </a:ext>
            </a:extLst>
          </p:cNvPr>
          <p:cNvGraphicFramePr>
            <a:graphicFrameLocks noGrp="1"/>
          </p:cNvGraphicFramePr>
          <p:nvPr>
            <p:ph idx="1"/>
            <p:extLst>
              <p:ext uri="{D42A27DB-BD31-4B8C-83A1-F6EECF244321}">
                <p14:modId xmlns:p14="http://schemas.microsoft.com/office/powerpoint/2010/main" val="210714043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DDF8DD1-D894-5742-B08F-9424D3B98972}"/>
              </a:ext>
            </a:extLst>
          </p:cNvPr>
          <p:cNvSpPr txBox="1"/>
          <p:nvPr/>
        </p:nvSpPr>
        <p:spPr>
          <a:xfrm>
            <a:off x="7565719" y="5606585"/>
            <a:ext cx="4496845" cy="923330"/>
          </a:xfrm>
          <a:prstGeom prst="rect">
            <a:avLst/>
          </a:prstGeom>
          <a:noFill/>
        </p:spPr>
        <p:txBody>
          <a:bodyPr wrap="square" rtlCol="0">
            <a:spAutoFit/>
          </a:bodyPr>
          <a:lstStyle/>
          <a:p>
            <a:r>
              <a:rPr lang="en-US" dirty="0"/>
              <a:t>(Local Government Association, 2015) (Chen et al, 2023)</a:t>
            </a:r>
          </a:p>
          <a:p>
            <a:r>
              <a:rPr lang="en-US" dirty="0"/>
              <a:t>(HMICRFS, 2023)</a:t>
            </a:r>
          </a:p>
        </p:txBody>
      </p:sp>
    </p:spTree>
    <p:extLst>
      <p:ext uri="{BB962C8B-B14F-4D97-AF65-F5344CB8AC3E}">
        <p14:creationId xmlns:p14="http://schemas.microsoft.com/office/powerpoint/2010/main" val="246276291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6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2" name="Rectangle 6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83" name="Rectangle 6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Hand on mouse">
            <a:extLst>
              <a:ext uri="{FF2B5EF4-FFF2-40B4-BE49-F238E27FC236}">
                <a16:creationId xmlns:a16="http://schemas.microsoft.com/office/drawing/2014/main" id="{EA39563D-367C-1ACD-7DD3-F06DD70AF8B9}"/>
              </a:ext>
            </a:extLst>
          </p:cNvPr>
          <p:cNvPicPr>
            <a:picLocks noChangeAspect="1"/>
          </p:cNvPicPr>
          <p:nvPr/>
        </p:nvPicPr>
        <p:blipFill rotWithShape="1">
          <a:blip r:embed="rId3"/>
          <a:srcRect t="4031" b="11700"/>
          <a:stretch/>
        </p:blipFill>
        <p:spPr>
          <a:xfrm>
            <a:off x="20" y="10"/>
            <a:ext cx="12191980" cy="6857990"/>
          </a:xfrm>
          <a:prstGeom prst="rect">
            <a:avLst/>
          </a:prstGeom>
        </p:spPr>
      </p:pic>
      <p:sp>
        <p:nvSpPr>
          <p:cNvPr id="84" name="Rectangle 66">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E38508-20B5-3D4B-A12A-5C0DCEE3B23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solidFill>
                  <a:schemeClr val="bg1"/>
                </a:solidFill>
              </a:rPr>
              <a:t>Thank you for listening  </a:t>
            </a:r>
          </a:p>
        </p:txBody>
      </p:sp>
      <p:sp>
        <p:nvSpPr>
          <p:cNvPr id="85" name="Rectangle 6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6"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1239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7"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8"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013A12-C60F-BED6-D55E-D8633F114ACE}"/>
              </a:ext>
            </a:extLst>
          </p:cNvPr>
          <p:cNvSpPr>
            <a:spLocks noGrp="1"/>
          </p:cNvSpPr>
          <p:nvPr>
            <p:ph type="title"/>
          </p:nvPr>
        </p:nvSpPr>
        <p:spPr>
          <a:xfrm>
            <a:off x="838200" y="253397"/>
            <a:ext cx="10515600" cy="1273233"/>
          </a:xfrm>
        </p:spPr>
        <p:txBody>
          <a:bodyPr>
            <a:normAutofit/>
          </a:bodyPr>
          <a:lstStyle/>
          <a:p>
            <a:r>
              <a:rPr lang="en-US" dirty="0"/>
              <a:t>References </a:t>
            </a:r>
          </a:p>
        </p:txBody>
      </p:sp>
      <p:sp>
        <p:nvSpPr>
          <p:cNvPr id="19"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124DD0E-45B2-F91C-C4CE-A2945954A55F}"/>
              </a:ext>
            </a:extLst>
          </p:cNvPr>
          <p:cNvSpPr>
            <a:spLocks noGrp="1"/>
          </p:cNvSpPr>
          <p:nvPr>
            <p:ph idx="1"/>
          </p:nvPr>
        </p:nvSpPr>
        <p:spPr>
          <a:xfrm>
            <a:off x="836676" y="1899601"/>
            <a:ext cx="10515600" cy="3694176"/>
          </a:xfrm>
        </p:spPr>
        <p:txBody>
          <a:bodyPr>
            <a:noAutofit/>
          </a:bodyPr>
          <a:lstStyle/>
          <a:p>
            <a:pPr>
              <a:buFont typeface="+mj-lt"/>
              <a:buAutoNum type="arabicPeriod"/>
            </a:pPr>
            <a:r>
              <a:rPr lang="en-GB" sz="1200" dirty="0">
                <a:latin typeface="Arial" panose="020B0604020202020204" pitchFamily="34" charset="0"/>
                <a:cs typeface="Arial" panose="020B0604020202020204" pitchFamily="34" charset="0"/>
              </a:rPr>
              <a:t>Alawida, M., Omolara, A. E., Abiodun, O. I., &amp; Al-Rajab, M. (2022). A deeper look into cybersecurity issues in the wake of Covid-19: A survey. </a:t>
            </a:r>
            <a:r>
              <a:rPr lang="en-GB" sz="1200" i="1" dirty="0">
                <a:latin typeface="Arial" panose="020B0604020202020204" pitchFamily="34" charset="0"/>
                <a:cs typeface="Arial" panose="020B0604020202020204" pitchFamily="34" charset="0"/>
              </a:rPr>
              <a:t>Journal of King Saud University. Computer and information sciences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34</a:t>
            </a:r>
            <a:r>
              <a:rPr lang="en-GB" sz="1200" dirty="0">
                <a:latin typeface="Arial" panose="020B0604020202020204" pitchFamily="34" charset="0"/>
                <a:cs typeface="Arial" panose="020B0604020202020204" pitchFamily="34" charset="0"/>
              </a:rPr>
              <a:t>(10), 8176–8206. </a:t>
            </a:r>
            <a:r>
              <a:rPr lang="en-GB" sz="1200" dirty="0">
                <a:latin typeface="Arial" panose="020B0604020202020204" pitchFamily="34" charset="0"/>
                <a:cs typeface="Arial" panose="020B0604020202020204" pitchFamily="34" charset="0"/>
                <a:hlinkClick r:id="rId3"/>
              </a:rPr>
              <a:t>https://doi.org/10.1016/j.jksuci.2022.08.003</a:t>
            </a:r>
            <a:r>
              <a:rPr lang="en-GB" sz="1200" dirty="0">
                <a:latin typeface="Arial" panose="020B0604020202020204" pitchFamily="34" charset="0"/>
                <a:cs typeface="Arial" panose="020B0604020202020204" pitchFamily="34" charset="0"/>
              </a:rPr>
              <a:t>. (Accessed: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a:pPr>
            <a:r>
              <a:rPr lang="en-GB" sz="1200" dirty="0">
                <a:latin typeface="Arial" panose="020B0604020202020204" pitchFamily="34" charset="0"/>
                <a:cs typeface="Arial" panose="020B0604020202020204" pitchFamily="34" charset="0"/>
              </a:rPr>
              <a:t>Broadhurst, R. Grabosky, P. Alzab, M. and Chon, S</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(2014) “Organizations and Cyber crime: An Analysis of the Nature of Groups engaged in Cyber Crime,” </a:t>
            </a:r>
            <a:r>
              <a:rPr lang="en-GB" sz="1200" i="1" dirty="0">
                <a:latin typeface="Arial" panose="020B0604020202020204" pitchFamily="34" charset="0"/>
                <a:cs typeface="Arial" panose="020B0604020202020204" pitchFamily="34" charset="0"/>
              </a:rPr>
              <a:t>International journal of cyber criminology</a:t>
            </a:r>
            <a:r>
              <a:rPr lang="en-GB" sz="1200" dirty="0">
                <a:latin typeface="Arial" panose="020B0604020202020204" pitchFamily="34" charset="0"/>
                <a:cs typeface="Arial" panose="020B0604020202020204" pitchFamily="34" charset="0"/>
              </a:rPr>
              <a:t>, 8(1), pp. 1.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 </a:t>
            </a:r>
          </a:p>
          <a:p>
            <a:pPr>
              <a:lnSpc>
                <a:spcPct val="100000"/>
              </a:lnSpc>
              <a:buFont typeface="+mj-lt"/>
              <a:buAutoNum type="arabicPeriod"/>
            </a:pPr>
            <a:r>
              <a:rPr lang="en-GB" sz="1200" dirty="0">
                <a:latin typeface="Arial" panose="020B0604020202020204" pitchFamily="34" charset="0"/>
                <a:cs typeface="Arial" panose="020B0604020202020204" pitchFamily="34" charset="0"/>
              </a:rPr>
              <a:t>Cano, J. Serra-Rulz, J, Sabillon, R and Cavaller, V. (2016) “Cybercrime and cybercriminals: A Comprehensive Study”. </a:t>
            </a:r>
            <a:r>
              <a:rPr lang="en-GB" sz="1200" i="1" dirty="0">
                <a:latin typeface="Arial" panose="020B0604020202020204" pitchFamily="34" charset="0"/>
                <a:cs typeface="Arial" panose="020B0604020202020204" pitchFamily="34" charset="0"/>
              </a:rPr>
              <a:t>International Journal of Computer Networks and Communications Security. </a:t>
            </a:r>
            <a:r>
              <a:rPr lang="en-GB" sz="1200" dirty="0">
                <a:latin typeface="Arial" panose="020B0604020202020204" pitchFamily="34" charset="0"/>
                <a:cs typeface="Arial" panose="020B0604020202020204" pitchFamily="34" charset="0"/>
              </a:rPr>
              <a:t>4: pp, 165-176. Available at: </a:t>
            </a:r>
            <a:r>
              <a:rPr lang="en-GB" sz="1200" dirty="0">
                <a:latin typeface="Arial" panose="020B0604020202020204" pitchFamily="34" charset="0"/>
                <a:cs typeface="Arial" panose="020B0604020202020204" pitchFamily="34" charset="0"/>
                <a:hlinkClick r:id="rId4"/>
              </a:rPr>
              <a:t>https://www.researchgate.net/publication/304822458_Cybercrime_and_Cybercriminals_A_Comprehensive_Study</a:t>
            </a:r>
            <a:r>
              <a:rPr lang="en-GB" sz="1200" dirty="0">
                <a:latin typeface="Arial" panose="020B0604020202020204" pitchFamily="34" charset="0"/>
                <a:cs typeface="Arial" panose="020B0604020202020204" pitchFamily="34" charset="0"/>
              </a:rPr>
              <a:t>. (Accessed: 24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a:pPr>
            <a:r>
              <a:rPr lang="en-GB" sz="1200" dirty="0">
                <a:latin typeface="Arial" panose="020B0604020202020204" pitchFamily="34" charset="0"/>
                <a:cs typeface="Arial" panose="020B0604020202020204" pitchFamily="34" charset="0"/>
              </a:rPr>
              <a:t>Chen, S. Hao, M. Ding, F. Jiang, D. Dong, J. Zhang, S. Guo, Q. and Gao,c. (2023) “Exploring the global geography of cybercrime and its driving forces,” </a:t>
            </a:r>
            <a:r>
              <a:rPr lang="en-GB" sz="1200" i="1" dirty="0">
                <a:latin typeface="Arial" panose="020B0604020202020204" pitchFamily="34" charset="0"/>
                <a:cs typeface="Arial" panose="020B0604020202020204" pitchFamily="34" charset="0"/>
              </a:rPr>
              <a:t>Humanities &amp; social sciences communications</a:t>
            </a:r>
            <a:r>
              <a:rPr lang="en-GB" sz="1200" dirty="0">
                <a:latin typeface="Arial" panose="020B0604020202020204" pitchFamily="34" charset="0"/>
                <a:cs typeface="Arial" panose="020B0604020202020204" pitchFamily="34" charset="0"/>
              </a:rPr>
              <a:t>, 10(1), pp. 71–71. Available at: </a:t>
            </a:r>
            <a:r>
              <a:rPr lang="en-GB" sz="1200" dirty="0">
                <a:latin typeface="Arial" panose="020B0604020202020204" pitchFamily="34" charset="0"/>
                <a:cs typeface="Arial" panose="020B0604020202020204" pitchFamily="34" charset="0"/>
                <a:hlinkClick r:id="rId5"/>
              </a:rPr>
              <a:t>https://doi.org/10.1057/s41599-023-01560-x</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a:pPr>
            <a:r>
              <a:rPr lang="en-GB" sz="1200" dirty="0">
                <a:latin typeface="Arial" panose="020B0604020202020204" pitchFamily="34" charset="0"/>
                <a:cs typeface="Arial" panose="020B0604020202020204" pitchFamily="34" charset="0"/>
              </a:rPr>
              <a:t>Christin (2024) </a:t>
            </a:r>
            <a:r>
              <a:rPr lang="en-GB" sz="1200" i="1" dirty="0">
                <a:latin typeface="Arial" panose="020B0604020202020204" pitchFamily="34" charset="0"/>
                <a:cs typeface="Arial" panose="020B0604020202020204" pitchFamily="34" charset="0"/>
              </a:rPr>
              <a:t>What I learned from spending a dozen years in the dark web.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https://dl.acm.org/doi/10.1145/3616855.3637632</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a:pPr>
            <a:r>
              <a:rPr lang="en-GB" sz="1200" dirty="0">
                <a:latin typeface="Arial" panose="020B0604020202020204" pitchFamily="34" charset="0"/>
                <a:cs typeface="Arial" panose="020B0604020202020204" pitchFamily="34" charset="0"/>
              </a:rPr>
              <a:t>Curtis, J. and Oxburgh, G. (2023) “Understanding cybercrime in ‘real world’ policing and law enforcement,” </a:t>
            </a:r>
            <a:r>
              <a:rPr lang="en-GB" sz="1200" i="1" dirty="0">
                <a:latin typeface="Arial" panose="020B0604020202020204" pitchFamily="34" charset="0"/>
                <a:cs typeface="Arial" panose="020B0604020202020204" pitchFamily="34" charset="0"/>
              </a:rPr>
              <a:t>Police journal (Chichester)</a:t>
            </a:r>
            <a:r>
              <a:rPr lang="en-GB" sz="1200" dirty="0">
                <a:latin typeface="Arial" panose="020B0604020202020204" pitchFamily="34" charset="0"/>
                <a:cs typeface="Arial" panose="020B0604020202020204" pitchFamily="34" charset="0"/>
              </a:rPr>
              <a:t>, 96(4), pp. 573–592. Available at: </a:t>
            </a:r>
            <a:r>
              <a:rPr lang="en-GB" sz="1200" dirty="0">
                <a:latin typeface="Arial" panose="020B0604020202020204" pitchFamily="34" charset="0"/>
                <a:cs typeface="Arial" panose="020B0604020202020204" pitchFamily="34" charset="0"/>
                <a:hlinkClick r:id="rId7"/>
              </a:rPr>
              <a:t>https://doi.org/10.1177/0032258X221107584</a:t>
            </a:r>
            <a:r>
              <a:rPr lang="en-GB" sz="1200" dirty="0">
                <a:latin typeface="Arial" panose="020B0604020202020204" pitchFamily="34" charset="0"/>
                <a:cs typeface="Arial" panose="020B0604020202020204" pitchFamily="34" charset="0"/>
              </a:rPr>
              <a:t>. (Accessed: 24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a:pPr>
            <a:r>
              <a:rPr lang="en-GB" sz="1200" dirty="0">
                <a:latin typeface="Arial" panose="020B0604020202020204" pitchFamily="34" charset="0"/>
                <a:cs typeface="Arial" panose="020B0604020202020204" pitchFamily="34" charset="0"/>
              </a:rPr>
              <a:t>Sara Giro Correia (2022) “Making the most of cybercrime and fraud crime report data: a case study of UK Action Fraud,” </a:t>
            </a:r>
            <a:r>
              <a:rPr lang="en-GB" sz="1200" i="1" dirty="0">
                <a:latin typeface="Arial" panose="020B0604020202020204" pitchFamily="34" charset="0"/>
                <a:cs typeface="Arial" panose="020B0604020202020204" pitchFamily="34" charset="0"/>
              </a:rPr>
              <a:t>International journal of population data science</a:t>
            </a:r>
            <a:r>
              <a:rPr lang="en-GB" sz="1200" dirty="0">
                <a:latin typeface="Arial" panose="020B0604020202020204" pitchFamily="34" charset="0"/>
                <a:cs typeface="Arial" panose="020B0604020202020204" pitchFamily="34" charset="0"/>
              </a:rPr>
              <a:t>, 7(1). Available at: </a:t>
            </a:r>
            <a:r>
              <a:rPr lang="en-GB" sz="1200" dirty="0">
                <a:latin typeface="Arial" panose="020B0604020202020204" pitchFamily="34" charset="0"/>
                <a:cs typeface="Arial" panose="020B0604020202020204" pitchFamily="34" charset="0"/>
                <a:hlinkClick r:id="rId8"/>
              </a:rPr>
              <a:t>https://doi.org/10.23889/ijpds.v7i1.1721</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buFont typeface="+mj-lt"/>
              <a:buAutoNum type="arabicPeriod"/>
            </a:pPr>
            <a:r>
              <a:rPr lang="en-GB" sz="1200" dirty="0">
                <a:latin typeface="Arial" panose="020B0604020202020204" pitchFamily="34" charset="0"/>
                <a:cs typeface="Arial" panose="020B0604020202020204" pitchFamily="34" charset="0"/>
              </a:rPr>
              <a:t>D’Souza, N. and Shapland, J. (2023) “The exclusion of serious and organised offenders and their victims from the offer of restorative justice: Should this be so and what happens when the offer is put on the table?,” </a:t>
            </a:r>
            <a:r>
              <a:rPr lang="en-GB" sz="1200" i="1" dirty="0">
                <a:latin typeface="Arial" panose="020B0604020202020204" pitchFamily="34" charset="0"/>
                <a:cs typeface="Arial" panose="020B0604020202020204" pitchFamily="34" charset="0"/>
              </a:rPr>
              <a:t>Criminology &amp; criminal justice</a:t>
            </a:r>
            <a:r>
              <a:rPr lang="en-GB" sz="1200" dirty="0">
                <a:latin typeface="Arial" panose="020B0604020202020204" pitchFamily="34" charset="0"/>
                <a:cs typeface="Arial" panose="020B0604020202020204" pitchFamily="34" charset="0"/>
              </a:rPr>
              <a:t>, 23(1), pp. 60–77. Available at: </a:t>
            </a:r>
            <a:r>
              <a:rPr lang="en-GB" sz="1200" dirty="0">
                <a:latin typeface="Arial" panose="020B0604020202020204" pitchFamily="34" charset="0"/>
                <a:cs typeface="Arial" panose="020B0604020202020204" pitchFamily="34" charset="0"/>
                <a:hlinkClick r:id="rId9"/>
              </a:rPr>
              <a:t>https://doi.org/10.1177/17488958211021703</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p:txBody>
      </p:sp>
    </p:spTree>
    <p:extLst>
      <p:ext uri="{BB962C8B-B14F-4D97-AF65-F5344CB8AC3E}">
        <p14:creationId xmlns:p14="http://schemas.microsoft.com/office/powerpoint/2010/main" val="3228956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Freeform: Shape 20">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0078C0-40BF-DB4B-8E89-C71A6083776A}"/>
              </a:ext>
            </a:extLst>
          </p:cNvPr>
          <p:cNvSpPr>
            <a:spLocks noGrp="1"/>
          </p:cNvSpPr>
          <p:nvPr>
            <p:ph type="title"/>
          </p:nvPr>
        </p:nvSpPr>
        <p:spPr>
          <a:xfrm>
            <a:off x="838200" y="253397"/>
            <a:ext cx="10515600" cy="1273233"/>
          </a:xfrm>
        </p:spPr>
        <p:txBody>
          <a:bodyPr>
            <a:normAutofit/>
          </a:bodyPr>
          <a:lstStyle/>
          <a:p>
            <a:r>
              <a:rPr lang="en-US" dirty="0"/>
              <a:t>References </a:t>
            </a:r>
          </a:p>
        </p:txBody>
      </p:sp>
      <p:sp>
        <p:nvSpPr>
          <p:cNvPr id="25" name="Rectangle 2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43BA44-90D1-BD4F-97A0-002C33B4169E}"/>
              </a:ext>
            </a:extLst>
          </p:cNvPr>
          <p:cNvSpPr>
            <a:spLocks noGrp="1"/>
          </p:cNvSpPr>
          <p:nvPr>
            <p:ph idx="1"/>
          </p:nvPr>
        </p:nvSpPr>
        <p:spPr>
          <a:xfrm>
            <a:off x="463463" y="2478024"/>
            <a:ext cx="10890337" cy="3972880"/>
          </a:xfrm>
        </p:spPr>
        <p:txBody>
          <a:bodyPr>
            <a:noAutofit/>
          </a:bodyPr>
          <a:lstStyle/>
          <a:p>
            <a:pPr>
              <a:lnSpc>
                <a:spcPct val="100000"/>
              </a:lnSpc>
              <a:buFont typeface="+mj-lt"/>
              <a:buAutoNum type="arabicPeriod" startAt="9"/>
            </a:pPr>
            <a:r>
              <a:rPr lang="en-GB" sz="1200" dirty="0">
                <a:latin typeface="Arial" panose="020B0604020202020204" pitchFamily="34" charset="0"/>
                <a:cs typeface="Arial" panose="020B0604020202020204" pitchFamily="34" charset="0"/>
              </a:rPr>
              <a:t> Di Nicola, A. (2022) “Towards digital organized crime and digital sociology of organized crime,” </a:t>
            </a:r>
            <a:r>
              <a:rPr lang="en-GB" sz="1200" i="1" dirty="0">
                <a:latin typeface="Arial" panose="020B0604020202020204" pitchFamily="34" charset="0"/>
                <a:cs typeface="Arial" panose="020B0604020202020204" pitchFamily="34" charset="0"/>
              </a:rPr>
              <a:t>Trends in organized crime</a:t>
            </a:r>
            <a:r>
              <a:rPr lang="en-GB" sz="1200" dirty="0">
                <a:latin typeface="Arial" panose="020B0604020202020204" pitchFamily="34" charset="0"/>
                <a:cs typeface="Arial" panose="020B0604020202020204" pitchFamily="34" charset="0"/>
              </a:rPr>
              <a:t>, pp. 1–20. Available at: </a:t>
            </a:r>
            <a:r>
              <a:rPr lang="en-GB" sz="1200" dirty="0">
                <a:latin typeface="Arial" panose="020B0604020202020204" pitchFamily="34" charset="0"/>
                <a:cs typeface="Arial" panose="020B0604020202020204" pitchFamily="34" charset="0"/>
                <a:hlinkClick r:id="rId3"/>
              </a:rPr>
              <a:t>https://doi.org/10.1007/s12117-022-09457-y</a:t>
            </a:r>
            <a:r>
              <a:rPr lang="en-GB" sz="1200" dirty="0">
                <a:latin typeface="Arial" panose="020B0604020202020204" pitchFamily="34" charset="0"/>
                <a:cs typeface="Arial" panose="020B0604020202020204" pitchFamily="34" charset="0"/>
              </a:rPr>
              <a:t>. (Accessed: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startAt="9"/>
            </a:pPr>
            <a:r>
              <a:rPr lang="en-GB" sz="1200" dirty="0">
                <a:latin typeface="Arial" panose="020B0604020202020204" pitchFamily="34" charset="0"/>
                <a:cs typeface="Arial" panose="020B0604020202020204" pitchFamily="34" charset="0"/>
              </a:rPr>
              <a:t>Halder, D. and Jaishankar, K. (2012) </a:t>
            </a:r>
            <a:r>
              <a:rPr lang="en-GB" sz="1200" i="1" dirty="0">
                <a:latin typeface="Arial" panose="020B0604020202020204" pitchFamily="34" charset="0"/>
                <a:cs typeface="Arial" panose="020B0604020202020204" pitchFamily="34" charset="0"/>
              </a:rPr>
              <a:t>Cyber crime and the victimization of women laws, rights and regulations</a:t>
            </a:r>
            <a:r>
              <a:rPr lang="en-GB" sz="1200" dirty="0">
                <a:latin typeface="Arial" panose="020B0604020202020204" pitchFamily="34" charset="0"/>
                <a:cs typeface="Arial" panose="020B0604020202020204" pitchFamily="34" charset="0"/>
              </a:rPr>
              <a:t>. Hershey, Pa: IGI Global. Available at: </a:t>
            </a:r>
            <a:r>
              <a:rPr lang="en-GB" sz="1200" dirty="0">
                <a:latin typeface="Arial" panose="020B0604020202020204" pitchFamily="34" charset="0"/>
                <a:cs typeface="Arial" panose="020B0604020202020204" pitchFamily="34" charset="0"/>
                <a:hlinkClick r:id="rId4"/>
              </a:rPr>
              <a:t>https://doi.org/10.4018/978-1-60960-830-9</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startAt="9"/>
            </a:pPr>
            <a:r>
              <a:rPr lang="en-GB" sz="1200" dirty="0">
                <a:latin typeface="Arial" panose="020B0604020202020204" pitchFamily="34" charset="0"/>
                <a:cs typeface="Arial" panose="020B0604020202020204" pitchFamily="34" charset="0"/>
              </a:rPr>
              <a:t>Hawdon, J. (2021) “Cybercrime: Victimization, Perpetration, and Techniques,” </a:t>
            </a:r>
            <a:r>
              <a:rPr lang="en-GB" sz="1200" i="1" dirty="0">
                <a:latin typeface="Arial" panose="020B0604020202020204" pitchFamily="34" charset="0"/>
                <a:cs typeface="Arial" panose="020B0604020202020204" pitchFamily="34" charset="0"/>
              </a:rPr>
              <a:t>American journal of criminal justice</a:t>
            </a:r>
            <a:r>
              <a:rPr lang="en-GB" sz="1200" dirty="0">
                <a:latin typeface="Arial" panose="020B0604020202020204" pitchFamily="34" charset="0"/>
                <a:cs typeface="Arial" panose="020B0604020202020204" pitchFamily="34" charset="0"/>
              </a:rPr>
              <a:t>, 46(6), pp. 837–842. Available at: </a:t>
            </a:r>
            <a:r>
              <a:rPr lang="en-GB" sz="1200" dirty="0">
                <a:latin typeface="Arial" panose="020B0604020202020204" pitchFamily="34" charset="0"/>
                <a:cs typeface="Arial" panose="020B0604020202020204" pitchFamily="34" charset="0"/>
                <a:hlinkClick r:id="rId5"/>
              </a:rPr>
              <a:t>https://doi.org/10.1007/s12103-021-09652-7</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startAt="9"/>
            </a:pPr>
            <a:r>
              <a:rPr lang="en-GB" sz="1200" dirty="0">
                <a:latin typeface="Arial" panose="020B0604020202020204" pitchFamily="34" charset="0"/>
                <a:cs typeface="Arial" panose="020B0604020202020204" pitchFamily="34" charset="0"/>
              </a:rPr>
              <a:t>Herath, T., Rao, H.R. and Upadhyaya, S. (2012) 'Internet Crime: How Vulnerable Are You? Do Gender, Social Influence and Education play a Role in Vulnerability?', in Management Association, I.R. (ed.) </a:t>
            </a:r>
            <a:r>
              <a:rPr lang="en-GB" sz="1200" i="1" dirty="0">
                <a:latin typeface="Arial" panose="020B0604020202020204" pitchFamily="34" charset="0"/>
                <a:cs typeface="Arial" panose="020B0604020202020204" pitchFamily="34" charset="0"/>
              </a:rPr>
              <a:t>Cyber Crime: Concepts, Methodologies, Tools and Applications</a:t>
            </a:r>
            <a:r>
              <a:rPr lang="en-GB" sz="1200" dirty="0">
                <a:latin typeface="Arial" panose="020B0604020202020204" pitchFamily="34" charset="0"/>
                <a:cs typeface="Arial" panose="020B0604020202020204" pitchFamily="34" charset="0"/>
              </a:rPr>
              <a:t> Hershey, PA, USA: IGI Global, pp. 1-13.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startAt="9"/>
            </a:pPr>
            <a:r>
              <a:rPr lang="en-US" sz="1200" dirty="0">
                <a:latin typeface="Arial" panose="020B0604020202020204" pitchFamily="34" charset="0"/>
                <a:cs typeface="Arial" panose="020B0604020202020204" pitchFamily="34" charset="0"/>
              </a:rPr>
              <a:t>HM Government (2023) </a:t>
            </a:r>
            <a:r>
              <a:rPr lang="en-US" sz="1200" i="1" dirty="0">
                <a:latin typeface="Arial" panose="020B0604020202020204" pitchFamily="34" charset="0"/>
                <a:cs typeface="Arial" panose="020B0604020202020204" pitchFamily="34" charset="0"/>
              </a:rPr>
              <a:t>No Place to Hide: Serious and Organised Crime Strategy 2023-2028.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6"/>
              </a:rPr>
              <a:t>https://assets.publishing.service.gov.uk/media/65798633254aaa0010050bdc/SOC_Strategy_23-28_V9_Web_Accessible.pdf</a:t>
            </a:r>
            <a:r>
              <a:rPr lang="en-US" sz="1200" dirty="0">
                <a:latin typeface="Arial" panose="020B0604020202020204" pitchFamily="34" charset="0"/>
                <a:cs typeface="Arial" panose="020B0604020202020204" pitchFamily="34" charset="0"/>
              </a:rPr>
              <a:t>. (Accessed: 24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April 2024)</a:t>
            </a:r>
            <a:endParaRPr lang="en-GB" sz="1200" dirty="0">
              <a:latin typeface="Arial" panose="020B0604020202020204" pitchFamily="34" charset="0"/>
              <a:cs typeface="Arial" panose="020B0604020202020204" pitchFamily="34" charset="0"/>
            </a:endParaRPr>
          </a:p>
          <a:p>
            <a:pPr>
              <a:lnSpc>
                <a:spcPct val="100000"/>
              </a:lnSpc>
              <a:buFont typeface="+mj-lt"/>
              <a:buAutoNum type="arabicPeriod" startAt="9"/>
            </a:pPr>
            <a:r>
              <a:rPr lang="en-GB" sz="1200" dirty="0">
                <a:latin typeface="Arial" panose="020B0604020202020204" pitchFamily="34" charset="0"/>
                <a:cs typeface="Arial" panose="020B0604020202020204" pitchFamily="34" charset="0"/>
              </a:rPr>
              <a:t>HMICFRS (2023) </a:t>
            </a:r>
            <a:r>
              <a:rPr lang="en-GB" sz="1200" i="1" dirty="0">
                <a:latin typeface="Arial" panose="020B0604020202020204" pitchFamily="34" charset="0"/>
                <a:cs typeface="Arial" panose="020B0604020202020204" pitchFamily="34" charset="0"/>
              </a:rPr>
              <a:t>4p Approach.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https://hmicfrs.justiceinspectorates.gov.uk/glossary/4p-approach/</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endParaRPr lang="en-GB" sz="1200" i="1" dirty="0">
              <a:latin typeface="Arial" panose="020B0604020202020204" pitchFamily="34" charset="0"/>
              <a:cs typeface="Arial" panose="020B0604020202020204" pitchFamily="34" charset="0"/>
            </a:endParaRPr>
          </a:p>
          <a:p>
            <a:pPr>
              <a:lnSpc>
                <a:spcPct val="100000"/>
              </a:lnSpc>
              <a:buFont typeface="+mj-lt"/>
              <a:buAutoNum type="arabicPeriod" startAt="9"/>
            </a:pPr>
            <a:r>
              <a:rPr lang="en-GB" sz="1200" dirty="0">
                <a:latin typeface="Arial" panose="020B0604020202020204" pitchFamily="34" charset="0"/>
                <a:cs typeface="Arial" panose="020B0604020202020204" pitchFamily="34" charset="0"/>
              </a:rPr>
              <a:t>International Institute for Counter-Terrorism, (2018) Cyber-Crime and Cyber-Terrorism</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International Institute for Counter-Terrorism (ICT). Available at: </a:t>
            </a:r>
            <a:r>
              <a:rPr lang="en-GB" sz="1200" dirty="0">
                <a:latin typeface="Arial" panose="020B0604020202020204" pitchFamily="34" charset="0"/>
                <a:cs typeface="Arial" panose="020B0604020202020204" pitchFamily="34" charset="0"/>
                <a:hlinkClick r:id="rId8"/>
              </a:rPr>
              <a:t>http://www.jstor.org.ezproxy.uwtsd.ac.uk/stable/resrep17687.7</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startAt="9"/>
            </a:pPr>
            <a:r>
              <a:rPr lang="en-GB" sz="1200" dirty="0">
                <a:latin typeface="Arial" panose="020B0604020202020204" pitchFamily="34" charset="0"/>
                <a:cs typeface="Arial" panose="020B0604020202020204" pitchFamily="34" charset="0"/>
              </a:rPr>
              <a:t>Kirwan, G. and Power, A. (2012) </a:t>
            </a:r>
            <a:r>
              <a:rPr lang="en-GB" sz="1200" i="1" dirty="0">
                <a:latin typeface="Arial" panose="020B0604020202020204" pitchFamily="34" charset="0"/>
                <a:cs typeface="Arial" panose="020B0604020202020204" pitchFamily="34" charset="0"/>
              </a:rPr>
              <a:t>The psychology of cyber crime : concepts and principles</a:t>
            </a:r>
            <a:r>
              <a:rPr lang="en-GB" sz="1200" dirty="0">
                <a:latin typeface="Arial" panose="020B0604020202020204" pitchFamily="34" charset="0"/>
                <a:cs typeface="Arial" panose="020B0604020202020204" pitchFamily="34" charset="0"/>
              </a:rPr>
              <a:t>. Hershey, Pa: IGI Global. Available at: </a:t>
            </a:r>
            <a:r>
              <a:rPr lang="en-GB" sz="1200" dirty="0">
                <a:latin typeface="Arial" panose="020B0604020202020204" pitchFamily="34" charset="0"/>
                <a:cs typeface="Arial" panose="020B0604020202020204" pitchFamily="34" charset="0"/>
                <a:hlinkClick r:id="rId9"/>
              </a:rPr>
              <a:t>https://doi.org/10.4018/978-1-61350-350-8</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marL="0" indent="0">
              <a:lnSpc>
                <a:spcPct val="100000"/>
              </a:lnSpc>
              <a:buNone/>
            </a:pPr>
            <a:br>
              <a:rPr lang="en-GB"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67930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Freeform: Shape 20">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ABA100-49ED-E34B-8216-6F1F3C29DCC1}"/>
              </a:ext>
            </a:extLst>
          </p:cNvPr>
          <p:cNvSpPr>
            <a:spLocks noGrp="1"/>
          </p:cNvSpPr>
          <p:nvPr>
            <p:ph type="title"/>
          </p:nvPr>
        </p:nvSpPr>
        <p:spPr>
          <a:xfrm>
            <a:off x="838200" y="253397"/>
            <a:ext cx="10515600" cy="1273233"/>
          </a:xfrm>
        </p:spPr>
        <p:txBody>
          <a:bodyPr>
            <a:normAutofit/>
          </a:bodyPr>
          <a:lstStyle/>
          <a:p>
            <a:r>
              <a:rPr lang="en-US" dirty="0"/>
              <a:t>References </a:t>
            </a:r>
          </a:p>
        </p:txBody>
      </p:sp>
      <p:sp>
        <p:nvSpPr>
          <p:cNvPr id="25" name="Rectangle 2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9810F3A-F2F1-6A40-80BC-3E477C6AE964}"/>
              </a:ext>
            </a:extLst>
          </p:cNvPr>
          <p:cNvSpPr>
            <a:spLocks noGrp="1"/>
          </p:cNvSpPr>
          <p:nvPr>
            <p:ph idx="1"/>
          </p:nvPr>
        </p:nvSpPr>
        <p:spPr>
          <a:xfrm>
            <a:off x="838200" y="2478024"/>
            <a:ext cx="10515600" cy="3694176"/>
          </a:xfrm>
        </p:spPr>
        <p:txBody>
          <a:bodyPr>
            <a:normAutofit fontScale="77500" lnSpcReduction="20000"/>
          </a:bodyPr>
          <a:lstStyle/>
          <a:p>
            <a:pPr marL="342900" indent="-342900">
              <a:buFont typeface="+mj-lt"/>
              <a:buAutoNum type="arabicPeriod" startAt="17"/>
            </a:pPr>
            <a:r>
              <a:rPr lang="en-GB" sz="1700" dirty="0">
                <a:latin typeface="Arial" panose="020B0604020202020204" pitchFamily="34" charset="0"/>
                <a:cs typeface="Arial" panose="020B0604020202020204" pitchFamily="34" charset="0"/>
              </a:rPr>
              <a:t>Kranenbarg, M.W, Gelder, J.V, Barends, A.J. and Vries, R.E. (2023) 'Is there a cybercriminal personality? Comparing cyber offenders and offline offenders on HEXACO personality domains and their underlying facets', </a:t>
            </a:r>
            <a:r>
              <a:rPr lang="en-GB" sz="1700" i="1" dirty="0">
                <a:latin typeface="Arial" panose="020B0604020202020204" pitchFamily="34" charset="0"/>
                <a:cs typeface="Arial" panose="020B0604020202020204" pitchFamily="34" charset="0"/>
              </a:rPr>
              <a:t>Computers in Human Behavior, </a:t>
            </a:r>
            <a:r>
              <a:rPr lang="en-GB" sz="1700" dirty="0">
                <a:latin typeface="Arial" panose="020B0604020202020204" pitchFamily="34" charset="0"/>
                <a:cs typeface="Arial" panose="020B0604020202020204" pitchFamily="34" charset="0"/>
              </a:rPr>
              <a:t>140, pp. 107576 Available at: </a:t>
            </a:r>
            <a:r>
              <a:rPr lang="en-GB" sz="17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https://doi.org/10.1016/j.chb.2022.107576.</a:t>
            </a:r>
            <a:r>
              <a:rPr lang="en-GB" sz="1700" dirty="0">
                <a:latin typeface="Arial" panose="020B0604020202020204" pitchFamily="34" charset="0"/>
                <a:cs typeface="Arial" panose="020B0604020202020204" pitchFamily="34" charset="0"/>
              </a:rPr>
              <a:t> (Accessed: 24</a:t>
            </a:r>
            <a:r>
              <a:rPr lang="en-GB" sz="1700" baseline="30000" dirty="0">
                <a:latin typeface="Arial" panose="020B0604020202020204" pitchFamily="34" charset="0"/>
                <a:cs typeface="Arial" panose="020B0604020202020204" pitchFamily="34" charset="0"/>
              </a:rPr>
              <a:t>th</a:t>
            </a:r>
            <a:r>
              <a:rPr lang="en-GB" sz="1700" dirty="0">
                <a:latin typeface="Arial" panose="020B0604020202020204" pitchFamily="34" charset="0"/>
                <a:cs typeface="Arial" panose="020B0604020202020204" pitchFamily="34" charset="0"/>
              </a:rPr>
              <a:t> April 2024)</a:t>
            </a:r>
          </a:p>
          <a:p>
            <a:pPr marL="342900" indent="-342900">
              <a:lnSpc>
                <a:spcPct val="100000"/>
              </a:lnSpc>
              <a:buFont typeface="+mj-lt"/>
              <a:buAutoNum type="arabicPeriod" startAt="17"/>
            </a:pPr>
            <a:r>
              <a:rPr lang="en-GB" sz="1700" dirty="0">
                <a:latin typeface="Arial" panose="020B0604020202020204" pitchFamily="34" charset="0"/>
                <a:cs typeface="Arial" panose="020B0604020202020204" pitchFamily="34" charset="0"/>
              </a:rPr>
              <a:t>Lallie, H.S. Shepard, L.A. Nurse, J.R.C. Erola, A. Epiphaniou, G. Maple, C. Bellekens, X. and Xavier, E.  (2021) “Cyber security in the age of COVID-19: A timeline and analysis of cyber-crime and cyber-attacks during the pandemic,” </a:t>
            </a:r>
            <a:r>
              <a:rPr lang="en-GB" sz="1700" i="1" dirty="0">
                <a:latin typeface="Arial" panose="020B0604020202020204" pitchFamily="34" charset="0"/>
                <a:cs typeface="Arial" panose="020B0604020202020204" pitchFamily="34" charset="0"/>
              </a:rPr>
              <a:t>Computers &amp; security</a:t>
            </a:r>
            <a:r>
              <a:rPr lang="en-GB" sz="1700" dirty="0">
                <a:latin typeface="Arial" panose="020B0604020202020204" pitchFamily="34" charset="0"/>
                <a:cs typeface="Arial" panose="020B0604020202020204" pitchFamily="34" charset="0"/>
              </a:rPr>
              <a:t>, 105, pp. 102248–102248. Available at: </a:t>
            </a:r>
            <a:r>
              <a:rPr lang="en-GB" sz="1700" dirty="0">
                <a:latin typeface="Arial" panose="020B0604020202020204" pitchFamily="34" charset="0"/>
                <a:cs typeface="Arial" panose="020B0604020202020204" pitchFamily="34" charset="0"/>
                <a:hlinkClick r:id="rId4"/>
              </a:rPr>
              <a:t>https://doi.org/10.1016/j.cose.2021.102248</a:t>
            </a:r>
            <a:r>
              <a:rPr lang="en-GB" sz="1700" dirty="0">
                <a:latin typeface="Arial" panose="020B0604020202020204" pitchFamily="34" charset="0"/>
                <a:cs typeface="Arial" panose="020B0604020202020204" pitchFamily="34" charset="0"/>
              </a:rPr>
              <a:t>. (Accessed: 23</a:t>
            </a:r>
            <a:r>
              <a:rPr lang="en-GB" sz="1700" baseline="30000" dirty="0">
                <a:latin typeface="Arial" panose="020B0604020202020204" pitchFamily="34" charset="0"/>
                <a:cs typeface="Arial" panose="020B0604020202020204" pitchFamily="34" charset="0"/>
              </a:rPr>
              <a:t>rd</a:t>
            </a:r>
            <a:r>
              <a:rPr lang="en-GB" sz="1700" dirty="0">
                <a:latin typeface="Arial" panose="020B0604020202020204" pitchFamily="34" charset="0"/>
                <a:cs typeface="Arial" panose="020B0604020202020204" pitchFamily="34" charset="0"/>
              </a:rPr>
              <a:t> April 2024)</a:t>
            </a:r>
          </a:p>
          <a:p>
            <a:pPr marL="342900" indent="-342900">
              <a:lnSpc>
                <a:spcPct val="100000"/>
              </a:lnSpc>
              <a:buFont typeface="+mj-lt"/>
              <a:buAutoNum type="arabicPeriod" startAt="17"/>
            </a:pPr>
            <a:r>
              <a:rPr lang="en-GB" sz="1700" dirty="0">
                <a:latin typeface="Arial" panose="020B0604020202020204" pitchFamily="34" charset="0"/>
                <a:cs typeface="Arial" panose="020B0604020202020204" pitchFamily="34" charset="0"/>
              </a:rPr>
              <a:t>Li, Y. and Liu, Q. (2021) 'A comprehensive review study of cyber-attacks and cyber security; Emerging trends and recent developments', </a:t>
            </a:r>
            <a:r>
              <a:rPr lang="en-GB" sz="1700" i="1" dirty="0">
                <a:latin typeface="Arial" panose="020B0604020202020204" pitchFamily="34" charset="0"/>
                <a:cs typeface="Arial" panose="020B0604020202020204" pitchFamily="34" charset="0"/>
              </a:rPr>
              <a:t>Energy Reports, </a:t>
            </a:r>
            <a:r>
              <a:rPr lang="en-GB" sz="1700" dirty="0">
                <a:latin typeface="Arial" panose="020B0604020202020204" pitchFamily="34" charset="0"/>
                <a:cs typeface="Arial" panose="020B0604020202020204" pitchFamily="34" charset="0"/>
              </a:rPr>
              <a:t>7, pp. 8176-8186 Available at: </a:t>
            </a:r>
            <a:r>
              <a:rPr lang="en-GB" sz="1700" dirty="0">
                <a:latin typeface="Arial" panose="020B0604020202020204" pitchFamily="34" charset="0"/>
                <a:cs typeface="Arial" panose="020B0604020202020204" pitchFamily="34" charset="0"/>
                <a:hlinkClick r:id="rId5"/>
              </a:rPr>
              <a:t>https://doi.org/10.1016/j.egyr.2021.08.126.</a:t>
            </a:r>
            <a:r>
              <a:rPr lang="en-GB" sz="1700" dirty="0">
                <a:latin typeface="Arial" panose="020B0604020202020204" pitchFamily="34" charset="0"/>
                <a:cs typeface="Arial" panose="020B0604020202020204" pitchFamily="34" charset="0"/>
              </a:rPr>
              <a:t> (Accessed:24</a:t>
            </a:r>
            <a:r>
              <a:rPr lang="en-GB" sz="1700" baseline="30000" dirty="0">
                <a:latin typeface="Arial" panose="020B0604020202020204" pitchFamily="34" charset="0"/>
                <a:cs typeface="Arial" panose="020B0604020202020204" pitchFamily="34" charset="0"/>
              </a:rPr>
              <a:t>th</a:t>
            </a:r>
            <a:r>
              <a:rPr lang="en-GB" sz="1700" dirty="0">
                <a:latin typeface="Arial" panose="020B0604020202020204" pitchFamily="34" charset="0"/>
                <a:cs typeface="Arial" panose="020B0604020202020204" pitchFamily="34" charset="0"/>
              </a:rPr>
              <a:t> April 2024)</a:t>
            </a:r>
          </a:p>
          <a:p>
            <a:pPr marL="342900" indent="-342900">
              <a:lnSpc>
                <a:spcPct val="100000"/>
              </a:lnSpc>
              <a:buFont typeface="+mj-lt"/>
              <a:buAutoNum type="arabicPeriod" startAt="17"/>
            </a:pPr>
            <a:r>
              <a:rPr lang="en-US" sz="1700" dirty="0">
                <a:latin typeface="Arial" panose="020B0604020202020204" pitchFamily="34" charset="0"/>
                <a:cs typeface="Arial" panose="020B0604020202020204" pitchFamily="34" charset="0"/>
              </a:rPr>
              <a:t>Local Government Association (2015) </a:t>
            </a:r>
            <a:r>
              <a:rPr lang="en-US" sz="1700" i="1" dirty="0">
                <a:latin typeface="Arial" panose="020B0604020202020204" pitchFamily="34" charset="0"/>
                <a:cs typeface="Arial" panose="020B0604020202020204" pitchFamily="34" charset="0"/>
              </a:rPr>
              <a:t>tackling serious and organised crime: A local response. </a:t>
            </a:r>
            <a:r>
              <a:rPr lang="en-US" sz="1700" dirty="0">
                <a:latin typeface="Arial" panose="020B0604020202020204" pitchFamily="34" charset="0"/>
                <a:cs typeface="Arial" panose="020B0604020202020204" pitchFamily="34" charset="0"/>
              </a:rPr>
              <a:t>Available at: </a:t>
            </a:r>
            <a:r>
              <a:rPr lang="en-US" sz="1700" dirty="0">
                <a:latin typeface="Arial" panose="020B0604020202020204" pitchFamily="34" charset="0"/>
                <a:cs typeface="Arial" panose="020B0604020202020204" pitchFamily="34" charset="0"/>
                <a:hlinkClick r:id="rId6"/>
              </a:rPr>
              <a:t>https://www.local.gov.uk/sites/default/files/documents/tackling-serious-and-orga-44a.pdf</a:t>
            </a:r>
            <a:r>
              <a:rPr lang="en-US" sz="1700" dirty="0">
                <a:latin typeface="Arial" panose="020B0604020202020204" pitchFamily="34" charset="0"/>
                <a:cs typeface="Arial" panose="020B0604020202020204" pitchFamily="34" charset="0"/>
              </a:rPr>
              <a:t>. (Accessed: 24</a:t>
            </a:r>
            <a:r>
              <a:rPr lang="en-US" sz="1700" baseline="30000" dirty="0">
                <a:latin typeface="Arial" panose="020B0604020202020204" pitchFamily="34" charset="0"/>
                <a:cs typeface="Arial" panose="020B0604020202020204" pitchFamily="34" charset="0"/>
              </a:rPr>
              <a:t>th</a:t>
            </a:r>
            <a:r>
              <a:rPr lang="en-US" sz="1700" dirty="0">
                <a:latin typeface="Arial" panose="020B0604020202020204" pitchFamily="34" charset="0"/>
                <a:cs typeface="Arial" panose="020B0604020202020204" pitchFamily="34" charset="0"/>
              </a:rPr>
              <a:t> April 2024)</a:t>
            </a:r>
            <a:r>
              <a:rPr lang="en-US" sz="1700" i="1" dirty="0">
                <a:latin typeface="Arial" panose="020B0604020202020204" pitchFamily="34" charset="0"/>
                <a:cs typeface="Arial" panose="020B0604020202020204" pitchFamily="34" charset="0"/>
              </a:rPr>
              <a:t> </a:t>
            </a:r>
            <a:endParaRPr lang="en-GB" sz="1700" dirty="0">
              <a:latin typeface="Arial" panose="020B0604020202020204" pitchFamily="34" charset="0"/>
              <a:cs typeface="Arial" panose="020B0604020202020204" pitchFamily="34" charset="0"/>
            </a:endParaRPr>
          </a:p>
          <a:p>
            <a:pPr marL="342900" indent="-342900">
              <a:buFont typeface="+mj-lt"/>
              <a:buAutoNum type="arabicPeriod" startAt="17"/>
            </a:pPr>
            <a:r>
              <a:rPr lang="en-US" sz="1700" dirty="0">
                <a:latin typeface="Arial" panose="020B0604020202020204" pitchFamily="34" charset="0"/>
                <a:cs typeface="Arial" panose="020B0604020202020204" pitchFamily="34" charset="0"/>
              </a:rPr>
              <a:t>UK Judiciary (2018) </a:t>
            </a:r>
            <a:r>
              <a:rPr lang="en-GB" sz="1700" i="1" dirty="0">
                <a:latin typeface="Arial" panose="020B0604020202020204" pitchFamily="34" charset="0"/>
                <a:cs typeface="Arial" panose="020B0604020202020204" pitchFamily="34" charset="0"/>
              </a:rPr>
              <a:t>In the crown court at Leicester (t20177165) sentencing at the central criminal court . </a:t>
            </a:r>
            <a:r>
              <a:rPr lang="en-GB" sz="1700" dirty="0">
                <a:latin typeface="Arial" panose="020B0604020202020204" pitchFamily="34" charset="0"/>
                <a:cs typeface="Arial" panose="020B0604020202020204" pitchFamily="34" charset="0"/>
              </a:rPr>
              <a:t>Available at: </a:t>
            </a:r>
            <a:r>
              <a:rPr lang="en-GB" sz="1700" dirty="0">
                <a:latin typeface="Arial" panose="020B0604020202020204" pitchFamily="34" charset="0"/>
                <a:cs typeface="Arial" panose="020B0604020202020204" pitchFamily="34" charset="0"/>
                <a:hlinkClick r:id="rId7"/>
              </a:rPr>
              <a:t>https://www.judiciary.uk/wp-content/uploads/2018/04/r-v-gamble-sentencing.pdf</a:t>
            </a:r>
            <a:r>
              <a:rPr lang="en-GB" sz="1700" dirty="0">
                <a:latin typeface="Arial" panose="020B0604020202020204" pitchFamily="34" charset="0"/>
                <a:cs typeface="Arial" panose="020B0604020202020204" pitchFamily="34" charset="0"/>
              </a:rPr>
              <a:t>. (Accessed: 28</a:t>
            </a:r>
            <a:r>
              <a:rPr lang="en-GB" sz="1700" baseline="30000" dirty="0">
                <a:latin typeface="Arial" panose="020B0604020202020204" pitchFamily="34" charset="0"/>
                <a:cs typeface="Arial" panose="020B0604020202020204" pitchFamily="34" charset="0"/>
              </a:rPr>
              <a:t>th</a:t>
            </a:r>
            <a:r>
              <a:rPr lang="en-GB" sz="1700" dirty="0">
                <a:latin typeface="Arial" panose="020B0604020202020204" pitchFamily="34" charset="0"/>
                <a:cs typeface="Arial" panose="020B0604020202020204" pitchFamily="34" charset="0"/>
              </a:rPr>
              <a:t> April 2024)</a:t>
            </a:r>
            <a:endParaRPr lang="en-US" sz="1700" dirty="0">
              <a:latin typeface="Arial" panose="020B0604020202020204" pitchFamily="34" charset="0"/>
              <a:cs typeface="Arial" panose="020B0604020202020204" pitchFamily="34" charset="0"/>
            </a:endParaRPr>
          </a:p>
          <a:p>
            <a:pPr marL="342900" indent="-342900">
              <a:buFont typeface="+mj-lt"/>
              <a:buAutoNum type="arabicPeriod" startAt="17"/>
            </a:pPr>
            <a:r>
              <a:rPr lang="en-GB" sz="1700" dirty="0">
                <a:latin typeface="Arial" panose="020B0604020202020204" pitchFamily="34" charset="0"/>
                <a:cs typeface="Arial" panose="020B0604020202020204" pitchFamily="34" charset="0"/>
              </a:rPr>
              <a:t>Lavorgna, A. (2023) “Unpacking the political-criminal nexus in state-cybercrimes: a macro-level typology,” </a:t>
            </a:r>
            <a:r>
              <a:rPr lang="en-GB" sz="1700" i="1" dirty="0">
                <a:latin typeface="Arial" panose="020B0604020202020204" pitchFamily="34" charset="0"/>
                <a:cs typeface="Arial" panose="020B0604020202020204" pitchFamily="34" charset="0"/>
              </a:rPr>
              <a:t>Trends in organized crime</a:t>
            </a:r>
            <a:r>
              <a:rPr lang="en-GB" sz="1700" dirty="0">
                <a:latin typeface="Arial" panose="020B0604020202020204" pitchFamily="34" charset="0"/>
                <a:cs typeface="Arial" panose="020B0604020202020204" pitchFamily="34" charset="0"/>
              </a:rPr>
              <a:t>[Preprint]. Available at: </a:t>
            </a:r>
            <a:r>
              <a:rPr lang="en-GB" sz="1700" dirty="0">
                <a:latin typeface="Arial" panose="020B0604020202020204" pitchFamily="34" charset="0"/>
                <a:cs typeface="Arial" panose="020B0604020202020204" pitchFamily="34" charset="0"/>
                <a:hlinkClick r:id="rId8"/>
              </a:rPr>
              <a:t>https://doi.org/10.1007/s12117-023-09486-1</a:t>
            </a:r>
            <a:r>
              <a:rPr lang="en-GB" sz="1700" dirty="0">
                <a:latin typeface="Arial" panose="020B0604020202020204" pitchFamily="34" charset="0"/>
                <a:cs typeface="Arial" panose="020B0604020202020204" pitchFamily="34" charset="0"/>
              </a:rPr>
              <a:t>. (Accessed: 28</a:t>
            </a:r>
            <a:r>
              <a:rPr lang="en-GB" sz="1700" baseline="30000" dirty="0">
                <a:latin typeface="Arial" panose="020B0604020202020204" pitchFamily="34" charset="0"/>
                <a:cs typeface="Arial" panose="020B0604020202020204" pitchFamily="34" charset="0"/>
              </a:rPr>
              <a:t>th</a:t>
            </a:r>
            <a:r>
              <a:rPr lang="en-GB" sz="1700" dirty="0">
                <a:latin typeface="Arial" panose="020B0604020202020204" pitchFamily="34" charset="0"/>
                <a:cs typeface="Arial" panose="020B0604020202020204" pitchFamily="34" charset="0"/>
              </a:rPr>
              <a:t> April 2024) </a:t>
            </a:r>
          </a:p>
          <a:p>
            <a:pPr marL="342900" indent="-342900">
              <a:buFont typeface="+mj-lt"/>
              <a:buAutoNum type="arabicPeriod" startAt="17"/>
            </a:pPr>
            <a:r>
              <a:rPr lang="en-GB" sz="1700" dirty="0">
                <a:latin typeface="Arial" panose="020B0604020202020204" pitchFamily="34" charset="0"/>
                <a:cs typeface="Arial" panose="020B0604020202020204" pitchFamily="34" charset="0"/>
              </a:rPr>
              <a:t>Lee, J.R. and Holt, T.J (2020) “Assessing the Factors Associated With the Detection of Juvenile Hacking Behaviors,” </a:t>
            </a:r>
            <a:r>
              <a:rPr lang="en-GB" sz="1700" i="1" dirty="0">
                <a:latin typeface="Arial" panose="020B0604020202020204" pitchFamily="34" charset="0"/>
                <a:cs typeface="Arial" panose="020B0604020202020204" pitchFamily="34" charset="0"/>
              </a:rPr>
              <a:t>Frontiers in psychology</a:t>
            </a:r>
            <a:r>
              <a:rPr lang="en-GB" sz="1700" dirty="0">
                <a:latin typeface="Arial" panose="020B0604020202020204" pitchFamily="34" charset="0"/>
                <a:cs typeface="Arial" panose="020B0604020202020204" pitchFamily="34" charset="0"/>
              </a:rPr>
              <a:t>, 11. Available at: https://doi.org/10.3389/fpsyg.2020.00840.</a:t>
            </a:r>
          </a:p>
          <a:p>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61236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0" name="Freeform: Shape 2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B2B061-488E-BB42-9D4E-F1E60A45FF15}"/>
              </a:ext>
            </a:extLst>
          </p:cNvPr>
          <p:cNvSpPr>
            <a:spLocks noGrp="1"/>
          </p:cNvSpPr>
          <p:nvPr>
            <p:ph type="title"/>
          </p:nvPr>
        </p:nvSpPr>
        <p:spPr>
          <a:xfrm>
            <a:off x="838200" y="253397"/>
            <a:ext cx="10515600" cy="1273233"/>
          </a:xfrm>
        </p:spPr>
        <p:txBody>
          <a:bodyPr>
            <a:normAutofit/>
          </a:bodyPr>
          <a:lstStyle/>
          <a:p>
            <a:r>
              <a:rPr lang="en-US" dirty="0"/>
              <a:t>References </a:t>
            </a:r>
          </a:p>
        </p:txBody>
      </p:sp>
      <p:sp>
        <p:nvSpPr>
          <p:cNvPr id="34" name="Rectangle 3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AB26C82-7440-FD41-AEF6-903A246AF705}"/>
              </a:ext>
            </a:extLst>
          </p:cNvPr>
          <p:cNvSpPr>
            <a:spLocks noGrp="1"/>
          </p:cNvSpPr>
          <p:nvPr>
            <p:ph idx="1"/>
          </p:nvPr>
        </p:nvSpPr>
        <p:spPr>
          <a:xfrm>
            <a:off x="838200" y="2478024"/>
            <a:ext cx="10515600" cy="3694176"/>
          </a:xfrm>
        </p:spPr>
        <p:txBody>
          <a:bodyPr>
            <a:normAutofit lnSpcReduction="10000"/>
          </a:bodyPr>
          <a:lstStyle/>
          <a:p>
            <a:pPr>
              <a:lnSpc>
                <a:spcPct val="100000"/>
              </a:lnSpc>
              <a:buFont typeface="+mj-lt"/>
              <a:buAutoNum type="arabicPeriod" startAt="24"/>
            </a:pPr>
            <a:r>
              <a:rPr lang="en-GB" sz="1200" dirty="0">
                <a:latin typeface="Arial" panose="020B0604020202020204" pitchFamily="34" charset="0"/>
                <a:cs typeface="Arial" panose="020B0604020202020204" pitchFamily="34" charset="0"/>
              </a:rPr>
              <a:t>Nadini, M. Bracci, A. ElBahrawy, A. Gradwell, P. Teytelboym, A and Baronchelli, A. (2022) “Emergence and structure of decentralised trade networks around dark web marketplaces,” </a:t>
            </a:r>
            <a:r>
              <a:rPr lang="en-GB" sz="1200" i="1" dirty="0">
                <a:latin typeface="Arial" panose="020B0604020202020204" pitchFamily="34" charset="0"/>
                <a:cs typeface="Arial" panose="020B0604020202020204" pitchFamily="34" charset="0"/>
              </a:rPr>
              <a:t>Scientific reports</a:t>
            </a:r>
            <a:r>
              <a:rPr lang="en-GB" sz="1200" dirty="0">
                <a:latin typeface="Arial" panose="020B0604020202020204" pitchFamily="34" charset="0"/>
                <a:cs typeface="Arial" panose="020B0604020202020204" pitchFamily="34" charset="0"/>
              </a:rPr>
              <a:t>, 12(1), pp. 5425–5425. Available at: </a:t>
            </a:r>
            <a:r>
              <a:rPr lang="en-GB" sz="1200" dirty="0">
                <a:latin typeface="Arial" panose="020B0604020202020204" pitchFamily="34" charset="0"/>
                <a:cs typeface="Arial" panose="020B0604020202020204" pitchFamily="34" charset="0"/>
                <a:hlinkClick r:id="rId3"/>
              </a:rPr>
              <a:t>https://doi.org/10.1038/s41598-022-07492-x</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startAt="24"/>
            </a:pPr>
            <a:r>
              <a:rPr lang="en-GB" sz="1200" dirty="0">
                <a:latin typeface="Arial" panose="020B0604020202020204" pitchFamily="34" charset="0"/>
                <a:cs typeface="Arial" panose="020B0604020202020204" pitchFamily="34" charset="0"/>
              </a:rPr>
              <a:t>National Crime Agency (NCA) (2020) </a:t>
            </a:r>
            <a:r>
              <a:rPr lang="en-GB" sz="1200" i="1" dirty="0">
                <a:latin typeface="Arial" panose="020B0604020202020204" pitchFamily="34" charset="0"/>
                <a:cs typeface="Arial" panose="020B0604020202020204" pitchFamily="34" charset="0"/>
              </a:rPr>
              <a:t>National Strategic Assessment of Serious and Organised Crime</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4"/>
              </a:rPr>
              <a:t>https://www.nationalcrimeagency.gov.uk/who-we-are/publications/437-national-strategic-assessment-of-serious-and-organised-crime-2020/file</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startAt="24"/>
            </a:pPr>
            <a:r>
              <a:rPr lang="en-GB" sz="1200" dirty="0">
                <a:latin typeface="Arial" panose="020B0604020202020204" pitchFamily="34" charset="0"/>
                <a:cs typeface="Arial" panose="020B0604020202020204" pitchFamily="34" charset="0"/>
              </a:rPr>
              <a:t>National Crime Agency (2023a) </a:t>
            </a:r>
            <a:r>
              <a:rPr lang="en-GB" sz="1200" i="1" dirty="0">
                <a:latin typeface="Arial" panose="020B0604020202020204" pitchFamily="34" charset="0"/>
                <a:cs typeface="Arial" panose="020B0604020202020204" pitchFamily="34" charset="0"/>
              </a:rPr>
              <a:t>Annual report and accounts.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https://assets.publishing.service.gov.uk/media/64ccdcfe995827000dc1e90b/National_Crime_Agency_Annual_Report_2022-23_-_web_accessible_version.pdf</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a:lnSpc>
                <a:spcPct val="100000"/>
              </a:lnSpc>
              <a:buFont typeface="+mj-lt"/>
              <a:buAutoNum type="arabicPeriod" startAt="24"/>
            </a:pPr>
            <a:r>
              <a:rPr lang="en-GB" sz="1200" dirty="0">
                <a:latin typeface="Arial" panose="020B0604020202020204" pitchFamily="34" charset="0"/>
                <a:cs typeface="Arial" panose="020B0604020202020204" pitchFamily="34" charset="0"/>
              </a:rPr>
              <a:t>Nation Crime Agency (2023b) </a:t>
            </a:r>
            <a:r>
              <a:rPr lang="en-GB" sz="1200" i="1" dirty="0">
                <a:latin typeface="Arial" panose="020B0604020202020204" pitchFamily="34" charset="0"/>
                <a:cs typeface="Arial" panose="020B0604020202020204" pitchFamily="34" charset="0"/>
              </a:rPr>
              <a:t>Ransomware, extortion and the cyber crime ecosystem.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https://nationalcrimeagency.gov.uk/who-we-are/publications/672-ransomware-extortion-and-the-cyber-crime-ecosystem/file</a:t>
            </a:r>
            <a:r>
              <a:rPr lang="en-GB" sz="1200" dirty="0">
                <a:latin typeface="Arial" panose="020B0604020202020204" pitchFamily="34" charset="0"/>
                <a:cs typeface="Arial" panose="020B0604020202020204" pitchFamily="34" charset="0"/>
              </a:rPr>
              <a:t>. (Accessed: 24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buFont typeface="+mj-lt"/>
              <a:buAutoNum type="arabicPeriod" startAt="24"/>
            </a:pPr>
            <a:r>
              <a:rPr lang="en-GB" sz="1200" dirty="0">
                <a:latin typeface="Arial" panose="020B0604020202020204" pitchFamily="34" charset="0"/>
                <a:cs typeface="Arial" panose="020B0604020202020204" pitchFamily="34" charset="0"/>
              </a:rPr>
              <a:t>Schmidt, F. Varese, F and Bucci, S.</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(2023) “Understanding the prolonged impact of online sexual abuse occurring in childhood,” </a:t>
            </a:r>
            <a:r>
              <a:rPr lang="en-GB" sz="1200" i="1" dirty="0">
                <a:latin typeface="Arial" panose="020B0604020202020204" pitchFamily="34" charset="0"/>
                <a:cs typeface="Arial" panose="020B0604020202020204" pitchFamily="34" charset="0"/>
              </a:rPr>
              <a:t>Frontiers in psychology</a:t>
            </a:r>
            <a:r>
              <a:rPr lang="en-GB" sz="1200" dirty="0">
                <a:latin typeface="Arial" panose="020B0604020202020204" pitchFamily="34" charset="0"/>
                <a:cs typeface="Arial" panose="020B0604020202020204" pitchFamily="34" charset="0"/>
              </a:rPr>
              <a:t>, 14. Available at: </a:t>
            </a:r>
            <a:r>
              <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https://doi.org/10.3389/fpsyg.2023.1281996</a:t>
            </a:r>
            <a:r>
              <a:rPr lang="en-GB" sz="1200" dirty="0">
                <a:latin typeface="Arial" panose="020B0604020202020204" pitchFamily="34" charset="0"/>
                <a:cs typeface="Arial" panose="020B0604020202020204" pitchFamily="34" charset="0"/>
              </a:rPr>
              <a:t>. (Accessed: 25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a:buFont typeface="+mj-lt"/>
              <a:buAutoNum type="arabicPeriod" startAt="24"/>
            </a:pPr>
            <a:r>
              <a:rPr lang="en-GB" sz="1200" dirty="0">
                <a:latin typeface="Arial" panose="020B0604020202020204" pitchFamily="34" charset="0"/>
                <a:cs typeface="Arial" panose="020B0604020202020204" pitchFamily="34" charset="0"/>
              </a:rPr>
              <a:t>Shi (2020) </a:t>
            </a:r>
            <a:r>
              <a:rPr lang="en-GB" sz="1200" i="1" dirty="0">
                <a:latin typeface="Arial" panose="020B0604020202020204" pitchFamily="34" charset="0"/>
                <a:cs typeface="Arial" panose="020B0604020202020204" pitchFamily="34" charset="0"/>
              </a:rPr>
              <a:t>Threat Spotlight: Coronavirus-related phishing.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https://blog.barracuda.com/2020/03/26/threat-spotlight-coronavirus-related-phishing</a:t>
            </a:r>
            <a:r>
              <a:rPr lang="en-GB" sz="1200" dirty="0">
                <a:latin typeface="Arial" panose="020B0604020202020204" pitchFamily="34" charset="0"/>
                <a:cs typeface="Arial" panose="020B0604020202020204" pitchFamily="34" charset="0"/>
              </a:rPr>
              <a:t>. (Accessed: 28th April 2028)</a:t>
            </a:r>
          </a:p>
          <a:p>
            <a:pPr>
              <a:buFont typeface="+mj-lt"/>
              <a:buAutoNum type="arabicPeriod" startAt="24"/>
            </a:pPr>
            <a:r>
              <a:rPr lang="en-GB" sz="1200" dirty="0">
                <a:latin typeface="Arial" panose="020B0604020202020204" pitchFamily="34" charset="0"/>
                <a:cs typeface="Arial" panose="020B0604020202020204" pitchFamily="34" charset="0"/>
              </a:rPr>
              <a:t>UK Parliament (2023) </a:t>
            </a:r>
            <a:r>
              <a:rPr lang="en-GB" sz="1200" i="1" dirty="0">
                <a:latin typeface="Arial" panose="020B0604020202020204" pitchFamily="34" charset="0"/>
                <a:cs typeface="Arial" panose="020B0604020202020204" pitchFamily="34" charset="0"/>
              </a:rPr>
              <a:t>Serious and Organised Crime.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https://questions-statements.parliament.uk/written-statements/detail/2023-12-13/HCWS120</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endParaRPr lang="en-US" sz="1200" dirty="0">
              <a:latin typeface="Arial" panose="020B0604020202020204" pitchFamily="34" charset="0"/>
              <a:cs typeface="Arial" panose="020B0604020202020204" pitchFamily="34" charset="0"/>
            </a:endParaRPr>
          </a:p>
          <a:p>
            <a:pPr>
              <a:buFont typeface="+mj-lt"/>
              <a:buAutoNum type="arabicPeriod" startAt="24"/>
            </a:pPr>
            <a:endParaRPr lang="en-GB" sz="1200" dirty="0">
              <a:latin typeface="Arial" panose="020B0604020202020204" pitchFamily="34" charset="0"/>
              <a:cs typeface="Arial" panose="020B0604020202020204" pitchFamily="34" charset="0"/>
            </a:endParaRPr>
          </a:p>
          <a:p>
            <a:pPr>
              <a:lnSpc>
                <a:spcPct val="100000"/>
              </a:lnSpc>
              <a:buFont typeface="+mj-lt"/>
              <a:buAutoNum type="arabicPeriod" startAt="24"/>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05470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Freeform: Shape 20">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B08ADD-F7D5-524A-ADCF-FFF65500B2FA}"/>
              </a:ext>
            </a:extLst>
          </p:cNvPr>
          <p:cNvSpPr>
            <a:spLocks noGrp="1"/>
          </p:cNvSpPr>
          <p:nvPr>
            <p:ph type="title"/>
          </p:nvPr>
        </p:nvSpPr>
        <p:spPr>
          <a:xfrm>
            <a:off x="838200" y="253397"/>
            <a:ext cx="10515600" cy="1273233"/>
          </a:xfrm>
        </p:spPr>
        <p:txBody>
          <a:bodyPr>
            <a:normAutofit/>
          </a:bodyPr>
          <a:lstStyle/>
          <a:p>
            <a:r>
              <a:rPr lang="en-US" dirty="0"/>
              <a:t>References </a:t>
            </a:r>
          </a:p>
        </p:txBody>
      </p:sp>
      <p:sp>
        <p:nvSpPr>
          <p:cNvPr id="25" name="Rectangle 2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E898FF-485F-A847-993A-3DD614910CAE}"/>
              </a:ext>
            </a:extLst>
          </p:cNvPr>
          <p:cNvSpPr>
            <a:spLocks noGrp="1"/>
          </p:cNvSpPr>
          <p:nvPr>
            <p:ph idx="1"/>
          </p:nvPr>
        </p:nvSpPr>
        <p:spPr>
          <a:xfrm>
            <a:off x="838200" y="2478024"/>
            <a:ext cx="10515600" cy="3694176"/>
          </a:xfrm>
        </p:spPr>
        <p:txBody>
          <a:bodyPr>
            <a:normAutofit/>
          </a:bodyPr>
          <a:lstStyle/>
          <a:p>
            <a:pPr>
              <a:lnSpc>
                <a:spcPct val="100000"/>
              </a:lnSpc>
              <a:buFont typeface="+mj-lt"/>
              <a:buAutoNum type="arabicPeriod" startAt="31"/>
            </a:pPr>
            <a:r>
              <a:rPr lang="en-GB" sz="1200" dirty="0">
                <a:latin typeface="Arial" panose="020B0604020202020204" pitchFamily="34" charset="0"/>
                <a:cs typeface="Arial" panose="020B0604020202020204" pitchFamily="34" charset="0"/>
              </a:rPr>
              <a:t>Van de Sandt, E.H.A. (2021) </a:t>
            </a:r>
            <a:r>
              <a:rPr lang="en-GB" sz="1200" i="1" dirty="0">
                <a:latin typeface="Arial" panose="020B0604020202020204" pitchFamily="34" charset="0"/>
                <a:cs typeface="Arial" panose="020B0604020202020204" pitchFamily="34" charset="0"/>
              </a:rPr>
              <a:t>The deviant security practices of cyber crime</a:t>
            </a:r>
            <a:r>
              <a:rPr lang="en-GB" sz="1200" dirty="0">
                <a:latin typeface="Arial" panose="020B0604020202020204" pitchFamily="34" charset="0"/>
                <a:cs typeface="Arial" panose="020B0604020202020204" pitchFamily="34" charset="0"/>
              </a:rPr>
              <a:t>. Leiden, Netherlands ; Brill. </a:t>
            </a:r>
          </a:p>
          <a:p>
            <a:pPr>
              <a:lnSpc>
                <a:spcPct val="100000"/>
              </a:lnSpc>
              <a:buFont typeface="+mj-lt"/>
              <a:buAutoNum type="arabicPeriod" startAt="31"/>
            </a:pPr>
            <a:r>
              <a:rPr lang="en-GB" sz="1200" b="0" i="0" u="none" strike="noStrike" dirty="0">
                <a:effectLst/>
                <a:latin typeface="Arial" panose="020B0604020202020204" pitchFamily="34" charset="0"/>
                <a:cs typeface="Arial" panose="020B0604020202020204" pitchFamily="34" charset="0"/>
              </a:rPr>
              <a:t>Vilks, A. (2019) “Cybercrime and sexual exploitation of children in e-environment in the context of strengthening urban and rural security,” </a:t>
            </a:r>
            <a:r>
              <a:rPr lang="en-GB" sz="1200" b="0" i="1" u="none" strike="noStrike" dirty="0">
                <a:effectLst/>
                <a:latin typeface="Arial" panose="020B0604020202020204" pitchFamily="34" charset="0"/>
                <a:cs typeface="Arial" panose="020B0604020202020204" pitchFamily="34" charset="0"/>
              </a:rPr>
              <a:t>SHS Web of Conferences</a:t>
            </a:r>
            <a:r>
              <a:rPr lang="en-GB" sz="1200" b="0" i="0" u="none" strike="noStrike" dirty="0">
                <a:effectLst/>
                <a:latin typeface="Arial" panose="020B0604020202020204" pitchFamily="34" charset="0"/>
                <a:cs typeface="Arial" panose="020B0604020202020204" pitchFamily="34" charset="0"/>
              </a:rPr>
              <a:t>, 68, pp. 1010-. Available at: </a:t>
            </a:r>
            <a:r>
              <a:rPr lang="en-GB" sz="12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https://doi.org/10.1051/shsconf/20196801010</a:t>
            </a:r>
            <a:r>
              <a:rPr lang="en-GB" sz="1200" b="0" i="0" u="none" strike="noStrike" dirty="0">
                <a:effectLst/>
                <a:latin typeface="Arial" panose="020B0604020202020204" pitchFamily="34" charset="0"/>
                <a:cs typeface="Arial" panose="020B0604020202020204" pitchFamily="34" charset="0"/>
              </a:rPr>
              <a:t>. (Accessed: 25</a:t>
            </a:r>
            <a:r>
              <a:rPr lang="en-GB" sz="1200" b="0" i="0" u="none" strike="noStrike" baseline="30000" dirty="0">
                <a:effectLst/>
                <a:latin typeface="Arial" panose="020B0604020202020204" pitchFamily="34" charset="0"/>
                <a:cs typeface="Arial" panose="020B0604020202020204" pitchFamily="34" charset="0"/>
              </a:rPr>
              <a:t>th</a:t>
            </a:r>
            <a:r>
              <a:rPr lang="en-GB" sz="1200" b="0" i="0" u="none" strike="noStrike" dirty="0">
                <a:effectLst/>
                <a:latin typeface="Arial" panose="020B0604020202020204" pitchFamily="34" charset="0"/>
                <a:cs typeface="Arial" panose="020B0604020202020204" pitchFamily="34" charset="0"/>
              </a:rPr>
              <a:t> April 2024)</a:t>
            </a:r>
            <a:endParaRPr lang="en-GB" sz="1200" dirty="0">
              <a:latin typeface="Arial" panose="020B0604020202020204" pitchFamily="34" charset="0"/>
              <a:cs typeface="Arial" panose="020B0604020202020204" pitchFamily="34" charset="0"/>
            </a:endParaRPr>
          </a:p>
          <a:p>
            <a:pPr>
              <a:lnSpc>
                <a:spcPct val="100000"/>
              </a:lnSpc>
              <a:buFont typeface="+mj-lt"/>
              <a:buAutoNum type="arabicPeriod" startAt="31"/>
            </a:pPr>
            <a:r>
              <a:rPr lang="en-GB" sz="1200" dirty="0">
                <a:latin typeface="Arial" panose="020B0604020202020204" pitchFamily="34" charset="0"/>
                <a:cs typeface="Arial" panose="020B0604020202020204" pitchFamily="34" charset="0"/>
              </a:rPr>
              <a:t>Wiggen, J. (2020). ‟The impact of COVID-19 on cyber crime and state-sponsored cyber activities”. </a:t>
            </a:r>
            <a:r>
              <a:rPr lang="en-GB" sz="1200" i="1" dirty="0">
                <a:latin typeface="Arial" panose="020B0604020202020204" pitchFamily="34" charset="0"/>
                <a:cs typeface="Arial" panose="020B0604020202020204" pitchFamily="34" charset="0"/>
              </a:rPr>
              <a:t>Konrad Adenauer Stiftung</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http://www.jstor.org/stable/resrep25300</a:t>
            </a:r>
            <a:r>
              <a:rPr lang="en-GB" sz="1200" dirty="0">
                <a:latin typeface="Arial" panose="020B0604020202020204" pitchFamily="34" charset="0"/>
                <a:cs typeface="Arial" panose="020B0604020202020204" pitchFamily="34" charset="0"/>
              </a:rPr>
              <a:t>.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April 2024)</a:t>
            </a:r>
          </a:p>
          <a:p>
            <a:pPr>
              <a:buFont typeface="+mj-lt"/>
              <a:buAutoNum type="arabicPeriod" startAt="31"/>
            </a:pPr>
            <a:r>
              <a:rPr lang="en-US" sz="1200" dirty="0">
                <a:latin typeface="Arial" panose="020B0604020202020204" pitchFamily="34" charset="0"/>
                <a:cs typeface="Arial" panose="020B0604020202020204" pitchFamily="34" charset="0"/>
              </a:rPr>
              <a:t> Whelan, C., Bright, D., &amp; Martin, J. (2024). ’Reconceptualising organised (cyber)crime: The case of ransomware</a:t>
            </a:r>
            <a:r>
              <a:rPr lang="en-US" sz="1200" i="1" dirty="0">
                <a:latin typeface="Arial" panose="020B0604020202020204" pitchFamily="34" charset="0"/>
                <a:cs typeface="Arial" panose="020B0604020202020204" pitchFamily="34" charset="0"/>
              </a:rPr>
              <a:t>’. Journal of Criminology,</a:t>
            </a:r>
            <a:r>
              <a:rPr lang="en-US" sz="1200" dirty="0">
                <a:latin typeface="Arial" panose="020B0604020202020204" pitchFamily="34" charset="0"/>
                <a:cs typeface="Arial" panose="020B0604020202020204" pitchFamily="34" charset="0"/>
              </a:rPr>
              <a:t> 57(1), 45-61. </a:t>
            </a:r>
            <a:r>
              <a:rPr lang="en-US" sz="1200" dirty="0">
                <a:latin typeface="Arial" panose="020B0604020202020204" pitchFamily="34" charset="0"/>
                <a:cs typeface="Arial" panose="020B0604020202020204" pitchFamily="34" charset="0"/>
                <a:hlinkClick r:id="rId4"/>
              </a:rPr>
              <a:t>https://doi.org/10.1177/26338076231199793</a:t>
            </a:r>
            <a:r>
              <a:rPr lang="en-US" sz="1200" dirty="0">
                <a:latin typeface="Arial" panose="020B0604020202020204" pitchFamily="34" charset="0"/>
                <a:cs typeface="Arial" panose="020B0604020202020204" pitchFamily="34" charset="0"/>
              </a:rPr>
              <a:t>. (Accessed: 28</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April 2024)</a:t>
            </a:r>
          </a:p>
          <a:p>
            <a:pPr>
              <a:buFont typeface="+mj-lt"/>
              <a:buAutoNum type="arabicPeriod" startAt="31"/>
            </a:pPr>
            <a:r>
              <a:rPr lang="en-GB" sz="1200" dirty="0">
                <a:latin typeface="Arial" panose="020B0604020202020204" pitchFamily="34" charset="0"/>
                <a:cs typeface="Arial" panose="020B0604020202020204" pitchFamily="34" charset="0"/>
              </a:rPr>
              <a:t>Zambiasi, D. (2022) “Drugs on the Web, Crime in the Streets. The Impact of Shutdowns of Dark Net Marketplaces on Street Crime,” </a:t>
            </a:r>
            <a:r>
              <a:rPr lang="en-GB" sz="1200" i="1" dirty="0">
                <a:latin typeface="Arial" panose="020B0604020202020204" pitchFamily="34" charset="0"/>
                <a:cs typeface="Arial" panose="020B0604020202020204" pitchFamily="34" charset="0"/>
              </a:rPr>
              <a:t>Journal of economic behavior &amp; organization</a:t>
            </a:r>
            <a:r>
              <a:rPr lang="en-GB" sz="1200" dirty="0">
                <a:latin typeface="Arial" panose="020B0604020202020204" pitchFamily="34" charset="0"/>
                <a:cs typeface="Arial" panose="020B0604020202020204" pitchFamily="34" charset="0"/>
              </a:rPr>
              <a:t>, 202, pp. 274–306. Available at: </a:t>
            </a:r>
            <a:r>
              <a:rPr lang="en-GB" sz="1200" dirty="0">
                <a:latin typeface="Arial" panose="020B0604020202020204" pitchFamily="34" charset="0"/>
                <a:cs typeface="Arial" panose="020B0604020202020204" pitchFamily="34" charset="0"/>
                <a:hlinkClick r:id="rId5"/>
              </a:rPr>
              <a:t>https://doi.org/10.1016/j.jebo.2022.08.008</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2024)</a:t>
            </a:r>
          </a:p>
          <a:p>
            <a:pPr marL="342900" indent="-342900">
              <a:lnSpc>
                <a:spcPct val="100000"/>
              </a:lnSpc>
              <a:buFont typeface="+mj-lt"/>
              <a:buAutoNum type="arabicPeriod" startAt="31"/>
            </a:pPr>
            <a:endParaRPr lang="en-GB" sz="1500" dirty="0">
              <a:latin typeface="Arial" panose="020B0604020202020204" pitchFamily="34" charset="0"/>
              <a:cs typeface="Arial" panose="020B0604020202020204" pitchFamily="34" charset="0"/>
            </a:endParaRPr>
          </a:p>
          <a:p>
            <a:pPr marL="0" indent="0">
              <a:lnSpc>
                <a:spcPct val="100000"/>
              </a:lnSpc>
              <a:buNone/>
            </a:pPr>
            <a:endParaRPr lang="en-US" sz="1500" dirty="0"/>
          </a:p>
        </p:txBody>
      </p:sp>
    </p:spTree>
    <p:extLst>
      <p:ext uri="{BB962C8B-B14F-4D97-AF65-F5344CB8AC3E}">
        <p14:creationId xmlns:p14="http://schemas.microsoft.com/office/powerpoint/2010/main" val="1327521949"/>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1B2430"/>
      </a:dk2>
      <a:lt2>
        <a:srgbClr val="F0F3F1"/>
      </a:lt2>
      <a:accent1>
        <a:srgbClr val="C34DA9"/>
      </a:accent1>
      <a:accent2>
        <a:srgbClr val="9A3BB1"/>
      </a:accent2>
      <a:accent3>
        <a:srgbClr val="7A4DC3"/>
      </a:accent3>
      <a:accent4>
        <a:srgbClr val="4145B4"/>
      </a:accent4>
      <a:accent5>
        <a:srgbClr val="4D82C3"/>
      </a:accent5>
      <a:accent6>
        <a:srgbClr val="3BA1B1"/>
      </a:accent6>
      <a:hlink>
        <a:srgbClr val="3F63BF"/>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3114</TotalTime>
  <Words>4597</Words>
  <Application>Microsoft Macintosh PowerPoint</Application>
  <PresentationFormat>Widescreen</PresentationFormat>
  <Paragraphs>327</Paragraphs>
  <Slides>27</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Avenir Next LT Pro</vt:lpstr>
      <vt:lpstr>Calibri</vt:lpstr>
      <vt:lpstr>Neue Haas Grotesk Text Pro</vt:lpstr>
      <vt:lpstr>AccentBoxVTI</vt:lpstr>
      <vt:lpstr>Serious and organised crime: the threat it poses within contemporary society </vt:lpstr>
      <vt:lpstr>PowerPoint Presentation</vt:lpstr>
      <vt:lpstr>Types of cyber crimes</vt:lpstr>
      <vt:lpstr>Is cyber crime prevalent in the UK? </vt:lpstr>
      <vt:lpstr>Who is cybercrime used by? </vt:lpstr>
      <vt:lpstr>Does it consider a threat within contemporary society? </vt:lpstr>
      <vt:lpstr>What are the threats that cyber crime has to society? </vt:lpstr>
      <vt:lpstr>Exploitation of the vulnerable </vt:lpstr>
      <vt:lpstr>Harm to the UK economy, institutions and infrastructure</vt:lpstr>
      <vt:lpstr>Harm to the UK economy, institutions and infrastructure</vt:lpstr>
      <vt:lpstr>Harm to the UK economy, institutions and infrastructure</vt:lpstr>
      <vt:lpstr>Advances in technology </vt:lpstr>
      <vt:lpstr>The hidden nature of serious and organised crime</vt:lpstr>
      <vt:lpstr>What more could be done to tackle organised crime and cyber crime?</vt:lpstr>
      <vt:lpstr>‘No Place to Hide’: Serious and Organised Crime Strategy </vt:lpstr>
      <vt:lpstr>In Country </vt:lpstr>
      <vt:lpstr>UK Boarder </vt:lpstr>
      <vt:lpstr>International </vt:lpstr>
      <vt:lpstr>Technology and Capabilities</vt:lpstr>
      <vt:lpstr>Multiagency Response </vt:lpstr>
      <vt:lpstr>The 4 P’s </vt:lpstr>
      <vt:lpstr>Thank you for listening  </vt:lpstr>
      <vt:lpstr>References </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Serious and organised crime: the threat it poses within contemporary society </dc:title>
  <dc:creator>Maddie Howes</dc:creator>
  <cp:lastModifiedBy>Maddie Howes</cp:lastModifiedBy>
  <cp:revision>3</cp:revision>
  <dcterms:created xsi:type="dcterms:W3CDTF">2024-04-29T13:15:33Z</dcterms:created>
  <dcterms:modified xsi:type="dcterms:W3CDTF">2024-05-02T11:53:34Z</dcterms:modified>
</cp:coreProperties>
</file>