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437" r:id="rId6"/>
    <p:sldId id="438" r:id="rId7"/>
    <p:sldId id="447" r:id="rId8"/>
    <p:sldId id="258" r:id="rId9"/>
    <p:sldId id="439" r:id="rId10"/>
    <p:sldId id="259" r:id="rId11"/>
    <p:sldId id="448" r:id="rId12"/>
    <p:sldId id="260" r:id="rId13"/>
    <p:sldId id="440" r:id="rId14"/>
    <p:sldId id="441" r:id="rId15"/>
    <p:sldId id="445" r:id="rId16"/>
    <p:sldId id="442" r:id="rId17"/>
    <p:sldId id="265" r:id="rId18"/>
    <p:sldId id="444" r:id="rId19"/>
    <p:sldId id="449" r:id="rId20"/>
    <p:sldId id="450" r:id="rId21"/>
    <p:sldId id="451" r:id="rId22"/>
    <p:sldId id="262" r:id="rId23"/>
    <p:sldId id="443" r:id="rId24"/>
    <p:sldId id="261" r:id="rId25"/>
    <p:sldId id="452" r:id="rId26"/>
    <p:sldId id="453"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29/11/2023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29/11/2023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ki/Jean_Auguste_Dominique_Ingres"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en.wikipedia.org/wiki/Veena" TargetMode="External"/><Relationship Id="rId4" Type="http://schemas.openxmlformats.org/officeDocument/2006/relationships/hyperlink" Target="http://en.wikipedia.org/wiki/Image:Femme_Vina.jpg"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0FAA154-823E-45EA-9306-263DA58DF684}" type="slidenum">
              <a:rPr lang="en-US"/>
              <a:pPr/>
              <a:t>7</a:t>
            </a:fld>
            <a:endParaRPr lang="en-US"/>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Said focuses his attention on the interplay between the Occident and the Orient. Occident is the West (Europe and North America) and the Orient is the term for the romantic and misunderstood Middle East and Far East. Orient is therefore only a romantic construction of the West and does not reflect the reality. The main topic of the book is the discussion of the dichotomy between the reality of the East and the romantic notion of the Orient by the West. </a:t>
            </a:r>
          </a:p>
          <a:p>
            <a:endParaRPr lang="en-GB" dirty="0"/>
          </a:p>
          <a:p>
            <a:endParaRPr lang="en-GB" dirty="0"/>
          </a:p>
          <a:p>
            <a:r>
              <a:rPr lang="en-GB" dirty="0"/>
              <a:t>Picture 1: </a:t>
            </a:r>
            <a:r>
              <a:rPr lang="en-US" i="1" dirty="0"/>
              <a:t>Le Bain </a:t>
            </a:r>
            <a:r>
              <a:rPr lang="en-US" i="1" dirty="0" err="1"/>
              <a:t>turc</a:t>
            </a:r>
            <a:r>
              <a:rPr lang="en-US" i="1" dirty="0"/>
              <a:t>,"</a:t>
            </a:r>
            <a:r>
              <a:rPr lang="en-US" dirty="0"/>
              <a:t> (Turkish Bath) by </a:t>
            </a:r>
            <a:r>
              <a:rPr lang="en-US" dirty="0">
                <a:hlinkClick r:id="rId3" tooltip="Jean Auguste Dominique Ingres"/>
              </a:rPr>
              <a:t>J.A.D. Ingres</a:t>
            </a:r>
            <a:r>
              <a:rPr lang="en-US" dirty="0"/>
              <a:t>, 1862 </a:t>
            </a:r>
          </a:p>
          <a:p>
            <a:r>
              <a:rPr lang="en-GB" dirty="0"/>
              <a:t>Picture 2: </a:t>
            </a:r>
            <a:r>
              <a:rPr lang="en-US" dirty="0">
                <a:hlinkClick r:id="rId4" tooltip="Enlarge"/>
              </a:rPr>
              <a:t> </a:t>
            </a:r>
            <a:r>
              <a:rPr lang="en-US" dirty="0"/>
              <a:t>Ravi Varma's </a:t>
            </a:r>
            <a:r>
              <a:rPr lang="en-US" i="1" dirty="0"/>
              <a:t>Woman Playing the </a:t>
            </a:r>
            <a:r>
              <a:rPr lang="en-US" i="1" dirty="0">
                <a:hlinkClick r:id="rId5" tooltip="Veena"/>
              </a:rPr>
              <a:t>Veena</a:t>
            </a:r>
            <a:endParaRPr lang="en-US" i="1"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Times New Roman" panose="02020603050405020304" pitchFamily="18" charset="0"/>
              </a:rPr>
              <a:t>Said criticises that the West views at the Middle East and Asia with prejudice and racism. For the West, the Middle East and Asia seem to be backward and unaware of their own history and culture. On the other hand, the West has created a rich culture, history and promising future, the content of Orientalism. Nonetheless, the so-called “Orient has helped to define Europe (or the West) as its contrasting image, idea, personality”, experience, as Said writes. In consequence, the Orient became “an integral part of European material civilization and culture.” (pp 1-2)</a:t>
            </a:r>
          </a:p>
          <a:p>
            <a:pPr>
              <a:lnSpc>
                <a:spcPct val="150000"/>
              </a:lnSpc>
            </a:pPr>
            <a:r>
              <a:rPr lang="en-GB" sz="18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8</a:t>
            </a:fld>
            <a:endParaRPr lang="en-GB"/>
          </a:p>
        </p:txBody>
      </p:sp>
    </p:spTree>
    <p:extLst>
      <p:ext uri="{BB962C8B-B14F-4D97-AF65-F5344CB8AC3E}">
        <p14:creationId xmlns:p14="http://schemas.microsoft.com/office/powerpoint/2010/main" val="1289425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D68AE3-1C93-40D6-A884-A1A88DD05DE2}" type="slidenum">
              <a:rPr lang="en-US"/>
              <a:pPr/>
              <a:t>9</a:t>
            </a:fld>
            <a:endParaRPr lang="en-US"/>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i="1"/>
              <a:t>Picture: Chinese Tower in the English Garden in Munich </a:t>
            </a:r>
            <a:endParaRPr lang="en-US" i="1"/>
          </a:p>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Why is it now important for us scholars of religions to understand the interplay between reality and construction? Said’s book is important in the study of religion because it draws our attention on the way foreign cultures and foreign religions have been investigated in the past times and how these researches influenced our discipline. Look at Islam, for instance. Islam is an object of study among Western scholars who can be called orientalists in the Said’s sense (</a:t>
            </a:r>
            <a:r>
              <a:rPr lang="en-GB" sz="1800" dirty="0" err="1">
                <a:effectLst/>
                <a:latin typeface="Times New Roman" panose="02020603050405020304" pitchFamily="18" charset="0"/>
                <a:ea typeface="Times New Roman" panose="02020603050405020304" pitchFamily="18" charset="0"/>
              </a:rPr>
              <a:t>Saler</a:t>
            </a:r>
            <a:r>
              <a:rPr lang="en-GB" sz="1800" dirty="0">
                <a:effectLst/>
                <a:latin typeface="Times New Roman" panose="02020603050405020304" pitchFamily="18" charset="0"/>
                <a:ea typeface="Times New Roman" panose="02020603050405020304" pitchFamily="18" charset="0"/>
              </a:rPr>
              <a:t>, p. 212). Islam is often described in opposition or in relation to Christianity or Judaism and reflects therefore the Western ideas of this foreign religion. But this perspective will not allow us to understand Islamic practices. The same is true with regard to other religions. </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13</a:t>
            </a:fld>
            <a:endParaRPr lang="en-GB"/>
          </a:p>
        </p:txBody>
      </p:sp>
    </p:spTree>
    <p:extLst>
      <p:ext uri="{BB962C8B-B14F-4D97-AF65-F5344CB8AC3E}">
        <p14:creationId xmlns:p14="http://schemas.microsoft.com/office/powerpoint/2010/main" val="1905369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But is there anything beyond Orientalism? Richard King questions in his book the assumption that scholars who have taken the post-colonial turn “can now claim to be free from complicity with regimes of domination” (p. 187). He even asks “whether the recent wave of postcolonial studies has itself tended to overvalue or privilege the colonial space at the expenses of an awareness or precolonial and (so-called) postcolonial regimes of power.” (p. 187) </a:t>
            </a:r>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16</a:t>
            </a:fld>
            <a:endParaRPr lang="en-GB"/>
          </a:p>
        </p:txBody>
      </p:sp>
    </p:spTree>
    <p:extLst>
      <p:ext uri="{BB962C8B-B14F-4D97-AF65-F5344CB8AC3E}">
        <p14:creationId xmlns:p14="http://schemas.microsoft.com/office/powerpoint/2010/main" val="2575697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In distinction to the classic Orientalist division between East and West which was attacked so vehemently by Said King sees today rather a division between North and South, between the first and the Third World. However, this binary opposition functions in a similar fashion to Orientalist discourses. King writes: “Difference is perceived in oppositional rather than pluralistic terms, and differences between cultures become fetishized at the same time as internal heterogeneities within each culture are effaced.” (p. 188) </a:t>
            </a:r>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17</a:t>
            </a:fld>
            <a:endParaRPr lang="en-GB"/>
          </a:p>
        </p:txBody>
      </p:sp>
    </p:spTree>
    <p:extLst>
      <p:ext uri="{BB962C8B-B14F-4D97-AF65-F5344CB8AC3E}">
        <p14:creationId xmlns:p14="http://schemas.microsoft.com/office/powerpoint/2010/main" val="654027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Richard King extends Said’s criticism to the study of Asian culture in general (p. 82). King criticizes in particular the myth of homogeneity in describing foreign cultures. He vehemently argues against the applicability of globalized, highly abstract and univocal systems of thought onto the religious experiences of humankind because such an approach provides us only with an overly homogenized picture of human cultural diversity that is also a homogenized picture of the religious traditions (p. 98). </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18</a:t>
            </a:fld>
            <a:endParaRPr lang="en-GB"/>
          </a:p>
        </p:txBody>
      </p:sp>
    </p:spTree>
    <p:extLst>
      <p:ext uri="{BB962C8B-B14F-4D97-AF65-F5344CB8AC3E}">
        <p14:creationId xmlns:p14="http://schemas.microsoft.com/office/powerpoint/2010/main" val="3258036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Kings concludes that we should recognize that Eastern religion as Buddhism and Hinduism are significantly </a:t>
            </a:r>
            <a:r>
              <a:rPr lang="en-GB" sz="1800" i="1" dirty="0">
                <a:effectLst/>
                <a:latin typeface="Times New Roman" panose="02020603050405020304" pitchFamily="18" charset="0"/>
                <a:ea typeface="Times New Roman" panose="02020603050405020304" pitchFamily="18" charset="0"/>
              </a:rPr>
              <a:t>different</a:t>
            </a:r>
            <a:r>
              <a:rPr lang="en-GB" sz="1800" dirty="0">
                <a:effectLst/>
                <a:latin typeface="Times New Roman" panose="02020603050405020304" pitchFamily="18" charset="0"/>
                <a:ea typeface="Times New Roman" panose="02020603050405020304" pitchFamily="18" charset="0"/>
              </a:rPr>
              <a:t> and that it is not possible to represent them (he speaks about the unrepresentative nature of the ‘East-West’ dichotomy). He introduces an understanding of other religions and cultures beyond the Eurocentric foundations of its theories – and with reference to the colonial violence (p. 199). </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21</a:t>
            </a:fld>
            <a:endParaRPr lang="en-GB"/>
          </a:p>
        </p:txBody>
      </p:sp>
    </p:spTree>
    <p:extLst>
      <p:ext uri="{BB962C8B-B14F-4D97-AF65-F5344CB8AC3E}">
        <p14:creationId xmlns:p14="http://schemas.microsoft.com/office/powerpoint/2010/main" val="1134684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’Religion’ ….”is a theoretical construction useful for the purposes of examining one particular aspect of the human experience but should not be reified, as if it could exist apart from that context.” (p. 210). Hence the most important insight taken from the book Orientalism is as King writes, “an awareness of the political nature of knowledge itself” (King, 2005 p. 287</a:t>
            </a:r>
            <a:r>
              <a:rPr lang="en-GB" sz="180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22</a:t>
            </a:fld>
            <a:endParaRPr lang="en-GB"/>
          </a:p>
        </p:txBody>
      </p:sp>
    </p:spTree>
    <p:extLst>
      <p:ext uri="{BB962C8B-B14F-4D97-AF65-F5344CB8AC3E}">
        <p14:creationId xmlns:p14="http://schemas.microsoft.com/office/powerpoint/2010/main" val="800347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1C2B90CE-1564-40AC-8F75-743577980DA1}" type="slidenum">
              <a:rPr lang="en-GB"/>
              <a:pPr/>
              <a:t>‹#›</a:t>
            </a:fld>
            <a:endParaRPr lang="en-GB"/>
          </a:p>
        </p:txBody>
      </p:sp>
    </p:spTree>
    <p:extLst>
      <p:ext uri="{BB962C8B-B14F-4D97-AF65-F5344CB8AC3E}">
        <p14:creationId xmlns:p14="http://schemas.microsoft.com/office/powerpoint/2010/main" val="2328478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799FD81E-F1E5-43DC-8BE7-47C34ACB1ACA}" type="slidenum">
              <a:rPr lang="en-GB"/>
              <a:pPr/>
              <a:t>‹#›</a:t>
            </a:fld>
            <a:endParaRPr lang="en-GB"/>
          </a:p>
        </p:txBody>
      </p:sp>
    </p:spTree>
    <p:extLst>
      <p:ext uri="{BB962C8B-B14F-4D97-AF65-F5344CB8AC3E}">
        <p14:creationId xmlns:p14="http://schemas.microsoft.com/office/powerpoint/2010/main" val="3948182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Exploring the Study of Religion and Theology</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HPPH4017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9331B-A4BB-AAEE-8C9D-FE5168994057}"/>
              </a:ext>
            </a:extLst>
          </p:cNvPr>
          <p:cNvSpPr>
            <a:spLocks noGrp="1"/>
          </p:cNvSpPr>
          <p:nvPr>
            <p:ph type="title"/>
          </p:nvPr>
        </p:nvSpPr>
        <p:spPr/>
        <p:txBody>
          <a:bodyPr>
            <a:normAutofit/>
          </a:bodyPr>
          <a:lstStyle/>
          <a:p>
            <a:r>
              <a:rPr lang="en-GB" dirty="0"/>
              <a:t>Orientalism</a:t>
            </a:r>
          </a:p>
        </p:txBody>
      </p:sp>
      <p:sp>
        <p:nvSpPr>
          <p:cNvPr id="3" name="Content Placeholder 2">
            <a:extLst>
              <a:ext uri="{FF2B5EF4-FFF2-40B4-BE49-F238E27FC236}">
                <a16:creationId xmlns:a16="http://schemas.microsoft.com/office/drawing/2014/main" id="{25768F9A-0AE1-878A-4B9B-84C4F9527F6A}"/>
              </a:ext>
            </a:extLst>
          </p:cNvPr>
          <p:cNvSpPr>
            <a:spLocks noGrp="1"/>
          </p:cNvSpPr>
          <p:nvPr>
            <p:ph idx="1"/>
          </p:nvPr>
        </p:nvSpPr>
        <p:spPr/>
        <p:txBody>
          <a:bodyPr/>
          <a:lstStyle/>
          <a:p>
            <a:r>
              <a:rPr lang="en-GB" dirty="0"/>
              <a:t>…. and why does it matter within the study of religion</a:t>
            </a:r>
          </a:p>
        </p:txBody>
      </p:sp>
    </p:spTree>
    <p:extLst>
      <p:ext uri="{BB962C8B-B14F-4D97-AF65-F5344CB8AC3E}">
        <p14:creationId xmlns:p14="http://schemas.microsoft.com/office/powerpoint/2010/main" val="1015658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6FB52-5109-B994-267E-5EEA0BEC426C}"/>
              </a:ext>
            </a:extLst>
          </p:cNvPr>
          <p:cNvSpPr>
            <a:spLocks noGrp="1"/>
          </p:cNvSpPr>
          <p:nvPr>
            <p:ph type="title"/>
          </p:nvPr>
        </p:nvSpPr>
        <p:spPr/>
        <p:txBody>
          <a:bodyPr/>
          <a:lstStyle/>
          <a:p>
            <a:r>
              <a:rPr lang="en-GB" dirty="0"/>
              <a:t>Reading for today</a:t>
            </a:r>
          </a:p>
        </p:txBody>
      </p:sp>
      <p:sp>
        <p:nvSpPr>
          <p:cNvPr id="3" name="Content Placeholder 2">
            <a:extLst>
              <a:ext uri="{FF2B5EF4-FFF2-40B4-BE49-F238E27FC236}">
                <a16:creationId xmlns:a16="http://schemas.microsoft.com/office/drawing/2014/main" id="{A19DD47D-F0AD-7DE7-4FCA-927A592A0536}"/>
              </a:ext>
            </a:extLst>
          </p:cNvPr>
          <p:cNvSpPr>
            <a:spLocks noGrp="1"/>
          </p:cNvSpPr>
          <p:nvPr>
            <p:ph idx="1"/>
          </p:nvPr>
        </p:nvSpPr>
        <p:spPr/>
        <p:txBody>
          <a:bodyPr/>
          <a:lstStyle/>
          <a:p>
            <a:r>
              <a:rPr lang="en-GB" dirty="0"/>
              <a:t>Richard King, Orientalism and the Study of Religions, in: J. </a:t>
            </a:r>
            <a:r>
              <a:rPr lang="en-GB" dirty="0" err="1"/>
              <a:t>Hinnells</a:t>
            </a:r>
            <a:r>
              <a:rPr lang="en-GB" dirty="0"/>
              <a:t> (ed), </a:t>
            </a:r>
            <a:r>
              <a:rPr lang="en-GB" i="1" dirty="0"/>
              <a:t>The Routledge Companion to the Study of Religion</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103867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877F4B4-1217-7D9E-DAC6-6FF8EE5B73B8}"/>
              </a:ext>
            </a:extLst>
          </p:cNvPr>
          <p:cNvSpPr>
            <a:spLocks noGrp="1"/>
          </p:cNvSpPr>
          <p:nvPr>
            <p:ph type="title"/>
          </p:nvPr>
        </p:nvSpPr>
        <p:spPr/>
        <p:txBody>
          <a:bodyPr/>
          <a:lstStyle/>
          <a:p>
            <a:r>
              <a:rPr lang="en-GB" dirty="0"/>
              <a:t>The Orient</a:t>
            </a:r>
          </a:p>
        </p:txBody>
      </p:sp>
      <p:sp>
        <p:nvSpPr>
          <p:cNvPr id="6" name="Content Placeholder 5">
            <a:extLst>
              <a:ext uri="{FF2B5EF4-FFF2-40B4-BE49-F238E27FC236}">
                <a16:creationId xmlns:a16="http://schemas.microsoft.com/office/drawing/2014/main" id="{04AF2340-7468-772C-9BB5-7F31D8BDAB86}"/>
              </a:ext>
            </a:extLst>
          </p:cNvPr>
          <p:cNvSpPr>
            <a:spLocks noGrp="1"/>
          </p:cNvSpPr>
          <p:nvPr>
            <p:ph idx="1"/>
          </p:nvPr>
        </p:nvSpPr>
        <p:spPr/>
        <p:txBody>
          <a:bodyPr>
            <a:normAutofit fontScale="85000" lnSpcReduction="20000"/>
          </a:bodyPr>
          <a:lstStyle/>
          <a:p>
            <a:r>
              <a:rPr lang="en-GB" dirty="0"/>
              <a:t>A vast number of different countries, cultures and religions</a:t>
            </a:r>
          </a:p>
          <a:p>
            <a:r>
              <a:rPr lang="en-GB" dirty="0"/>
              <a:t>From Asia to the Middle East</a:t>
            </a:r>
          </a:p>
          <a:p>
            <a:r>
              <a:rPr lang="en-GB" dirty="0"/>
              <a:t>There is not a single Orient which can be studies as a whole </a:t>
            </a:r>
          </a:p>
          <a:p>
            <a:r>
              <a:rPr lang="en-GB" dirty="0"/>
              <a:t>However, there is an essentialist image of a prototypical Oriental perceived as “a biological inferior that is culturally backward, peculiar, and unchanging” according to Danielle </a:t>
            </a:r>
            <a:r>
              <a:rPr lang="en-GB" dirty="0" err="1"/>
              <a:t>Sered</a:t>
            </a:r>
            <a:endParaRPr lang="en-GB" dirty="0"/>
          </a:p>
          <a:p>
            <a:r>
              <a:rPr lang="en-GB" dirty="0"/>
              <a:t>But this is not the reality</a:t>
            </a:r>
          </a:p>
          <a:p>
            <a:endParaRPr lang="en-GB" dirty="0"/>
          </a:p>
        </p:txBody>
      </p:sp>
    </p:spTree>
    <p:extLst>
      <p:ext uri="{BB962C8B-B14F-4D97-AF65-F5344CB8AC3E}">
        <p14:creationId xmlns:p14="http://schemas.microsoft.com/office/powerpoint/2010/main" val="3686922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274638"/>
            <a:ext cx="8229600" cy="1143000"/>
          </a:xfrm>
        </p:spPr>
        <p:txBody>
          <a:bodyPr anchor="ctr">
            <a:normAutofit/>
          </a:bodyPr>
          <a:lstStyle/>
          <a:p>
            <a:r>
              <a:rPr lang="de-DE"/>
              <a:t>Edward Said </a:t>
            </a:r>
            <a:r>
              <a:rPr lang="en-GB"/>
              <a:t> (1935-2003)</a:t>
            </a:r>
            <a:r>
              <a:rPr lang="de-DE"/>
              <a:t> </a:t>
            </a:r>
            <a:endParaRPr lang="en-GB"/>
          </a:p>
        </p:txBody>
      </p:sp>
      <p:sp>
        <p:nvSpPr>
          <p:cNvPr id="65539" name="Rectangle 3"/>
          <p:cNvSpPr>
            <a:spLocks noGrp="1" noChangeArrowheads="1"/>
          </p:cNvSpPr>
          <p:nvPr>
            <p:ph sz="half" idx="1"/>
          </p:nvPr>
        </p:nvSpPr>
        <p:spPr>
          <a:xfrm>
            <a:off x="457200" y="1600201"/>
            <a:ext cx="4038600" cy="3989040"/>
          </a:xfrm>
        </p:spPr>
        <p:txBody>
          <a:bodyPr>
            <a:normAutofit lnSpcReduction="10000"/>
          </a:bodyPr>
          <a:lstStyle/>
          <a:p>
            <a:pPr marL="533400" indent="-533400"/>
            <a:r>
              <a:rPr lang="en-GB" sz="2600" dirty="0"/>
              <a:t>Key text: Orientalism by Edward Said (1978)</a:t>
            </a:r>
          </a:p>
          <a:p>
            <a:pPr marL="533400" indent="-533400"/>
            <a:r>
              <a:rPr lang="en-GB" sz="2600" dirty="0"/>
              <a:t>Translated in over 36 languages </a:t>
            </a:r>
          </a:p>
          <a:p>
            <a:pPr marL="533400" indent="-533400"/>
            <a:r>
              <a:rPr lang="en-GB" sz="2600" dirty="0"/>
              <a:t>Orientalism became “a  pejorative term denoting the colonial manipulation of the </a:t>
            </a:r>
          </a:p>
          <a:p>
            <a:pPr marL="533400" indent="-533400">
              <a:buFontTx/>
              <a:buNone/>
            </a:pPr>
            <a:r>
              <a:rPr lang="en-GB" sz="2600" dirty="0"/>
              <a:t>	orient in general”</a:t>
            </a:r>
            <a:r>
              <a:rPr lang="en-US" sz="2600" dirty="0"/>
              <a:t> (King)</a:t>
            </a:r>
            <a:endParaRPr lang="en-GB" sz="2600" dirty="0"/>
          </a:p>
          <a:p>
            <a:pPr marL="533400" indent="-533400"/>
            <a:endParaRPr lang="en-US" sz="2600" dirty="0"/>
          </a:p>
        </p:txBody>
      </p:sp>
      <p:pic>
        <p:nvPicPr>
          <p:cNvPr id="6" name="Content Placeholder 5" descr="A book cover of a book&#10;&#10;Description automatically generated">
            <a:extLst>
              <a:ext uri="{FF2B5EF4-FFF2-40B4-BE49-F238E27FC236}">
                <a16:creationId xmlns:a16="http://schemas.microsoft.com/office/drawing/2014/main" id="{DCADF755-A9D3-EFAF-0629-64F6EA42569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87695" y="1600201"/>
            <a:ext cx="2959610" cy="3989040"/>
          </a:xfr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F7B4E-84C9-DA29-BB92-D9D7D2F5DD1F}"/>
              </a:ext>
            </a:extLst>
          </p:cNvPr>
          <p:cNvSpPr>
            <a:spLocks noGrp="1"/>
          </p:cNvSpPr>
          <p:nvPr>
            <p:ph type="title"/>
          </p:nvPr>
        </p:nvSpPr>
        <p:spPr/>
        <p:txBody>
          <a:bodyPr/>
          <a:lstStyle/>
          <a:p>
            <a:r>
              <a:rPr lang="de-DE" sz="4400" dirty="0"/>
              <a:t>Edward Said </a:t>
            </a:r>
            <a:r>
              <a:rPr lang="en-GB" sz="4800" dirty="0"/>
              <a:t> (1935-2003)</a:t>
            </a:r>
            <a:r>
              <a:rPr lang="de-DE" sz="4400" dirty="0"/>
              <a:t> </a:t>
            </a:r>
            <a:endParaRPr lang="en-GB" dirty="0"/>
          </a:p>
        </p:txBody>
      </p:sp>
      <p:sp>
        <p:nvSpPr>
          <p:cNvPr id="3" name="Text Placeholder 2">
            <a:extLst>
              <a:ext uri="{FF2B5EF4-FFF2-40B4-BE49-F238E27FC236}">
                <a16:creationId xmlns:a16="http://schemas.microsoft.com/office/drawing/2014/main" id="{21567026-530D-26A9-BEB0-C3E9450D2EFD}"/>
              </a:ext>
            </a:extLst>
          </p:cNvPr>
          <p:cNvSpPr>
            <a:spLocks noGrp="1"/>
          </p:cNvSpPr>
          <p:nvPr>
            <p:ph type="body" sz="half" idx="1"/>
          </p:nvPr>
        </p:nvSpPr>
        <p:spPr/>
        <p:txBody>
          <a:bodyPr/>
          <a:lstStyle/>
          <a:p>
            <a:r>
              <a:rPr lang="en-GB" dirty="0"/>
              <a:t>Professor of English literature at the Columbia University, New York </a:t>
            </a:r>
          </a:p>
        </p:txBody>
      </p:sp>
      <p:pic>
        <p:nvPicPr>
          <p:cNvPr id="5" name="Content Placeholder 4" descr="Edward_Said">
            <a:extLst>
              <a:ext uri="{FF2B5EF4-FFF2-40B4-BE49-F238E27FC236}">
                <a16:creationId xmlns:a16="http://schemas.microsoft.com/office/drawing/2014/main" id="{3C1A4A9A-F96D-03DD-F364-754EB6B1B2BB}"/>
              </a:ext>
            </a:extLst>
          </p:cNvPr>
          <p:cNvPicPr>
            <a:picLocks noGrp="1" noChangeAspect="1" noChangeArrowheads="1"/>
          </p:cNvPicPr>
          <p:nvPr>
            <p:ph sz="half" idx="2"/>
          </p:nvPr>
        </p:nvPicPr>
        <p:blipFill>
          <a:blip r:embed="rId2" cstate="print"/>
          <a:srcRect/>
          <a:stretch>
            <a:fillRect/>
          </a:stretch>
        </p:blipFill>
        <p:spPr>
          <a:xfrm>
            <a:off x="5187834" y="1955410"/>
            <a:ext cx="2959331" cy="3815542"/>
          </a:xfrm>
          <a:noFill/>
          <a:ln/>
        </p:spPr>
      </p:pic>
    </p:spTree>
    <p:extLst>
      <p:ext uri="{BB962C8B-B14F-4D97-AF65-F5344CB8AC3E}">
        <p14:creationId xmlns:p14="http://schemas.microsoft.com/office/powerpoint/2010/main" val="1100525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normAutofit fontScale="90000"/>
          </a:bodyPr>
          <a:lstStyle/>
          <a:p>
            <a:r>
              <a:rPr lang="en-GB" sz="3600" dirty="0">
                <a:cs typeface="Times New Roman" pitchFamily="18" charset="0"/>
              </a:rPr>
              <a:t>Interplay between the Occident and the Orient </a:t>
            </a:r>
          </a:p>
        </p:txBody>
      </p:sp>
      <p:sp>
        <p:nvSpPr>
          <p:cNvPr id="66563" name="Rectangle 3"/>
          <p:cNvSpPr>
            <a:spLocks noGrp="1" noChangeArrowheads="1"/>
          </p:cNvSpPr>
          <p:nvPr>
            <p:ph type="body" sz="half" idx="1"/>
          </p:nvPr>
        </p:nvSpPr>
        <p:spPr>
          <a:xfrm>
            <a:off x="395537" y="1624013"/>
            <a:ext cx="5217864" cy="4211637"/>
          </a:xfrm>
        </p:spPr>
        <p:txBody>
          <a:bodyPr/>
          <a:lstStyle/>
          <a:p>
            <a:r>
              <a:rPr lang="en-GB" sz="2800" dirty="0"/>
              <a:t>Dichotomy between the reality of the East and the romantic notion of the Orient by the West </a:t>
            </a:r>
          </a:p>
          <a:p>
            <a:r>
              <a:rPr lang="en-GB" sz="2800" dirty="0"/>
              <a:t>“Orient has helped to define Europe (or the West) as its contrasting image, idea, personality” (Said)</a:t>
            </a:r>
          </a:p>
        </p:txBody>
      </p:sp>
      <p:pic>
        <p:nvPicPr>
          <p:cNvPr id="66564" name="Picture 4" descr="IngresBainTurc"/>
          <p:cNvPicPr>
            <a:picLocks noGrp="1" noChangeAspect="1" noChangeArrowheads="1"/>
          </p:cNvPicPr>
          <p:nvPr>
            <p:ph sz="quarter" idx="2"/>
          </p:nvPr>
        </p:nvPicPr>
        <p:blipFill>
          <a:blip r:embed="rId3" cstate="print"/>
          <a:srcRect/>
          <a:stretch>
            <a:fillRect/>
          </a:stretch>
        </p:blipFill>
        <p:spPr>
          <a:xfrm>
            <a:off x="6701852" y="1268760"/>
            <a:ext cx="1981200" cy="1981200"/>
          </a:xfrm>
          <a:noFill/>
          <a:ln/>
        </p:spPr>
      </p:pic>
      <p:pic>
        <p:nvPicPr>
          <p:cNvPr id="66565" name="Picture 5" descr="Femme_Vina"/>
          <p:cNvPicPr>
            <a:picLocks noGrp="1" noChangeAspect="1" noChangeArrowheads="1"/>
          </p:cNvPicPr>
          <p:nvPr>
            <p:ph sz="quarter" idx="3"/>
          </p:nvPr>
        </p:nvPicPr>
        <p:blipFill>
          <a:blip r:embed="rId4" cstate="print"/>
          <a:srcRect/>
          <a:stretch>
            <a:fillRect/>
          </a:stretch>
        </p:blipFill>
        <p:spPr>
          <a:xfrm>
            <a:off x="6701852" y="3608040"/>
            <a:ext cx="1387475" cy="1981200"/>
          </a:xfrm>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905E6ED-EA3E-05D6-E990-7E2DF23ADBB6}"/>
              </a:ext>
            </a:extLst>
          </p:cNvPr>
          <p:cNvSpPr>
            <a:spLocks noGrp="1"/>
          </p:cNvSpPr>
          <p:nvPr>
            <p:ph type="title"/>
          </p:nvPr>
        </p:nvSpPr>
        <p:spPr/>
        <p:txBody>
          <a:bodyPr/>
          <a:lstStyle/>
          <a:p>
            <a:r>
              <a:rPr lang="en-GB" dirty="0"/>
              <a:t>Said criticises that </a:t>
            </a:r>
          </a:p>
        </p:txBody>
      </p:sp>
      <p:sp>
        <p:nvSpPr>
          <p:cNvPr id="7" name="Content Placeholder 6">
            <a:extLst>
              <a:ext uri="{FF2B5EF4-FFF2-40B4-BE49-F238E27FC236}">
                <a16:creationId xmlns:a16="http://schemas.microsoft.com/office/drawing/2014/main" id="{6D68A710-5784-D378-12AC-2676C0CEB6E6}"/>
              </a:ext>
            </a:extLst>
          </p:cNvPr>
          <p:cNvSpPr>
            <a:spLocks noGrp="1"/>
          </p:cNvSpPr>
          <p:nvPr>
            <p:ph idx="1"/>
          </p:nvPr>
        </p:nvSpPr>
        <p:spPr/>
        <p:txBody>
          <a:bodyPr>
            <a:normAutofit lnSpcReduction="10000"/>
          </a:bodyPr>
          <a:lstStyle/>
          <a:p>
            <a:r>
              <a:rPr lang="en-GB" dirty="0"/>
              <a:t>The West views the Middle East and Asia with prejudice and racism </a:t>
            </a:r>
          </a:p>
          <a:p>
            <a:r>
              <a:rPr lang="en-GB" dirty="0"/>
              <a:t>For the West, these areas are backward and unaware of their own history and culture </a:t>
            </a:r>
          </a:p>
          <a:p>
            <a:r>
              <a:rPr lang="en-GB" dirty="0"/>
              <a:t>The West has created a rich culture, history and promising future – the content of Orientalism </a:t>
            </a:r>
          </a:p>
        </p:txBody>
      </p:sp>
    </p:spTree>
    <p:extLst>
      <p:ext uri="{BB962C8B-B14F-4D97-AF65-F5344CB8AC3E}">
        <p14:creationId xmlns:p14="http://schemas.microsoft.com/office/powerpoint/2010/main" val="346218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normAutofit fontScale="90000"/>
          </a:bodyPr>
          <a:lstStyle/>
          <a:p>
            <a:r>
              <a:rPr lang="en-GB" dirty="0"/>
              <a:t>Three ways of Orientalism according to Said </a:t>
            </a:r>
          </a:p>
        </p:txBody>
      </p:sp>
      <p:sp>
        <p:nvSpPr>
          <p:cNvPr id="68611" name="Rectangle 3"/>
          <p:cNvSpPr>
            <a:spLocks noGrp="1" noChangeArrowheads="1"/>
          </p:cNvSpPr>
          <p:nvPr>
            <p:ph idx="1"/>
          </p:nvPr>
        </p:nvSpPr>
        <p:spPr/>
        <p:txBody>
          <a:bodyPr>
            <a:normAutofit/>
          </a:bodyPr>
          <a:lstStyle/>
          <a:p>
            <a:pPr>
              <a:lnSpc>
                <a:spcPct val="90000"/>
              </a:lnSpc>
            </a:pPr>
            <a:r>
              <a:rPr lang="en-GB" sz="2800" dirty="0"/>
              <a:t>1) the Orientalist who teaches, writes about or researches the Orient; </a:t>
            </a:r>
          </a:p>
          <a:p>
            <a:pPr>
              <a:lnSpc>
                <a:spcPct val="90000"/>
              </a:lnSpc>
            </a:pPr>
            <a:endParaRPr lang="en-GB" sz="2800" dirty="0"/>
          </a:p>
          <a:p>
            <a:pPr>
              <a:lnSpc>
                <a:spcPct val="90000"/>
              </a:lnSpc>
            </a:pPr>
            <a:r>
              <a:rPr lang="en-GB" sz="2800" dirty="0"/>
              <a:t>= the academic study of the Orient (still visible in Orient Studies departments at some universities) </a:t>
            </a:r>
          </a:p>
          <a:p>
            <a:pPr>
              <a:lnSpc>
                <a:spcPct val="90000"/>
              </a:lnSpc>
            </a:pP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9C9E30-4156-A6E3-40C2-FBB33B80D319}"/>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F5157B49-7AD8-91A6-0D14-5B011574A42B}"/>
              </a:ext>
            </a:extLst>
          </p:cNvPr>
          <p:cNvSpPr>
            <a:spLocks noGrp="1"/>
          </p:cNvSpPr>
          <p:nvPr>
            <p:ph idx="1"/>
          </p:nvPr>
        </p:nvSpPr>
        <p:spPr/>
        <p:txBody>
          <a:bodyPr>
            <a:normAutofit/>
          </a:bodyPr>
          <a:lstStyle/>
          <a:p>
            <a:pPr>
              <a:lnSpc>
                <a:spcPct val="90000"/>
              </a:lnSpc>
            </a:pPr>
            <a:r>
              <a:rPr lang="en-GB" sz="3200" dirty="0"/>
              <a:t>2) Orientalism as style of thought;</a:t>
            </a:r>
          </a:p>
          <a:p>
            <a:pPr>
              <a:lnSpc>
                <a:spcPct val="90000"/>
              </a:lnSpc>
            </a:pPr>
            <a:endParaRPr lang="en-GB" dirty="0"/>
          </a:p>
          <a:p>
            <a:pPr>
              <a:lnSpc>
                <a:spcPct val="90000"/>
              </a:lnSpc>
            </a:pPr>
            <a:endParaRPr lang="en-GB" sz="3200" dirty="0"/>
          </a:p>
          <a:p>
            <a:pPr>
              <a:lnSpc>
                <a:spcPct val="90000"/>
              </a:lnSpc>
            </a:pPr>
            <a:r>
              <a:rPr lang="en-GB" dirty="0"/>
              <a:t>= a mind-set founded on the dichotomy of East and West</a:t>
            </a:r>
            <a:r>
              <a:rPr lang="en-GB" sz="3200" dirty="0"/>
              <a:t> </a:t>
            </a:r>
          </a:p>
          <a:p>
            <a:pPr>
              <a:lnSpc>
                <a:spcPct val="90000"/>
              </a:lnSpc>
            </a:pPr>
            <a:endParaRPr lang="en-GB" dirty="0"/>
          </a:p>
        </p:txBody>
      </p:sp>
    </p:spTree>
    <p:extLst>
      <p:ext uri="{BB962C8B-B14F-4D97-AF65-F5344CB8AC3E}">
        <p14:creationId xmlns:p14="http://schemas.microsoft.com/office/powerpoint/2010/main" val="1244680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F05B-9553-1B1E-0861-9E17A10BD9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0BC86C-264A-E54A-8F76-BD1B3E6C7C58}"/>
              </a:ext>
            </a:extLst>
          </p:cNvPr>
          <p:cNvSpPr>
            <a:spLocks noGrp="1"/>
          </p:cNvSpPr>
          <p:nvPr>
            <p:ph idx="1"/>
          </p:nvPr>
        </p:nvSpPr>
        <p:spPr/>
        <p:txBody>
          <a:bodyPr>
            <a:normAutofit/>
          </a:bodyPr>
          <a:lstStyle/>
          <a:p>
            <a:r>
              <a:rPr lang="en-GB" dirty="0"/>
              <a:t>3) </a:t>
            </a:r>
            <a:r>
              <a:rPr lang="en-GB" sz="3200" dirty="0"/>
              <a:t>Orientalism as the corporate institution authorized to dominate, control and subjugate the people and cultures of the East </a:t>
            </a:r>
          </a:p>
          <a:p>
            <a:endParaRPr lang="en-GB" dirty="0"/>
          </a:p>
          <a:p>
            <a:r>
              <a:rPr lang="en-GB" dirty="0"/>
              <a:t>= such as colonial offices </a:t>
            </a:r>
          </a:p>
        </p:txBody>
      </p:sp>
    </p:spTree>
    <p:extLst>
      <p:ext uri="{BB962C8B-B14F-4D97-AF65-F5344CB8AC3E}">
        <p14:creationId xmlns:p14="http://schemas.microsoft.com/office/powerpoint/2010/main" val="4007013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ADC15-66CD-018D-89BB-F91411E6095C}"/>
              </a:ext>
            </a:extLst>
          </p:cNvPr>
          <p:cNvSpPr>
            <a:spLocks noGrp="1"/>
          </p:cNvSpPr>
          <p:nvPr>
            <p:ph type="title"/>
          </p:nvPr>
        </p:nvSpPr>
        <p:spPr/>
        <p:txBody>
          <a:bodyPr/>
          <a:lstStyle/>
          <a:p>
            <a:r>
              <a:rPr lang="en-GB" dirty="0"/>
              <a:t>In Said’s word it is …</a:t>
            </a:r>
          </a:p>
        </p:txBody>
      </p:sp>
      <p:sp>
        <p:nvSpPr>
          <p:cNvPr id="3" name="Content Placeholder 2">
            <a:extLst>
              <a:ext uri="{FF2B5EF4-FFF2-40B4-BE49-F238E27FC236}">
                <a16:creationId xmlns:a16="http://schemas.microsoft.com/office/drawing/2014/main" id="{B4737EAB-9C81-1B24-9911-802C7A99C1D6}"/>
              </a:ext>
            </a:extLst>
          </p:cNvPr>
          <p:cNvSpPr>
            <a:spLocks noGrp="1"/>
          </p:cNvSpPr>
          <p:nvPr>
            <p:ph idx="1"/>
          </p:nvPr>
        </p:nvSpPr>
        <p:spPr/>
        <p:txBody>
          <a:bodyPr/>
          <a:lstStyle/>
          <a:p>
            <a:r>
              <a:rPr lang="en-GB" sz="3200" dirty="0"/>
              <a:t>“the corporate institution for dealing with the Orient – dealing with it by making statements about it, authorizing views of it, describing it, teaching it, settling it, ruling over it: in short, Orientalism as a Western style for dominating, restructuring and having authority over the orient.” </a:t>
            </a:r>
            <a:endParaRPr lang="en-GB" dirty="0"/>
          </a:p>
          <a:p>
            <a:endParaRPr lang="en-GB" dirty="0"/>
          </a:p>
        </p:txBody>
      </p:sp>
    </p:spTree>
    <p:extLst>
      <p:ext uri="{BB962C8B-B14F-4D97-AF65-F5344CB8AC3E}">
        <p14:creationId xmlns:p14="http://schemas.microsoft.com/office/powerpoint/2010/main" val="3470932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D3FFB-BFAB-ECA1-7E00-3BBBB0C5CB88}"/>
              </a:ext>
            </a:extLst>
          </p:cNvPr>
          <p:cNvSpPr>
            <a:spLocks noGrp="1"/>
          </p:cNvSpPr>
          <p:nvPr>
            <p:ph type="title"/>
          </p:nvPr>
        </p:nvSpPr>
        <p:spPr/>
        <p:txBody>
          <a:bodyPr>
            <a:normAutofit fontScale="90000"/>
          </a:bodyPr>
          <a:lstStyle/>
          <a:p>
            <a:r>
              <a:rPr lang="en-GB" dirty="0"/>
              <a:t>Why does it matter for the study of religions?</a:t>
            </a:r>
          </a:p>
        </p:txBody>
      </p:sp>
      <p:sp>
        <p:nvSpPr>
          <p:cNvPr id="3" name="Content Placeholder 2">
            <a:extLst>
              <a:ext uri="{FF2B5EF4-FFF2-40B4-BE49-F238E27FC236}">
                <a16:creationId xmlns:a16="http://schemas.microsoft.com/office/drawing/2014/main" id="{106D93ED-EB17-A935-EC99-B980090BC2C7}"/>
              </a:ext>
            </a:extLst>
          </p:cNvPr>
          <p:cNvSpPr>
            <a:spLocks noGrp="1"/>
          </p:cNvSpPr>
          <p:nvPr>
            <p:ph idx="1"/>
          </p:nvPr>
        </p:nvSpPr>
        <p:spPr/>
        <p:txBody>
          <a:bodyPr/>
          <a:lstStyle/>
          <a:p>
            <a:r>
              <a:rPr lang="en-GB" dirty="0"/>
              <a:t>Said’s book is important because it draws our attention on the way other cultures and religions have been studied in the past and how these studies influenced our discipline</a:t>
            </a:r>
          </a:p>
        </p:txBody>
      </p:sp>
    </p:spTree>
    <p:extLst>
      <p:ext uri="{BB962C8B-B14F-4D97-AF65-F5344CB8AC3E}">
        <p14:creationId xmlns:p14="http://schemas.microsoft.com/office/powerpoint/2010/main" val="1812005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dirty="0"/>
              <a:t>Talal Asad argues that ..</a:t>
            </a:r>
          </a:p>
        </p:txBody>
      </p:sp>
      <p:sp>
        <p:nvSpPr>
          <p:cNvPr id="57347" name="Rectangle 3"/>
          <p:cNvSpPr>
            <a:spLocks noGrp="1" noChangeArrowheads="1"/>
          </p:cNvSpPr>
          <p:nvPr>
            <p:ph type="body" idx="1"/>
          </p:nvPr>
        </p:nvSpPr>
        <p:spPr/>
        <p:txBody>
          <a:bodyPr/>
          <a:lstStyle/>
          <a:p>
            <a:r>
              <a:rPr lang="en-GB" sz="2800" dirty="0"/>
              <a:t>We cannot separate religious symbols from nonreligious symbols because religious symbols cannot be understood as “independently of their historical relations with nonreligious symbols or of their articulations in and of social life, in which work and power are always crucial” (Asad, p. 53)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1B40-1BCC-EFAE-FFA0-2CF71C7D026C}"/>
              </a:ext>
            </a:extLst>
          </p:cNvPr>
          <p:cNvSpPr>
            <a:spLocks noGrp="1"/>
          </p:cNvSpPr>
          <p:nvPr>
            <p:ph type="title"/>
          </p:nvPr>
        </p:nvSpPr>
        <p:spPr/>
        <p:txBody>
          <a:bodyPr/>
          <a:lstStyle/>
          <a:p>
            <a:r>
              <a:rPr lang="en-GB" dirty="0"/>
              <a:t>Asad insists that …</a:t>
            </a:r>
          </a:p>
        </p:txBody>
      </p:sp>
      <p:sp>
        <p:nvSpPr>
          <p:cNvPr id="3" name="Content Placeholder 2">
            <a:extLst>
              <a:ext uri="{FF2B5EF4-FFF2-40B4-BE49-F238E27FC236}">
                <a16:creationId xmlns:a16="http://schemas.microsoft.com/office/drawing/2014/main" id="{C0F1BCD6-A2BB-6A8C-847D-7CD333A41202}"/>
              </a:ext>
            </a:extLst>
          </p:cNvPr>
          <p:cNvSpPr>
            <a:spLocks noGrp="1"/>
          </p:cNvSpPr>
          <p:nvPr>
            <p:ph idx="1"/>
          </p:nvPr>
        </p:nvSpPr>
        <p:spPr/>
        <p:txBody>
          <a:bodyPr/>
          <a:lstStyle/>
          <a:p>
            <a:r>
              <a:rPr lang="en-GB" sz="3200" dirty="0"/>
              <a:t>The concept Religion is an invention of the enlightenment and should not be studied as a separate entity.</a:t>
            </a:r>
          </a:p>
          <a:p>
            <a:endParaRPr lang="en-GB" dirty="0"/>
          </a:p>
          <a:p>
            <a:r>
              <a:rPr lang="en-GB" dirty="0"/>
              <a:t>-&gt; we need to understand religion within its context, political, historical and cultural </a:t>
            </a:r>
          </a:p>
        </p:txBody>
      </p:sp>
    </p:spTree>
    <p:extLst>
      <p:ext uri="{BB962C8B-B14F-4D97-AF65-F5344CB8AC3E}">
        <p14:creationId xmlns:p14="http://schemas.microsoft.com/office/powerpoint/2010/main" val="3696366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E19E0-8B92-3554-3C9B-5D74915D2B42}"/>
              </a:ext>
            </a:extLst>
          </p:cNvPr>
          <p:cNvSpPr>
            <a:spLocks noGrp="1"/>
          </p:cNvSpPr>
          <p:nvPr>
            <p:ph type="title"/>
          </p:nvPr>
        </p:nvSpPr>
        <p:spPr/>
        <p:txBody>
          <a:bodyPr/>
          <a:lstStyle/>
          <a:p>
            <a:r>
              <a:rPr lang="en-GB" dirty="0"/>
              <a:t>What is beyond Orientalism?</a:t>
            </a:r>
          </a:p>
        </p:txBody>
      </p:sp>
      <p:sp>
        <p:nvSpPr>
          <p:cNvPr id="3" name="Content Placeholder 2">
            <a:extLst>
              <a:ext uri="{FF2B5EF4-FFF2-40B4-BE49-F238E27FC236}">
                <a16:creationId xmlns:a16="http://schemas.microsoft.com/office/drawing/2014/main" id="{8D1D954F-94BF-FC5B-B663-AB8B2EAB4941}"/>
              </a:ext>
            </a:extLst>
          </p:cNvPr>
          <p:cNvSpPr>
            <a:spLocks noGrp="1"/>
          </p:cNvSpPr>
          <p:nvPr>
            <p:ph idx="1"/>
          </p:nvPr>
        </p:nvSpPr>
        <p:spPr/>
        <p:txBody>
          <a:bodyPr/>
          <a:lstStyle/>
          <a:p>
            <a:r>
              <a:rPr lang="en-GB" dirty="0"/>
              <a:t>Richard King questions the assumption that scholars who have taken the post-colonial turn “can now claim to be free from complicity with regimes of domination” (p. 18)</a:t>
            </a:r>
          </a:p>
        </p:txBody>
      </p:sp>
    </p:spTree>
    <p:extLst>
      <p:ext uri="{BB962C8B-B14F-4D97-AF65-F5344CB8AC3E}">
        <p14:creationId xmlns:p14="http://schemas.microsoft.com/office/powerpoint/2010/main" val="2994575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489F-3A7B-26D3-71C0-D3589D53325E}"/>
              </a:ext>
            </a:extLst>
          </p:cNvPr>
          <p:cNvSpPr>
            <a:spLocks noGrp="1"/>
          </p:cNvSpPr>
          <p:nvPr>
            <p:ph type="title"/>
          </p:nvPr>
        </p:nvSpPr>
        <p:spPr/>
        <p:txBody>
          <a:bodyPr>
            <a:normAutofit/>
          </a:bodyPr>
          <a:lstStyle/>
          <a:p>
            <a:r>
              <a:rPr lang="en-GB" dirty="0"/>
              <a:t>According to King </a:t>
            </a:r>
          </a:p>
        </p:txBody>
      </p:sp>
      <p:sp>
        <p:nvSpPr>
          <p:cNvPr id="3" name="Content Placeholder 2">
            <a:extLst>
              <a:ext uri="{FF2B5EF4-FFF2-40B4-BE49-F238E27FC236}">
                <a16:creationId xmlns:a16="http://schemas.microsoft.com/office/drawing/2014/main" id="{26C3F473-8632-C64E-A1BE-2DEC567A8E82}"/>
              </a:ext>
            </a:extLst>
          </p:cNvPr>
          <p:cNvSpPr>
            <a:spLocks noGrp="1"/>
          </p:cNvSpPr>
          <p:nvPr>
            <p:ph idx="1"/>
          </p:nvPr>
        </p:nvSpPr>
        <p:spPr/>
        <p:txBody>
          <a:bodyPr>
            <a:normAutofit lnSpcReduction="10000"/>
          </a:bodyPr>
          <a:lstStyle/>
          <a:p>
            <a:r>
              <a:rPr lang="en-GB" dirty="0"/>
              <a:t>North/South has replaced East/West divide </a:t>
            </a:r>
          </a:p>
          <a:p>
            <a:r>
              <a:rPr lang="en-GB" dirty="0"/>
              <a:t>“Difference is perceived in oppositional rather than pluralistic terms, and differences between cultures become fetishized at the same time as internal heterogeneities within each culture are effaced.” (p. 188) </a:t>
            </a:r>
          </a:p>
        </p:txBody>
      </p:sp>
    </p:spTree>
    <p:extLst>
      <p:ext uri="{BB962C8B-B14F-4D97-AF65-F5344CB8AC3E}">
        <p14:creationId xmlns:p14="http://schemas.microsoft.com/office/powerpoint/2010/main" val="827157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CD4C4-4EF3-0749-E3FF-38355C13F352}"/>
              </a:ext>
            </a:extLst>
          </p:cNvPr>
          <p:cNvSpPr>
            <a:spLocks noGrp="1"/>
          </p:cNvSpPr>
          <p:nvPr>
            <p:ph type="title"/>
          </p:nvPr>
        </p:nvSpPr>
        <p:spPr/>
        <p:txBody>
          <a:bodyPr/>
          <a:lstStyle/>
          <a:p>
            <a:r>
              <a:rPr lang="en-GB" dirty="0"/>
              <a:t>Myth of homogeneity</a:t>
            </a:r>
          </a:p>
        </p:txBody>
      </p:sp>
      <p:sp>
        <p:nvSpPr>
          <p:cNvPr id="3" name="Content Placeholder 2">
            <a:extLst>
              <a:ext uri="{FF2B5EF4-FFF2-40B4-BE49-F238E27FC236}">
                <a16:creationId xmlns:a16="http://schemas.microsoft.com/office/drawing/2014/main" id="{F7486016-50DD-C397-4D31-61319DC232A5}"/>
              </a:ext>
            </a:extLst>
          </p:cNvPr>
          <p:cNvSpPr>
            <a:spLocks noGrp="1"/>
          </p:cNvSpPr>
          <p:nvPr>
            <p:ph idx="1"/>
          </p:nvPr>
        </p:nvSpPr>
        <p:spPr/>
        <p:txBody>
          <a:bodyPr>
            <a:normAutofit fontScale="92500"/>
          </a:bodyPr>
          <a:lstStyle/>
          <a:p>
            <a:r>
              <a:rPr lang="en-GB" dirty="0"/>
              <a:t>King argues against the applicability of globalized, highly abstract and univocal systems of thought onto the religious experiences of humankind because such an approach provides us only with an overly homogenized picture of human cultural diversity that is also a homogenized picture of the religious traditions (p. 98).</a:t>
            </a:r>
          </a:p>
        </p:txBody>
      </p:sp>
    </p:spTree>
    <p:extLst>
      <p:ext uri="{BB962C8B-B14F-4D97-AF65-F5344CB8AC3E}">
        <p14:creationId xmlns:p14="http://schemas.microsoft.com/office/powerpoint/2010/main" val="1164906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806450"/>
            <a:ext cx="8229600" cy="611188"/>
          </a:xfrm>
        </p:spPr>
        <p:txBody>
          <a:bodyPr>
            <a:normAutofit fontScale="90000"/>
          </a:bodyPr>
          <a:lstStyle/>
          <a:p>
            <a:r>
              <a:rPr lang="en-US" dirty="0"/>
              <a:t>Richard King argues that …</a:t>
            </a:r>
          </a:p>
        </p:txBody>
      </p:sp>
      <p:sp>
        <p:nvSpPr>
          <p:cNvPr id="71683" name="Rectangle 3"/>
          <p:cNvSpPr>
            <a:spLocks noGrp="1" noChangeArrowheads="1"/>
          </p:cNvSpPr>
          <p:nvPr>
            <p:ph type="body" idx="1"/>
          </p:nvPr>
        </p:nvSpPr>
        <p:spPr/>
        <p:txBody>
          <a:bodyPr>
            <a:normAutofit/>
          </a:bodyPr>
          <a:lstStyle/>
          <a:p>
            <a:pPr>
              <a:lnSpc>
                <a:spcPct val="90000"/>
              </a:lnSpc>
            </a:pPr>
            <a:r>
              <a:rPr lang="en-GB" sz="2800" dirty="0"/>
              <a:t>The study of religions can learn from Said and the scholars in his tradition to be aware of the ongoing influence of colonialism upon the representations of others and also of us.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216C-494C-B119-26AD-C58566AA21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3C3F3F-7DBD-4D04-E835-1C505700210B}"/>
              </a:ext>
            </a:extLst>
          </p:cNvPr>
          <p:cNvSpPr>
            <a:spLocks noGrp="1"/>
          </p:cNvSpPr>
          <p:nvPr>
            <p:ph idx="1"/>
          </p:nvPr>
        </p:nvSpPr>
        <p:spPr/>
        <p:txBody>
          <a:bodyPr/>
          <a:lstStyle/>
          <a:p>
            <a:pPr>
              <a:lnSpc>
                <a:spcPct val="90000"/>
              </a:lnSpc>
            </a:pPr>
            <a:r>
              <a:rPr lang="en-GB" sz="3200" dirty="0"/>
              <a:t>We have to be aware of alternative ways of understanding and representing human diversity. </a:t>
            </a:r>
          </a:p>
          <a:p>
            <a:pPr>
              <a:lnSpc>
                <a:spcPct val="90000"/>
              </a:lnSpc>
            </a:pPr>
            <a:r>
              <a:rPr lang="en-GB" sz="3200" dirty="0"/>
              <a:t>The study of religions plays “a key role in the quest for greater understanding of the various cultures, peoples and forms of life that make up the world in which we live.” (King, p. 287)</a:t>
            </a:r>
            <a:endParaRPr lang="en-US" sz="3200" dirty="0"/>
          </a:p>
          <a:p>
            <a:endParaRPr lang="en-GB" dirty="0"/>
          </a:p>
        </p:txBody>
      </p:sp>
    </p:spTree>
    <p:extLst>
      <p:ext uri="{BB962C8B-B14F-4D97-AF65-F5344CB8AC3E}">
        <p14:creationId xmlns:p14="http://schemas.microsoft.com/office/powerpoint/2010/main" val="2809135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Post-Colonial Turn </a:t>
            </a:r>
            <a:endParaRPr lang="en-US"/>
          </a:p>
        </p:txBody>
      </p:sp>
      <p:sp>
        <p:nvSpPr>
          <p:cNvPr id="70659" name="Rectangle 3"/>
          <p:cNvSpPr>
            <a:spLocks noGrp="1" noChangeArrowheads="1"/>
          </p:cNvSpPr>
          <p:nvPr>
            <p:ph type="body" idx="1"/>
          </p:nvPr>
        </p:nvSpPr>
        <p:spPr/>
        <p:txBody>
          <a:bodyPr>
            <a:normAutofit lnSpcReduction="10000"/>
          </a:bodyPr>
          <a:lstStyle/>
          <a:p>
            <a:r>
              <a:rPr lang="en-GB"/>
              <a:t>“What is required of the study of Indian culture and ‘religion’ in a postcolonial context is an attempt to think across or beyond traditional Orientalist representations – to ‘transgress the boundaries’ imposed by normative Western models of ‘religion’.” (Richard King) </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7B5D-D328-9A0C-E38E-98EA3B065DF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9E83D56-88B2-C8C5-2276-C639FDDD04C5}"/>
              </a:ext>
            </a:extLst>
          </p:cNvPr>
          <p:cNvSpPr>
            <a:spLocks noGrp="1"/>
          </p:cNvSpPr>
          <p:nvPr>
            <p:ph idx="1"/>
          </p:nvPr>
        </p:nvSpPr>
        <p:spPr/>
        <p:txBody>
          <a:bodyPr/>
          <a:lstStyle/>
          <a:p>
            <a:r>
              <a:rPr lang="en-GB" dirty="0"/>
              <a:t>Religion is useful for the purpose of examining one aspect of human experience </a:t>
            </a:r>
          </a:p>
          <a:p>
            <a:r>
              <a:rPr lang="en-GB" dirty="0"/>
              <a:t>We need to learn from Said “an awareness of the political nature of knowledge itself” (p. 287)</a:t>
            </a:r>
          </a:p>
        </p:txBody>
      </p:sp>
    </p:spTree>
    <p:extLst>
      <p:ext uri="{BB962C8B-B14F-4D97-AF65-F5344CB8AC3E}">
        <p14:creationId xmlns:p14="http://schemas.microsoft.com/office/powerpoint/2010/main" val="1531090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806450"/>
            <a:ext cx="8229600" cy="611188"/>
          </a:xfrm>
        </p:spPr>
        <p:txBody>
          <a:bodyPr>
            <a:normAutofit fontScale="90000"/>
          </a:bodyPr>
          <a:lstStyle/>
          <a:p>
            <a:endParaRPr lang="en-US" dirty="0"/>
          </a:p>
        </p:txBody>
      </p:sp>
      <p:sp>
        <p:nvSpPr>
          <p:cNvPr id="71683" name="Rectangle 3"/>
          <p:cNvSpPr>
            <a:spLocks noGrp="1" noChangeArrowheads="1"/>
          </p:cNvSpPr>
          <p:nvPr>
            <p:ph type="body" idx="1"/>
          </p:nvPr>
        </p:nvSpPr>
        <p:spPr/>
        <p:txBody>
          <a:bodyPr>
            <a:normAutofit/>
          </a:bodyPr>
          <a:lstStyle/>
          <a:p>
            <a:pPr>
              <a:lnSpc>
                <a:spcPct val="90000"/>
              </a:lnSpc>
            </a:pPr>
            <a:r>
              <a:rPr lang="en-GB" sz="2800" dirty="0"/>
              <a:t>The study of religions plays “a key role in the quest for greater understanding of the various cultures, peoples and forms of life that make up the world in which we live.” (King, p. 287)</a:t>
            </a:r>
            <a:endParaRPr lang="en-US" sz="28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838</TotalTime>
  <Words>1698</Words>
  <Application>Microsoft Office PowerPoint</Application>
  <PresentationFormat>On-screen Show (4:3)</PresentationFormat>
  <Paragraphs>88</Paragraphs>
  <Slides>23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Times New Roman</vt:lpstr>
      <vt:lpstr>20140311PresentationUWTSDTemplate</vt:lpstr>
      <vt:lpstr>Exploring the Study of Religion and Theology  </vt:lpstr>
      <vt:lpstr>Orientalism</vt:lpstr>
      <vt:lpstr>Reading for today</vt:lpstr>
      <vt:lpstr>The Orient</vt:lpstr>
      <vt:lpstr>Edward Said  (1935-2003) </vt:lpstr>
      <vt:lpstr>Edward Said  (1935-2003) </vt:lpstr>
      <vt:lpstr>Interplay between the Occident and the Orient </vt:lpstr>
      <vt:lpstr>Said criticises that </vt:lpstr>
      <vt:lpstr>Three ways of Orientalism according to Said </vt:lpstr>
      <vt:lpstr>PowerPoint Presentation</vt:lpstr>
      <vt:lpstr>PowerPoint Presentation</vt:lpstr>
      <vt:lpstr>In Said’s word it is …</vt:lpstr>
      <vt:lpstr>Why does it matter for the study of religions?</vt:lpstr>
      <vt:lpstr>Talal Asad argues that ..</vt:lpstr>
      <vt:lpstr>Asad insists that …</vt:lpstr>
      <vt:lpstr>What is beyond Orientalism?</vt:lpstr>
      <vt:lpstr>According to King </vt:lpstr>
      <vt:lpstr>Myth of homogeneity</vt:lpstr>
      <vt:lpstr>Richard King argues that …</vt:lpstr>
      <vt:lpstr>PowerPoint Presentation</vt:lpstr>
      <vt:lpstr>Post-Colonial Turn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108</cp:revision>
  <cp:lastPrinted>2017-03-06T16:11:16Z</cp:lastPrinted>
  <dcterms:created xsi:type="dcterms:W3CDTF">2015-04-14T15:21:28Z</dcterms:created>
  <dcterms:modified xsi:type="dcterms:W3CDTF">2023-11-29T16:30:37Z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