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nny Angelozzi" initials="GA" lastIdx="0" clrIdx="0">
    <p:extLst>
      <p:ext uri="{19B8F6BF-5375-455C-9EA6-DF929625EA0E}">
        <p15:presenceInfo xmlns:p15="http://schemas.microsoft.com/office/powerpoint/2012/main" userId="2a23cd03d27fdde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75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7/30/2020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hospitalitynet.org/opinion/4071106.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6000" dirty="0" smtClean="0">
                <a:solidFill>
                  <a:srgbClr val="FF0000"/>
                </a:solidFill>
                <a:latin typeface="Arial" panose="020B0604020202020204" pitchFamily="34" charset="0"/>
                <a:cs typeface="Arial" panose="020B0604020202020204" pitchFamily="34" charset="0"/>
              </a:rPr>
              <a:t>Contemporary issues affecting hospitality industry</a:t>
            </a:r>
            <a:endParaRPr lang="en-GB" sz="6000" dirty="0">
              <a:solidFill>
                <a:srgbClr val="FF0000"/>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pPr algn="ctr"/>
            <a:r>
              <a:rPr lang="en-US" sz="3200" dirty="0" smtClean="0">
                <a:solidFill>
                  <a:srgbClr val="FF0000"/>
                </a:solidFill>
                <a:latin typeface="Arial" panose="020B0604020202020204" pitchFamily="34" charset="0"/>
                <a:cs typeface="Arial" panose="020B0604020202020204" pitchFamily="34" charset="0"/>
              </a:rPr>
              <a:t>“Marriott Hotel”</a:t>
            </a:r>
            <a:endParaRPr lang="en-GB" sz="32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096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7790" y="509625"/>
            <a:ext cx="8911687" cy="1280890"/>
          </a:xfrm>
        </p:spPr>
        <p:txBody>
          <a:bodyPr/>
          <a:lstStyle/>
          <a:p>
            <a:r>
              <a:rPr lang="en-US" b="1" dirty="0" smtClean="0">
                <a:solidFill>
                  <a:srgbClr val="FF0000"/>
                </a:solidFill>
                <a:latin typeface="Arial" panose="020B0604020202020204" pitchFamily="34" charset="0"/>
                <a:cs typeface="Arial" panose="020B0604020202020204" pitchFamily="34" charset="0"/>
              </a:rPr>
              <a:t>What is globalization?</a:t>
            </a:r>
            <a:endParaRPr lang="en-GB" b="1"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89212" y="1291472"/>
            <a:ext cx="8915400" cy="4619750"/>
          </a:xfrm>
        </p:spPr>
        <p:txBody>
          <a:bodyPr/>
          <a:lstStyle/>
          <a:p>
            <a:r>
              <a:rPr lang="en-GB" sz="2400" b="1" dirty="0">
                <a:latin typeface="Arial" panose="020B0604020202020204" pitchFamily="34" charset="0"/>
                <a:cs typeface="Arial" panose="020B0604020202020204" pitchFamily="34" charset="0"/>
              </a:rPr>
              <a:t> </a:t>
            </a:r>
            <a:r>
              <a:rPr lang="en-GB" sz="2400" b="1" dirty="0" smtClean="0">
                <a:latin typeface="Arial" panose="020B0604020202020204" pitchFamily="34" charset="0"/>
                <a:cs typeface="Arial" panose="020B0604020202020204" pitchFamily="34" charset="0"/>
              </a:rPr>
              <a:t>Globalization </a:t>
            </a:r>
            <a:r>
              <a:rPr lang="en-GB" sz="2400" dirty="0">
                <a:latin typeface="Arial" panose="020B0604020202020204" pitchFamily="34" charset="0"/>
                <a:cs typeface="Arial" panose="020B0604020202020204" pitchFamily="34" charset="0"/>
              </a:rPr>
              <a:t>is the speedup of exchange and movement in all the planet. One of the effect is that globalization increases and promotes interaction between countries and population in all the world.</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4641" y="3026004"/>
            <a:ext cx="8343256" cy="3170597"/>
          </a:xfrm>
          <a:prstGeom prst="rect">
            <a:avLst/>
          </a:prstGeom>
        </p:spPr>
      </p:pic>
    </p:spTree>
    <p:extLst>
      <p:ext uri="{BB962C8B-B14F-4D97-AF65-F5344CB8AC3E}">
        <p14:creationId xmlns:p14="http://schemas.microsoft.com/office/powerpoint/2010/main" val="1047426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04214" y="210886"/>
            <a:ext cx="9954705" cy="6321887"/>
          </a:xfrm>
          <a:prstGeom prst="rect">
            <a:avLst/>
          </a:prstGeom>
          <a:ln>
            <a:noFill/>
          </a:ln>
          <a:effectLst>
            <a:softEdge rad="112500"/>
          </a:effectLst>
        </p:spPr>
      </p:pic>
      <p:sp>
        <p:nvSpPr>
          <p:cNvPr id="5" name="TextBox 4"/>
          <p:cNvSpPr txBox="1"/>
          <p:nvPr/>
        </p:nvSpPr>
        <p:spPr>
          <a:xfrm>
            <a:off x="4194928" y="1461155"/>
            <a:ext cx="184731" cy="646331"/>
          </a:xfrm>
          <a:prstGeom prst="rect">
            <a:avLst/>
          </a:prstGeom>
          <a:noFill/>
        </p:spPr>
        <p:txBody>
          <a:bodyPr wrap="none" rtlCol="0">
            <a:spAutoFit/>
          </a:bodyPr>
          <a:lstStyle/>
          <a:p>
            <a:endParaRPr lang="en-GB" b="1" dirty="0" smtClean="0"/>
          </a:p>
          <a:p>
            <a:endParaRPr lang="en-GB" b="1" dirty="0"/>
          </a:p>
        </p:txBody>
      </p:sp>
    </p:spTree>
    <p:extLst>
      <p:ext uri="{BB962C8B-B14F-4D97-AF65-F5344CB8AC3E}">
        <p14:creationId xmlns:p14="http://schemas.microsoft.com/office/powerpoint/2010/main" val="1499602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latin typeface="Arial" panose="020B0604020202020204" pitchFamily="34" charset="0"/>
                <a:cs typeface="Arial" panose="020B0604020202020204" pitchFamily="34" charset="0"/>
              </a:rPr>
              <a:t>General contemporary issues</a:t>
            </a:r>
            <a:endParaRPr lang="en-GB" dirty="0">
              <a:solidFill>
                <a:srgbClr val="FF0000"/>
              </a:solidFill>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24101" y="1680970"/>
            <a:ext cx="5891753" cy="4748111"/>
          </a:xfrm>
          <a:prstGeom prst="rect">
            <a:avLst/>
          </a:prstGeom>
          <a:ln w="228600" cap="sq" cmpd="thickThin">
            <a:solidFill>
              <a:srgbClr val="000000"/>
            </a:solidFill>
            <a:prstDash val="solid"/>
            <a:miter lim="800000"/>
          </a:ln>
          <a:effectLst>
            <a:innerShdw blurRad="76200">
              <a:srgbClr val="000000"/>
            </a:innerShdw>
          </a:effectLst>
        </p:spPr>
      </p:pic>
      <p:sp>
        <p:nvSpPr>
          <p:cNvPr id="10" name="TextBox 9"/>
          <p:cNvSpPr txBox="1"/>
          <p:nvPr/>
        </p:nvSpPr>
        <p:spPr>
          <a:xfrm>
            <a:off x="4920793" y="1905000"/>
            <a:ext cx="3995062" cy="338554"/>
          </a:xfrm>
          <a:prstGeom prst="rect">
            <a:avLst/>
          </a:prstGeom>
          <a:solidFill>
            <a:schemeClr val="accent1">
              <a:lumMod val="60000"/>
              <a:lumOff val="40000"/>
            </a:schemeClr>
          </a:solidFill>
        </p:spPr>
        <p:txBody>
          <a:bodyPr wrap="square" rtlCol="0">
            <a:spAutoFit/>
          </a:bodyPr>
          <a:lstStyle/>
          <a:p>
            <a:r>
              <a:rPr lang="en-US" sz="1600" dirty="0" smtClean="0"/>
              <a:t>contemporary </a:t>
            </a:r>
            <a:r>
              <a:rPr lang="en-US" sz="1600" dirty="0"/>
              <a:t>issues in hospitality</a:t>
            </a:r>
            <a:endParaRPr lang="en-GB" sz="1600" dirty="0"/>
          </a:p>
        </p:txBody>
      </p:sp>
    </p:spTree>
    <p:extLst>
      <p:ext uri="{BB962C8B-B14F-4D97-AF65-F5344CB8AC3E}">
        <p14:creationId xmlns:p14="http://schemas.microsoft.com/office/powerpoint/2010/main" val="2531888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21886"/>
          </a:xfrm>
        </p:spPr>
        <p:txBody>
          <a:bodyPr>
            <a:normAutofit/>
          </a:bodyPr>
          <a:lstStyle/>
          <a:p>
            <a:pPr algn="ctr"/>
            <a:r>
              <a:rPr lang="en-US" sz="4400" b="1" dirty="0" smtClean="0">
                <a:solidFill>
                  <a:srgbClr val="FF0000"/>
                </a:solidFill>
                <a:latin typeface="Arial" panose="020B0604020202020204" pitchFamily="34" charset="0"/>
                <a:cs typeface="Arial" panose="020B0604020202020204" pitchFamily="34" charset="0"/>
              </a:rPr>
              <a:t>Marriott Hotel</a:t>
            </a:r>
            <a:endParaRPr lang="en-GB" sz="4400" b="1" dirty="0">
              <a:solidFill>
                <a:srgbClr val="FF0000"/>
              </a:solidFill>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95581" y="3120272"/>
            <a:ext cx="9209031" cy="3356986"/>
          </a:xfrm>
        </p:spPr>
      </p:pic>
      <p:sp>
        <p:nvSpPr>
          <p:cNvPr id="5" name="TextBox 4"/>
          <p:cNvSpPr txBox="1"/>
          <p:nvPr/>
        </p:nvSpPr>
        <p:spPr>
          <a:xfrm>
            <a:off x="3129699" y="1838227"/>
            <a:ext cx="3659976" cy="1200329"/>
          </a:xfrm>
          <a:prstGeom prst="rect">
            <a:avLst/>
          </a:prstGeom>
          <a:noFill/>
        </p:spPr>
        <p:txBody>
          <a:bodyPr wrap="none" rtlCol="0">
            <a:spAutoFit/>
          </a:bodyPr>
          <a:lstStyle/>
          <a:p>
            <a:pPr lvl="0"/>
            <a:r>
              <a:rPr lang="en-GB" sz="2400" dirty="0" smtClean="0">
                <a:latin typeface="Arial" panose="020B0604020202020204" pitchFamily="34" charset="0"/>
                <a:cs typeface="Arial" panose="020B0604020202020204" pitchFamily="34" charset="0"/>
              </a:rPr>
              <a:t>-Marriott </a:t>
            </a:r>
            <a:r>
              <a:rPr lang="en-GB" sz="2400" dirty="0">
                <a:latin typeface="Arial" panose="020B0604020202020204" pitchFamily="34" charset="0"/>
                <a:cs typeface="Arial" panose="020B0604020202020204" pitchFamily="34" charset="0"/>
              </a:rPr>
              <a:t>app and website</a:t>
            </a:r>
          </a:p>
          <a:p>
            <a:pPr lvl="0"/>
            <a:r>
              <a:rPr lang="en-GB" sz="2400" dirty="0" smtClean="0">
                <a:latin typeface="Arial" panose="020B0604020202020204" pitchFamily="34" charset="0"/>
                <a:cs typeface="Arial" panose="020B0604020202020204" pitchFamily="34" charset="0"/>
              </a:rPr>
              <a:t>-Long </a:t>
            </a:r>
            <a:r>
              <a:rPr lang="en-GB" sz="2400" dirty="0">
                <a:latin typeface="Arial" panose="020B0604020202020204" pitchFamily="34" charset="0"/>
                <a:cs typeface="Arial" panose="020B0604020202020204" pitchFamily="34" charset="0"/>
              </a:rPr>
              <a:t>hold times</a:t>
            </a:r>
          </a:p>
          <a:p>
            <a:pPr lvl="0"/>
            <a:r>
              <a:rPr lang="en-GB" sz="2400" dirty="0" smtClean="0">
                <a:latin typeface="Arial" panose="020B0604020202020204" pitchFamily="34" charset="0"/>
                <a:cs typeface="Arial" panose="020B0604020202020204" pitchFamily="34" charset="0"/>
              </a:rPr>
              <a:t>-Poor </a:t>
            </a:r>
            <a:r>
              <a:rPr lang="en-GB" sz="2400" dirty="0">
                <a:latin typeface="Arial" panose="020B0604020202020204" pitchFamily="34" charset="0"/>
                <a:cs typeface="Arial" panose="020B0604020202020204" pitchFamily="34" charset="0"/>
              </a:rPr>
              <a:t>customer service</a:t>
            </a:r>
          </a:p>
        </p:txBody>
      </p:sp>
    </p:spTree>
    <p:extLst>
      <p:ext uri="{BB962C8B-B14F-4D97-AF65-F5344CB8AC3E}">
        <p14:creationId xmlns:p14="http://schemas.microsoft.com/office/powerpoint/2010/main" val="3169199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latin typeface="Arial" panose="020B0604020202020204" pitchFamily="34" charset="0"/>
                <a:cs typeface="Arial" panose="020B0604020202020204" pitchFamily="34" charset="0"/>
              </a:rPr>
              <a:t>Conclusion and recommendation </a:t>
            </a:r>
            <a:endParaRPr lang="en-GB" b="1"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r>
              <a:rPr lang="en-GB" sz="2400" dirty="0">
                <a:latin typeface="Arial" panose="020B0604020202020204" pitchFamily="34" charset="0"/>
                <a:cs typeface="Arial" panose="020B0604020202020204" pitchFamily="34" charset="0"/>
              </a:rPr>
              <a:t>To address the contemporary issues, owners need to explore and use alternatives, strategies in order to remain competitive in the global market, they need to use the social media platforms well and they need to manage the costs.</a:t>
            </a:r>
          </a:p>
          <a:p>
            <a:r>
              <a:rPr lang="en-GB" sz="2400" dirty="0">
                <a:latin typeface="Arial" panose="020B0604020202020204" pitchFamily="34" charset="0"/>
                <a:cs typeface="Arial" panose="020B0604020202020204" pitchFamily="34" charset="0"/>
              </a:rPr>
              <a:t>Cost, revenue controls, media, are all important factors, and especially with the globalization what customers think is more important lately. </a:t>
            </a:r>
            <a:endParaRPr lang="en-GB" sz="2400" dirty="0" smtClean="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Hospitality industry need to use the strengths to solve the issues. Human capital investment need to be used and optimized. </a:t>
            </a:r>
          </a:p>
        </p:txBody>
      </p:sp>
    </p:spTree>
    <p:extLst>
      <p:ext uri="{BB962C8B-B14F-4D97-AF65-F5344CB8AC3E}">
        <p14:creationId xmlns:p14="http://schemas.microsoft.com/office/powerpoint/2010/main" val="1438563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6600" dirty="0" smtClean="0">
                <a:solidFill>
                  <a:srgbClr val="FF0000"/>
                </a:solidFill>
                <a:latin typeface="Arial" panose="020B0604020202020204" pitchFamily="34" charset="0"/>
                <a:cs typeface="Arial" panose="020B0604020202020204" pitchFamily="34" charset="0"/>
              </a:rPr>
              <a:t>references</a:t>
            </a:r>
            <a:endParaRPr lang="en-GB" sz="6600"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62500" lnSpcReduction="20000"/>
          </a:bodyPr>
          <a:lstStyle/>
          <a:p>
            <a:pPr lvl="0"/>
            <a:r>
              <a:rPr lang="en-GB" dirty="0" err="1"/>
              <a:t>Frangos</a:t>
            </a:r>
            <a:r>
              <a:rPr lang="en-GB" dirty="0"/>
              <a:t>, N. (2015). The 4CI’s (Contemporary Issues) in the Hospitality Industry. [Online] Hospitality Net. Available at: </a:t>
            </a:r>
            <a:r>
              <a:rPr lang="en-GB" u="sng" dirty="0">
                <a:hlinkClick r:id="rId2"/>
              </a:rPr>
              <a:t>https://www.hospitalitynet.org/opinion/4071106.html</a:t>
            </a:r>
            <a:r>
              <a:rPr lang="en-GB" dirty="0"/>
              <a:t>.</a:t>
            </a:r>
          </a:p>
          <a:p>
            <a:pPr lvl="0"/>
            <a:r>
              <a:rPr lang="en-GB" dirty="0" err="1"/>
              <a:t>Mest</a:t>
            </a:r>
            <a:r>
              <a:rPr lang="en-GB" dirty="0"/>
              <a:t>, E., 2018. </a:t>
            </a:r>
            <a:r>
              <a:rPr lang="en-GB" i="1" dirty="0"/>
              <a:t>Minimum Wage | Hotel Management</a:t>
            </a:r>
            <a:r>
              <a:rPr lang="en-GB" dirty="0"/>
              <a:t>. [online] Hotelmanagement.net. Available at: &lt;https://www.hotelmanagement.net/topic/minimum-wage&gt; [Accessed 22 July 2020].</a:t>
            </a:r>
          </a:p>
          <a:p>
            <a:pPr lvl="0"/>
            <a:r>
              <a:rPr lang="en-GB" dirty="0"/>
              <a:t>Parker, B., 2005. Introduction to Globalization and Business. London [etc.]: Sage.</a:t>
            </a:r>
          </a:p>
          <a:p>
            <a:pPr lvl="0"/>
            <a:r>
              <a:rPr lang="en-GB" dirty="0" err="1"/>
              <a:t>Pettinger</a:t>
            </a:r>
            <a:r>
              <a:rPr lang="en-GB" dirty="0"/>
              <a:t>, T., 2019. Costs and Benefits of Globalisation - Economics Help. [online] Economics Help. Available at: &lt;https://www.economicshelp.org/blog/81/trade/costs-and-benefits-of-globalisation/&gt; [Accessed 22 July 2020].</a:t>
            </a:r>
          </a:p>
          <a:p>
            <a:pPr lvl="0"/>
            <a:r>
              <a:rPr lang="en-GB" dirty="0" err="1"/>
              <a:t>Robertsen</a:t>
            </a:r>
            <a:r>
              <a:rPr lang="en-GB" dirty="0"/>
              <a:t>, R., &amp; White, K. E. (2003). Globalization: Global membership and participation. London: Routledge.</a:t>
            </a:r>
          </a:p>
          <a:p>
            <a:pPr lvl="0"/>
            <a:r>
              <a:rPr lang="en-GB" dirty="0"/>
              <a:t>Sauce, E., 2020. Globalization in the Hospitality Industry | Hospitality And Tourism Essays | Essay Sauce Free Student Essay Examples. [online] ESSAY SAUCE. Available at: &lt;https://www.essaysauce.com/hospitality-tourism-essays/essay-globalization-in-the-hospitality-industry/&gt; [Accessed 22 July 2020].</a:t>
            </a:r>
          </a:p>
          <a:p>
            <a:pPr lvl="0"/>
            <a:r>
              <a:rPr lang="en-GB" dirty="0"/>
              <a:t>Steinberg, E., 2019. Top 10 Marriott Complaints And How They Can Be Resolved In 2019. [online] The Points Guy UK. Available at: &lt;https://thepointsguy.co.uk/guide/top-marriott-complaints-to-resolve-2019/&gt; [Accessed 22 July 2020].</a:t>
            </a:r>
          </a:p>
          <a:p>
            <a:pPr lvl="0"/>
            <a:r>
              <a:rPr lang="en-GB" dirty="0" err="1"/>
              <a:t>UKEssays</a:t>
            </a:r>
            <a:r>
              <a:rPr lang="en-GB" dirty="0"/>
              <a:t>. November 2018. The Globalisation Issue in the Hospitality Industry Tourism Essay. [online]. Available from: https://www.ukessays.com/essays/tourism/the-globalisation-issue-in-the-hospitality-industry-tourism-essay.php?vref=1 [Accessed 22 July 2020].</a:t>
            </a:r>
          </a:p>
          <a:p>
            <a:endParaRPr lang="en-GB" dirty="0"/>
          </a:p>
        </p:txBody>
      </p:sp>
    </p:spTree>
    <p:extLst>
      <p:ext uri="{BB962C8B-B14F-4D97-AF65-F5344CB8AC3E}">
        <p14:creationId xmlns:p14="http://schemas.microsoft.com/office/powerpoint/2010/main" val="248431774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104</TotalTime>
  <Words>165</Words>
  <Application>Microsoft Office PowerPoint</Application>
  <PresentationFormat>Widescreen</PresentationFormat>
  <Paragraphs>23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Wisp</vt:lpstr>
      <vt:lpstr>Contemporary issues affecting hospitality industry</vt:lpstr>
      <vt:lpstr>What is globalization?</vt:lpstr>
      <vt:lpstr>PowerPoint Presentation</vt:lpstr>
      <vt:lpstr>General contemporary issues</vt:lpstr>
      <vt:lpstr>Marriott Hotel</vt:lpstr>
      <vt:lpstr>Conclusion and recommendation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affecting hospitality industry</dc:title>
  <dc:creator>Genny Angelozzi</dc:creator>
  <cp:lastModifiedBy>Genny Angelozzi</cp:lastModifiedBy>
  <cp:revision>23</cp:revision>
  <dcterms:created xsi:type="dcterms:W3CDTF">2020-07-29T14:58:21Z</dcterms:created>
  <dcterms:modified xsi:type="dcterms:W3CDTF">2020-07-30T14:49:09Z</dcterms:modified>
</cp:coreProperties>
</file>