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6D1E92-B789-4192-89AA-7E9C9585AE52}" v="234" dt="2023-10-16T22:37:38.175"/>
    <p1510:client id="{56F09389-3FB6-46A4-9599-D922082B9A6B}" v="9" dt="2023-11-07T17:14:42.0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E8C344-2E66-49E1-A956-3C296094CBC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B8F9909-56CE-44F4-96EE-407E5B9C9746}">
      <dgm:prSet/>
      <dgm:spPr/>
      <dgm:t>
        <a:bodyPr/>
        <a:lstStyle/>
        <a:p>
          <a:r>
            <a:rPr lang="en-US" dirty="0"/>
            <a:t>Introduction</a:t>
          </a:r>
        </a:p>
      </dgm:t>
    </dgm:pt>
    <dgm:pt modelId="{9E7E302E-ED3D-494B-AA8B-E7239E28865D}" type="parTrans" cxnId="{7AF3C7E7-EADC-4546-B73C-523BD0D7F054}">
      <dgm:prSet/>
      <dgm:spPr/>
      <dgm:t>
        <a:bodyPr/>
        <a:lstStyle/>
        <a:p>
          <a:endParaRPr lang="en-US"/>
        </a:p>
      </dgm:t>
    </dgm:pt>
    <dgm:pt modelId="{C7C642B7-FDB5-4214-82EA-DC815412446E}" type="sibTrans" cxnId="{7AF3C7E7-EADC-4546-B73C-523BD0D7F054}">
      <dgm:prSet/>
      <dgm:spPr/>
      <dgm:t>
        <a:bodyPr/>
        <a:lstStyle/>
        <a:p>
          <a:endParaRPr lang="en-US"/>
        </a:p>
      </dgm:t>
    </dgm:pt>
    <dgm:pt modelId="{ADCB9C80-2184-4266-A9A9-6B16A3C873AC}">
      <dgm:prSet/>
      <dgm:spPr/>
      <dgm:t>
        <a:bodyPr/>
        <a:lstStyle/>
        <a:p>
          <a:r>
            <a:rPr lang="en-US" b="0" dirty="0"/>
            <a:t>Adherence to Brand Standards</a:t>
          </a:r>
        </a:p>
      </dgm:t>
    </dgm:pt>
    <dgm:pt modelId="{43C50930-4F15-4819-91CC-C102596EFC88}" type="parTrans" cxnId="{F4E5F0F1-EF6F-4B32-A0EC-FC13506A7229}">
      <dgm:prSet/>
      <dgm:spPr/>
      <dgm:t>
        <a:bodyPr/>
        <a:lstStyle/>
        <a:p>
          <a:endParaRPr lang="en-US"/>
        </a:p>
      </dgm:t>
    </dgm:pt>
    <dgm:pt modelId="{F5F3E819-9D92-470B-91AC-1315471F01F4}" type="sibTrans" cxnId="{F4E5F0F1-EF6F-4B32-A0EC-FC13506A7229}">
      <dgm:prSet/>
      <dgm:spPr/>
      <dgm:t>
        <a:bodyPr/>
        <a:lstStyle/>
        <a:p>
          <a:endParaRPr lang="en-US"/>
        </a:p>
      </dgm:t>
    </dgm:pt>
    <dgm:pt modelId="{8A318370-7BA6-4209-ACCD-9AF4170D57B4}">
      <dgm:prSet/>
      <dgm:spPr/>
      <dgm:t>
        <a:bodyPr/>
        <a:lstStyle/>
        <a:p>
          <a:r>
            <a:rPr lang="en-US" b="0" dirty="0"/>
            <a:t>Employee Engagement Model</a:t>
          </a:r>
        </a:p>
      </dgm:t>
    </dgm:pt>
    <dgm:pt modelId="{A634F322-6FB6-499D-AD35-5B1BF946B05F}" type="parTrans" cxnId="{BEACC463-FAD1-4226-801B-5DE762CF5D60}">
      <dgm:prSet/>
      <dgm:spPr/>
      <dgm:t>
        <a:bodyPr/>
        <a:lstStyle/>
        <a:p>
          <a:endParaRPr lang="en-US"/>
        </a:p>
      </dgm:t>
    </dgm:pt>
    <dgm:pt modelId="{2820545D-FBB9-4DE4-98C2-27DBF1504170}" type="sibTrans" cxnId="{BEACC463-FAD1-4226-801B-5DE762CF5D60}">
      <dgm:prSet/>
      <dgm:spPr/>
      <dgm:t>
        <a:bodyPr/>
        <a:lstStyle/>
        <a:p>
          <a:endParaRPr lang="en-US"/>
        </a:p>
      </dgm:t>
    </dgm:pt>
    <dgm:pt modelId="{2F06E834-B8EF-4E40-AAD7-ADC5DB5CEA36}">
      <dgm:prSet/>
      <dgm:spPr/>
      <dgm:t>
        <a:bodyPr/>
        <a:lstStyle/>
        <a:p>
          <a:r>
            <a:rPr lang="en-US" dirty="0"/>
            <a:t>Implementing Employee Engagement</a:t>
          </a:r>
        </a:p>
      </dgm:t>
    </dgm:pt>
    <dgm:pt modelId="{37948F52-2073-4CB1-98CD-0DDF2CEAEE10}" type="parTrans" cxnId="{72046AAE-CFE6-45F7-91AD-AE34FE7FC93D}">
      <dgm:prSet/>
      <dgm:spPr/>
      <dgm:t>
        <a:bodyPr/>
        <a:lstStyle/>
        <a:p>
          <a:endParaRPr lang="en-US"/>
        </a:p>
      </dgm:t>
    </dgm:pt>
    <dgm:pt modelId="{9992D68D-26DB-4DB0-A96C-67B58A0C52CB}" type="sibTrans" cxnId="{72046AAE-CFE6-45F7-91AD-AE34FE7FC93D}">
      <dgm:prSet/>
      <dgm:spPr/>
      <dgm:t>
        <a:bodyPr/>
        <a:lstStyle/>
        <a:p>
          <a:endParaRPr lang="en-US"/>
        </a:p>
      </dgm:t>
    </dgm:pt>
    <dgm:pt modelId="{C1DCA349-E926-44E3-AEBF-7AED29B0F8A6}">
      <dgm:prSet/>
      <dgm:spPr/>
      <dgm:t>
        <a:bodyPr/>
        <a:lstStyle/>
        <a:p>
          <a:r>
            <a:rPr lang="en-US" dirty="0"/>
            <a:t>Health and Safety Procedures</a:t>
          </a:r>
        </a:p>
      </dgm:t>
    </dgm:pt>
    <dgm:pt modelId="{CD859758-A22F-47AA-B755-E2A98D8A2872}" type="parTrans" cxnId="{57B89B36-BEB1-48F9-8421-5B069238934F}">
      <dgm:prSet/>
      <dgm:spPr/>
      <dgm:t>
        <a:bodyPr/>
        <a:lstStyle/>
        <a:p>
          <a:endParaRPr lang="en-US"/>
        </a:p>
      </dgm:t>
    </dgm:pt>
    <dgm:pt modelId="{82B4B49C-EA2D-4BF0-A91F-55E33A5CE179}" type="sibTrans" cxnId="{57B89B36-BEB1-48F9-8421-5B069238934F}">
      <dgm:prSet/>
      <dgm:spPr/>
      <dgm:t>
        <a:bodyPr/>
        <a:lstStyle/>
        <a:p>
          <a:endParaRPr lang="en-US"/>
        </a:p>
      </dgm:t>
    </dgm:pt>
    <dgm:pt modelId="{AFED97B1-F8E2-48EC-BA28-1D9B9232DAA4}">
      <dgm:prSet/>
      <dgm:spPr/>
      <dgm:t>
        <a:bodyPr/>
        <a:lstStyle/>
        <a:p>
          <a:r>
            <a:rPr lang="en-US" dirty="0"/>
            <a:t>Best Industry Practices</a:t>
          </a:r>
        </a:p>
      </dgm:t>
    </dgm:pt>
    <dgm:pt modelId="{89CFD6D3-23FF-4AAE-9BFA-F8CA4F33EA79}" type="parTrans" cxnId="{DFE0F312-6A55-4B07-871F-B411C36483D8}">
      <dgm:prSet/>
      <dgm:spPr/>
      <dgm:t>
        <a:bodyPr/>
        <a:lstStyle/>
        <a:p>
          <a:endParaRPr lang="en-US"/>
        </a:p>
      </dgm:t>
    </dgm:pt>
    <dgm:pt modelId="{BFAB2B1E-93B4-417B-BC63-18C22FC6E14F}" type="sibTrans" cxnId="{DFE0F312-6A55-4B07-871F-B411C36483D8}">
      <dgm:prSet/>
      <dgm:spPr/>
      <dgm:t>
        <a:bodyPr/>
        <a:lstStyle/>
        <a:p>
          <a:endParaRPr lang="en-US"/>
        </a:p>
      </dgm:t>
    </dgm:pt>
    <dgm:pt modelId="{79E3552A-E9C2-4464-844D-B0F60DFC3F43}">
      <dgm:prSet/>
      <dgm:spPr/>
      <dgm:t>
        <a:bodyPr/>
        <a:lstStyle/>
        <a:p>
          <a:r>
            <a:rPr lang="en-US" dirty="0"/>
            <a:t>Conclusion </a:t>
          </a:r>
        </a:p>
      </dgm:t>
    </dgm:pt>
    <dgm:pt modelId="{720EDA50-9049-46C8-AAE6-0B238CBDDD47}" type="parTrans" cxnId="{B7C3ED74-7B50-4EC5-9CF1-FE8E029E7735}">
      <dgm:prSet/>
      <dgm:spPr/>
      <dgm:t>
        <a:bodyPr/>
        <a:lstStyle/>
        <a:p>
          <a:endParaRPr lang="en-US"/>
        </a:p>
      </dgm:t>
    </dgm:pt>
    <dgm:pt modelId="{01417887-EC23-48C1-9D63-ED450C1098F3}" type="sibTrans" cxnId="{B7C3ED74-7B50-4EC5-9CF1-FE8E029E7735}">
      <dgm:prSet/>
      <dgm:spPr/>
      <dgm:t>
        <a:bodyPr/>
        <a:lstStyle/>
        <a:p>
          <a:endParaRPr lang="en-US"/>
        </a:p>
      </dgm:t>
    </dgm:pt>
    <dgm:pt modelId="{995B3DD6-1A92-4007-8522-693C853F9282}">
      <dgm:prSet/>
      <dgm:spPr/>
      <dgm:t>
        <a:bodyPr/>
        <a:lstStyle/>
        <a:p>
          <a:r>
            <a:rPr lang="en-US" b="0" dirty="0"/>
            <a:t>References </a:t>
          </a:r>
        </a:p>
      </dgm:t>
    </dgm:pt>
    <dgm:pt modelId="{0872E236-DBA8-4125-904F-85B0E540F2D0}" type="parTrans" cxnId="{75DB804D-DCB8-417C-983F-66EA283D5C50}">
      <dgm:prSet/>
      <dgm:spPr/>
      <dgm:t>
        <a:bodyPr/>
        <a:lstStyle/>
        <a:p>
          <a:endParaRPr lang="en-US"/>
        </a:p>
      </dgm:t>
    </dgm:pt>
    <dgm:pt modelId="{0E81D8D2-58BF-46FE-B58F-E25FE92CDEED}" type="sibTrans" cxnId="{75DB804D-DCB8-417C-983F-66EA283D5C50}">
      <dgm:prSet/>
      <dgm:spPr/>
      <dgm:t>
        <a:bodyPr/>
        <a:lstStyle/>
        <a:p>
          <a:endParaRPr lang="en-US"/>
        </a:p>
      </dgm:t>
    </dgm:pt>
    <dgm:pt modelId="{16BE7E8C-60DD-422C-8932-E17A694AB3F0}" type="pres">
      <dgm:prSet presAssocID="{01E8C344-2E66-49E1-A956-3C296094CBCF}" presName="vert0" presStyleCnt="0">
        <dgm:presLayoutVars>
          <dgm:dir/>
          <dgm:animOne val="branch"/>
          <dgm:animLvl val="lvl"/>
        </dgm:presLayoutVars>
      </dgm:prSet>
      <dgm:spPr/>
    </dgm:pt>
    <dgm:pt modelId="{4F56B78E-F61A-4FB9-B24B-B055F1313232}" type="pres">
      <dgm:prSet presAssocID="{AB8F9909-56CE-44F4-96EE-407E5B9C9746}" presName="thickLine" presStyleLbl="alignNode1" presStyleIdx="0" presStyleCnt="8"/>
      <dgm:spPr/>
    </dgm:pt>
    <dgm:pt modelId="{9BDE9E7C-2809-4C5C-9C1E-01BB65D10090}" type="pres">
      <dgm:prSet presAssocID="{AB8F9909-56CE-44F4-96EE-407E5B9C9746}" presName="horz1" presStyleCnt="0"/>
      <dgm:spPr/>
    </dgm:pt>
    <dgm:pt modelId="{6F7D10B8-4C52-4C61-A5AE-A10F87B7CE13}" type="pres">
      <dgm:prSet presAssocID="{AB8F9909-56CE-44F4-96EE-407E5B9C9746}" presName="tx1" presStyleLbl="revTx" presStyleIdx="0" presStyleCnt="8"/>
      <dgm:spPr/>
    </dgm:pt>
    <dgm:pt modelId="{561B7440-7CED-4148-B8ED-9E951F11C185}" type="pres">
      <dgm:prSet presAssocID="{AB8F9909-56CE-44F4-96EE-407E5B9C9746}" presName="vert1" presStyleCnt="0"/>
      <dgm:spPr/>
    </dgm:pt>
    <dgm:pt modelId="{B8183F0F-302B-4E6F-A7CD-5F108A469978}" type="pres">
      <dgm:prSet presAssocID="{ADCB9C80-2184-4266-A9A9-6B16A3C873AC}" presName="thickLine" presStyleLbl="alignNode1" presStyleIdx="1" presStyleCnt="8"/>
      <dgm:spPr/>
    </dgm:pt>
    <dgm:pt modelId="{6B0C251C-6A15-447C-B0E4-6BFBDB46D6D7}" type="pres">
      <dgm:prSet presAssocID="{ADCB9C80-2184-4266-A9A9-6B16A3C873AC}" presName="horz1" presStyleCnt="0"/>
      <dgm:spPr/>
    </dgm:pt>
    <dgm:pt modelId="{2B4A8E82-4C6C-40B1-8AD2-5F9E5F57238D}" type="pres">
      <dgm:prSet presAssocID="{ADCB9C80-2184-4266-A9A9-6B16A3C873AC}" presName="tx1" presStyleLbl="revTx" presStyleIdx="1" presStyleCnt="8"/>
      <dgm:spPr/>
    </dgm:pt>
    <dgm:pt modelId="{70AB3139-A6CB-46FE-91AD-044219CCE6DB}" type="pres">
      <dgm:prSet presAssocID="{ADCB9C80-2184-4266-A9A9-6B16A3C873AC}" presName="vert1" presStyleCnt="0"/>
      <dgm:spPr/>
    </dgm:pt>
    <dgm:pt modelId="{92D5D448-B51B-4310-BCB3-A605E4F22013}" type="pres">
      <dgm:prSet presAssocID="{8A318370-7BA6-4209-ACCD-9AF4170D57B4}" presName="thickLine" presStyleLbl="alignNode1" presStyleIdx="2" presStyleCnt="8"/>
      <dgm:spPr/>
    </dgm:pt>
    <dgm:pt modelId="{819F01FF-0DAC-4DCA-9354-8B6E2C2BB218}" type="pres">
      <dgm:prSet presAssocID="{8A318370-7BA6-4209-ACCD-9AF4170D57B4}" presName="horz1" presStyleCnt="0"/>
      <dgm:spPr/>
    </dgm:pt>
    <dgm:pt modelId="{F81B085B-8B7E-4294-8E46-BD763EC1E0DC}" type="pres">
      <dgm:prSet presAssocID="{8A318370-7BA6-4209-ACCD-9AF4170D57B4}" presName="tx1" presStyleLbl="revTx" presStyleIdx="2" presStyleCnt="8"/>
      <dgm:spPr/>
    </dgm:pt>
    <dgm:pt modelId="{C6A5BE4F-6478-48DF-A8DB-F36C876D2EDC}" type="pres">
      <dgm:prSet presAssocID="{8A318370-7BA6-4209-ACCD-9AF4170D57B4}" presName="vert1" presStyleCnt="0"/>
      <dgm:spPr/>
    </dgm:pt>
    <dgm:pt modelId="{BC7C7621-E2A2-4451-A7CF-10C702454D25}" type="pres">
      <dgm:prSet presAssocID="{2F06E834-B8EF-4E40-AAD7-ADC5DB5CEA36}" presName="thickLine" presStyleLbl="alignNode1" presStyleIdx="3" presStyleCnt="8"/>
      <dgm:spPr/>
    </dgm:pt>
    <dgm:pt modelId="{B47A11FA-581F-49AC-ADEB-9AE94DC4A9B1}" type="pres">
      <dgm:prSet presAssocID="{2F06E834-B8EF-4E40-AAD7-ADC5DB5CEA36}" presName="horz1" presStyleCnt="0"/>
      <dgm:spPr/>
    </dgm:pt>
    <dgm:pt modelId="{DA211B1C-4BEC-41B6-A8F7-E34FB58C7C0C}" type="pres">
      <dgm:prSet presAssocID="{2F06E834-B8EF-4E40-AAD7-ADC5DB5CEA36}" presName="tx1" presStyleLbl="revTx" presStyleIdx="3" presStyleCnt="8"/>
      <dgm:spPr/>
    </dgm:pt>
    <dgm:pt modelId="{1A05345B-C874-4277-80E0-B9210794799A}" type="pres">
      <dgm:prSet presAssocID="{2F06E834-B8EF-4E40-AAD7-ADC5DB5CEA36}" presName="vert1" presStyleCnt="0"/>
      <dgm:spPr/>
    </dgm:pt>
    <dgm:pt modelId="{F2B19B9F-917D-402C-B468-6E133E5C6A3F}" type="pres">
      <dgm:prSet presAssocID="{C1DCA349-E926-44E3-AEBF-7AED29B0F8A6}" presName="thickLine" presStyleLbl="alignNode1" presStyleIdx="4" presStyleCnt="8"/>
      <dgm:spPr/>
    </dgm:pt>
    <dgm:pt modelId="{44011FCB-DE7B-450F-A400-D01013819CF9}" type="pres">
      <dgm:prSet presAssocID="{C1DCA349-E926-44E3-AEBF-7AED29B0F8A6}" presName="horz1" presStyleCnt="0"/>
      <dgm:spPr/>
    </dgm:pt>
    <dgm:pt modelId="{F8DF64A2-EA7F-4C68-8504-C97835D39145}" type="pres">
      <dgm:prSet presAssocID="{C1DCA349-E926-44E3-AEBF-7AED29B0F8A6}" presName="tx1" presStyleLbl="revTx" presStyleIdx="4" presStyleCnt="8"/>
      <dgm:spPr/>
    </dgm:pt>
    <dgm:pt modelId="{0A7ACB74-973A-4E1C-8718-369CAF090944}" type="pres">
      <dgm:prSet presAssocID="{C1DCA349-E926-44E3-AEBF-7AED29B0F8A6}" presName="vert1" presStyleCnt="0"/>
      <dgm:spPr/>
    </dgm:pt>
    <dgm:pt modelId="{8B344EC0-3817-416F-B532-F91A03770E72}" type="pres">
      <dgm:prSet presAssocID="{AFED97B1-F8E2-48EC-BA28-1D9B9232DAA4}" presName="thickLine" presStyleLbl="alignNode1" presStyleIdx="5" presStyleCnt="8"/>
      <dgm:spPr/>
    </dgm:pt>
    <dgm:pt modelId="{BE6FC546-54D3-4950-9CCC-053E4A1CCFC8}" type="pres">
      <dgm:prSet presAssocID="{AFED97B1-F8E2-48EC-BA28-1D9B9232DAA4}" presName="horz1" presStyleCnt="0"/>
      <dgm:spPr/>
    </dgm:pt>
    <dgm:pt modelId="{2430242A-4A99-4DBF-9375-45A2E1CBD87F}" type="pres">
      <dgm:prSet presAssocID="{AFED97B1-F8E2-48EC-BA28-1D9B9232DAA4}" presName="tx1" presStyleLbl="revTx" presStyleIdx="5" presStyleCnt="8"/>
      <dgm:spPr/>
    </dgm:pt>
    <dgm:pt modelId="{D3E409E2-CEB6-4262-B08F-6AF9D11565F9}" type="pres">
      <dgm:prSet presAssocID="{AFED97B1-F8E2-48EC-BA28-1D9B9232DAA4}" presName="vert1" presStyleCnt="0"/>
      <dgm:spPr/>
    </dgm:pt>
    <dgm:pt modelId="{0209B685-7D5B-4B89-BC6D-C40D497780A9}" type="pres">
      <dgm:prSet presAssocID="{79E3552A-E9C2-4464-844D-B0F60DFC3F43}" presName="thickLine" presStyleLbl="alignNode1" presStyleIdx="6" presStyleCnt="8"/>
      <dgm:spPr/>
    </dgm:pt>
    <dgm:pt modelId="{597A0A2E-69F8-4E56-BCFC-D5DA5B094FF5}" type="pres">
      <dgm:prSet presAssocID="{79E3552A-E9C2-4464-844D-B0F60DFC3F43}" presName="horz1" presStyleCnt="0"/>
      <dgm:spPr/>
    </dgm:pt>
    <dgm:pt modelId="{ABD3AB0A-FB71-479C-99D6-08CB028D1292}" type="pres">
      <dgm:prSet presAssocID="{79E3552A-E9C2-4464-844D-B0F60DFC3F43}" presName="tx1" presStyleLbl="revTx" presStyleIdx="6" presStyleCnt="8"/>
      <dgm:spPr/>
    </dgm:pt>
    <dgm:pt modelId="{13D329D4-39CA-47C7-A6AD-4A3A9D07ED64}" type="pres">
      <dgm:prSet presAssocID="{79E3552A-E9C2-4464-844D-B0F60DFC3F43}" presName="vert1" presStyleCnt="0"/>
      <dgm:spPr/>
    </dgm:pt>
    <dgm:pt modelId="{08416D29-DF66-4098-AD6C-43D4ED9367BB}" type="pres">
      <dgm:prSet presAssocID="{995B3DD6-1A92-4007-8522-693C853F9282}" presName="thickLine" presStyleLbl="alignNode1" presStyleIdx="7" presStyleCnt="8"/>
      <dgm:spPr/>
    </dgm:pt>
    <dgm:pt modelId="{9B271A63-C19E-4220-B341-E62B0AFF8245}" type="pres">
      <dgm:prSet presAssocID="{995B3DD6-1A92-4007-8522-693C853F9282}" presName="horz1" presStyleCnt="0"/>
      <dgm:spPr/>
    </dgm:pt>
    <dgm:pt modelId="{10CD0150-CD30-4E04-9CB5-83721ABA4F0B}" type="pres">
      <dgm:prSet presAssocID="{995B3DD6-1A92-4007-8522-693C853F9282}" presName="tx1" presStyleLbl="revTx" presStyleIdx="7" presStyleCnt="8"/>
      <dgm:spPr/>
    </dgm:pt>
    <dgm:pt modelId="{67817EE6-50E2-445E-8345-B89B96459E2B}" type="pres">
      <dgm:prSet presAssocID="{995B3DD6-1A92-4007-8522-693C853F9282}" presName="vert1" presStyleCnt="0"/>
      <dgm:spPr/>
    </dgm:pt>
  </dgm:ptLst>
  <dgm:cxnLst>
    <dgm:cxn modelId="{CB7B9101-2C29-4C37-8F98-9738C1E21F4A}" type="presOf" srcId="{01E8C344-2E66-49E1-A956-3C296094CBCF}" destId="{16BE7E8C-60DD-422C-8932-E17A694AB3F0}" srcOrd="0" destOrd="0" presId="urn:microsoft.com/office/officeart/2008/layout/LinedList"/>
    <dgm:cxn modelId="{DFE0F312-6A55-4B07-871F-B411C36483D8}" srcId="{01E8C344-2E66-49E1-A956-3C296094CBCF}" destId="{AFED97B1-F8E2-48EC-BA28-1D9B9232DAA4}" srcOrd="5" destOrd="0" parTransId="{89CFD6D3-23FF-4AAE-9BFA-F8CA4F33EA79}" sibTransId="{BFAB2B1E-93B4-417B-BC63-18C22FC6E14F}"/>
    <dgm:cxn modelId="{57B89B36-BEB1-48F9-8421-5B069238934F}" srcId="{01E8C344-2E66-49E1-A956-3C296094CBCF}" destId="{C1DCA349-E926-44E3-AEBF-7AED29B0F8A6}" srcOrd="4" destOrd="0" parTransId="{CD859758-A22F-47AA-B755-E2A98D8A2872}" sibTransId="{82B4B49C-EA2D-4BF0-A91F-55E33A5CE179}"/>
    <dgm:cxn modelId="{BEACC463-FAD1-4226-801B-5DE762CF5D60}" srcId="{01E8C344-2E66-49E1-A956-3C296094CBCF}" destId="{8A318370-7BA6-4209-ACCD-9AF4170D57B4}" srcOrd="2" destOrd="0" parTransId="{A634F322-6FB6-499D-AD35-5B1BF946B05F}" sibTransId="{2820545D-FBB9-4DE4-98C2-27DBF1504170}"/>
    <dgm:cxn modelId="{75DB804D-DCB8-417C-983F-66EA283D5C50}" srcId="{01E8C344-2E66-49E1-A956-3C296094CBCF}" destId="{995B3DD6-1A92-4007-8522-693C853F9282}" srcOrd="7" destOrd="0" parTransId="{0872E236-DBA8-4125-904F-85B0E540F2D0}" sibTransId="{0E81D8D2-58BF-46FE-B58F-E25FE92CDEED}"/>
    <dgm:cxn modelId="{77F94A74-EA4B-4C94-9B8C-C566712FB5A9}" type="presOf" srcId="{995B3DD6-1A92-4007-8522-693C853F9282}" destId="{10CD0150-CD30-4E04-9CB5-83721ABA4F0B}" srcOrd="0" destOrd="0" presId="urn:microsoft.com/office/officeart/2008/layout/LinedList"/>
    <dgm:cxn modelId="{B7C3ED74-7B50-4EC5-9CF1-FE8E029E7735}" srcId="{01E8C344-2E66-49E1-A956-3C296094CBCF}" destId="{79E3552A-E9C2-4464-844D-B0F60DFC3F43}" srcOrd="6" destOrd="0" parTransId="{720EDA50-9049-46C8-AAE6-0B238CBDDD47}" sibTransId="{01417887-EC23-48C1-9D63-ED450C1098F3}"/>
    <dgm:cxn modelId="{85FD0D9B-6DF9-4FF4-A19E-A5289606E89D}" type="presOf" srcId="{C1DCA349-E926-44E3-AEBF-7AED29B0F8A6}" destId="{F8DF64A2-EA7F-4C68-8504-C97835D39145}" srcOrd="0" destOrd="0" presId="urn:microsoft.com/office/officeart/2008/layout/LinedList"/>
    <dgm:cxn modelId="{AE83F0AC-270F-439A-9BC8-189DAA4E6474}" type="presOf" srcId="{AFED97B1-F8E2-48EC-BA28-1D9B9232DAA4}" destId="{2430242A-4A99-4DBF-9375-45A2E1CBD87F}" srcOrd="0" destOrd="0" presId="urn:microsoft.com/office/officeart/2008/layout/LinedList"/>
    <dgm:cxn modelId="{72046AAE-CFE6-45F7-91AD-AE34FE7FC93D}" srcId="{01E8C344-2E66-49E1-A956-3C296094CBCF}" destId="{2F06E834-B8EF-4E40-AAD7-ADC5DB5CEA36}" srcOrd="3" destOrd="0" parTransId="{37948F52-2073-4CB1-98CD-0DDF2CEAEE10}" sibTransId="{9992D68D-26DB-4DB0-A96C-67B58A0C52CB}"/>
    <dgm:cxn modelId="{2570D9BA-72BC-4A88-9CF7-98E2813B3639}" type="presOf" srcId="{2F06E834-B8EF-4E40-AAD7-ADC5DB5CEA36}" destId="{DA211B1C-4BEC-41B6-A8F7-E34FB58C7C0C}" srcOrd="0" destOrd="0" presId="urn:microsoft.com/office/officeart/2008/layout/LinedList"/>
    <dgm:cxn modelId="{D59D5AC3-15A9-484C-89F2-87BF04377D3D}" type="presOf" srcId="{ADCB9C80-2184-4266-A9A9-6B16A3C873AC}" destId="{2B4A8E82-4C6C-40B1-8AD2-5F9E5F57238D}" srcOrd="0" destOrd="0" presId="urn:microsoft.com/office/officeart/2008/layout/LinedList"/>
    <dgm:cxn modelId="{DF1C01D0-8C59-4999-AA25-D19794B80F6C}" type="presOf" srcId="{8A318370-7BA6-4209-ACCD-9AF4170D57B4}" destId="{F81B085B-8B7E-4294-8E46-BD763EC1E0DC}" srcOrd="0" destOrd="0" presId="urn:microsoft.com/office/officeart/2008/layout/LinedList"/>
    <dgm:cxn modelId="{C156B4D3-D046-490C-ADA6-2194F80B90F3}" type="presOf" srcId="{AB8F9909-56CE-44F4-96EE-407E5B9C9746}" destId="{6F7D10B8-4C52-4C61-A5AE-A10F87B7CE13}" srcOrd="0" destOrd="0" presId="urn:microsoft.com/office/officeart/2008/layout/LinedList"/>
    <dgm:cxn modelId="{375A56D6-722D-4C71-A8C1-0429405927AF}" type="presOf" srcId="{79E3552A-E9C2-4464-844D-B0F60DFC3F43}" destId="{ABD3AB0A-FB71-479C-99D6-08CB028D1292}" srcOrd="0" destOrd="0" presId="urn:microsoft.com/office/officeart/2008/layout/LinedList"/>
    <dgm:cxn modelId="{7AF3C7E7-EADC-4546-B73C-523BD0D7F054}" srcId="{01E8C344-2E66-49E1-A956-3C296094CBCF}" destId="{AB8F9909-56CE-44F4-96EE-407E5B9C9746}" srcOrd="0" destOrd="0" parTransId="{9E7E302E-ED3D-494B-AA8B-E7239E28865D}" sibTransId="{C7C642B7-FDB5-4214-82EA-DC815412446E}"/>
    <dgm:cxn modelId="{F4E5F0F1-EF6F-4B32-A0EC-FC13506A7229}" srcId="{01E8C344-2E66-49E1-A956-3C296094CBCF}" destId="{ADCB9C80-2184-4266-A9A9-6B16A3C873AC}" srcOrd="1" destOrd="0" parTransId="{43C50930-4F15-4819-91CC-C102596EFC88}" sibTransId="{F5F3E819-9D92-470B-91AC-1315471F01F4}"/>
    <dgm:cxn modelId="{CB3AA24E-504E-44EA-B3E3-BD4820C66993}" type="presParOf" srcId="{16BE7E8C-60DD-422C-8932-E17A694AB3F0}" destId="{4F56B78E-F61A-4FB9-B24B-B055F1313232}" srcOrd="0" destOrd="0" presId="urn:microsoft.com/office/officeart/2008/layout/LinedList"/>
    <dgm:cxn modelId="{A2649A92-0264-448F-8106-F9ECFC0838C3}" type="presParOf" srcId="{16BE7E8C-60DD-422C-8932-E17A694AB3F0}" destId="{9BDE9E7C-2809-4C5C-9C1E-01BB65D10090}" srcOrd="1" destOrd="0" presId="urn:microsoft.com/office/officeart/2008/layout/LinedList"/>
    <dgm:cxn modelId="{CF9A67D7-8318-4ED8-8D1B-4670BF9D04CE}" type="presParOf" srcId="{9BDE9E7C-2809-4C5C-9C1E-01BB65D10090}" destId="{6F7D10B8-4C52-4C61-A5AE-A10F87B7CE13}" srcOrd="0" destOrd="0" presId="urn:microsoft.com/office/officeart/2008/layout/LinedList"/>
    <dgm:cxn modelId="{BF62C2AF-9BEB-4CDA-ADAE-586B6DD6440C}" type="presParOf" srcId="{9BDE9E7C-2809-4C5C-9C1E-01BB65D10090}" destId="{561B7440-7CED-4148-B8ED-9E951F11C185}" srcOrd="1" destOrd="0" presId="urn:microsoft.com/office/officeart/2008/layout/LinedList"/>
    <dgm:cxn modelId="{5C5C4C8F-0CD0-4904-B765-58F861C5ABFF}" type="presParOf" srcId="{16BE7E8C-60DD-422C-8932-E17A694AB3F0}" destId="{B8183F0F-302B-4E6F-A7CD-5F108A469978}" srcOrd="2" destOrd="0" presId="urn:microsoft.com/office/officeart/2008/layout/LinedList"/>
    <dgm:cxn modelId="{D1CABE17-C691-445B-B2C5-ABCFA03BBB8F}" type="presParOf" srcId="{16BE7E8C-60DD-422C-8932-E17A694AB3F0}" destId="{6B0C251C-6A15-447C-B0E4-6BFBDB46D6D7}" srcOrd="3" destOrd="0" presId="urn:microsoft.com/office/officeart/2008/layout/LinedList"/>
    <dgm:cxn modelId="{5B7A477A-6DB1-418C-8173-A97FB6A31C49}" type="presParOf" srcId="{6B0C251C-6A15-447C-B0E4-6BFBDB46D6D7}" destId="{2B4A8E82-4C6C-40B1-8AD2-5F9E5F57238D}" srcOrd="0" destOrd="0" presId="urn:microsoft.com/office/officeart/2008/layout/LinedList"/>
    <dgm:cxn modelId="{B65B8289-2ACF-49DF-A7A8-2B31EE6D441F}" type="presParOf" srcId="{6B0C251C-6A15-447C-B0E4-6BFBDB46D6D7}" destId="{70AB3139-A6CB-46FE-91AD-044219CCE6DB}" srcOrd="1" destOrd="0" presId="urn:microsoft.com/office/officeart/2008/layout/LinedList"/>
    <dgm:cxn modelId="{9DC35346-BD94-4F66-92EE-764CD7835601}" type="presParOf" srcId="{16BE7E8C-60DD-422C-8932-E17A694AB3F0}" destId="{92D5D448-B51B-4310-BCB3-A605E4F22013}" srcOrd="4" destOrd="0" presId="urn:microsoft.com/office/officeart/2008/layout/LinedList"/>
    <dgm:cxn modelId="{AB86C3D2-55F5-4377-9E3C-99626FE55D1E}" type="presParOf" srcId="{16BE7E8C-60DD-422C-8932-E17A694AB3F0}" destId="{819F01FF-0DAC-4DCA-9354-8B6E2C2BB218}" srcOrd="5" destOrd="0" presId="urn:microsoft.com/office/officeart/2008/layout/LinedList"/>
    <dgm:cxn modelId="{8905A92C-CCE6-4F97-BD38-CC20E499B707}" type="presParOf" srcId="{819F01FF-0DAC-4DCA-9354-8B6E2C2BB218}" destId="{F81B085B-8B7E-4294-8E46-BD763EC1E0DC}" srcOrd="0" destOrd="0" presId="urn:microsoft.com/office/officeart/2008/layout/LinedList"/>
    <dgm:cxn modelId="{307CBADE-B34E-4125-99A0-6667D7FA2D88}" type="presParOf" srcId="{819F01FF-0DAC-4DCA-9354-8B6E2C2BB218}" destId="{C6A5BE4F-6478-48DF-A8DB-F36C876D2EDC}" srcOrd="1" destOrd="0" presId="urn:microsoft.com/office/officeart/2008/layout/LinedList"/>
    <dgm:cxn modelId="{EC005E44-AA22-4605-A940-5FAD278E98E2}" type="presParOf" srcId="{16BE7E8C-60DD-422C-8932-E17A694AB3F0}" destId="{BC7C7621-E2A2-4451-A7CF-10C702454D25}" srcOrd="6" destOrd="0" presId="urn:microsoft.com/office/officeart/2008/layout/LinedList"/>
    <dgm:cxn modelId="{BAD30FFB-95E9-40D2-BA65-8DE105D71601}" type="presParOf" srcId="{16BE7E8C-60DD-422C-8932-E17A694AB3F0}" destId="{B47A11FA-581F-49AC-ADEB-9AE94DC4A9B1}" srcOrd="7" destOrd="0" presId="urn:microsoft.com/office/officeart/2008/layout/LinedList"/>
    <dgm:cxn modelId="{3840486C-EE96-4747-817B-84707442E9F4}" type="presParOf" srcId="{B47A11FA-581F-49AC-ADEB-9AE94DC4A9B1}" destId="{DA211B1C-4BEC-41B6-A8F7-E34FB58C7C0C}" srcOrd="0" destOrd="0" presId="urn:microsoft.com/office/officeart/2008/layout/LinedList"/>
    <dgm:cxn modelId="{93094F75-87DB-4F25-BB1A-68F8CB4BF3DC}" type="presParOf" srcId="{B47A11FA-581F-49AC-ADEB-9AE94DC4A9B1}" destId="{1A05345B-C874-4277-80E0-B9210794799A}" srcOrd="1" destOrd="0" presId="urn:microsoft.com/office/officeart/2008/layout/LinedList"/>
    <dgm:cxn modelId="{7AE7D02D-7C5A-4D6E-BAB9-C5F9563CAB74}" type="presParOf" srcId="{16BE7E8C-60DD-422C-8932-E17A694AB3F0}" destId="{F2B19B9F-917D-402C-B468-6E133E5C6A3F}" srcOrd="8" destOrd="0" presId="urn:microsoft.com/office/officeart/2008/layout/LinedList"/>
    <dgm:cxn modelId="{864D0EBC-5C72-42A4-AF52-0333BF586338}" type="presParOf" srcId="{16BE7E8C-60DD-422C-8932-E17A694AB3F0}" destId="{44011FCB-DE7B-450F-A400-D01013819CF9}" srcOrd="9" destOrd="0" presId="urn:microsoft.com/office/officeart/2008/layout/LinedList"/>
    <dgm:cxn modelId="{C737DABD-C5B3-4AE7-A4B8-6D08AA711404}" type="presParOf" srcId="{44011FCB-DE7B-450F-A400-D01013819CF9}" destId="{F8DF64A2-EA7F-4C68-8504-C97835D39145}" srcOrd="0" destOrd="0" presId="urn:microsoft.com/office/officeart/2008/layout/LinedList"/>
    <dgm:cxn modelId="{7DD6667C-E7C1-4A66-8C8F-31AF2DC00BAD}" type="presParOf" srcId="{44011FCB-DE7B-450F-A400-D01013819CF9}" destId="{0A7ACB74-973A-4E1C-8718-369CAF090944}" srcOrd="1" destOrd="0" presId="urn:microsoft.com/office/officeart/2008/layout/LinedList"/>
    <dgm:cxn modelId="{E970B16A-B985-43A8-A47C-B4BFAA90902F}" type="presParOf" srcId="{16BE7E8C-60DD-422C-8932-E17A694AB3F0}" destId="{8B344EC0-3817-416F-B532-F91A03770E72}" srcOrd="10" destOrd="0" presId="urn:microsoft.com/office/officeart/2008/layout/LinedList"/>
    <dgm:cxn modelId="{5F70DFF8-251D-469F-A148-B64D4145998E}" type="presParOf" srcId="{16BE7E8C-60DD-422C-8932-E17A694AB3F0}" destId="{BE6FC546-54D3-4950-9CCC-053E4A1CCFC8}" srcOrd="11" destOrd="0" presId="urn:microsoft.com/office/officeart/2008/layout/LinedList"/>
    <dgm:cxn modelId="{0FA01CFA-D2AC-4475-8456-1709B7BFB09D}" type="presParOf" srcId="{BE6FC546-54D3-4950-9CCC-053E4A1CCFC8}" destId="{2430242A-4A99-4DBF-9375-45A2E1CBD87F}" srcOrd="0" destOrd="0" presId="urn:microsoft.com/office/officeart/2008/layout/LinedList"/>
    <dgm:cxn modelId="{FCE1F8F1-1F10-4596-9303-E6606A59908D}" type="presParOf" srcId="{BE6FC546-54D3-4950-9CCC-053E4A1CCFC8}" destId="{D3E409E2-CEB6-4262-B08F-6AF9D11565F9}" srcOrd="1" destOrd="0" presId="urn:microsoft.com/office/officeart/2008/layout/LinedList"/>
    <dgm:cxn modelId="{81E9FE6E-1651-4AE4-9D70-D2C2B3129AEC}" type="presParOf" srcId="{16BE7E8C-60DD-422C-8932-E17A694AB3F0}" destId="{0209B685-7D5B-4B89-BC6D-C40D497780A9}" srcOrd="12" destOrd="0" presId="urn:microsoft.com/office/officeart/2008/layout/LinedList"/>
    <dgm:cxn modelId="{FFA5158F-1491-4B47-ABB8-AA8EDFBFEFF4}" type="presParOf" srcId="{16BE7E8C-60DD-422C-8932-E17A694AB3F0}" destId="{597A0A2E-69F8-4E56-BCFC-D5DA5B094FF5}" srcOrd="13" destOrd="0" presId="urn:microsoft.com/office/officeart/2008/layout/LinedList"/>
    <dgm:cxn modelId="{7B4F3F34-3412-4462-9364-DF4DB2911603}" type="presParOf" srcId="{597A0A2E-69F8-4E56-BCFC-D5DA5B094FF5}" destId="{ABD3AB0A-FB71-479C-99D6-08CB028D1292}" srcOrd="0" destOrd="0" presId="urn:microsoft.com/office/officeart/2008/layout/LinedList"/>
    <dgm:cxn modelId="{836F90F5-8817-422B-B3A9-64D7AFA0508C}" type="presParOf" srcId="{597A0A2E-69F8-4E56-BCFC-D5DA5B094FF5}" destId="{13D329D4-39CA-47C7-A6AD-4A3A9D07ED64}" srcOrd="1" destOrd="0" presId="urn:microsoft.com/office/officeart/2008/layout/LinedList"/>
    <dgm:cxn modelId="{9049E1C3-1C6E-4442-A8DB-E89FF36D9011}" type="presParOf" srcId="{16BE7E8C-60DD-422C-8932-E17A694AB3F0}" destId="{08416D29-DF66-4098-AD6C-43D4ED9367BB}" srcOrd="14" destOrd="0" presId="urn:microsoft.com/office/officeart/2008/layout/LinedList"/>
    <dgm:cxn modelId="{3E6C42C3-2BF0-4DD1-895C-AB5DC3591033}" type="presParOf" srcId="{16BE7E8C-60DD-422C-8932-E17A694AB3F0}" destId="{9B271A63-C19E-4220-B341-E62B0AFF8245}" srcOrd="15" destOrd="0" presId="urn:microsoft.com/office/officeart/2008/layout/LinedList"/>
    <dgm:cxn modelId="{7CC890D3-3D24-477D-84AB-09A7AF5E66F1}" type="presParOf" srcId="{9B271A63-C19E-4220-B341-E62B0AFF8245}" destId="{10CD0150-CD30-4E04-9CB5-83721ABA4F0B}" srcOrd="0" destOrd="0" presId="urn:microsoft.com/office/officeart/2008/layout/LinedList"/>
    <dgm:cxn modelId="{1BB5E2F7-2F8D-4B66-8575-B54918188228}" type="presParOf" srcId="{9B271A63-C19E-4220-B341-E62B0AFF8245}" destId="{67817EE6-50E2-445E-8345-B89B96459E2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4CDAC6-624A-40C6-985C-FBD1710B934D}" type="doc">
      <dgm:prSet loTypeId="urn:microsoft.com/office/officeart/2008/layout/LinedList" loCatId="list" qsTypeId="urn:microsoft.com/office/officeart/2005/8/quickstyle/simple4" qsCatId="simple" csTypeId="urn:microsoft.com/office/officeart/2005/8/colors/accent3_2" csCatId="accent3"/>
      <dgm:spPr/>
      <dgm:t>
        <a:bodyPr/>
        <a:lstStyle/>
        <a:p>
          <a:endParaRPr lang="en-US"/>
        </a:p>
      </dgm:t>
    </dgm:pt>
    <dgm:pt modelId="{D2C79C87-6F50-4ED7-8E65-736A554D82C5}">
      <dgm:prSet/>
      <dgm:spPr/>
      <dgm:t>
        <a:bodyPr/>
        <a:lstStyle/>
        <a:p>
          <a:r>
            <a:rPr lang="en-US" i="0" dirty="0"/>
            <a:t>Smith, J., &amp; Davis, M. (2018). "Elevating Service Standards in Hospitality." Journal of Hospitality Management, 20(3), 45-58.</a:t>
          </a:r>
        </a:p>
      </dgm:t>
    </dgm:pt>
    <dgm:pt modelId="{EEEEFC11-9BA9-4A9D-A6FE-F0F5615C0308}" type="parTrans" cxnId="{5634E2F1-6930-4768-AD5D-0492149256C5}">
      <dgm:prSet/>
      <dgm:spPr/>
      <dgm:t>
        <a:bodyPr/>
        <a:lstStyle/>
        <a:p>
          <a:endParaRPr lang="en-US"/>
        </a:p>
      </dgm:t>
    </dgm:pt>
    <dgm:pt modelId="{B538B1FB-8F57-4B8F-8CC2-A63BFDCD32D6}" type="sibTrans" cxnId="{5634E2F1-6930-4768-AD5D-0492149256C5}">
      <dgm:prSet/>
      <dgm:spPr/>
      <dgm:t>
        <a:bodyPr/>
        <a:lstStyle/>
        <a:p>
          <a:endParaRPr lang="en-US"/>
        </a:p>
      </dgm:t>
    </dgm:pt>
    <dgm:pt modelId="{9BD2F8B2-3C1D-4A56-ADFD-31B96D26B881}">
      <dgm:prSet/>
      <dgm:spPr/>
      <dgm:t>
        <a:bodyPr/>
        <a:lstStyle/>
        <a:p>
          <a:r>
            <a:rPr lang="en-US" i="0" dirty="0"/>
            <a:t>Sigala, M. (2021). The great reset: hospitality redefined. Tourist Health, Safety and Wellbeing in the New Normal, 489-508.</a:t>
          </a:r>
        </a:p>
      </dgm:t>
    </dgm:pt>
    <dgm:pt modelId="{D3425D5E-B610-4DBD-9A35-EB17D84B35DD}" type="parTrans" cxnId="{A6395B4B-C495-4757-9343-166ADD3397F6}">
      <dgm:prSet/>
      <dgm:spPr/>
      <dgm:t>
        <a:bodyPr/>
        <a:lstStyle/>
        <a:p>
          <a:endParaRPr lang="en-US"/>
        </a:p>
      </dgm:t>
    </dgm:pt>
    <dgm:pt modelId="{F374AD3E-116D-47E1-B8C5-46B787A32092}" type="sibTrans" cxnId="{A6395B4B-C495-4757-9343-166ADD3397F6}">
      <dgm:prSet/>
      <dgm:spPr/>
      <dgm:t>
        <a:bodyPr/>
        <a:lstStyle/>
        <a:p>
          <a:endParaRPr lang="en-US"/>
        </a:p>
      </dgm:t>
    </dgm:pt>
    <dgm:pt modelId="{4543FA52-C5E0-415F-BF21-3F73EB60F850}">
      <dgm:prSet/>
      <dgm:spPr/>
      <dgm:t>
        <a:bodyPr/>
        <a:lstStyle/>
        <a:p>
          <a:r>
            <a:rPr lang="en-US" i="0" dirty="0"/>
            <a:t>Gallup. (2019). "Q12 Employee Engagement Model: A Comprehensive Overview." Gallup Research, 1(1), 20-35.</a:t>
          </a:r>
        </a:p>
      </dgm:t>
    </dgm:pt>
    <dgm:pt modelId="{92CECD63-BBB1-4D7A-9EE6-7BA21C8DE261}" type="parTrans" cxnId="{777877A6-5682-4C30-AC48-50D8808D98D2}">
      <dgm:prSet/>
      <dgm:spPr/>
      <dgm:t>
        <a:bodyPr/>
        <a:lstStyle/>
        <a:p>
          <a:endParaRPr lang="en-US"/>
        </a:p>
      </dgm:t>
    </dgm:pt>
    <dgm:pt modelId="{761F8A76-2CD5-4E0A-9469-97100CBDD3DB}" type="sibTrans" cxnId="{777877A6-5682-4C30-AC48-50D8808D98D2}">
      <dgm:prSet/>
      <dgm:spPr/>
      <dgm:t>
        <a:bodyPr/>
        <a:lstStyle/>
        <a:p>
          <a:endParaRPr lang="en-US"/>
        </a:p>
      </dgm:t>
    </dgm:pt>
    <dgm:pt modelId="{D3376AD2-35E8-4E55-8E70-808ED43AD51C}">
      <dgm:prSet/>
      <dgm:spPr/>
      <dgm:t>
        <a:bodyPr/>
        <a:lstStyle/>
        <a:p>
          <a:r>
            <a:rPr lang="en-US" i="0" dirty="0"/>
            <a:t>Smith, C., &amp; Johnson, L. (2020). "Strategies for Successful Implementation of Employee Engagement Models." Employee Engagement Journal, 15(2), 78-94.</a:t>
          </a:r>
        </a:p>
      </dgm:t>
    </dgm:pt>
    <dgm:pt modelId="{F4D450C9-DD6B-4E6D-98C4-4AFAF2709DAA}" type="parTrans" cxnId="{21D680DA-326A-470D-A454-62BC53BAB9BE}">
      <dgm:prSet/>
      <dgm:spPr/>
      <dgm:t>
        <a:bodyPr/>
        <a:lstStyle/>
        <a:p>
          <a:endParaRPr lang="en-US"/>
        </a:p>
      </dgm:t>
    </dgm:pt>
    <dgm:pt modelId="{770846BB-2C9F-4163-8F43-5A6EF57B8AAA}" type="sibTrans" cxnId="{21D680DA-326A-470D-A454-62BC53BAB9BE}">
      <dgm:prSet/>
      <dgm:spPr/>
      <dgm:t>
        <a:bodyPr/>
        <a:lstStyle/>
        <a:p>
          <a:endParaRPr lang="en-US"/>
        </a:p>
      </dgm:t>
    </dgm:pt>
    <dgm:pt modelId="{AE9A40CD-8F8F-42E3-A8C4-C551F36C1D82}">
      <dgm:prSet/>
      <dgm:spPr/>
      <dgm:t>
        <a:bodyPr/>
        <a:lstStyle/>
        <a:p>
          <a:r>
            <a:rPr lang="en-US" i="0" dirty="0"/>
            <a:t>Brown, R., &amp; White, L. (2021). "Employee Engagement in the Hospitality Industry: A Contemporary Perspective." Journal of Human Resources in Hospitality &amp; Tourism, 19(3), 112-130.</a:t>
          </a:r>
        </a:p>
      </dgm:t>
    </dgm:pt>
    <dgm:pt modelId="{B5705267-870A-4381-83D9-F29DCD444037}" type="parTrans" cxnId="{434D4C09-4393-497B-B4C0-30F97ADAF6F1}">
      <dgm:prSet/>
      <dgm:spPr/>
      <dgm:t>
        <a:bodyPr/>
        <a:lstStyle/>
        <a:p>
          <a:endParaRPr lang="en-US"/>
        </a:p>
      </dgm:t>
    </dgm:pt>
    <dgm:pt modelId="{BB6F92D5-9C1B-444A-AAB9-045EABE80B90}" type="sibTrans" cxnId="{434D4C09-4393-497B-B4C0-30F97ADAF6F1}">
      <dgm:prSet/>
      <dgm:spPr/>
      <dgm:t>
        <a:bodyPr/>
        <a:lstStyle/>
        <a:p>
          <a:endParaRPr lang="en-US"/>
        </a:p>
      </dgm:t>
    </dgm:pt>
    <dgm:pt modelId="{1F506EB4-7AAF-4F73-B512-3D6098B8836A}">
      <dgm:prSet/>
      <dgm:spPr/>
      <dgm:t>
        <a:bodyPr/>
        <a:lstStyle/>
        <a:p>
          <a:r>
            <a:rPr lang="en-US" i="0" dirty="0"/>
            <a:t>Brown, A., &amp; Smith, D. (2020). "Health and Safety Protocols in Hospitality: An Industry Perspective." Journal of Safety and Environmental Management, 18(4), 221-238.</a:t>
          </a:r>
        </a:p>
      </dgm:t>
    </dgm:pt>
    <dgm:pt modelId="{2CB92FB3-A212-4A71-AAC2-C3C74A915922}" type="parTrans" cxnId="{15B67D33-A6C3-464D-B91A-832BEDD50B0E}">
      <dgm:prSet/>
      <dgm:spPr/>
      <dgm:t>
        <a:bodyPr/>
        <a:lstStyle/>
        <a:p>
          <a:endParaRPr lang="en-US"/>
        </a:p>
      </dgm:t>
    </dgm:pt>
    <dgm:pt modelId="{22286FD3-E220-4932-910D-4FAF139A4CEB}" type="sibTrans" cxnId="{15B67D33-A6C3-464D-B91A-832BEDD50B0E}">
      <dgm:prSet/>
      <dgm:spPr/>
      <dgm:t>
        <a:bodyPr/>
        <a:lstStyle/>
        <a:p>
          <a:endParaRPr lang="en-US"/>
        </a:p>
      </dgm:t>
    </dgm:pt>
    <dgm:pt modelId="{B95B482D-66C4-44BA-AAC9-47FE0E9945D6}">
      <dgm:prSet/>
      <dgm:spPr/>
      <dgm:t>
        <a:bodyPr/>
        <a:lstStyle/>
        <a:p>
          <a:r>
            <a:rPr lang="en-US" i="0" dirty="0" err="1"/>
            <a:t>Pizam</a:t>
          </a:r>
          <a:r>
            <a:rPr lang="en-US" i="0" dirty="0"/>
            <a:t>, A., &amp; Johnson, M. (2022). "Best Practices in Room Cleaning: Insights from Leading Hotels." Journal of Hospitality Management, 25(3), 112-128.</a:t>
          </a:r>
        </a:p>
      </dgm:t>
    </dgm:pt>
    <dgm:pt modelId="{26C6D666-9813-4DEE-8363-2622143D34A9}" type="parTrans" cxnId="{B5BB9C35-A042-49B5-8864-590E2743A9A9}">
      <dgm:prSet/>
      <dgm:spPr/>
      <dgm:t>
        <a:bodyPr/>
        <a:lstStyle/>
        <a:p>
          <a:endParaRPr lang="en-US"/>
        </a:p>
      </dgm:t>
    </dgm:pt>
    <dgm:pt modelId="{DFA6A39F-F812-44E5-8A9A-FFAD07F570D3}" type="sibTrans" cxnId="{B5BB9C35-A042-49B5-8864-590E2743A9A9}">
      <dgm:prSet/>
      <dgm:spPr/>
      <dgm:t>
        <a:bodyPr/>
        <a:lstStyle/>
        <a:p>
          <a:endParaRPr lang="en-US"/>
        </a:p>
      </dgm:t>
    </dgm:pt>
    <dgm:pt modelId="{4841BC80-75F1-49C0-A880-B00598E6C355}">
      <dgm:prSet/>
      <dgm:spPr/>
      <dgm:t>
        <a:bodyPr/>
        <a:lstStyle/>
        <a:p>
          <a:r>
            <a:rPr lang="en-US" i="0" dirty="0"/>
            <a:t>Legrand, W., Chen, J.S. and </a:t>
          </a:r>
          <a:r>
            <a:rPr lang="en-US" i="0" dirty="0" err="1"/>
            <a:t>Laeis</a:t>
          </a:r>
          <a:r>
            <a:rPr lang="en-US" i="0" dirty="0"/>
            <a:t>, G.C.M. (2022). Sustainability in the Hospitality Industry Principles of Sustainable Operations. Milton: Taylor &amp; Francis Group.</a:t>
          </a:r>
        </a:p>
      </dgm:t>
    </dgm:pt>
    <dgm:pt modelId="{8175AB92-5534-422B-83AC-73F969AEA4E4}" type="parTrans" cxnId="{ECC0A076-1DF5-4327-8DC7-2D2E3CDEB250}">
      <dgm:prSet/>
      <dgm:spPr/>
      <dgm:t>
        <a:bodyPr/>
        <a:lstStyle/>
        <a:p>
          <a:endParaRPr lang="en-US"/>
        </a:p>
      </dgm:t>
    </dgm:pt>
    <dgm:pt modelId="{6313C23B-3411-4EC0-BEA1-6EBFD5904641}" type="sibTrans" cxnId="{ECC0A076-1DF5-4327-8DC7-2D2E3CDEB250}">
      <dgm:prSet/>
      <dgm:spPr/>
      <dgm:t>
        <a:bodyPr/>
        <a:lstStyle/>
        <a:p>
          <a:endParaRPr lang="en-US"/>
        </a:p>
      </dgm:t>
    </dgm:pt>
    <dgm:pt modelId="{7147A0E0-B8FC-4EC9-9A83-1804403C1B20}">
      <dgm:prSet/>
      <dgm:spPr/>
      <dgm:t>
        <a:bodyPr/>
        <a:lstStyle/>
        <a:p>
          <a:r>
            <a:rPr lang="en-US" i="0" dirty="0" err="1"/>
            <a:t>Floričić</a:t>
          </a:r>
          <a:r>
            <a:rPr lang="en-US" i="0" dirty="0"/>
            <a:t>, T. (2020). Sustainable solutions in the hospitality industry and competitiveness context of “green hotels”. Civil Engineering Journal, 6(6), 1104-1113.</a:t>
          </a:r>
        </a:p>
      </dgm:t>
    </dgm:pt>
    <dgm:pt modelId="{4FB68B14-1637-4588-A852-AD51CADEE51D}" type="parTrans" cxnId="{B309C804-F92D-4D83-9CEC-AF4C0B234158}">
      <dgm:prSet/>
      <dgm:spPr/>
      <dgm:t>
        <a:bodyPr/>
        <a:lstStyle/>
        <a:p>
          <a:endParaRPr lang="en-US"/>
        </a:p>
      </dgm:t>
    </dgm:pt>
    <dgm:pt modelId="{B3F5281A-2099-4485-A709-C48383E44C26}" type="sibTrans" cxnId="{B309C804-F92D-4D83-9CEC-AF4C0B234158}">
      <dgm:prSet/>
      <dgm:spPr/>
      <dgm:t>
        <a:bodyPr/>
        <a:lstStyle/>
        <a:p>
          <a:endParaRPr lang="en-US"/>
        </a:p>
      </dgm:t>
    </dgm:pt>
    <dgm:pt modelId="{175FB43E-AAB6-4869-9256-F731A728DF41}">
      <dgm:prSet/>
      <dgm:spPr/>
      <dgm:t>
        <a:bodyPr/>
        <a:lstStyle/>
        <a:p>
          <a:r>
            <a:rPr lang="en-US" i="0" dirty="0"/>
            <a:t>Smith, P. (2020). "Hilton's '</a:t>
          </a:r>
          <a:r>
            <a:rPr lang="en-US" i="0" dirty="0" err="1"/>
            <a:t>LightStay</a:t>
          </a:r>
          <a:r>
            <a:rPr lang="en-US" i="0" dirty="0"/>
            <a:t>' Program: A Case Study in Corporate Social Responsibility." Journal of Business Ethics, 125(2), 251-265.</a:t>
          </a:r>
        </a:p>
      </dgm:t>
    </dgm:pt>
    <dgm:pt modelId="{8024D5C3-F3B2-4638-8E86-86221D18AA0B}" type="parTrans" cxnId="{A866EE24-4FA8-4CB6-BE29-5F8A0ABB5F4C}">
      <dgm:prSet/>
      <dgm:spPr/>
      <dgm:t>
        <a:bodyPr/>
        <a:lstStyle/>
        <a:p>
          <a:endParaRPr lang="en-US"/>
        </a:p>
      </dgm:t>
    </dgm:pt>
    <dgm:pt modelId="{52D35EDD-E8F1-44DE-B84E-82F4CEF14D30}" type="sibTrans" cxnId="{A866EE24-4FA8-4CB6-BE29-5F8A0ABB5F4C}">
      <dgm:prSet/>
      <dgm:spPr/>
      <dgm:t>
        <a:bodyPr/>
        <a:lstStyle/>
        <a:p>
          <a:endParaRPr lang="en-US"/>
        </a:p>
      </dgm:t>
    </dgm:pt>
    <dgm:pt modelId="{CFB297FF-28D0-467C-9063-1CF48F9A977F}" type="pres">
      <dgm:prSet presAssocID="{354CDAC6-624A-40C6-985C-FBD1710B934D}" presName="vert0" presStyleCnt="0">
        <dgm:presLayoutVars>
          <dgm:dir/>
          <dgm:animOne val="branch"/>
          <dgm:animLvl val="lvl"/>
        </dgm:presLayoutVars>
      </dgm:prSet>
      <dgm:spPr/>
    </dgm:pt>
    <dgm:pt modelId="{53DCFB90-4E37-4CB7-B4F6-ACFE121B0DF7}" type="pres">
      <dgm:prSet presAssocID="{D2C79C87-6F50-4ED7-8E65-736A554D82C5}" presName="thickLine" presStyleLbl="alignNode1" presStyleIdx="0" presStyleCnt="10"/>
      <dgm:spPr/>
    </dgm:pt>
    <dgm:pt modelId="{365343AA-56E9-4126-BDEC-E5277C49D6A4}" type="pres">
      <dgm:prSet presAssocID="{D2C79C87-6F50-4ED7-8E65-736A554D82C5}" presName="horz1" presStyleCnt="0"/>
      <dgm:spPr/>
    </dgm:pt>
    <dgm:pt modelId="{2CA6FD16-F12D-4452-961E-B45FE12C2903}" type="pres">
      <dgm:prSet presAssocID="{D2C79C87-6F50-4ED7-8E65-736A554D82C5}" presName="tx1" presStyleLbl="revTx" presStyleIdx="0" presStyleCnt="10"/>
      <dgm:spPr/>
    </dgm:pt>
    <dgm:pt modelId="{3AC3D2AE-50B2-48FE-99F9-9AEDF84ABD03}" type="pres">
      <dgm:prSet presAssocID="{D2C79C87-6F50-4ED7-8E65-736A554D82C5}" presName="vert1" presStyleCnt="0"/>
      <dgm:spPr/>
    </dgm:pt>
    <dgm:pt modelId="{6F5B28D4-7862-4FA4-9744-0FB75FD0071C}" type="pres">
      <dgm:prSet presAssocID="{9BD2F8B2-3C1D-4A56-ADFD-31B96D26B881}" presName="thickLine" presStyleLbl="alignNode1" presStyleIdx="1" presStyleCnt="10"/>
      <dgm:spPr/>
    </dgm:pt>
    <dgm:pt modelId="{C59DB2D4-83E2-4A93-8793-40CAF9B521CE}" type="pres">
      <dgm:prSet presAssocID="{9BD2F8B2-3C1D-4A56-ADFD-31B96D26B881}" presName="horz1" presStyleCnt="0"/>
      <dgm:spPr/>
    </dgm:pt>
    <dgm:pt modelId="{EADFF9E4-0223-44A8-8C65-1FD9F405C4A8}" type="pres">
      <dgm:prSet presAssocID="{9BD2F8B2-3C1D-4A56-ADFD-31B96D26B881}" presName="tx1" presStyleLbl="revTx" presStyleIdx="1" presStyleCnt="10"/>
      <dgm:spPr/>
    </dgm:pt>
    <dgm:pt modelId="{F4AB0601-6C89-4DED-B5D3-F699E020CC8E}" type="pres">
      <dgm:prSet presAssocID="{9BD2F8B2-3C1D-4A56-ADFD-31B96D26B881}" presName="vert1" presStyleCnt="0"/>
      <dgm:spPr/>
    </dgm:pt>
    <dgm:pt modelId="{095E7184-A54B-41F7-A7FF-733BCBF67864}" type="pres">
      <dgm:prSet presAssocID="{4543FA52-C5E0-415F-BF21-3F73EB60F850}" presName="thickLine" presStyleLbl="alignNode1" presStyleIdx="2" presStyleCnt="10"/>
      <dgm:spPr/>
    </dgm:pt>
    <dgm:pt modelId="{D1495A16-A795-4577-9CB0-AD947198B971}" type="pres">
      <dgm:prSet presAssocID="{4543FA52-C5E0-415F-BF21-3F73EB60F850}" presName="horz1" presStyleCnt="0"/>
      <dgm:spPr/>
    </dgm:pt>
    <dgm:pt modelId="{C6010C78-9A49-40C3-B401-0FDABFFAE7E2}" type="pres">
      <dgm:prSet presAssocID="{4543FA52-C5E0-415F-BF21-3F73EB60F850}" presName="tx1" presStyleLbl="revTx" presStyleIdx="2" presStyleCnt="10"/>
      <dgm:spPr/>
    </dgm:pt>
    <dgm:pt modelId="{E52717E3-8093-43E9-8CAE-3D3F0F4A39AE}" type="pres">
      <dgm:prSet presAssocID="{4543FA52-C5E0-415F-BF21-3F73EB60F850}" presName="vert1" presStyleCnt="0"/>
      <dgm:spPr/>
    </dgm:pt>
    <dgm:pt modelId="{4755665D-6D7C-482F-AA14-943EF965A9CB}" type="pres">
      <dgm:prSet presAssocID="{D3376AD2-35E8-4E55-8E70-808ED43AD51C}" presName="thickLine" presStyleLbl="alignNode1" presStyleIdx="3" presStyleCnt="10"/>
      <dgm:spPr/>
    </dgm:pt>
    <dgm:pt modelId="{26D6EEA0-6707-467E-BA82-4835DAD2C3DD}" type="pres">
      <dgm:prSet presAssocID="{D3376AD2-35E8-4E55-8E70-808ED43AD51C}" presName="horz1" presStyleCnt="0"/>
      <dgm:spPr/>
    </dgm:pt>
    <dgm:pt modelId="{EDEC2617-C64B-43E5-AE10-A55F30E5339E}" type="pres">
      <dgm:prSet presAssocID="{D3376AD2-35E8-4E55-8E70-808ED43AD51C}" presName="tx1" presStyleLbl="revTx" presStyleIdx="3" presStyleCnt="10"/>
      <dgm:spPr/>
    </dgm:pt>
    <dgm:pt modelId="{DD0E471C-9749-492C-9E38-A6D66213586F}" type="pres">
      <dgm:prSet presAssocID="{D3376AD2-35E8-4E55-8E70-808ED43AD51C}" presName="vert1" presStyleCnt="0"/>
      <dgm:spPr/>
    </dgm:pt>
    <dgm:pt modelId="{7E4A04C3-5B33-4D84-9DAC-A1B4D93875B5}" type="pres">
      <dgm:prSet presAssocID="{AE9A40CD-8F8F-42E3-A8C4-C551F36C1D82}" presName="thickLine" presStyleLbl="alignNode1" presStyleIdx="4" presStyleCnt="10"/>
      <dgm:spPr/>
    </dgm:pt>
    <dgm:pt modelId="{821A815A-CD84-444C-80CD-B927B504AA0C}" type="pres">
      <dgm:prSet presAssocID="{AE9A40CD-8F8F-42E3-A8C4-C551F36C1D82}" presName="horz1" presStyleCnt="0"/>
      <dgm:spPr/>
    </dgm:pt>
    <dgm:pt modelId="{C3D12C98-B2EE-4300-B26A-DED7589B9FBD}" type="pres">
      <dgm:prSet presAssocID="{AE9A40CD-8F8F-42E3-A8C4-C551F36C1D82}" presName="tx1" presStyleLbl="revTx" presStyleIdx="4" presStyleCnt="10"/>
      <dgm:spPr/>
    </dgm:pt>
    <dgm:pt modelId="{8BE9ED99-3000-4D07-8F73-3C24CCD54873}" type="pres">
      <dgm:prSet presAssocID="{AE9A40CD-8F8F-42E3-A8C4-C551F36C1D82}" presName="vert1" presStyleCnt="0"/>
      <dgm:spPr/>
    </dgm:pt>
    <dgm:pt modelId="{965497B6-0C76-408D-A2CA-59E0BEA5BEFC}" type="pres">
      <dgm:prSet presAssocID="{1F506EB4-7AAF-4F73-B512-3D6098B8836A}" presName="thickLine" presStyleLbl="alignNode1" presStyleIdx="5" presStyleCnt="10"/>
      <dgm:spPr/>
    </dgm:pt>
    <dgm:pt modelId="{45E83515-B9EB-474E-8526-68247EBA2593}" type="pres">
      <dgm:prSet presAssocID="{1F506EB4-7AAF-4F73-B512-3D6098B8836A}" presName="horz1" presStyleCnt="0"/>
      <dgm:spPr/>
    </dgm:pt>
    <dgm:pt modelId="{750C8B34-F172-4374-BC1C-0B605E5DD959}" type="pres">
      <dgm:prSet presAssocID="{1F506EB4-7AAF-4F73-B512-3D6098B8836A}" presName="tx1" presStyleLbl="revTx" presStyleIdx="5" presStyleCnt="10"/>
      <dgm:spPr/>
    </dgm:pt>
    <dgm:pt modelId="{037CE9DB-F15B-434C-847C-12E934496143}" type="pres">
      <dgm:prSet presAssocID="{1F506EB4-7AAF-4F73-B512-3D6098B8836A}" presName="vert1" presStyleCnt="0"/>
      <dgm:spPr/>
    </dgm:pt>
    <dgm:pt modelId="{C859E103-8A47-46F4-BB30-25B062E55CCC}" type="pres">
      <dgm:prSet presAssocID="{B95B482D-66C4-44BA-AAC9-47FE0E9945D6}" presName="thickLine" presStyleLbl="alignNode1" presStyleIdx="6" presStyleCnt="10"/>
      <dgm:spPr/>
    </dgm:pt>
    <dgm:pt modelId="{22156BBB-1306-45C1-9891-A9F03E0386BE}" type="pres">
      <dgm:prSet presAssocID="{B95B482D-66C4-44BA-AAC9-47FE0E9945D6}" presName="horz1" presStyleCnt="0"/>
      <dgm:spPr/>
    </dgm:pt>
    <dgm:pt modelId="{0E2838D4-54F1-4847-8388-973942033DE8}" type="pres">
      <dgm:prSet presAssocID="{B95B482D-66C4-44BA-AAC9-47FE0E9945D6}" presName="tx1" presStyleLbl="revTx" presStyleIdx="6" presStyleCnt="10"/>
      <dgm:spPr/>
    </dgm:pt>
    <dgm:pt modelId="{0B670F04-8751-41EA-B542-52DF028C9FB4}" type="pres">
      <dgm:prSet presAssocID="{B95B482D-66C4-44BA-AAC9-47FE0E9945D6}" presName="vert1" presStyleCnt="0"/>
      <dgm:spPr/>
    </dgm:pt>
    <dgm:pt modelId="{AEDE8FF6-A9AB-4186-83E8-0B4496D88035}" type="pres">
      <dgm:prSet presAssocID="{4841BC80-75F1-49C0-A880-B00598E6C355}" presName="thickLine" presStyleLbl="alignNode1" presStyleIdx="7" presStyleCnt="10"/>
      <dgm:spPr/>
    </dgm:pt>
    <dgm:pt modelId="{206FF564-CEB4-42D7-B3D0-F6713C14FC1D}" type="pres">
      <dgm:prSet presAssocID="{4841BC80-75F1-49C0-A880-B00598E6C355}" presName="horz1" presStyleCnt="0"/>
      <dgm:spPr/>
    </dgm:pt>
    <dgm:pt modelId="{47931312-A239-4C4C-8F57-7F2EBDDFC7E3}" type="pres">
      <dgm:prSet presAssocID="{4841BC80-75F1-49C0-A880-B00598E6C355}" presName="tx1" presStyleLbl="revTx" presStyleIdx="7" presStyleCnt="10"/>
      <dgm:spPr/>
    </dgm:pt>
    <dgm:pt modelId="{D1FEC87D-EDA1-4AEB-A041-8CF1C7CD0119}" type="pres">
      <dgm:prSet presAssocID="{4841BC80-75F1-49C0-A880-B00598E6C355}" presName="vert1" presStyleCnt="0"/>
      <dgm:spPr/>
    </dgm:pt>
    <dgm:pt modelId="{20052846-B601-4726-B564-FD5DEF4329DE}" type="pres">
      <dgm:prSet presAssocID="{7147A0E0-B8FC-4EC9-9A83-1804403C1B20}" presName="thickLine" presStyleLbl="alignNode1" presStyleIdx="8" presStyleCnt="10"/>
      <dgm:spPr/>
    </dgm:pt>
    <dgm:pt modelId="{6C915FA1-2EDC-4012-BAB2-9D55CCC9E376}" type="pres">
      <dgm:prSet presAssocID="{7147A0E0-B8FC-4EC9-9A83-1804403C1B20}" presName="horz1" presStyleCnt="0"/>
      <dgm:spPr/>
    </dgm:pt>
    <dgm:pt modelId="{BEE455E8-7CF1-47DE-80C8-B5B591953580}" type="pres">
      <dgm:prSet presAssocID="{7147A0E0-B8FC-4EC9-9A83-1804403C1B20}" presName="tx1" presStyleLbl="revTx" presStyleIdx="8" presStyleCnt="10"/>
      <dgm:spPr/>
    </dgm:pt>
    <dgm:pt modelId="{BB6D0350-B35C-41BE-8C49-D0E2C701046A}" type="pres">
      <dgm:prSet presAssocID="{7147A0E0-B8FC-4EC9-9A83-1804403C1B20}" presName="vert1" presStyleCnt="0"/>
      <dgm:spPr/>
    </dgm:pt>
    <dgm:pt modelId="{F1979214-2037-4887-B4F0-A33B82F86210}" type="pres">
      <dgm:prSet presAssocID="{175FB43E-AAB6-4869-9256-F731A728DF41}" presName="thickLine" presStyleLbl="alignNode1" presStyleIdx="9" presStyleCnt="10"/>
      <dgm:spPr/>
    </dgm:pt>
    <dgm:pt modelId="{00D8636E-5D04-45FD-B762-8708E0D4865A}" type="pres">
      <dgm:prSet presAssocID="{175FB43E-AAB6-4869-9256-F731A728DF41}" presName="horz1" presStyleCnt="0"/>
      <dgm:spPr/>
    </dgm:pt>
    <dgm:pt modelId="{D7C3A89A-A5BB-48DA-80BF-ADBA04AC74DA}" type="pres">
      <dgm:prSet presAssocID="{175FB43E-AAB6-4869-9256-F731A728DF41}" presName="tx1" presStyleLbl="revTx" presStyleIdx="9" presStyleCnt="10"/>
      <dgm:spPr/>
    </dgm:pt>
    <dgm:pt modelId="{27E15D72-E964-48DB-9065-3EBBED6F1097}" type="pres">
      <dgm:prSet presAssocID="{175FB43E-AAB6-4869-9256-F731A728DF41}" presName="vert1" presStyleCnt="0"/>
      <dgm:spPr/>
    </dgm:pt>
  </dgm:ptLst>
  <dgm:cxnLst>
    <dgm:cxn modelId="{82267E03-650D-4518-B8BD-920C8413F310}" type="presOf" srcId="{4841BC80-75F1-49C0-A880-B00598E6C355}" destId="{47931312-A239-4C4C-8F57-7F2EBDDFC7E3}" srcOrd="0" destOrd="0" presId="urn:microsoft.com/office/officeart/2008/layout/LinedList"/>
    <dgm:cxn modelId="{B309C804-F92D-4D83-9CEC-AF4C0B234158}" srcId="{354CDAC6-624A-40C6-985C-FBD1710B934D}" destId="{7147A0E0-B8FC-4EC9-9A83-1804403C1B20}" srcOrd="8" destOrd="0" parTransId="{4FB68B14-1637-4588-A852-AD51CADEE51D}" sibTransId="{B3F5281A-2099-4485-A709-C48383E44C26}"/>
    <dgm:cxn modelId="{434D4C09-4393-497B-B4C0-30F97ADAF6F1}" srcId="{354CDAC6-624A-40C6-985C-FBD1710B934D}" destId="{AE9A40CD-8F8F-42E3-A8C4-C551F36C1D82}" srcOrd="4" destOrd="0" parTransId="{B5705267-870A-4381-83D9-F29DCD444037}" sibTransId="{BB6F92D5-9C1B-444A-AAB9-045EABE80B90}"/>
    <dgm:cxn modelId="{7DDF8217-4635-42F8-9C81-5D6903416913}" type="presOf" srcId="{4543FA52-C5E0-415F-BF21-3F73EB60F850}" destId="{C6010C78-9A49-40C3-B401-0FDABFFAE7E2}" srcOrd="0" destOrd="0" presId="urn:microsoft.com/office/officeart/2008/layout/LinedList"/>
    <dgm:cxn modelId="{A866EE24-4FA8-4CB6-BE29-5F8A0ABB5F4C}" srcId="{354CDAC6-624A-40C6-985C-FBD1710B934D}" destId="{175FB43E-AAB6-4869-9256-F731A728DF41}" srcOrd="9" destOrd="0" parTransId="{8024D5C3-F3B2-4638-8E86-86221D18AA0B}" sibTransId="{52D35EDD-E8F1-44DE-B84E-82F4CEF14D30}"/>
    <dgm:cxn modelId="{15B67D33-A6C3-464D-B91A-832BEDD50B0E}" srcId="{354CDAC6-624A-40C6-985C-FBD1710B934D}" destId="{1F506EB4-7AAF-4F73-B512-3D6098B8836A}" srcOrd="5" destOrd="0" parTransId="{2CB92FB3-A212-4A71-AAC2-C3C74A915922}" sibTransId="{22286FD3-E220-4932-910D-4FAF139A4CEB}"/>
    <dgm:cxn modelId="{B5BB9C35-A042-49B5-8864-590E2743A9A9}" srcId="{354CDAC6-624A-40C6-985C-FBD1710B934D}" destId="{B95B482D-66C4-44BA-AAC9-47FE0E9945D6}" srcOrd="6" destOrd="0" parTransId="{26C6D666-9813-4DEE-8363-2622143D34A9}" sibTransId="{DFA6A39F-F812-44E5-8A9A-FFAD07F570D3}"/>
    <dgm:cxn modelId="{A6395B4B-C495-4757-9343-166ADD3397F6}" srcId="{354CDAC6-624A-40C6-985C-FBD1710B934D}" destId="{9BD2F8B2-3C1D-4A56-ADFD-31B96D26B881}" srcOrd="1" destOrd="0" parTransId="{D3425D5E-B610-4DBD-9A35-EB17D84B35DD}" sibTransId="{F374AD3E-116D-47E1-B8C5-46B787A32092}"/>
    <dgm:cxn modelId="{EE37926F-0A7E-4BED-8C35-A680C4CD2B7D}" type="presOf" srcId="{1F506EB4-7AAF-4F73-B512-3D6098B8836A}" destId="{750C8B34-F172-4374-BC1C-0B605E5DD959}" srcOrd="0" destOrd="0" presId="urn:microsoft.com/office/officeart/2008/layout/LinedList"/>
    <dgm:cxn modelId="{ECC0A076-1DF5-4327-8DC7-2D2E3CDEB250}" srcId="{354CDAC6-624A-40C6-985C-FBD1710B934D}" destId="{4841BC80-75F1-49C0-A880-B00598E6C355}" srcOrd="7" destOrd="0" parTransId="{8175AB92-5534-422B-83AC-73F969AEA4E4}" sibTransId="{6313C23B-3411-4EC0-BEA1-6EBFD5904641}"/>
    <dgm:cxn modelId="{1E650C7B-BC54-41B9-A668-9B139F035CDA}" type="presOf" srcId="{175FB43E-AAB6-4869-9256-F731A728DF41}" destId="{D7C3A89A-A5BB-48DA-80BF-ADBA04AC74DA}" srcOrd="0" destOrd="0" presId="urn:microsoft.com/office/officeart/2008/layout/LinedList"/>
    <dgm:cxn modelId="{6BC4F380-8BAC-41AE-B9FD-F3D3FD808999}" type="presOf" srcId="{B95B482D-66C4-44BA-AAC9-47FE0E9945D6}" destId="{0E2838D4-54F1-4847-8388-973942033DE8}" srcOrd="0" destOrd="0" presId="urn:microsoft.com/office/officeart/2008/layout/LinedList"/>
    <dgm:cxn modelId="{067A7191-2766-43BD-B7FB-8E34A0D619C8}" type="presOf" srcId="{AE9A40CD-8F8F-42E3-A8C4-C551F36C1D82}" destId="{C3D12C98-B2EE-4300-B26A-DED7589B9FBD}" srcOrd="0" destOrd="0" presId="urn:microsoft.com/office/officeart/2008/layout/LinedList"/>
    <dgm:cxn modelId="{CF0BC392-2300-4335-80CE-16FC5ACA77D8}" type="presOf" srcId="{354CDAC6-624A-40C6-985C-FBD1710B934D}" destId="{CFB297FF-28D0-467C-9063-1CF48F9A977F}" srcOrd="0" destOrd="0" presId="urn:microsoft.com/office/officeart/2008/layout/LinedList"/>
    <dgm:cxn modelId="{92633E9A-067D-4537-89CD-9CA65A67D2DE}" type="presOf" srcId="{D2C79C87-6F50-4ED7-8E65-736A554D82C5}" destId="{2CA6FD16-F12D-4452-961E-B45FE12C2903}" srcOrd="0" destOrd="0" presId="urn:microsoft.com/office/officeart/2008/layout/LinedList"/>
    <dgm:cxn modelId="{777877A6-5682-4C30-AC48-50D8808D98D2}" srcId="{354CDAC6-624A-40C6-985C-FBD1710B934D}" destId="{4543FA52-C5E0-415F-BF21-3F73EB60F850}" srcOrd="2" destOrd="0" parTransId="{92CECD63-BBB1-4D7A-9EE6-7BA21C8DE261}" sibTransId="{761F8A76-2CD5-4E0A-9469-97100CBDD3DB}"/>
    <dgm:cxn modelId="{D9B53AC0-1DD3-47EA-BF73-8542CB12C695}" type="presOf" srcId="{9BD2F8B2-3C1D-4A56-ADFD-31B96D26B881}" destId="{EADFF9E4-0223-44A8-8C65-1FD9F405C4A8}" srcOrd="0" destOrd="0" presId="urn:microsoft.com/office/officeart/2008/layout/LinedList"/>
    <dgm:cxn modelId="{63FCA9C0-B803-49E9-831C-EAD3EAA902E7}" type="presOf" srcId="{D3376AD2-35E8-4E55-8E70-808ED43AD51C}" destId="{EDEC2617-C64B-43E5-AE10-A55F30E5339E}" srcOrd="0" destOrd="0" presId="urn:microsoft.com/office/officeart/2008/layout/LinedList"/>
    <dgm:cxn modelId="{8107A9D7-D461-4816-B972-7AEED174A7B4}" type="presOf" srcId="{7147A0E0-B8FC-4EC9-9A83-1804403C1B20}" destId="{BEE455E8-7CF1-47DE-80C8-B5B591953580}" srcOrd="0" destOrd="0" presId="urn:microsoft.com/office/officeart/2008/layout/LinedList"/>
    <dgm:cxn modelId="{21D680DA-326A-470D-A454-62BC53BAB9BE}" srcId="{354CDAC6-624A-40C6-985C-FBD1710B934D}" destId="{D3376AD2-35E8-4E55-8E70-808ED43AD51C}" srcOrd="3" destOrd="0" parTransId="{F4D450C9-DD6B-4E6D-98C4-4AFAF2709DAA}" sibTransId="{770846BB-2C9F-4163-8F43-5A6EF57B8AAA}"/>
    <dgm:cxn modelId="{5634E2F1-6930-4768-AD5D-0492149256C5}" srcId="{354CDAC6-624A-40C6-985C-FBD1710B934D}" destId="{D2C79C87-6F50-4ED7-8E65-736A554D82C5}" srcOrd="0" destOrd="0" parTransId="{EEEEFC11-9BA9-4A9D-A6FE-F0F5615C0308}" sibTransId="{B538B1FB-8F57-4B8F-8CC2-A63BFDCD32D6}"/>
    <dgm:cxn modelId="{DADE3E93-C7F6-4AE6-9F06-CFAEFEB7E89E}" type="presParOf" srcId="{CFB297FF-28D0-467C-9063-1CF48F9A977F}" destId="{53DCFB90-4E37-4CB7-B4F6-ACFE121B0DF7}" srcOrd="0" destOrd="0" presId="urn:microsoft.com/office/officeart/2008/layout/LinedList"/>
    <dgm:cxn modelId="{598CA848-1796-433D-B8B2-B31DDCFE645E}" type="presParOf" srcId="{CFB297FF-28D0-467C-9063-1CF48F9A977F}" destId="{365343AA-56E9-4126-BDEC-E5277C49D6A4}" srcOrd="1" destOrd="0" presId="urn:microsoft.com/office/officeart/2008/layout/LinedList"/>
    <dgm:cxn modelId="{F4FBFA01-C437-424D-BBC9-F690C1C974FD}" type="presParOf" srcId="{365343AA-56E9-4126-BDEC-E5277C49D6A4}" destId="{2CA6FD16-F12D-4452-961E-B45FE12C2903}" srcOrd="0" destOrd="0" presId="urn:microsoft.com/office/officeart/2008/layout/LinedList"/>
    <dgm:cxn modelId="{4B498E76-FA00-4585-9BD4-6D33BF2FFE4C}" type="presParOf" srcId="{365343AA-56E9-4126-BDEC-E5277C49D6A4}" destId="{3AC3D2AE-50B2-48FE-99F9-9AEDF84ABD03}" srcOrd="1" destOrd="0" presId="urn:microsoft.com/office/officeart/2008/layout/LinedList"/>
    <dgm:cxn modelId="{EF899914-3910-454F-8678-B9D477E36E14}" type="presParOf" srcId="{CFB297FF-28D0-467C-9063-1CF48F9A977F}" destId="{6F5B28D4-7862-4FA4-9744-0FB75FD0071C}" srcOrd="2" destOrd="0" presId="urn:microsoft.com/office/officeart/2008/layout/LinedList"/>
    <dgm:cxn modelId="{FA12180E-D5F7-45EA-BBBF-20D551AF02D1}" type="presParOf" srcId="{CFB297FF-28D0-467C-9063-1CF48F9A977F}" destId="{C59DB2D4-83E2-4A93-8793-40CAF9B521CE}" srcOrd="3" destOrd="0" presId="urn:microsoft.com/office/officeart/2008/layout/LinedList"/>
    <dgm:cxn modelId="{0DA471B3-B3D4-4832-BA4E-05D277215492}" type="presParOf" srcId="{C59DB2D4-83E2-4A93-8793-40CAF9B521CE}" destId="{EADFF9E4-0223-44A8-8C65-1FD9F405C4A8}" srcOrd="0" destOrd="0" presId="urn:microsoft.com/office/officeart/2008/layout/LinedList"/>
    <dgm:cxn modelId="{CB82C4C0-EB66-4DB7-8FE4-38276E9D330D}" type="presParOf" srcId="{C59DB2D4-83E2-4A93-8793-40CAF9B521CE}" destId="{F4AB0601-6C89-4DED-B5D3-F699E020CC8E}" srcOrd="1" destOrd="0" presId="urn:microsoft.com/office/officeart/2008/layout/LinedList"/>
    <dgm:cxn modelId="{C008223E-3600-4C9B-817D-925B11E56782}" type="presParOf" srcId="{CFB297FF-28D0-467C-9063-1CF48F9A977F}" destId="{095E7184-A54B-41F7-A7FF-733BCBF67864}" srcOrd="4" destOrd="0" presId="urn:microsoft.com/office/officeart/2008/layout/LinedList"/>
    <dgm:cxn modelId="{0691522F-3E6B-489A-A0DD-465136AE3374}" type="presParOf" srcId="{CFB297FF-28D0-467C-9063-1CF48F9A977F}" destId="{D1495A16-A795-4577-9CB0-AD947198B971}" srcOrd="5" destOrd="0" presId="urn:microsoft.com/office/officeart/2008/layout/LinedList"/>
    <dgm:cxn modelId="{8ACA52E3-102D-458D-B305-929257F08954}" type="presParOf" srcId="{D1495A16-A795-4577-9CB0-AD947198B971}" destId="{C6010C78-9A49-40C3-B401-0FDABFFAE7E2}" srcOrd="0" destOrd="0" presId="urn:microsoft.com/office/officeart/2008/layout/LinedList"/>
    <dgm:cxn modelId="{741CFD1A-AFE0-4536-9124-C05CC2238916}" type="presParOf" srcId="{D1495A16-A795-4577-9CB0-AD947198B971}" destId="{E52717E3-8093-43E9-8CAE-3D3F0F4A39AE}" srcOrd="1" destOrd="0" presId="urn:microsoft.com/office/officeart/2008/layout/LinedList"/>
    <dgm:cxn modelId="{7E206E65-0FED-479B-9A0B-618E0F136D96}" type="presParOf" srcId="{CFB297FF-28D0-467C-9063-1CF48F9A977F}" destId="{4755665D-6D7C-482F-AA14-943EF965A9CB}" srcOrd="6" destOrd="0" presId="urn:microsoft.com/office/officeart/2008/layout/LinedList"/>
    <dgm:cxn modelId="{ADCC6112-0913-42F6-AE6D-826C50499017}" type="presParOf" srcId="{CFB297FF-28D0-467C-9063-1CF48F9A977F}" destId="{26D6EEA0-6707-467E-BA82-4835DAD2C3DD}" srcOrd="7" destOrd="0" presId="urn:microsoft.com/office/officeart/2008/layout/LinedList"/>
    <dgm:cxn modelId="{610B6AD5-3B9F-4B70-8437-189D39618117}" type="presParOf" srcId="{26D6EEA0-6707-467E-BA82-4835DAD2C3DD}" destId="{EDEC2617-C64B-43E5-AE10-A55F30E5339E}" srcOrd="0" destOrd="0" presId="urn:microsoft.com/office/officeart/2008/layout/LinedList"/>
    <dgm:cxn modelId="{B04A92C6-FE2F-4072-AC54-2531074D9B00}" type="presParOf" srcId="{26D6EEA0-6707-467E-BA82-4835DAD2C3DD}" destId="{DD0E471C-9749-492C-9E38-A6D66213586F}" srcOrd="1" destOrd="0" presId="urn:microsoft.com/office/officeart/2008/layout/LinedList"/>
    <dgm:cxn modelId="{5A417A87-4D63-4BB9-940E-C13B6C1345E8}" type="presParOf" srcId="{CFB297FF-28D0-467C-9063-1CF48F9A977F}" destId="{7E4A04C3-5B33-4D84-9DAC-A1B4D93875B5}" srcOrd="8" destOrd="0" presId="urn:microsoft.com/office/officeart/2008/layout/LinedList"/>
    <dgm:cxn modelId="{E5C55A11-B3E3-4E9E-B46E-B09A8D450EEE}" type="presParOf" srcId="{CFB297FF-28D0-467C-9063-1CF48F9A977F}" destId="{821A815A-CD84-444C-80CD-B927B504AA0C}" srcOrd="9" destOrd="0" presId="urn:microsoft.com/office/officeart/2008/layout/LinedList"/>
    <dgm:cxn modelId="{5B7D58A4-9D16-44A1-BE0A-E654BB9CB178}" type="presParOf" srcId="{821A815A-CD84-444C-80CD-B927B504AA0C}" destId="{C3D12C98-B2EE-4300-B26A-DED7589B9FBD}" srcOrd="0" destOrd="0" presId="urn:microsoft.com/office/officeart/2008/layout/LinedList"/>
    <dgm:cxn modelId="{68A01B15-2918-4393-A161-6B9A8F4096EA}" type="presParOf" srcId="{821A815A-CD84-444C-80CD-B927B504AA0C}" destId="{8BE9ED99-3000-4D07-8F73-3C24CCD54873}" srcOrd="1" destOrd="0" presId="urn:microsoft.com/office/officeart/2008/layout/LinedList"/>
    <dgm:cxn modelId="{FA6346F1-6D2D-4B79-AF92-1047BB58E2F2}" type="presParOf" srcId="{CFB297FF-28D0-467C-9063-1CF48F9A977F}" destId="{965497B6-0C76-408D-A2CA-59E0BEA5BEFC}" srcOrd="10" destOrd="0" presId="urn:microsoft.com/office/officeart/2008/layout/LinedList"/>
    <dgm:cxn modelId="{F4859C27-3654-4D50-B0E2-9C109A755852}" type="presParOf" srcId="{CFB297FF-28D0-467C-9063-1CF48F9A977F}" destId="{45E83515-B9EB-474E-8526-68247EBA2593}" srcOrd="11" destOrd="0" presId="urn:microsoft.com/office/officeart/2008/layout/LinedList"/>
    <dgm:cxn modelId="{68306B7F-8EDC-4BEA-92B3-A2A919FDD861}" type="presParOf" srcId="{45E83515-B9EB-474E-8526-68247EBA2593}" destId="{750C8B34-F172-4374-BC1C-0B605E5DD959}" srcOrd="0" destOrd="0" presId="urn:microsoft.com/office/officeart/2008/layout/LinedList"/>
    <dgm:cxn modelId="{EE707BC3-3233-4F7C-B73E-7937E6B87D94}" type="presParOf" srcId="{45E83515-B9EB-474E-8526-68247EBA2593}" destId="{037CE9DB-F15B-434C-847C-12E934496143}" srcOrd="1" destOrd="0" presId="urn:microsoft.com/office/officeart/2008/layout/LinedList"/>
    <dgm:cxn modelId="{DC968172-7B2F-4FB4-A13D-25157CB96F41}" type="presParOf" srcId="{CFB297FF-28D0-467C-9063-1CF48F9A977F}" destId="{C859E103-8A47-46F4-BB30-25B062E55CCC}" srcOrd="12" destOrd="0" presId="urn:microsoft.com/office/officeart/2008/layout/LinedList"/>
    <dgm:cxn modelId="{66CF5EDC-CB74-444F-A00E-6D67EA97538F}" type="presParOf" srcId="{CFB297FF-28D0-467C-9063-1CF48F9A977F}" destId="{22156BBB-1306-45C1-9891-A9F03E0386BE}" srcOrd="13" destOrd="0" presId="urn:microsoft.com/office/officeart/2008/layout/LinedList"/>
    <dgm:cxn modelId="{632CCF73-CC14-498D-B8E4-FCBBDABAE5DC}" type="presParOf" srcId="{22156BBB-1306-45C1-9891-A9F03E0386BE}" destId="{0E2838D4-54F1-4847-8388-973942033DE8}" srcOrd="0" destOrd="0" presId="urn:microsoft.com/office/officeart/2008/layout/LinedList"/>
    <dgm:cxn modelId="{E340E6E7-5CD0-4D20-BC52-B0D4E4FE595C}" type="presParOf" srcId="{22156BBB-1306-45C1-9891-A9F03E0386BE}" destId="{0B670F04-8751-41EA-B542-52DF028C9FB4}" srcOrd="1" destOrd="0" presId="urn:microsoft.com/office/officeart/2008/layout/LinedList"/>
    <dgm:cxn modelId="{B896B4AC-A3DD-4EB1-A80E-5DDFF78FA8DE}" type="presParOf" srcId="{CFB297FF-28D0-467C-9063-1CF48F9A977F}" destId="{AEDE8FF6-A9AB-4186-83E8-0B4496D88035}" srcOrd="14" destOrd="0" presId="urn:microsoft.com/office/officeart/2008/layout/LinedList"/>
    <dgm:cxn modelId="{38133F5C-9120-46DA-8D8C-E453E1D53E53}" type="presParOf" srcId="{CFB297FF-28D0-467C-9063-1CF48F9A977F}" destId="{206FF564-CEB4-42D7-B3D0-F6713C14FC1D}" srcOrd="15" destOrd="0" presId="urn:microsoft.com/office/officeart/2008/layout/LinedList"/>
    <dgm:cxn modelId="{1FFF3028-2B44-4643-8E6F-AC1ABE60749D}" type="presParOf" srcId="{206FF564-CEB4-42D7-B3D0-F6713C14FC1D}" destId="{47931312-A239-4C4C-8F57-7F2EBDDFC7E3}" srcOrd="0" destOrd="0" presId="urn:microsoft.com/office/officeart/2008/layout/LinedList"/>
    <dgm:cxn modelId="{40A93710-3C6C-4790-BA3B-AE5535C2AC0D}" type="presParOf" srcId="{206FF564-CEB4-42D7-B3D0-F6713C14FC1D}" destId="{D1FEC87D-EDA1-4AEB-A041-8CF1C7CD0119}" srcOrd="1" destOrd="0" presId="urn:microsoft.com/office/officeart/2008/layout/LinedList"/>
    <dgm:cxn modelId="{7C7D7F6F-E633-476B-9435-439139680E01}" type="presParOf" srcId="{CFB297FF-28D0-467C-9063-1CF48F9A977F}" destId="{20052846-B601-4726-B564-FD5DEF4329DE}" srcOrd="16" destOrd="0" presId="urn:microsoft.com/office/officeart/2008/layout/LinedList"/>
    <dgm:cxn modelId="{A6327F17-EC92-4845-BA06-63EC50195896}" type="presParOf" srcId="{CFB297FF-28D0-467C-9063-1CF48F9A977F}" destId="{6C915FA1-2EDC-4012-BAB2-9D55CCC9E376}" srcOrd="17" destOrd="0" presId="urn:microsoft.com/office/officeart/2008/layout/LinedList"/>
    <dgm:cxn modelId="{C212BA70-A0CC-44BF-B87B-6FF5BF49B3FD}" type="presParOf" srcId="{6C915FA1-2EDC-4012-BAB2-9D55CCC9E376}" destId="{BEE455E8-7CF1-47DE-80C8-B5B591953580}" srcOrd="0" destOrd="0" presId="urn:microsoft.com/office/officeart/2008/layout/LinedList"/>
    <dgm:cxn modelId="{1D0B8292-89BD-435E-8758-08A655CA4B21}" type="presParOf" srcId="{6C915FA1-2EDC-4012-BAB2-9D55CCC9E376}" destId="{BB6D0350-B35C-41BE-8C49-D0E2C701046A}" srcOrd="1" destOrd="0" presId="urn:microsoft.com/office/officeart/2008/layout/LinedList"/>
    <dgm:cxn modelId="{0140D4D2-B672-4B63-ADDB-5A26704987F3}" type="presParOf" srcId="{CFB297FF-28D0-467C-9063-1CF48F9A977F}" destId="{F1979214-2037-4887-B4F0-A33B82F86210}" srcOrd="18" destOrd="0" presId="urn:microsoft.com/office/officeart/2008/layout/LinedList"/>
    <dgm:cxn modelId="{4AD51BE2-0651-4AB5-910D-BB70AB684B09}" type="presParOf" srcId="{CFB297FF-28D0-467C-9063-1CF48F9A977F}" destId="{00D8636E-5D04-45FD-B762-8708E0D4865A}" srcOrd="19" destOrd="0" presId="urn:microsoft.com/office/officeart/2008/layout/LinedList"/>
    <dgm:cxn modelId="{545FB347-F0FA-4052-A8D6-0B13CDEC3760}" type="presParOf" srcId="{00D8636E-5D04-45FD-B762-8708E0D4865A}" destId="{D7C3A89A-A5BB-48DA-80BF-ADBA04AC74DA}" srcOrd="0" destOrd="0" presId="urn:microsoft.com/office/officeart/2008/layout/LinedList"/>
    <dgm:cxn modelId="{92EC843E-543E-48BE-B0DB-10FF1A227836}" type="presParOf" srcId="{00D8636E-5D04-45FD-B762-8708E0D4865A}" destId="{27E15D72-E964-48DB-9065-3EBBED6F109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6B78E-F61A-4FB9-B24B-B055F1313232}">
      <dsp:nvSpPr>
        <dsp:cNvPr id="0" name=""/>
        <dsp:cNvSpPr/>
      </dsp:nvSpPr>
      <dsp:spPr>
        <a:xfrm>
          <a:off x="0" y="0"/>
          <a:ext cx="49451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D10B8-4C52-4C61-A5AE-A10F87B7CE13}">
      <dsp:nvSpPr>
        <dsp:cNvPr id="0" name=""/>
        <dsp:cNvSpPr/>
      </dsp:nvSpPr>
      <dsp:spPr>
        <a:xfrm>
          <a:off x="0" y="0"/>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Introduction</a:t>
          </a:r>
        </a:p>
      </dsp:txBody>
      <dsp:txXfrm>
        <a:off x="0" y="0"/>
        <a:ext cx="4945182" cy="377036"/>
      </dsp:txXfrm>
    </dsp:sp>
    <dsp:sp modelId="{B8183F0F-302B-4E6F-A7CD-5F108A469978}">
      <dsp:nvSpPr>
        <dsp:cNvPr id="0" name=""/>
        <dsp:cNvSpPr/>
      </dsp:nvSpPr>
      <dsp:spPr>
        <a:xfrm>
          <a:off x="0" y="377036"/>
          <a:ext cx="49451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4A8E82-4C6C-40B1-8AD2-5F9E5F57238D}">
      <dsp:nvSpPr>
        <dsp:cNvPr id="0" name=""/>
        <dsp:cNvSpPr/>
      </dsp:nvSpPr>
      <dsp:spPr>
        <a:xfrm>
          <a:off x="0" y="377036"/>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dirty="0"/>
            <a:t>Adherence to Brand Standards</a:t>
          </a:r>
        </a:p>
      </dsp:txBody>
      <dsp:txXfrm>
        <a:off x="0" y="377036"/>
        <a:ext cx="4945182" cy="377036"/>
      </dsp:txXfrm>
    </dsp:sp>
    <dsp:sp modelId="{92D5D448-B51B-4310-BCB3-A605E4F22013}">
      <dsp:nvSpPr>
        <dsp:cNvPr id="0" name=""/>
        <dsp:cNvSpPr/>
      </dsp:nvSpPr>
      <dsp:spPr>
        <a:xfrm>
          <a:off x="0" y="754073"/>
          <a:ext cx="494518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1B085B-8B7E-4294-8E46-BD763EC1E0DC}">
      <dsp:nvSpPr>
        <dsp:cNvPr id="0" name=""/>
        <dsp:cNvSpPr/>
      </dsp:nvSpPr>
      <dsp:spPr>
        <a:xfrm>
          <a:off x="0" y="754073"/>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dirty="0"/>
            <a:t>Employee Engagement Model</a:t>
          </a:r>
        </a:p>
      </dsp:txBody>
      <dsp:txXfrm>
        <a:off x="0" y="754073"/>
        <a:ext cx="4945182" cy="377036"/>
      </dsp:txXfrm>
    </dsp:sp>
    <dsp:sp modelId="{BC7C7621-E2A2-4451-A7CF-10C702454D25}">
      <dsp:nvSpPr>
        <dsp:cNvPr id="0" name=""/>
        <dsp:cNvSpPr/>
      </dsp:nvSpPr>
      <dsp:spPr>
        <a:xfrm>
          <a:off x="0" y="1131110"/>
          <a:ext cx="494518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11B1C-4BEC-41B6-A8F7-E34FB58C7C0C}">
      <dsp:nvSpPr>
        <dsp:cNvPr id="0" name=""/>
        <dsp:cNvSpPr/>
      </dsp:nvSpPr>
      <dsp:spPr>
        <a:xfrm>
          <a:off x="0" y="1131110"/>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Implementing Employee Engagement</a:t>
          </a:r>
        </a:p>
      </dsp:txBody>
      <dsp:txXfrm>
        <a:off x="0" y="1131110"/>
        <a:ext cx="4945182" cy="377036"/>
      </dsp:txXfrm>
    </dsp:sp>
    <dsp:sp modelId="{F2B19B9F-917D-402C-B468-6E133E5C6A3F}">
      <dsp:nvSpPr>
        <dsp:cNvPr id="0" name=""/>
        <dsp:cNvSpPr/>
      </dsp:nvSpPr>
      <dsp:spPr>
        <a:xfrm>
          <a:off x="0" y="1508147"/>
          <a:ext cx="494518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DF64A2-EA7F-4C68-8504-C97835D39145}">
      <dsp:nvSpPr>
        <dsp:cNvPr id="0" name=""/>
        <dsp:cNvSpPr/>
      </dsp:nvSpPr>
      <dsp:spPr>
        <a:xfrm>
          <a:off x="0" y="1508147"/>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Health and Safety Procedures</a:t>
          </a:r>
        </a:p>
      </dsp:txBody>
      <dsp:txXfrm>
        <a:off x="0" y="1508147"/>
        <a:ext cx="4945182" cy="377036"/>
      </dsp:txXfrm>
    </dsp:sp>
    <dsp:sp modelId="{8B344EC0-3817-416F-B532-F91A03770E72}">
      <dsp:nvSpPr>
        <dsp:cNvPr id="0" name=""/>
        <dsp:cNvSpPr/>
      </dsp:nvSpPr>
      <dsp:spPr>
        <a:xfrm>
          <a:off x="0" y="1885183"/>
          <a:ext cx="49451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30242A-4A99-4DBF-9375-45A2E1CBD87F}">
      <dsp:nvSpPr>
        <dsp:cNvPr id="0" name=""/>
        <dsp:cNvSpPr/>
      </dsp:nvSpPr>
      <dsp:spPr>
        <a:xfrm>
          <a:off x="0" y="1885183"/>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Best Industry Practices</a:t>
          </a:r>
        </a:p>
      </dsp:txBody>
      <dsp:txXfrm>
        <a:off x="0" y="1885183"/>
        <a:ext cx="4945182" cy="377036"/>
      </dsp:txXfrm>
    </dsp:sp>
    <dsp:sp modelId="{0209B685-7D5B-4B89-BC6D-C40D497780A9}">
      <dsp:nvSpPr>
        <dsp:cNvPr id="0" name=""/>
        <dsp:cNvSpPr/>
      </dsp:nvSpPr>
      <dsp:spPr>
        <a:xfrm>
          <a:off x="0" y="2262220"/>
          <a:ext cx="49451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3AB0A-FB71-479C-99D6-08CB028D1292}">
      <dsp:nvSpPr>
        <dsp:cNvPr id="0" name=""/>
        <dsp:cNvSpPr/>
      </dsp:nvSpPr>
      <dsp:spPr>
        <a:xfrm>
          <a:off x="0" y="2262220"/>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Conclusion </a:t>
          </a:r>
        </a:p>
      </dsp:txBody>
      <dsp:txXfrm>
        <a:off x="0" y="2262220"/>
        <a:ext cx="4945182" cy="377036"/>
      </dsp:txXfrm>
    </dsp:sp>
    <dsp:sp modelId="{08416D29-DF66-4098-AD6C-43D4ED9367BB}">
      <dsp:nvSpPr>
        <dsp:cNvPr id="0" name=""/>
        <dsp:cNvSpPr/>
      </dsp:nvSpPr>
      <dsp:spPr>
        <a:xfrm>
          <a:off x="0" y="2639257"/>
          <a:ext cx="494518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CD0150-CD30-4E04-9CB5-83721ABA4F0B}">
      <dsp:nvSpPr>
        <dsp:cNvPr id="0" name=""/>
        <dsp:cNvSpPr/>
      </dsp:nvSpPr>
      <dsp:spPr>
        <a:xfrm>
          <a:off x="0" y="2639257"/>
          <a:ext cx="4945182" cy="377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kern="1200" dirty="0"/>
            <a:t>References </a:t>
          </a:r>
        </a:p>
      </dsp:txBody>
      <dsp:txXfrm>
        <a:off x="0" y="2639257"/>
        <a:ext cx="4945182" cy="377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CFB90-4E37-4CB7-B4F6-ACFE121B0DF7}">
      <dsp:nvSpPr>
        <dsp:cNvPr id="0" name=""/>
        <dsp:cNvSpPr/>
      </dsp:nvSpPr>
      <dsp:spPr>
        <a:xfrm>
          <a:off x="0" y="636"/>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CA6FD16-F12D-4452-961E-B45FE12C2903}">
      <dsp:nvSpPr>
        <dsp:cNvPr id="0" name=""/>
        <dsp:cNvSpPr/>
      </dsp:nvSpPr>
      <dsp:spPr>
        <a:xfrm>
          <a:off x="0" y="636"/>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Smith, J., &amp; Davis, M. (2018). "Elevating Service Standards in Hospitality." Journal of Hospitality Management, 20(3), 45-58.</a:t>
          </a:r>
        </a:p>
      </dsp:txBody>
      <dsp:txXfrm>
        <a:off x="0" y="636"/>
        <a:ext cx="3927651" cy="521143"/>
      </dsp:txXfrm>
    </dsp:sp>
    <dsp:sp modelId="{6F5B28D4-7862-4FA4-9744-0FB75FD0071C}">
      <dsp:nvSpPr>
        <dsp:cNvPr id="0" name=""/>
        <dsp:cNvSpPr/>
      </dsp:nvSpPr>
      <dsp:spPr>
        <a:xfrm>
          <a:off x="0" y="521779"/>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ADFF9E4-0223-44A8-8C65-1FD9F405C4A8}">
      <dsp:nvSpPr>
        <dsp:cNvPr id="0" name=""/>
        <dsp:cNvSpPr/>
      </dsp:nvSpPr>
      <dsp:spPr>
        <a:xfrm>
          <a:off x="0" y="521779"/>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Sigala, M. (2021). The great reset: hospitality redefined. Tourist Health, Safety and Wellbeing in the New Normal, 489-508.</a:t>
          </a:r>
        </a:p>
      </dsp:txBody>
      <dsp:txXfrm>
        <a:off x="0" y="521779"/>
        <a:ext cx="3927651" cy="521143"/>
      </dsp:txXfrm>
    </dsp:sp>
    <dsp:sp modelId="{095E7184-A54B-41F7-A7FF-733BCBF67864}">
      <dsp:nvSpPr>
        <dsp:cNvPr id="0" name=""/>
        <dsp:cNvSpPr/>
      </dsp:nvSpPr>
      <dsp:spPr>
        <a:xfrm>
          <a:off x="0" y="1042922"/>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010C78-9A49-40C3-B401-0FDABFFAE7E2}">
      <dsp:nvSpPr>
        <dsp:cNvPr id="0" name=""/>
        <dsp:cNvSpPr/>
      </dsp:nvSpPr>
      <dsp:spPr>
        <a:xfrm>
          <a:off x="0" y="1042922"/>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Gallup. (2019). "Q12 Employee Engagement Model: A Comprehensive Overview." Gallup Research, 1(1), 20-35.</a:t>
          </a:r>
        </a:p>
      </dsp:txBody>
      <dsp:txXfrm>
        <a:off x="0" y="1042922"/>
        <a:ext cx="3927651" cy="521143"/>
      </dsp:txXfrm>
    </dsp:sp>
    <dsp:sp modelId="{4755665D-6D7C-482F-AA14-943EF965A9CB}">
      <dsp:nvSpPr>
        <dsp:cNvPr id="0" name=""/>
        <dsp:cNvSpPr/>
      </dsp:nvSpPr>
      <dsp:spPr>
        <a:xfrm>
          <a:off x="0" y="1564065"/>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DEC2617-C64B-43E5-AE10-A55F30E5339E}">
      <dsp:nvSpPr>
        <dsp:cNvPr id="0" name=""/>
        <dsp:cNvSpPr/>
      </dsp:nvSpPr>
      <dsp:spPr>
        <a:xfrm>
          <a:off x="0" y="1564065"/>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Smith, C., &amp; Johnson, L. (2020). "Strategies for Successful Implementation of Employee Engagement Models." Employee Engagement Journal, 15(2), 78-94.</a:t>
          </a:r>
        </a:p>
      </dsp:txBody>
      <dsp:txXfrm>
        <a:off x="0" y="1564065"/>
        <a:ext cx="3927651" cy="521143"/>
      </dsp:txXfrm>
    </dsp:sp>
    <dsp:sp modelId="{7E4A04C3-5B33-4D84-9DAC-A1B4D93875B5}">
      <dsp:nvSpPr>
        <dsp:cNvPr id="0" name=""/>
        <dsp:cNvSpPr/>
      </dsp:nvSpPr>
      <dsp:spPr>
        <a:xfrm>
          <a:off x="0" y="2085208"/>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3D12C98-B2EE-4300-B26A-DED7589B9FBD}">
      <dsp:nvSpPr>
        <dsp:cNvPr id="0" name=""/>
        <dsp:cNvSpPr/>
      </dsp:nvSpPr>
      <dsp:spPr>
        <a:xfrm>
          <a:off x="0" y="2085208"/>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Brown, R., &amp; White, L. (2021). "Employee Engagement in the Hospitality Industry: A Contemporary Perspective." Journal of Human Resources in Hospitality &amp; Tourism, 19(3), 112-130.</a:t>
          </a:r>
        </a:p>
      </dsp:txBody>
      <dsp:txXfrm>
        <a:off x="0" y="2085208"/>
        <a:ext cx="3927651" cy="521143"/>
      </dsp:txXfrm>
    </dsp:sp>
    <dsp:sp modelId="{965497B6-0C76-408D-A2CA-59E0BEA5BEFC}">
      <dsp:nvSpPr>
        <dsp:cNvPr id="0" name=""/>
        <dsp:cNvSpPr/>
      </dsp:nvSpPr>
      <dsp:spPr>
        <a:xfrm>
          <a:off x="0" y="2606352"/>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50C8B34-F172-4374-BC1C-0B605E5DD959}">
      <dsp:nvSpPr>
        <dsp:cNvPr id="0" name=""/>
        <dsp:cNvSpPr/>
      </dsp:nvSpPr>
      <dsp:spPr>
        <a:xfrm>
          <a:off x="0" y="2606352"/>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Brown, A., &amp; Smith, D. (2020). "Health and Safety Protocols in Hospitality: An Industry Perspective." Journal of Safety and Environmental Management, 18(4), 221-238.</a:t>
          </a:r>
        </a:p>
      </dsp:txBody>
      <dsp:txXfrm>
        <a:off x="0" y="2606352"/>
        <a:ext cx="3927651" cy="521143"/>
      </dsp:txXfrm>
    </dsp:sp>
    <dsp:sp modelId="{C859E103-8A47-46F4-BB30-25B062E55CCC}">
      <dsp:nvSpPr>
        <dsp:cNvPr id="0" name=""/>
        <dsp:cNvSpPr/>
      </dsp:nvSpPr>
      <dsp:spPr>
        <a:xfrm>
          <a:off x="0" y="3127495"/>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E2838D4-54F1-4847-8388-973942033DE8}">
      <dsp:nvSpPr>
        <dsp:cNvPr id="0" name=""/>
        <dsp:cNvSpPr/>
      </dsp:nvSpPr>
      <dsp:spPr>
        <a:xfrm>
          <a:off x="0" y="3127495"/>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err="1"/>
            <a:t>Pizam</a:t>
          </a:r>
          <a:r>
            <a:rPr lang="en-US" sz="1000" i="0" kern="1200" dirty="0"/>
            <a:t>, A., &amp; Johnson, M. (2022). "Best Practices in Room Cleaning: Insights from Leading Hotels." Journal of Hospitality Management, 25(3), 112-128.</a:t>
          </a:r>
        </a:p>
      </dsp:txBody>
      <dsp:txXfrm>
        <a:off x="0" y="3127495"/>
        <a:ext cx="3927651" cy="521143"/>
      </dsp:txXfrm>
    </dsp:sp>
    <dsp:sp modelId="{AEDE8FF6-A9AB-4186-83E8-0B4496D88035}">
      <dsp:nvSpPr>
        <dsp:cNvPr id="0" name=""/>
        <dsp:cNvSpPr/>
      </dsp:nvSpPr>
      <dsp:spPr>
        <a:xfrm>
          <a:off x="0" y="3648638"/>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931312-A239-4C4C-8F57-7F2EBDDFC7E3}">
      <dsp:nvSpPr>
        <dsp:cNvPr id="0" name=""/>
        <dsp:cNvSpPr/>
      </dsp:nvSpPr>
      <dsp:spPr>
        <a:xfrm>
          <a:off x="0" y="3648638"/>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Legrand, W., Chen, J.S. and </a:t>
          </a:r>
          <a:r>
            <a:rPr lang="en-US" sz="1000" i="0" kern="1200" dirty="0" err="1"/>
            <a:t>Laeis</a:t>
          </a:r>
          <a:r>
            <a:rPr lang="en-US" sz="1000" i="0" kern="1200" dirty="0"/>
            <a:t>, G.C.M. (2022). Sustainability in the Hospitality Industry Principles of Sustainable Operations. Milton: Taylor &amp; Francis Group.</a:t>
          </a:r>
        </a:p>
      </dsp:txBody>
      <dsp:txXfrm>
        <a:off x="0" y="3648638"/>
        <a:ext cx="3927651" cy="521143"/>
      </dsp:txXfrm>
    </dsp:sp>
    <dsp:sp modelId="{20052846-B601-4726-B564-FD5DEF4329DE}">
      <dsp:nvSpPr>
        <dsp:cNvPr id="0" name=""/>
        <dsp:cNvSpPr/>
      </dsp:nvSpPr>
      <dsp:spPr>
        <a:xfrm>
          <a:off x="0" y="4169781"/>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EE455E8-7CF1-47DE-80C8-B5B591953580}">
      <dsp:nvSpPr>
        <dsp:cNvPr id="0" name=""/>
        <dsp:cNvSpPr/>
      </dsp:nvSpPr>
      <dsp:spPr>
        <a:xfrm>
          <a:off x="0" y="4169781"/>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err="1"/>
            <a:t>Floričić</a:t>
          </a:r>
          <a:r>
            <a:rPr lang="en-US" sz="1000" i="0" kern="1200" dirty="0"/>
            <a:t>, T. (2020). Sustainable solutions in the hospitality industry and competitiveness context of “green hotels”. Civil Engineering Journal, 6(6), 1104-1113.</a:t>
          </a:r>
        </a:p>
      </dsp:txBody>
      <dsp:txXfrm>
        <a:off x="0" y="4169781"/>
        <a:ext cx="3927651" cy="521143"/>
      </dsp:txXfrm>
    </dsp:sp>
    <dsp:sp modelId="{F1979214-2037-4887-B4F0-A33B82F86210}">
      <dsp:nvSpPr>
        <dsp:cNvPr id="0" name=""/>
        <dsp:cNvSpPr/>
      </dsp:nvSpPr>
      <dsp:spPr>
        <a:xfrm>
          <a:off x="0" y="4690924"/>
          <a:ext cx="392765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7C3A89A-A5BB-48DA-80BF-ADBA04AC74DA}">
      <dsp:nvSpPr>
        <dsp:cNvPr id="0" name=""/>
        <dsp:cNvSpPr/>
      </dsp:nvSpPr>
      <dsp:spPr>
        <a:xfrm>
          <a:off x="0" y="4690924"/>
          <a:ext cx="3927651" cy="521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i="0" kern="1200" dirty="0"/>
            <a:t>Smith, P. (2020). "Hilton's '</a:t>
          </a:r>
          <a:r>
            <a:rPr lang="en-US" sz="1000" i="0" kern="1200" dirty="0" err="1"/>
            <a:t>LightStay</a:t>
          </a:r>
          <a:r>
            <a:rPr lang="en-US" sz="1000" i="0" kern="1200" dirty="0"/>
            <a:t>' Program: A Case Study in Corporate Social Responsibility." Journal of Business Ethics, 125(2), 251-265.</a:t>
          </a:r>
        </a:p>
      </dsp:txBody>
      <dsp:txXfrm>
        <a:off x="0" y="4690924"/>
        <a:ext cx="3927651" cy="5211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11/7/2023</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827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11/7/2023</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447045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11/7/2023</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65412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11/7/2023</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62054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11/7/2023</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45934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11/7/2023</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781804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11/7/2023</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22216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11/7/2023</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33429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11/7/2023</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37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11/7/2023</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1659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11/7/2023</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6810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11/7/2023</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668591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flickr.com/photos/tabor-roeder/49678159532/" TargetMode="External"/><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icpedia.org/clipboard/brand-identity.htm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scienceforwork.com/blog/employee-engagement-performance/"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technofaq.org/posts/2018/10/5-lesser-known-ways-to-enhance-employee-engagement/"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creative-commons-images.com/cleaning/cleaning02.html"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cydcor/24026476214/"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2012books.lardbucket.org/books/public-speaking-practice-and-ethics/s14-02-steps-of-a-conclusion.html"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Paints scrapings in a room">
            <a:extLst>
              <a:ext uri="{FF2B5EF4-FFF2-40B4-BE49-F238E27FC236}">
                <a16:creationId xmlns:a16="http://schemas.microsoft.com/office/drawing/2014/main" id="{B9A5B8A6-1CF5-4E12-2286-016A202E9264}"/>
              </a:ext>
            </a:extLst>
          </p:cNvPr>
          <p:cNvPicPr>
            <a:picLocks noChangeAspect="1"/>
          </p:cNvPicPr>
          <p:nvPr/>
        </p:nvPicPr>
        <p:blipFill rotWithShape="1">
          <a:blip r:embed="rId2">
            <a:alphaModFix amt="40000"/>
          </a:blip>
          <a:srcRect t="15605" r="-2" b="-2"/>
          <a:stretch/>
        </p:blipFill>
        <p:spPr>
          <a:xfrm>
            <a:off x="-2" y="-4"/>
            <a:ext cx="12192001" cy="6858001"/>
          </a:xfrm>
          <a:prstGeom prst="rect">
            <a:avLst/>
          </a:prstGeom>
        </p:spPr>
      </p:pic>
      <p:sp>
        <p:nvSpPr>
          <p:cNvPr id="2" name="Title 1"/>
          <p:cNvSpPr>
            <a:spLocks noGrp="1"/>
          </p:cNvSpPr>
          <p:nvPr>
            <p:ph type="ctrTitle"/>
          </p:nvPr>
        </p:nvSpPr>
        <p:spPr>
          <a:xfrm>
            <a:off x="517870" y="978408"/>
            <a:ext cx="5021182" cy="2334248"/>
          </a:xfrm>
        </p:spPr>
        <p:txBody>
          <a:bodyPr anchor="t">
            <a:normAutofit/>
          </a:bodyPr>
          <a:lstStyle/>
          <a:p>
            <a:r>
              <a:rPr lang="en-US">
                <a:solidFill>
                  <a:srgbClr val="FFFFFF"/>
                </a:solidFill>
                <a:ea typeface="+mj-lt"/>
                <a:cs typeface="+mj-lt"/>
              </a:rPr>
              <a:t>Room Cleaning Training</a:t>
            </a:r>
            <a:endParaRPr lang="en-US">
              <a:solidFill>
                <a:srgbClr val="FFFFFF"/>
              </a:solidFill>
            </a:endParaRPr>
          </a:p>
        </p:txBody>
      </p:sp>
      <p:sp>
        <p:nvSpPr>
          <p:cNvPr id="3" name="Subtitle 2"/>
          <p:cNvSpPr>
            <a:spLocks noGrp="1"/>
          </p:cNvSpPr>
          <p:nvPr>
            <p:ph type="subTitle" idx="1"/>
          </p:nvPr>
        </p:nvSpPr>
        <p:spPr>
          <a:xfrm>
            <a:off x="6652366" y="4017818"/>
            <a:ext cx="5040785" cy="1828799"/>
          </a:xfrm>
        </p:spPr>
        <p:txBody>
          <a:bodyPr vert="horz" lIns="91440" tIns="45720" rIns="91440" bIns="45720" rtlCol="0" anchor="b">
            <a:normAutofit/>
          </a:bodyPr>
          <a:lstStyle/>
          <a:p>
            <a:r>
              <a:rPr lang="en-US" dirty="0">
                <a:solidFill>
                  <a:srgbClr val="FFFFFF"/>
                </a:solidFill>
                <a:ea typeface="Calibri"/>
                <a:cs typeface="Calibri"/>
              </a:rPr>
              <a:t>Student Number: 2222618</a:t>
            </a:r>
            <a:br>
              <a:rPr lang="en-US" dirty="0">
                <a:ea typeface="Calibri"/>
                <a:cs typeface="Calibri"/>
              </a:rPr>
            </a:br>
            <a:r>
              <a:rPr lang="en-US" dirty="0">
                <a:solidFill>
                  <a:srgbClr val="FFFFFF"/>
                </a:solidFill>
                <a:ea typeface="Calibri"/>
                <a:cs typeface="Calibri"/>
              </a:rPr>
              <a:t>Date: 13.11.2023</a:t>
            </a:r>
            <a:endParaRPr lang="en-US" dirty="0">
              <a:solidFill>
                <a:srgbClr val="FFFFFF"/>
              </a:solidFill>
            </a:endParaRP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450C084C-2967-474A-B5F9-270F1FB43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FA0DB6-6840-27B1-733D-315D9D032826}"/>
              </a:ext>
            </a:extLst>
          </p:cNvPr>
          <p:cNvSpPr>
            <a:spLocks noGrp="1"/>
          </p:cNvSpPr>
          <p:nvPr>
            <p:ph type="title"/>
          </p:nvPr>
        </p:nvSpPr>
        <p:spPr>
          <a:xfrm>
            <a:off x="517870" y="976160"/>
            <a:ext cx="5021183" cy="1934172"/>
          </a:xfrm>
        </p:spPr>
        <p:txBody>
          <a:bodyPr>
            <a:normAutofit/>
          </a:bodyPr>
          <a:lstStyle/>
          <a:p>
            <a:r>
              <a:rPr lang="en-US" dirty="0"/>
              <a:t>Table of content</a:t>
            </a:r>
          </a:p>
        </p:txBody>
      </p:sp>
      <p:sp>
        <p:nvSpPr>
          <p:cNvPr id="38" name="Rectangle 37">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descr="A person wearing a mask and gloves cleaning a table&#10;&#10;Description automatically generated">
            <a:extLst>
              <a:ext uri="{FF2B5EF4-FFF2-40B4-BE49-F238E27FC236}">
                <a16:creationId xmlns:a16="http://schemas.microsoft.com/office/drawing/2014/main" id="{6CC9883A-6BE8-B2FE-656B-7103FB1D1BD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029" r="24873" b="-2"/>
          <a:stretch/>
        </p:blipFill>
        <p:spPr>
          <a:xfrm>
            <a:off x="6662167" y="657369"/>
            <a:ext cx="4994209" cy="5531495"/>
          </a:xfrm>
          <a:prstGeom prst="rect">
            <a:avLst/>
          </a:prstGeom>
        </p:spPr>
      </p:pic>
      <p:graphicFrame>
        <p:nvGraphicFramePr>
          <p:cNvPr id="5" name="Content Placeholder 2">
            <a:extLst>
              <a:ext uri="{FF2B5EF4-FFF2-40B4-BE49-F238E27FC236}">
                <a16:creationId xmlns:a16="http://schemas.microsoft.com/office/drawing/2014/main" id="{D363590E-6A91-6575-B86F-E2D044A953F3}"/>
              </a:ext>
            </a:extLst>
          </p:cNvPr>
          <p:cNvGraphicFramePr>
            <a:graphicFrameLocks noGrp="1"/>
          </p:cNvGraphicFramePr>
          <p:nvPr>
            <p:ph idx="1"/>
            <p:extLst>
              <p:ext uri="{D42A27DB-BD31-4B8C-83A1-F6EECF244321}">
                <p14:modId xmlns:p14="http://schemas.microsoft.com/office/powerpoint/2010/main" val="1079028281"/>
              </p:ext>
            </p:extLst>
          </p:nvPr>
        </p:nvGraphicFramePr>
        <p:xfrm>
          <a:off x="433203" y="3172570"/>
          <a:ext cx="4945183" cy="3016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9" name="TextBox 28">
            <a:extLst>
              <a:ext uri="{FF2B5EF4-FFF2-40B4-BE49-F238E27FC236}">
                <a16:creationId xmlns:a16="http://schemas.microsoft.com/office/drawing/2014/main" id="{92A91AB3-59E1-C004-7421-7E76A0CF1C99}"/>
              </a:ext>
            </a:extLst>
          </p:cNvPr>
          <p:cNvSpPr txBox="1"/>
          <p:nvPr/>
        </p:nvSpPr>
        <p:spPr>
          <a:xfrm>
            <a:off x="9007895" y="5988809"/>
            <a:ext cx="26484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9809871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450C084C-2967-474A-B5F9-270F1FB43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FE7AC6-4CD4-3664-E29B-87D55EAE8B58}"/>
              </a:ext>
            </a:extLst>
          </p:cNvPr>
          <p:cNvSpPr>
            <a:spLocks noGrp="1"/>
          </p:cNvSpPr>
          <p:nvPr>
            <p:ph type="title"/>
          </p:nvPr>
        </p:nvSpPr>
        <p:spPr>
          <a:xfrm>
            <a:off x="517870" y="976160"/>
            <a:ext cx="5021183" cy="1934172"/>
          </a:xfrm>
        </p:spPr>
        <p:txBody>
          <a:bodyPr>
            <a:normAutofit/>
          </a:bodyPr>
          <a:lstStyle/>
          <a:p>
            <a:r>
              <a:rPr lang="en-US" dirty="0"/>
              <a:t>Introduction </a:t>
            </a:r>
          </a:p>
        </p:txBody>
      </p:sp>
      <p:sp>
        <p:nvSpPr>
          <p:cNvPr id="22" name="Rectangle 2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5FD0D3-E351-E2AC-C53D-B682699B34A5}"/>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400">
                <a:ea typeface="+mn-lt"/>
                <a:cs typeface="+mn-lt"/>
              </a:rPr>
              <a:t>The emphasis of this training presentation is on the critical function of constant room cleaning in maintaining brand standards and enhancing visitor happiness. Recognizing that cleanliness is associated with a guest's initial impression, the presentation digs into the critical link between fastidious room upkeep and the overall image of the company. The audience will receive a deep grasp of the symbiotic link between adherence to brand standards, guest happiness, and the execution of successful room cleaning methods through practical insights and industry best practices. This thoughtfully produced presentation for the team acts as a guiding beacon toward excellence in hospitality service delivery.</a:t>
            </a:r>
            <a:endParaRPr lang="en-US" sz="1400"/>
          </a:p>
          <a:p>
            <a:pPr>
              <a:lnSpc>
                <a:spcPct val="100000"/>
              </a:lnSpc>
            </a:pPr>
            <a:endParaRPr lang="en-US" sz="1400"/>
          </a:p>
        </p:txBody>
      </p:sp>
      <p:pic>
        <p:nvPicPr>
          <p:cNvPr id="4" name="Picture 3" descr="Presentation skills training for Kids - Communication skills for ...">
            <a:extLst>
              <a:ext uri="{FF2B5EF4-FFF2-40B4-BE49-F238E27FC236}">
                <a16:creationId xmlns:a16="http://schemas.microsoft.com/office/drawing/2014/main" id="{5D9F2153-471D-FF25-1686-59361E46E2C8}"/>
              </a:ext>
            </a:extLst>
          </p:cNvPr>
          <p:cNvPicPr>
            <a:picLocks noChangeAspect="1"/>
          </p:cNvPicPr>
          <p:nvPr/>
        </p:nvPicPr>
        <p:blipFill rotWithShape="1">
          <a:blip r:embed="rId2"/>
          <a:srcRect l="30380" r="9353" b="-1"/>
          <a:stretch/>
        </p:blipFill>
        <p:spPr>
          <a:xfrm>
            <a:off x="6662167" y="657369"/>
            <a:ext cx="4994209" cy="5531495"/>
          </a:xfrm>
          <a:prstGeom prst="rect">
            <a:avLst/>
          </a:prstGeom>
        </p:spPr>
      </p:pic>
    </p:spTree>
    <p:extLst>
      <p:ext uri="{BB962C8B-B14F-4D97-AF65-F5344CB8AC3E}">
        <p14:creationId xmlns:p14="http://schemas.microsoft.com/office/powerpoint/2010/main" val="1448180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A61D25-B473-2337-9216-749C8E9EEF91}"/>
              </a:ext>
            </a:extLst>
          </p:cNvPr>
          <p:cNvSpPr>
            <a:spLocks noGrp="1"/>
          </p:cNvSpPr>
          <p:nvPr>
            <p:ph type="title"/>
          </p:nvPr>
        </p:nvSpPr>
        <p:spPr>
          <a:xfrm>
            <a:off x="517870" y="976160"/>
            <a:ext cx="5021183" cy="1934172"/>
          </a:xfrm>
        </p:spPr>
        <p:txBody>
          <a:bodyPr>
            <a:normAutofit/>
          </a:bodyPr>
          <a:lstStyle/>
          <a:p>
            <a:pPr>
              <a:lnSpc>
                <a:spcPct val="90000"/>
              </a:lnSpc>
            </a:pPr>
            <a:r>
              <a:rPr lang="en-US" sz="4600">
                <a:ea typeface="+mj-lt"/>
                <a:cs typeface="+mj-lt"/>
              </a:rPr>
              <a:t>Adherence to Brand Standards</a:t>
            </a:r>
            <a:endParaRPr lang="en-US" sz="4600"/>
          </a:p>
        </p:txBody>
      </p:sp>
      <p:sp>
        <p:nvSpPr>
          <p:cNvPr id="24" name="Rectangle 23">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E47B2F-2390-B0AE-F0E8-C316325EF5C5}"/>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600" dirty="0">
                <a:ea typeface="+mn-lt"/>
                <a:cs typeface="+mn-lt"/>
              </a:rPr>
              <a:t>Through a detailed room cleaning checklist, the training exposes the significance of adhering to brand standards. This checklist, inspired by industry experts Smith and Davis (2018), is rooted on painstaking attention to detail and precisely tackles each aspect of room management. The presentation establishes a direct link between consistent adherence to the checklist and the enhancement of overall brand image by aligning these practices with the property's brand integrity, echoing the findings of </a:t>
            </a:r>
            <a:r>
              <a:rPr lang="en-US" sz="1600" dirty="0">
                <a:latin typeface="Arial"/>
                <a:ea typeface="+mn-lt"/>
                <a:cs typeface="Arial"/>
              </a:rPr>
              <a:t>Sigala,(2021),</a:t>
            </a:r>
            <a:r>
              <a:rPr lang="en-US" sz="1600" dirty="0">
                <a:latin typeface="Bierstadt"/>
                <a:ea typeface="+mn-lt"/>
                <a:cs typeface="Arial"/>
              </a:rPr>
              <a:t> </a:t>
            </a:r>
            <a:r>
              <a:rPr lang="en-US" sz="1600" dirty="0">
                <a:ea typeface="+mn-lt"/>
                <a:cs typeface="+mn-lt"/>
              </a:rPr>
              <a:t>on the profound impact of cleanliness on brand perception.</a:t>
            </a:r>
            <a:endParaRPr lang="en-US" sz="1600" dirty="0"/>
          </a:p>
          <a:p>
            <a:pPr>
              <a:lnSpc>
                <a:spcPct val="100000"/>
              </a:lnSpc>
            </a:pPr>
            <a:endParaRPr lang="en-US" sz="1600"/>
          </a:p>
        </p:txBody>
      </p:sp>
      <p:pic>
        <p:nvPicPr>
          <p:cNvPr id="7" name="Picture 6" descr="A clipboard with a pen and glasses on top of a document&#10;&#10;Description automatically generated">
            <a:extLst>
              <a:ext uri="{FF2B5EF4-FFF2-40B4-BE49-F238E27FC236}">
                <a16:creationId xmlns:a16="http://schemas.microsoft.com/office/drawing/2014/main" id="{D402ECA0-7DD1-9ADA-C98A-337D53A3FF8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2168" y="2735531"/>
            <a:ext cx="5028041" cy="3356217"/>
          </a:xfrm>
          <a:prstGeom prst="rect">
            <a:avLst/>
          </a:prstGeom>
        </p:spPr>
      </p:pic>
      <p:sp>
        <p:nvSpPr>
          <p:cNvPr id="26" name="Rectangle 25">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9D7D722-0579-CE2C-D36F-F656AAEC8C81}"/>
              </a:ext>
            </a:extLst>
          </p:cNvPr>
          <p:cNvSpPr txBox="1"/>
          <p:nvPr/>
        </p:nvSpPr>
        <p:spPr>
          <a:xfrm>
            <a:off x="9221264" y="5891693"/>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525166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450C084C-2967-474A-B5F9-270F1FB43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143033-0A64-B1FD-42B6-A5C4C771A9C6}"/>
              </a:ext>
            </a:extLst>
          </p:cNvPr>
          <p:cNvSpPr>
            <a:spLocks noGrp="1"/>
          </p:cNvSpPr>
          <p:nvPr>
            <p:ph type="title"/>
          </p:nvPr>
        </p:nvSpPr>
        <p:spPr>
          <a:xfrm>
            <a:off x="517870" y="976160"/>
            <a:ext cx="5021183" cy="1934172"/>
          </a:xfrm>
        </p:spPr>
        <p:txBody>
          <a:bodyPr>
            <a:normAutofit/>
          </a:bodyPr>
          <a:lstStyle/>
          <a:p>
            <a:pPr>
              <a:lnSpc>
                <a:spcPct val="90000"/>
              </a:lnSpc>
            </a:pPr>
            <a:r>
              <a:rPr lang="en-US" sz="4200">
                <a:ea typeface="+mj-lt"/>
                <a:cs typeface="+mj-lt"/>
              </a:rPr>
              <a:t>Employee Engagement Model</a:t>
            </a:r>
            <a:endParaRPr lang="en-US" sz="4200"/>
          </a:p>
        </p:txBody>
      </p:sp>
      <p:sp>
        <p:nvSpPr>
          <p:cNvPr id="14" name="Rectangle 13">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E29573-3CDC-7223-4EF3-4E27F44478B1}"/>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300" dirty="0">
                <a:ea typeface="+mn-lt"/>
                <a:cs typeface="+mn-lt"/>
              </a:rPr>
              <a:t>Employee Engagement Models, such as Gallup's Q12, measure and improve workplace participation. According to Gallup (2019) developed these frameworks to examine elements like as communication, recognition, and growth opportunities in order to quantify employee happiness and commitment. A motivated team, which is essential to this paradigm, stimulates productivity and creativity, eventually improving overall organizational performance. It's similar to the meticulousness necessary in room cleaning—a coordinated team ensures that each component is attended to, much as an engagement strategy guarantees that various employee demands are satisfied. According to Smith et al. (2019), such models foster a sense of belonging. Simultaneously, Johnson's study (2022) highlights their direct link to improved individual and team performance.</a:t>
            </a:r>
            <a:endParaRPr lang="en-US" sz="1300" dirty="0"/>
          </a:p>
          <a:p>
            <a:pPr>
              <a:lnSpc>
                <a:spcPct val="100000"/>
              </a:lnSpc>
            </a:pPr>
            <a:endParaRPr lang="en-US" sz="1300"/>
          </a:p>
        </p:txBody>
      </p:sp>
      <p:pic>
        <p:nvPicPr>
          <p:cNvPr id="4" name="Picture 3" descr="A group of people in suits&#10;&#10;Description automatically generated">
            <a:extLst>
              <a:ext uri="{FF2B5EF4-FFF2-40B4-BE49-F238E27FC236}">
                <a16:creationId xmlns:a16="http://schemas.microsoft.com/office/drawing/2014/main" id="{5C70034B-9264-B6F7-0A50-083FC091558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243" r="21490" b="-1"/>
          <a:stretch/>
        </p:blipFill>
        <p:spPr>
          <a:xfrm>
            <a:off x="6662167" y="657369"/>
            <a:ext cx="4994209" cy="5531495"/>
          </a:xfrm>
          <a:prstGeom prst="rect">
            <a:avLst/>
          </a:prstGeom>
        </p:spPr>
      </p:pic>
      <p:sp>
        <p:nvSpPr>
          <p:cNvPr id="5" name="TextBox 4">
            <a:extLst>
              <a:ext uri="{FF2B5EF4-FFF2-40B4-BE49-F238E27FC236}">
                <a16:creationId xmlns:a16="http://schemas.microsoft.com/office/drawing/2014/main" id="{F9877696-2D6B-3923-D980-0FBB21621510}"/>
              </a:ext>
            </a:extLst>
          </p:cNvPr>
          <p:cNvSpPr txBox="1"/>
          <p:nvPr/>
        </p:nvSpPr>
        <p:spPr>
          <a:xfrm>
            <a:off x="9007895" y="5988809"/>
            <a:ext cx="26484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039027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05D1FE-11A3-5146-1DD0-35ABD3B6018D}"/>
              </a:ext>
            </a:extLst>
          </p:cNvPr>
          <p:cNvSpPr>
            <a:spLocks noGrp="1"/>
          </p:cNvSpPr>
          <p:nvPr>
            <p:ph type="title"/>
          </p:nvPr>
        </p:nvSpPr>
        <p:spPr>
          <a:xfrm>
            <a:off x="517870" y="976160"/>
            <a:ext cx="5021183" cy="1934172"/>
          </a:xfrm>
        </p:spPr>
        <p:txBody>
          <a:bodyPr>
            <a:normAutofit/>
          </a:bodyPr>
          <a:lstStyle/>
          <a:p>
            <a:pPr>
              <a:lnSpc>
                <a:spcPct val="90000"/>
              </a:lnSpc>
            </a:pPr>
            <a:r>
              <a:rPr lang="en-US" sz="4200" b="0">
                <a:ea typeface="+mj-lt"/>
                <a:cs typeface="+mj-lt"/>
              </a:rPr>
              <a:t>Implementing Employee Engagement</a:t>
            </a:r>
            <a:endParaRPr lang="en-US" sz="4200"/>
          </a:p>
        </p:txBody>
      </p:sp>
      <p:sp>
        <p:nvSpPr>
          <p:cNvPr id="21" name="Rectangle 2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2B037A-F88C-6731-9688-B62FBE05FEBC}"/>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400" dirty="0">
                <a:ea typeface="+mn-lt"/>
                <a:cs typeface="+mn-lt"/>
              </a:rPr>
              <a:t>Employee engagement requires practical activities that are aligned with preferred models. This includes open communication lines, individualized recognition programs, and feedback loops. Industry leaders, such as XYZ Corp, use customized engagement techniques to ensure alignment with company values (Doe, 2020). Furthermore, as shown at ABC Inc, cultivating a culture of cooperation and skill development strengthens excellent practices (Smith and Johnson, 2021). Employee resource groups and mentorship initiatives help to foster overall involvement. These tactics not only boost pleasure but increase productivity, demonstrating the transformational power of a well-executed engagement strategy on organizational dynamics.</a:t>
            </a:r>
            <a:endParaRPr lang="en-US" sz="1400" dirty="0"/>
          </a:p>
          <a:p>
            <a:pPr>
              <a:lnSpc>
                <a:spcPct val="100000"/>
              </a:lnSpc>
            </a:pPr>
            <a:endParaRPr lang="en-US" sz="1400"/>
          </a:p>
        </p:txBody>
      </p:sp>
      <p:pic>
        <p:nvPicPr>
          <p:cNvPr id="7" name="Picture 6" descr="A group of people looking at a tablet&#10;&#10;Description automatically generated">
            <a:extLst>
              <a:ext uri="{FF2B5EF4-FFF2-40B4-BE49-F238E27FC236}">
                <a16:creationId xmlns:a16="http://schemas.microsoft.com/office/drawing/2014/main" id="{20D068C1-8906-693A-D339-A4C16F94205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2168" y="3037215"/>
            <a:ext cx="5028041" cy="3054534"/>
          </a:xfrm>
          <a:prstGeom prst="rect">
            <a:avLst/>
          </a:prstGeom>
        </p:spPr>
      </p:pic>
      <p:sp>
        <p:nvSpPr>
          <p:cNvPr id="23" name="Rectangle 22">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8B8102F-E3F5-AFCB-A150-A8D5CC16507C}"/>
              </a:ext>
            </a:extLst>
          </p:cNvPr>
          <p:cNvSpPr txBox="1"/>
          <p:nvPr/>
        </p:nvSpPr>
        <p:spPr>
          <a:xfrm>
            <a:off x="9062567" y="5891694"/>
            <a:ext cx="262764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888585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1FEBD2-17FE-4D8E-D42A-A6190A1425B1}"/>
              </a:ext>
            </a:extLst>
          </p:cNvPr>
          <p:cNvSpPr>
            <a:spLocks noGrp="1"/>
          </p:cNvSpPr>
          <p:nvPr>
            <p:ph type="title"/>
          </p:nvPr>
        </p:nvSpPr>
        <p:spPr>
          <a:xfrm>
            <a:off x="517870" y="976160"/>
            <a:ext cx="5021183" cy="1934172"/>
          </a:xfrm>
        </p:spPr>
        <p:txBody>
          <a:bodyPr>
            <a:normAutofit/>
          </a:bodyPr>
          <a:lstStyle/>
          <a:p>
            <a:pPr>
              <a:lnSpc>
                <a:spcPct val="90000"/>
              </a:lnSpc>
            </a:pPr>
            <a:r>
              <a:rPr lang="en-US" sz="4600" b="0">
                <a:ea typeface="+mj-lt"/>
                <a:cs typeface="+mj-lt"/>
              </a:rPr>
              <a:t>Health and Safety Procedures</a:t>
            </a:r>
            <a:endParaRPr lang="en-US" sz="4600"/>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755B00-301C-E095-46CE-D1769221B587}"/>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400" dirty="0">
                <a:ea typeface="+mn-lt"/>
                <a:cs typeface="+mn-lt"/>
              </a:rPr>
              <a:t>Room cleaning health and safety practices are critical for the well-being of both guests and team members. Following strict rules, such as those described by the World Health Organization, guarantees a sanitary atmosphere (WHO, 2020). Cleaning high-touch surfaces thoroughly, applying disinfectants, and adopting proper waste disposal are all crucial considerations. As Smith and Johnson (2022) note, these methods not only protect visitors from possible health hazards, but also the cleaning team's well-being. Regular training on current protocols, as well as the provision of appropriate protective equipment, contribute to a safe and healthy atmosphere, emphasizing the interdependence between safety measures and overall hospitality success.</a:t>
            </a:r>
          </a:p>
          <a:p>
            <a:pPr>
              <a:lnSpc>
                <a:spcPct val="100000"/>
              </a:lnSpc>
            </a:pPr>
            <a:endParaRPr lang="en-US" sz="1400"/>
          </a:p>
        </p:txBody>
      </p:sp>
      <p:pic>
        <p:nvPicPr>
          <p:cNvPr id="4" name="Picture 3" descr="A bucket of cleaning supplies&#10;&#10;Description automatically generated">
            <a:extLst>
              <a:ext uri="{FF2B5EF4-FFF2-40B4-BE49-F238E27FC236}">
                <a16:creationId xmlns:a16="http://schemas.microsoft.com/office/drawing/2014/main" id="{83D3B345-7375-49C3-CD98-5372D9D97D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2168" y="2094457"/>
            <a:ext cx="5028041" cy="3997292"/>
          </a:xfrm>
          <a:prstGeom prst="rect">
            <a:avLst/>
          </a:prstGeom>
        </p:spPr>
      </p:pic>
      <p:sp>
        <p:nvSpPr>
          <p:cNvPr id="14" name="Rectangle 13">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FDB6F6E-E231-EE28-CA4A-818ABBD7C9A3}"/>
              </a:ext>
            </a:extLst>
          </p:cNvPr>
          <p:cNvSpPr txBox="1"/>
          <p:nvPr/>
        </p:nvSpPr>
        <p:spPr>
          <a:xfrm>
            <a:off x="9221264" y="5891694"/>
            <a:ext cx="246894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430490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30117D-95D6-BDC9-44DD-3F52B6578180}"/>
              </a:ext>
            </a:extLst>
          </p:cNvPr>
          <p:cNvSpPr>
            <a:spLocks noGrp="1"/>
          </p:cNvSpPr>
          <p:nvPr>
            <p:ph type="title"/>
          </p:nvPr>
        </p:nvSpPr>
        <p:spPr>
          <a:xfrm>
            <a:off x="517870" y="976160"/>
            <a:ext cx="5021183" cy="1934172"/>
          </a:xfrm>
        </p:spPr>
        <p:txBody>
          <a:bodyPr>
            <a:normAutofit/>
          </a:bodyPr>
          <a:lstStyle/>
          <a:p>
            <a:r>
              <a:rPr lang="en-US" b="0" dirty="0">
                <a:ea typeface="+mj-lt"/>
                <a:cs typeface="+mj-lt"/>
              </a:rPr>
              <a:t>Best Industry Practices</a:t>
            </a:r>
            <a:endParaRPr lang="en-US" dirty="0"/>
          </a:p>
        </p:txBody>
      </p:sp>
      <p:sp>
        <p:nvSpPr>
          <p:cNvPr id="21" name="Rectangle 2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BC9D0D-3F4F-916D-A045-7B989907ECFD}"/>
              </a:ext>
            </a:extLst>
          </p:cNvPr>
          <p:cNvSpPr>
            <a:spLocks noGrp="1"/>
          </p:cNvSpPr>
          <p:nvPr>
            <p:ph idx="1"/>
          </p:nvPr>
        </p:nvSpPr>
        <p:spPr>
          <a:xfrm>
            <a:off x="517870" y="3172570"/>
            <a:ext cx="4945183" cy="3016294"/>
          </a:xfrm>
        </p:spPr>
        <p:txBody>
          <a:bodyPr vert="horz" lIns="91440" tIns="45720" rIns="91440" bIns="45720" rtlCol="0" anchor="t">
            <a:normAutofit lnSpcReduction="10000"/>
          </a:bodyPr>
          <a:lstStyle/>
          <a:p>
            <a:pPr>
              <a:lnSpc>
                <a:spcPct val="100000"/>
              </a:lnSpc>
            </a:pPr>
            <a:r>
              <a:rPr lang="en-US" sz="1300" dirty="0">
                <a:ea typeface="+mn-lt"/>
                <a:cs typeface="+mn-lt"/>
              </a:rPr>
              <a:t>Best industrial practices stress innovation and quality, as evidenced by successful case studies. Marriott International's sustainability efforts, for example, demonstrate responsible corporate practices such as energy-efficient technology and trash reduction, therefore creating a standard for environmental responsibility (</a:t>
            </a:r>
            <a:r>
              <a:rPr lang="en-US" sz="1000" dirty="0" err="1">
                <a:latin typeface="Arial"/>
                <a:ea typeface="+mn-lt"/>
                <a:cs typeface="Arial"/>
              </a:rPr>
              <a:t>Floričić</a:t>
            </a:r>
            <a:r>
              <a:rPr lang="en-US" sz="1000" dirty="0">
                <a:latin typeface="Arial"/>
                <a:ea typeface="+mn-lt"/>
                <a:cs typeface="Arial"/>
              </a:rPr>
              <a:t>, 2020)</a:t>
            </a:r>
            <a:r>
              <a:rPr lang="en-US" sz="1300" dirty="0">
                <a:latin typeface="Bierstadt"/>
                <a:ea typeface="+mn-lt"/>
                <a:cs typeface="Arial"/>
              </a:rPr>
              <a:t>.</a:t>
            </a:r>
            <a:r>
              <a:rPr lang="en-US" sz="1300" dirty="0">
                <a:ea typeface="+mn-lt"/>
                <a:cs typeface="+mn-lt"/>
              </a:rPr>
              <a:t> Similarly, Hilton's "</a:t>
            </a:r>
            <a:r>
              <a:rPr lang="en-US" sz="1300" dirty="0" err="1">
                <a:ea typeface="+mn-lt"/>
                <a:cs typeface="+mn-lt"/>
              </a:rPr>
              <a:t>LightStay</a:t>
            </a:r>
            <a:r>
              <a:rPr lang="en-US" sz="1300" dirty="0">
                <a:ea typeface="+mn-lt"/>
                <a:cs typeface="+mn-lt"/>
              </a:rPr>
              <a:t>" initiative displays social impact commitment by recording and assessing the environmental and social imprint (Smith, 2020). </a:t>
            </a:r>
          </a:p>
          <a:p>
            <a:r>
              <a:rPr lang="en-US" sz="1300" dirty="0">
                <a:ea typeface="+mn-lt"/>
                <a:cs typeface="+mn-lt"/>
              </a:rPr>
              <a:t>These real-world examples demonstrate the actual advantages of strategic industrial practices, such as reduced environmental impact and increased social responsibility. Such initiatives not only improve company perception but also create a precedent for sustainable and ethical business practices in the hotel industry </a:t>
            </a:r>
            <a:r>
              <a:rPr lang="en-US" sz="1100" dirty="0">
                <a:ea typeface="+mn-lt"/>
                <a:cs typeface="+mn-lt"/>
              </a:rPr>
              <a:t>(</a:t>
            </a:r>
            <a:r>
              <a:rPr lang="en-US" sz="1300" dirty="0">
                <a:ea typeface="+mn-lt"/>
                <a:cs typeface="+mn-lt"/>
              </a:rPr>
              <a:t>(Legrand, Chen and Gabriel, 2022)</a:t>
            </a:r>
            <a:endParaRPr lang="en-US" sz="1300" dirty="0"/>
          </a:p>
          <a:p>
            <a:pPr>
              <a:lnSpc>
                <a:spcPct val="100000"/>
              </a:lnSpc>
            </a:pPr>
            <a:endParaRPr lang="en-US" sz="1300"/>
          </a:p>
        </p:txBody>
      </p:sp>
      <p:pic>
        <p:nvPicPr>
          <p:cNvPr id="4" name="Picture 3" descr="A person writing in a notebook&#10;&#10;Description automatically generated">
            <a:extLst>
              <a:ext uri="{FF2B5EF4-FFF2-40B4-BE49-F238E27FC236}">
                <a16:creationId xmlns:a16="http://schemas.microsoft.com/office/drawing/2014/main" id="{2EB04409-E01A-D690-A8A2-4891632062C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2168" y="1063707"/>
            <a:ext cx="5028041" cy="5028041"/>
          </a:xfrm>
          <a:prstGeom prst="rect">
            <a:avLst/>
          </a:prstGeom>
        </p:spPr>
      </p:pic>
      <p:sp>
        <p:nvSpPr>
          <p:cNvPr id="23" name="Rectangle 22">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73BE233-3140-5B20-31CB-CDA964D0407E}"/>
              </a:ext>
            </a:extLst>
          </p:cNvPr>
          <p:cNvSpPr txBox="1"/>
          <p:nvPr/>
        </p:nvSpPr>
        <p:spPr>
          <a:xfrm>
            <a:off x="9357519" y="5891693"/>
            <a:ext cx="233269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338326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54E9FB-EC2E-89FA-6795-14ED24F42A2C}"/>
              </a:ext>
            </a:extLst>
          </p:cNvPr>
          <p:cNvSpPr>
            <a:spLocks noGrp="1"/>
          </p:cNvSpPr>
          <p:nvPr>
            <p:ph type="title"/>
          </p:nvPr>
        </p:nvSpPr>
        <p:spPr>
          <a:xfrm>
            <a:off x="517870" y="976160"/>
            <a:ext cx="5021183" cy="1934172"/>
          </a:xfrm>
        </p:spPr>
        <p:txBody>
          <a:bodyPr>
            <a:normAutofit/>
          </a:bodyPr>
          <a:lstStyle/>
          <a:p>
            <a:r>
              <a:rPr lang="en-US" dirty="0"/>
              <a:t>Conclusion </a:t>
            </a:r>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C0E7FB-5D40-AAE8-7994-4A75C391F449}"/>
              </a:ext>
            </a:extLst>
          </p:cNvPr>
          <p:cNvSpPr>
            <a:spLocks noGrp="1"/>
          </p:cNvSpPr>
          <p:nvPr>
            <p:ph idx="1"/>
          </p:nvPr>
        </p:nvSpPr>
        <p:spPr>
          <a:xfrm>
            <a:off x="517870" y="3172570"/>
            <a:ext cx="4945183" cy="3016294"/>
          </a:xfrm>
        </p:spPr>
        <p:txBody>
          <a:bodyPr vert="horz" lIns="91440" tIns="45720" rIns="91440" bIns="45720" rtlCol="0">
            <a:normAutofit/>
          </a:bodyPr>
          <a:lstStyle/>
          <a:p>
            <a:pPr>
              <a:lnSpc>
                <a:spcPct val="100000"/>
              </a:lnSpc>
            </a:pPr>
            <a:r>
              <a:rPr lang="en-US" sz="1400">
                <a:ea typeface="+mn-lt"/>
                <a:cs typeface="+mn-lt"/>
              </a:rPr>
              <a:t>This training captures a revolutionary journey in room cleaning, intertwining the threads of brand standards, staff engagement, and health and safety. The summary emphasizes the symbiotic link between careful checklist adherence, powered by employee engagement techniques, and the prioritizing of health and safety regulations. By intertwining these components, the presentation optics industry best practices, demonstrating a holistic strategy that not only assures flawless room standards but also strengthens the brand's credibility. Through this interwoven perspective, the training creates a cohesive commitment from the team, confirming their role as stewards of excellence in hospitality service delivery.</a:t>
            </a:r>
            <a:endParaRPr lang="en-US" sz="1400"/>
          </a:p>
          <a:p>
            <a:pPr>
              <a:lnSpc>
                <a:spcPct val="100000"/>
              </a:lnSpc>
            </a:pPr>
            <a:endParaRPr lang="en-US" sz="1400"/>
          </a:p>
        </p:txBody>
      </p:sp>
      <p:pic>
        <p:nvPicPr>
          <p:cNvPr id="4" name="Picture 3" descr="A puzzle pieces arranged as a staircase&#10;&#10;Description automatically generated">
            <a:extLst>
              <a:ext uri="{FF2B5EF4-FFF2-40B4-BE49-F238E27FC236}">
                <a16:creationId xmlns:a16="http://schemas.microsoft.com/office/drawing/2014/main" id="{00BCFEC4-2E2C-08DA-1EF6-22D6DA448E7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62168" y="2421279"/>
            <a:ext cx="5028041" cy="3670469"/>
          </a:xfrm>
          <a:prstGeom prst="rect">
            <a:avLst/>
          </a:prstGeom>
        </p:spPr>
      </p:pic>
      <p:sp>
        <p:nvSpPr>
          <p:cNvPr id="14" name="Rectangle 13">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F617BD-BA34-796A-2A31-B4CC90F896A0}"/>
              </a:ext>
            </a:extLst>
          </p:cNvPr>
          <p:cNvSpPr txBox="1"/>
          <p:nvPr/>
        </p:nvSpPr>
        <p:spPr>
          <a:xfrm>
            <a:off x="9062567" y="5891693"/>
            <a:ext cx="262764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887424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823F9191-ED89-4F61-8B8F-97E567D9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295027-AB8D-26C5-DC1B-0AC0D9F6024A}"/>
              </a:ext>
            </a:extLst>
          </p:cNvPr>
          <p:cNvSpPr>
            <a:spLocks noGrp="1"/>
          </p:cNvSpPr>
          <p:nvPr>
            <p:ph type="title"/>
          </p:nvPr>
        </p:nvSpPr>
        <p:spPr>
          <a:xfrm>
            <a:off x="517868" y="976160"/>
            <a:ext cx="6144231" cy="1934172"/>
          </a:xfrm>
        </p:spPr>
        <p:txBody>
          <a:bodyPr>
            <a:normAutofit/>
          </a:bodyPr>
          <a:lstStyle/>
          <a:p>
            <a:r>
              <a:rPr lang="en-US" dirty="0"/>
              <a:t>References </a:t>
            </a:r>
          </a:p>
        </p:txBody>
      </p:sp>
      <p:sp>
        <p:nvSpPr>
          <p:cNvPr id="40" name="Rectangle 39">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A133035C-46AF-4B6B-A264-C0D48C50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8379" y="610900"/>
            <a:ext cx="393922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30" descr="Housekeeping at a Hotel | Functions, Role &amp; Standards - Video &amp; Lesson  Transcript | Study.com">
            <a:extLst>
              <a:ext uri="{FF2B5EF4-FFF2-40B4-BE49-F238E27FC236}">
                <a16:creationId xmlns:a16="http://schemas.microsoft.com/office/drawing/2014/main" id="{0B348343-58EE-C4F0-F119-F53DF83B24C3}"/>
              </a:ext>
            </a:extLst>
          </p:cNvPr>
          <p:cNvPicPr>
            <a:picLocks noChangeAspect="1"/>
          </p:cNvPicPr>
          <p:nvPr/>
        </p:nvPicPr>
        <p:blipFill rotWithShape="1">
          <a:blip r:embed="rId2"/>
          <a:srcRect r="1" b="9154"/>
          <a:stretch/>
        </p:blipFill>
        <p:spPr>
          <a:xfrm>
            <a:off x="517868" y="3102455"/>
            <a:ext cx="6144231" cy="3125836"/>
          </a:xfrm>
          <a:prstGeom prst="rect">
            <a:avLst/>
          </a:prstGeom>
        </p:spPr>
      </p:pic>
      <p:graphicFrame>
        <p:nvGraphicFramePr>
          <p:cNvPr id="5" name="Content Placeholder 2">
            <a:extLst>
              <a:ext uri="{FF2B5EF4-FFF2-40B4-BE49-F238E27FC236}">
                <a16:creationId xmlns:a16="http://schemas.microsoft.com/office/drawing/2014/main" id="{792BAFE1-7C8A-F548-840B-EDB9EA9475EF}"/>
              </a:ext>
            </a:extLst>
          </p:cNvPr>
          <p:cNvGraphicFramePr>
            <a:graphicFrameLocks noGrp="1"/>
          </p:cNvGraphicFramePr>
          <p:nvPr>
            <p:ph idx="1"/>
            <p:extLst>
              <p:ext uri="{D42A27DB-BD31-4B8C-83A1-F6EECF244321}">
                <p14:modId xmlns:p14="http://schemas.microsoft.com/office/powerpoint/2010/main" val="1681615727"/>
              </p:ext>
            </p:extLst>
          </p:nvPr>
        </p:nvGraphicFramePr>
        <p:xfrm>
          <a:off x="7746477" y="976160"/>
          <a:ext cx="3927651" cy="521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782122"/>
      </p:ext>
    </p:extLst>
  </p:cSld>
  <p:clrMapOvr>
    <a:masterClrMapping/>
  </p:clrMapOvr>
</p:sld>
</file>

<file path=ppt/theme/theme1.xml><?xml version="1.0" encoding="utf-8"?>
<a:theme xmlns:a="http://schemas.openxmlformats.org/drawingml/2006/main" name="GestaltVTI">
  <a:themeElements>
    <a:clrScheme name="AnalogousFromLightSeed_2SEEDS">
      <a:dk1>
        <a:srgbClr val="000000"/>
      </a:dk1>
      <a:lt1>
        <a:srgbClr val="FFFFFF"/>
      </a:lt1>
      <a:dk2>
        <a:srgbClr val="3F3423"/>
      </a:dk2>
      <a:lt2>
        <a:srgbClr val="E8E4E2"/>
      </a:lt2>
      <a:accent1>
        <a:srgbClr val="7FA5BA"/>
      </a:accent1>
      <a:accent2>
        <a:srgbClr val="80A9A6"/>
      </a:accent2>
      <a:accent3>
        <a:srgbClr val="96A1C6"/>
      </a:accent3>
      <a:accent4>
        <a:srgbClr val="BA8A7F"/>
      </a:accent4>
      <a:accent5>
        <a:srgbClr val="B59E7B"/>
      </a:accent5>
      <a:accent6>
        <a:srgbClr val="A3A470"/>
      </a:accent6>
      <a:hlink>
        <a:srgbClr val="A7775C"/>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GestaltVTI</vt:lpstr>
      <vt:lpstr>Room Cleaning Training</vt:lpstr>
      <vt:lpstr>Table of content</vt:lpstr>
      <vt:lpstr>Introduction </vt:lpstr>
      <vt:lpstr>Adherence to Brand Standards</vt:lpstr>
      <vt:lpstr>Employee Engagement Model</vt:lpstr>
      <vt:lpstr>Implementing Employee Engagement</vt:lpstr>
      <vt:lpstr>Health and Safety Procedures</vt:lpstr>
      <vt:lpstr>Best Industry Practices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Room Cleaning Training</dc:title>
  <dc:creator>Lacramioara</dc:creator>
  <cp:lastModifiedBy/>
  <cp:revision>129</cp:revision>
  <dcterms:created xsi:type="dcterms:W3CDTF">2023-10-16T21:29:18Z</dcterms:created>
  <dcterms:modified xsi:type="dcterms:W3CDTF">2023-11-07T17:14:47Z</dcterms:modified>
</cp:coreProperties>
</file>