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notesMasterIdLst>
    <p:notesMasterId r:id="rId33"/>
  </p:notesMasterIdLst>
  <p:sldIdLst>
    <p:sldId id="437" r:id="rId6"/>
    <p:sldId id="263" r:id="rId7"/>
    <p:sldId id="436" r:id="rId8"/>
    <p:sldId id="267" r:id="rId9"/>
    <p:sldId id="268" r:id="rId10"/>
    <p:sldId id="269" r:id="rId11"/>
    <p:sldId id="266" r:id="rId12"/>
    <p:sldId id="270" r:id="rId13"/>
    <p:sldId id="438" r:id="rId14"/>
    <p:sldId id="277" r:id="rId15"/>
    <p:sldId id="275" r:id="rId16"/>
    <p:sldId id="439" r:id="rId17"/>
    <p:sldId id="440" r:id="rId18"/>
    <p:sldId id="258" r:id="rId19"/>
    <p:sldId id="441" r:id="rId20"/>
    <p:sldId id="290" r:id="rId21"/>
    <p:sldId id="442" r:id="rId22"/>
    <p:sldId id="293" r:id="rId23"/>
    <p:sldId id="273" r:id="rId24"/>
    <p:sldId id="443" r:id="rId25"/>
    <p:sldId id="276" r:id="rId26"/>
    <p:sldId id="287" r:id="rId27"/>
    <p:sldId id="288" r:id="rId28"/>
    <p:sldId id="264" r:id="rId29"/>
    <p:sldId id="446" r:id="rId30"/>
    <p:sldId id="444" r:id="rId31"/>
    <p:sldId id="29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 id="1" name="Nanna Ryder" initials="NR" lastIdx="1" clrIdx="1">
    <p:extLst>
      <p:ext uri="{19B8F6BF-5375-455C-9EA6-DF929625EA0E}">
        <p15:presenceInfo xmlns:p15="http://schemas.microsoft.com/office/powerpoint/2012/main" userId="S::N.Ryder@uwtsd.ac.uk::ba607bf1-82fc-4817-a218-2827ffce766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234" autoAdjust="0"/>
    <p:restoredTop sz="50061" autoAdjust="0"/>
  </p:normalViewPr>
  <p:slideViewPr>
    <p:cSldViewPr snapToGrid="0" snapToObjects="1">
      <p:cViewPr varScale="1">
        <p:scale>
          <a:sx n="36" d="100"/>
          <a:sy n="36" d="100"/>
        </p:scale>
        <p:origin x="1362" y="42"/>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p:scale>
        <a:sx n="66" d="100"/>
        <a:sy n="66" d="100"/>
      </p:scale>
      <p:origin x="0" y="0"/>
    </p:cViewPr>
  </p:sorterViewPr>
  <p:notesViewPr>
    <p:cSldViewPr snapToGrid="0" snapToObjects="1">
      <p:cViewPr>
        <p:scale>
          <a:sx n="162" d="100"/>
          <a:sy n="162" d="100"/>
        </p:scale>
        <p:origin x="46" y="-28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372D67-9D5A-4A6F-8035-501BBCCE02F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C8A4A59-BA32-4BA0-91E9-5554F58760F0}">
      <dgm:prSet phldrT="[Text]"/>
      <dgm:spPr/>
      <dgm:t>
        <a:bodyPr/>
        <a:lstStyle/>
        <a:p>
          <a:r>
            <a:rPr lang="en-GB" dirty="0"/>
            <a:t>Communication and interaction</a:t>
          </a:r>
        </a:p>
      </dgm:t>
    </dgm:pt>
    <dgm:pt modelId="{F87D44FD-C2F7-4B8E-9F95-92EAEF96F4D2}" type="parTrans" cxnId="{29163786-FC0D-4890-BE55-E204E086D529}">
      <dgm:prSet/>
      <dgm:spPr/>
      <dgm:t>
        <a:bodyPr/>
        <a:lstStyle/>
        <a:p>
          <a:endParaRPr lang="en-GB"/>
        </a:p>
      </dgm:t>
    </dgm:pt>
    <dgm:pt modelId="{71F347A5-0115-447C-9DF8-BEF183F2275D}" type="sibTrans" cxnId="{29163786-FC0D-4890-BE55-E204E086D529}">
      <dgm:prSet/>
      <dgm:spPr/>
      <dgm:t>
        <a:bodyPr/>
        <a:lstStyle/>
        <a:p>
          <a:endParaRPr lang="en-GB"/>
        </a:p>
      </dgm:t>
    </dgm:pt>
    <dgm:pt modelId="{A1F4B0E4-6E75-49D6-970D-3689677FFBF8}">
      <dgm:prSet phldrT="[Text]"/>
      <dgm:spPr/>
      <dgm:t>
        <a:bodyPr/>
        <a:lstStyle/>
        <a:p>
          <a:r>
            <a:rPr lang="en-GB" dirty="0"/>
            <a:t>Cognition and learning</a:t>
          </a:r>
        </a:p>
      </dgm:t>
    </dgm:pt>
    <dgm:pt modelId="{1B5B5AD4-F895-4357-B947-1DA2285E9D8C}" type="parTrans" cxnId="{AB522D9A-D87E-4498-8B53-455B33694AE6}">
      <dgm:prSet/>
      <dgm:spPr/>
      <dgm:t>
        <a:bodyPr/>
        <a:lstStyle/>
        <a:p>
          <a:endParaRPr lang="en-GB"/>
        </a:p>
      </dgm:t>
    </dgm:pt>
    <dgm:pt modelId="{F710A60B-4C77-464C-994D-39D7FE44FDED}" type="sibTrans" cxnId="{AB522D9A-D87E-4498-8B53-455B33694AE6}">
      <dgm:prSet/>
      <dgm:spPr/>
      <dgm:t>
        <a:bodyPr/>
        <a:lstStyle/>
        <a:p>
          <a:endParaRPr lang="en-GB"/>
        </a:p>
      </dgm:t>
    </dgm:pt>
    <dgm:pt modelId="{3E7115D0-A2F5-4F66-BFE7-A06171695921}">
      <dgm:prSet phldrT="[Text]"/>
      <dgm:spPr/>
      <dgm:t>
        <a:bodyPr/>
        <a:lstStyle/>
        <a:p>
          <a:r>
            <a:rPr lang="en-GB" dirty="0"/>
            <a:t>Behaviour, emotional and social development</a:t>
          </a:r>
        </a:p>
      </dgm:t>
    </dgm:pt>
    <dgm:pt modelId="{4E84E9F8-622D-46C1-9621-656CB9CD1C75}" type="parTrans" cxnId="{060B6566-CBFF-4FB1-97A1-404338D5CCF3}">
      <dgm:prSet/>
      <dgm:spPr/>
      <dgm:t>
        <a:bodyPr/>
        <a:lstStyle/>
        <a:p>
          <a:endParaRPr lang="en-GB"/>
        </a:p>
      </dgm:t>
    </dgm:pt>
    <dgm:pt modelId="{86D399ED-C018-4DAA-995A-565050A8D49A}" type="sibTrans" cxnId="{060B6566-CBFF-4FB1-97A1-404338D5CCF3}">
      <dgm:prSet/>
      <dgm:spPr/>
      <dgm:t>
        <a:bodyPr/>
        <a:lstStyle/>
        <a:p>
          <a:endParaRPr lang="en-GB"/>
        </a:p>
      </dgm:t>
    </dgm:pt>
    <dgm:pt modelId="{47FD5747-1C96-4D02-8536-D8390E2AB725}">
      <dgm:prSet phldrT="[Text]"/>
      <dgm:spPr/>
      <dgm:t>
        <a:bodyPr/>
        <a:lstStyle/>
        <a:p>
          <a:r>
            <a:rPr lang="en-GB" dirty="0"/>
            <a:t>Sensory and/or physical</a:t>
          </a:r>
        </a:p>
      </dgm:t>
    </dgm:pt>
    <dgm:pt modelId="{00E440CA-9A77-47CB-A186-2CB9F31F96BC}" type="parTrans" cxnId="{B8101528-6563-4BA5-A594-BE923F614FC1}">
      <dgm:prSet/>
      <dgm:spPr/>
      <dgm:t>
        <a:bodyPr/>
        <a:lstStyle/>
        <a:p>
          <a:endParaRPr lang="en-GB"/>
        </a:p>
      </dgm:t>
    </dgm:pt>
    <dgm:pt modelId="{5D1199FD-EB74-4A10-97BF-6A7988E514DF}" type="sibTrans" cxnId="{B8101528-6563-4BA5-A594-BE923F614FC1}">
      <dgm:prSet/>
      <dgm:spPr/>
      <dgm:t>
        <a:bodyPr/>
        <a:lstStyle/>
        <a:p>
          <a:endParaRPr lang="en-GB"/>
        </a:p>
      </dgm:t>
    </dgm:pt>
    <dgm:pt modelId="{B81A9093-717D-4F6D-8A14-40C1C3673FFD}" type="pres">
      <dgm:prSet presAssocID="{A6372D67-9D5A-4A6F-8035-501BBCCE02F9}" presName="linear" presStyleCnt="0">
        <dgm:presLayoutVars>
          <dgm:animLvl val="lvl"/>
          <dgm:resizeHandles val="exact"/>
        </dgm:presLayoutVars>
      </dgm:prSet>
      <dgm:spPr/>
    </dgm:pt>
    <dgm:pt modelId="{AFDF7045-2872-4F01-AF9D-10C0F4C7EE7C}" type="pres">
      <dgm:prSet presAssocID="{BC8A4A59-BA32-4BA0-91E9-5554F58760F0}" presName="parentText" presStyleLbl="node1" presStyleIdx="0" presStyleCnt="4">
        <dgm:presLayoutVars>
          <dgm:chMax val="0"/>
          <dgm:bulletEnabled val="1"/>
        </dgm:presLayoutVars>
      </dgm:prSet>
      <dgm:spPr/>
    </dgm:pt>
    <dgm:pt modelId="{9A90CEBF-2CCF-445F-9966-652177CC5AF4}" type="pres">
      <dgm:prSet presAssocID="{71F347A5-0115-447C-9DF8-BEF183F2275D}" presName="spacer" presStyleCnt="0"/>
      <dgm:spPr/>
    </dgm:pt>
    <dgm:pt modelId="{890DFFA4-0260-4056-AE15-7A0101939EC0}" type="pres">
      <dgm:prSet presAssocID="{A1F4B0E4-6E75-49D6-970D-3689677FFBF8}" presName="parentText" presStyleLbl="node1" presStyleIdx="1" presStyleCnt="4">
        <dgm:presLayoutVars>
          <dgm:chMax val="0"/>
          <dgm:bulletEnabled val="1"/>
        </dgm:presLayoutVars>
      </dgm:prSet>
      <dgm:spPr/>
    </dgm:pt>
    <dgm:pt modelId="{CF114074-04CE-4E74-A9AF-F1C68CE88F6D}" type="pres">
      <dgm:prSet presAssocID="{F710A60B-4C77-464C-994D-39D7FE44FDED}" presName="spacer" presStyleCnt="0"/>
      <dgm:spPr/>
    </dgm:pt>
    <dgm:pt modelId="{2AE485FB-9AF2-42B5-B978-F1452F3407BC}" type="pres">
      <dgm:prSet presAssocID="{3E7115D0-A2F5-4F66-BFE7-A06171695921}" presName="parentText" presStyleLbl="node1" presStyleIdx="2" presStyleCnt="4">
        <dgm:presLayoutVars>
          <dgm:chMax val="0"/>
          <dgm:bulletEnabled val="1"/>
        </dgm:presLayoutVars>
      </dgm:prSet>
      <dgm:spPr/>
    </dgm:pt>
    <dgm:pt modelId="{E89540E4-2B9E-4D43-AAEA-E485135FB85D}" type="pres">
      <dgm:prSet presAssocID="{86D399ED-C018-4DAA-995A-565050A8D49A}" presName="spacer" presStyleCnt="0"/>
      <dgm:spPr/>
    </dgm:pt>
    <dgm:pt modelId="{D95E3B09-8D93-4D0E-8685-ADCA8F788723}" type="pres">
      <dgm:prSet presAssocID="{47FD5747-1C96-4D02-8536-D8390E2AB725}" presName="parentText" presStyleLbl="node1" presStyleIdx="3" presStyleCnt="4">
        <dgm:presLayoutVars>
          <dgm:chMax val="0"/>
          <dgm:bulletEnabled val="1"/>
        </dgm:presLayoutVars>
      </dgm:prSet>
      <dgm:spPr/>
    </dgm:pt>
  </dgm:ptLst>
  <dgm:cxnLst>
    <dgm:cxn modelId="{3A858318-BE22-4DBC-923E-46C9137FD372}" type="presOf" srcId="{BC8A4A59-BA32-4BA0-91E9-5554F58760F0}" destId="{AFDF7045-2872-4F01-AF9D-10C0F4C7EE7C}" srcOrd="0" destOrd="0" presId="urn:microsoft.com/office/officeart/2005/8/layout/vList2"/>
    <dgm:cxn modelId="{B8101528-6563-4BA5-A594-BE923F614FC1}" srcId="{A6372D67-9D5A-4A6F-8035-501BBCCE02F9}" destId="{47FD5747-1C96-4D02-8536-D8390E2AB725}" srcOrd="3" destOrd="0" parTransId="{00E440CA-9A77-47CB-A186-2CB9F31F96BC}" sibTransId="{5D1199FD-EB74-4A10-97BF-6A7988E514DF}"/>
    <dgm:cxn modelId="{060B6566-CBFF-4FB1-97A1-404338D5CCF3}" srcId="{A6372D67-9D5A-4A6F-8035-501BBCCE02F9}" destId="{3E7115D0-A2F5-4F66-BFE7-A06171695921}" srcOrd="2" destOrd="0" parTransId="{4E84E9F8-622D-46C1-9621-656CB9CD1C75}" sibTransId="{86D399ED-C018-4DAA-995A-565050A8D49A}"/>
    <dgm:cxn modelId="{C5C50149-5977-4714-8F82-7E99CB70ABE2}" type="presOf" srcId="{3E7115D0-A2F5-4F66-BFE7-A06171695921}" destId="{2AE485FB-9AF2-42B5-B978-F1452F3407BC}" srcOrd="0" destOrd="0" presId="urn:microsoft.com/office/officeart/2005/8/layout/vList2"/>
    <dgm:cxn modelId="{29163786-FC0D-4890-BE55-E204E086D529}" srcId="{A6372D67-9D5A-4A6F-8035-501BBCCE02F9}" destId="{BC8A4A59-BA32-4BA0-91E9-5554F58760F0}" srcOrd="0" destOrd="0" parTransId="{F87D44FD-C2F7-4B8E-9F95-92EAEF96F4D2}" sibTransId="{71F347A5-0115-447C-9DF8-BEF183F2275D}"/>
    <dgm:cxn modelId="{AB522D9A-D87E-4498-8B53-455B33694AE6}" srcId="{A6372D67-9D5A-4A6F-8035-501BBCCE02F9}" destId="{A1F4B0E4-6E75-49D6-970D-3689677FFBF8}" srcOrd="1" destOrd="0" parTransId="{1B5B5AD4-F895-4357-B947-1DA2285E9D8C}" sibTransId="{F710A60B-4C77-464C-994D-39D7FE44FDED}"/>
    <dgm:cxn modelId="{07FD909D-D5FD-426D-8218-D172611CD6B7}" type="presOf" srcId="{A1F4B0E4-6E75-49D6-970D-3689677FFBF8}" destId="{890DFFA4-0260-4056-AE15-7A0101939EC0}" srcOrd="0" destOrd="0" presId="urn:microsoft.com/office/officeart/2005/8/layout/vList2"/>
    <dgm:cxn modelId="{FF6B03F3-73B7-49E7-9D4D-F43ACF32E983}" type="presOf" srcId="{A6372D67-9D5A-4A6F-8035-501BBCCE02F9}" destId="{B81A9093-717D-4F6D-8A14-40C1C3673FFD}" srcOrd="0" destOrd="0" presId="urn:microsoft.com/office/officeart/2005/8/layout/vList2"/>
    <dgm:cxn modelId="{80FA47FC-BFE7-4D8B-ACA4-0B1C3F00153B}" type="presOf" srcId="{47FD5747-1C96-4D02-8536-D8390E2AB725}" destId="{D95E3B09-8D93-4D0E-8685-ADCA8F788723}" srcOrd="0" destOrd="0" presId="urn:microsoft.com/office/officeart/2005/8/layout/vList2"/>
    <dgm:cxn modelId="{BABD009A-2B65-4AD0-9233-7106B6256372}" type="presParOf" srcId="{B81A9093-717D-4F6D-8A14-40C1C3673FFD}" destId="{AFDF7045-2872-4F01-AF9D-10C0F4C7EE7C}" srcOrd="0" destOrd="0" presId="urn:microsoft.com/office/officeart/2005/8/layout/vList2"/>
    <dgm:cxn modelId="{AA43347A-7F89-462C-916E-1688FE7FA946}" type="presParOf" srcId="{B81A9093-717D-4F6D-8A14-40C1C3673FFD}" destId="{9A90CEBF-2CCF-445F-9966-652177CC5AF4}" srcOrd="1" destOrd="0" presId="urn:microsoft.com/office/officeart/2005/8/layout/vList2"/>
    <dgm:cxn modelId="{F3278FA4-C542-4549-9687-916D640C1B8F}" type="presParOf" srcId="{B81A9093-717D-4F6D-8A14-40C1C3673FFD}" destId="{890DFFA4-0260-4056-AE15-7A0101939EC0}" srcOrd="2" destOrd="0" presId="urn:microsoft.com/office/officeart/2005/8/layout/vList2"/>
    <dgm:cxn modelId="{035F53B1-8E51-4EEC-88CE-25527EE0F9C5}" type="presParOf" srcId="{B81A9093-717D-4F6D-8A14-40C1C3673FFD}" destId="{CF114074-04CE-4E74-A9AF-F1C68CE88F6D}" srcOrd="3" destOrd="0" presId="urn:microsoft.com/office/officeart/2005/8/layout/vList2"/>
    <dgm:cxn modelId="{E509930B-EF6C-460D-8188-E70FF73CD680}" type="presParOf" srcId="{B81A9093-717D-4F6D-8A14-40C1C3673FFD}" destId="{2AE485FB-9AF2-42B5-B978-F1452F3407BC}" srcOrd="4" destOrd="0" presId="urn:microsoft.com/office/officeart/2005/8/layout/vList2"/>
    <dgm:cxn modelId="{E08DCFBD-0244-4B38-9DE4-A874414139B2}" type="presParOf" srcId="{B81A9093-717D-4F6D-8A14-40C1C3673FFD}" destId="{E89540E4-2B9E-4D43-AAEA-E485135FB85D}" srcOrd="5" destOrd="0" presId="urn:microsoft.com/office/officeart/2005/8/layout/vList2"/>
    <dgm:cxn modelId="{25CDA381-0396-4941-9D88-85ABC2508C01}" type="presParOf" srcId="{B81A9093-717D-4F6D-8A14-40C1C3673FFD}" destId="{D95E3B09-8D93-4D0E-8685-ADCA8F788723}"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5B14FC-F6ED-4ACB-A1CA-DE2A9C6C22A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DA0B33C-A2FF-49F0-9128-040B7D35BF72}">
      <dgm:prSet/>
      <dgm:spPr/>
      <dgm:t>
        <a:bodyPr/>
        <a:lstStyle/>
        <a:p>
          <a:r>
            <a:rPr lang="en-GB" i="1"/>
            <a:t>Focus on the child as an individual and his/her specific needs</a:t>
          </a:r>
          <a:endParaRPr lang="en-US"/>
        </a:p>
      </dgm:t>
    </dgm:pt>
    <dgm:pt modelId="{43788F85-B95F-446A-AE95-9C928C245D6D}" type="parTrans" cxnId="{D74DEADD-0EBD-4C8F-B71E-C9688CFD5975}">
      <dgm:prSet/>
      <dgm:spPr/>
      <dgm:t>
        <a:bodyPr/>
        <a:lstStyle/>
        <a:p>
          <a:endParaRPr lang="en-US"/>
        </a:p>
      </dgm:t>
    </dgm:pt>
    <dgm:pt modelId="{C982C9A5-DFEA-439F-80A7-24CA701C39F2}" type="sibTrans" cxnId="{D74DEADD-0EBD-4C8F-B71E-C9688CFD5975}">
      <dgm:prSet/>
      <dgm:spPr/>
      <dgm:t>
        <a:bodyPr/>
        <a:lstStyle/>
        <a:p>
          <a:endParaRPr lang="en-US"/>
        </a:p>
      </dgm:t>
    </dgm:pt>
    <dgm:pt modelId="{D83E57C8-D6A2-4334-98B0-D05990AAA1BC}">
      <dgm:prSet/>
      <dgm:spPr/>
      <dgm:t>
        <a:bodyPr/>
        <a:lstStyle/>
        <a:p>
          <a:r>
            <a:rPr lang="en-GB" i="1"/>
            <a:t>Small, achievable and agreed targets</a:t>
          </a:r>
          <a:endParaRPr lang="en-US"/>
        </a:p>
      </dgm:t>
    </dgm:pt>
    <dgm:pt modelId="{26B348C6-F668-4490-9535-357823F3FEF0}" type="parTrans" cxnId="{84C2BDDF-6311-492A-B172-CF8A3468D31C}">
      <dgm:prSet/>
      <dgm:spPr/>
      <dgm:t>
        <a:bodyPr/>
        <a:lstStyle/>
        <a:p>
          <a:endParaRPr lang="en-US"/>
        </a:p>
      </dgm:t>
    </dgm:pt>
    <dgm:pt modelId="{518E49BB-2F9E-4036-841D-2B7E4CCFE002}" type="sibTrans" cxnId="{84C2BDDF-6311-492A-B172-CF8A3468D31C}">
      <dgm:prSet/>
      <dgm:spPr/>
      <dgm:t>
        <a:bodyPr/>
        <a:lstStyle/>
        <a:p>
          <a:endParaRPr lang="en-US"/>
        </a:p>
      </dgm:t>
    </dgm:pt>
    <dgm:pt modelId="{DC2DFD3A-F2B1-45FF-9260-094D40A5A65F}">
      <dgm:prSet/>
      <dgm:spPr/>
      <dgm:t>
        <a:bodyPr/>
        <a:lstStyle/>
        <a:p>
          <a:r>
            <a:rPr lang="en-GB" i="1"/>
            <a:t>Simplify language and vocabulary</a:t>
          </a:r>
          <a:endParaRPr lang="en-US"/>
        </a:p>
      </dgm:t>
    </dgm:pt>
    <dgm:pt modelId="{A6096AF3-EA13-4DBD-A2E3-5A4FCBF7B0DC}" type="parTrans" cxnId="{7DAAEA56-ED05-47B1-9AD8-8F45790D8F2D}">
      <dgm:prSet/>
      <dgm:spPr/>
      <dgm:t>
        <a:bodyPr/>
        <a:lstStyle/>
        <a:p>
          <a:endParaRPr lang="en-US"/>
        </a:p>
      </dgm:t>
    </dgm:pt>
    <dgm:pt modelId="{EBF96E86-5B09-4373-910B-AB379CAB83D5}" type="sibTrans" cxnId="{7DAAEA56-ED05-47B1-9AD8-8F45790D8F2D}">
      <dgm:prSet/>
      <dgm:spPr/>
      <dgm:t>
        <a:bodyPr/>
        <a:lstStyle/>
        <a:p>
          <a:endParaRPr lang="en-US"/>
        </a:p>
      </dgm:t>
    </dgm:pt>
    <dgm:pt modelId="{41628AE0-4D0F-4D2D-8F6B-8A046512C844}">
      <dgm:prSet/>
      <dgm:spPr/>
      <dgm:t>
        <a:bodyPr/>
        <a:lstStyle/>
        <a:p>
          <a:r>
            <a:rPr lang="en-GB" i="1"/>
            <a:t>Consider learning styles e.g. visual, auditory, kinaesthetic, musical etc.</a:t>
          </a:r>
          <a:endParaRPr lang="en-US"/>
        </a:p>
      </dgm:t>
    </dgm:pt>
    <dgm:pt modelId="{428F7790-86B7-4BD0-8030-2985042E479A}" type="parTrans" cxnId="{FA157A3A-0345-4EA8-BCE2-CA47BA5356A5}">
      <dgm:prSet/>
      <dgm:spPr/>
      <dgm:t>
        <a:bodyPr/>
        <a:lstStyle/>
        <a:p>
          <a:endParaRPr lang="en-US"/>
        </a:p>
      </dgm:t>
    </dgm:pt>
    <dgm:pt modelId="{22E1399C-55D4-408F-A151-D39AF87D549A}" type="sibTrans" cxnId="{FA157A3A-0345-4EA8-BCE2-CA47BA5356A5}">
      <dgm:prSet/>
      <dgm:spPr/>
      <dgm:t>
        <a:bodyPr/>
        <a:lstStyle/>
        <a:p>
          <a:endParaRPr lang="en-US"/>
        </a:p>
      </dgm:t>
    </dgm:pt>
    <dgm:pt modelId="{B0C654E1-8469-4455-BFBB-9590683A857C}">
      <dgm:prSet/>
      <dgm:spPr/>
      <dgm:t>
        <a:bodyPr/>
        <a:lstStyle/>
        <a:p>
          <a:r>
            <a:rPr lang="en-GB" i="1"/>
            <a:t>Allow plenty of time</a:t>
          </a:r>
          <a:endParaRPr lang="en-US"/>
        </a:p>
      </dgm:t>
    </dgm:pt>
    <dgm:pt modelId="{22C31B18-16C8-401E-8809-0D9C8BBF0D3D}" type="parTrans" cxnId="{C1DA0090-723F-4BE6-AF27-04F1AC055686}">
      <dgm:prSet/>
      <dgm:spPr/>
      <dgm:t>
        <a:bodyPr/>
        <a:lstStyle/>
        <a:p>
          <a:endParaRPr lang="en-US"/>
        </a:p>
      </dgm:t>
    </dgm:pt>
    <dgm:pt modelId="{5C2B0C67-2365-4DC8-B785-44A6663CBC51}" type="sibTrans" cxnId="{C1DA0090-723F-4BE6-AF27-04F1AC055686}">
      <dgm:prSet/>
      <dgm:spPr/>
      <dgm:t>
        <a:bodyPr/>
        <a:lstStyle/>
        <a:p>
          <a:endParaRPr lang="en-US"/>
        </a:p>
      </dgm:t>
    </dgm:pt>
    <dgm:pt modelId="{C7A2BEF1-5F6F-403C-B7BA-EBBDEC3FC99F}">
      <dgm:prSet/>
      <dgm:spPr/>
      <dgm:t>
        <a:bodyPr/>
        <a:lstStyle/>
        <a:p>
          <a:r>
            <a:rPr lang="en-GB" i="1" dirty="0"/>
            <a:t>Provide additional support, e.g. 1:1 provision, intervention etc.</a:t>
          </a:r>
          <a:endParaRPr lang="en-US" dirty="0"/>
        </a:p>
      </dgm:t>
    </dgm:pt>
    <dgm:pt modelId="{23714C85-4DA0-480F-83DA-83C932EAA2DA}" type="parTrans" cxnId="{5F4DF8E9-C509-47E9-9201-0E16B0060208}">
      <dgm:prSet/>
      <dgm:spPr/>
      <dgm:t>
        <a:bodyPr/>
        <a:lstStyle/>
        <a:p>
          <a:endParaRPr lang="en-US"/>
        </a:p>
      </dgm:t>
    </dgm:pt>
    <dgm:pt modelId="{B7F2E8B8-1D88-40DA-8E76-DACAE1279B8F}" type="sibTrans" cxnId="{5F4DF8E9-C509-47E9-9201-0E16B0060208}">
      <dgm:prSet/>
      <dgm:spPr/>
      <dgm:t>
        <a:bodyPr/>
        <a:lstStyle/>
        <a:p>
          <a:endParaRPr lang="en-US"/>
        </a:p>
      </dgm:t>
    </dgm:pt>
    <dgm:pt modelId="{040C2271-33AB-4373-8AAE-B5E89F4B7795}">
      <dgm:prSet/>
      <dgm:spPr/>
      <dgm:t>
        <a:bodyPr/>
        <a:lstStyle/>
        <a:p>
          <a:r>
            <a:rPr lang="en-GB" i="1"/>
            <a:t>Build on strengths and interests</a:t>
          </a:r>
          <a:endParaRPr lang="en-US"/>
        </a:p>
      </dgm:t>
    </dgm:pt>
    <dgm:pt modelId="{F8E9A9FC-FAB2-4D92-BB5E-35F6D8AEE433}" type="parTrans" cxnId="{295A5BD2-6906-4B80-9E4A-FB5E4D8D1232}">
      <dgm:prSet/>
      <dgm:spPr/>
      <dgm:t>
        <a:bodyPr/>
        <a:lstStyle/>
        <a:p>
          <a:endParaRPr lang="en-US"/>
        </a:p>
      </dgm:t>
    </dgm:pt>
    <dgm:pt modelId="{33E1B0EC-222E-482F-832A-46AFA1170CA8}" type="sibTrans" cxnId="{295A5BD2-6906-4B80-9E4A-FB5E4D8D1232}">
      <dgm:prSet/>
      <dgm:spPr/>
      <dgm:t>
        <a:bodyPr/>
        <a:lstStyle/>
        <a:p>
          <a:endParaRPr lang="en-US"/>
        </a:p>
      </dgm:t>
    </dgm:pt>
    <dgm:pt modelId="{80E9AE38-1D88-4391-89CC-F88AE185E942}">
      <dgm:prSet/>
      <dgm:spPr/>
      <dgm:t>
        <a:bodyPr/>
        <a:lstStyle/>
        <a:p>
          <a:r>
            <a:rPr lang="en-GB" i="1"/>
            <a:t>Encourage participation</a:t>
          </a:r>
          <a:endParaRPr lang="en-US"/>
        </a:p>
      </dgm:t>
    </dgm:pt>
    <dgm:pt modelId="{0685F04A-465E-4AF2-80A5-D5500A559F0F}" type="parTrans" cxnId="{E1E25482-E79C-4CB1-AFC4-7F8817EAF2E8}">
      <dgm:prSet/>
      <dgm:spPr/>
      <dgm:t>
        <a:bodyPr/>
        <a:lstStyle/>
        <a:p>
          <a:endParaRPr lang="en-US"/>
        </a:p>
      </dgm:t>
    </dgm:pt>
    <dgm:pt modelId="{5B7BECF3-77BE-4B46-8871-8A018939BBB2}" type="sibTrans" cxnId="{E1E25482-E79C-4CB1-AFC4-7F8817EAF2E8}">
      <dgm:prSet/>
      <dgm:spPr/>
      <dgm:t>
        <a:bodyPr/>
        <a:lstStyle/>
        <a:p>
          <a:endParaRPr lang="en-US"/>
        </a:p>
      </dgm:t>
    </dgm:pt>
    <dgm:pt modelId="{AD28E7DC-F2FC-4923-AB29-60620F87CDDD}">
      <dgm:prSet/>
      <dgm:spPr/>
      <dgm:t>
        <a:bodyPr/>
        <a:lstStyle/>
        <a:p>
          <a:r>
            <a:rPr lang="en-GB" i="1"/>
            <a:t>Be inclusive</a:t>
          </a:r>
          <a:endParaRPr lang="en-US"/>
        </a:p>
      </dgm:t>
    </dgm:pt>
    <dgm:pt modelId="{A3DCBFB2-7AD5-4873-893B-E168F9A98E36}" type="parTrans" cxnId="{34C1F249-65C5-4E7D-8803-C3221CCADEAE}">
      <dgm:prSet/>
      <dgm:spPr/>
      <dgm:t>
        <a:bodyPr/>
        <a:lstStyle/>
        <a:p>
          <a:endParaRPr lang="en-US"/>
        </a:p>
      </dgm:t>
    </dgm:pt>
    <dgm:pt modelId="{502DA3C4-2483-450B-A2DC-C7509DC0F513}" type="sibTrans" cxnId="{34C1F249-65C5-4E7D-8803-C3221CCADEAE}">
      <dgm:prSet/>
      <dgm:spPr/>
      <dgm:t>
        <a:bodyPr/>
        <a:lstStyle/>
        <a:p>
          <a:endParaRPr lang="en-US"/>
        </a:p>
      </dgm:t>
    </dgm:pt>
    <dgm:pt modelId="{D3D19C8D-F2EE-4E9D-99B0-42DF9348CBBF}" type="pres">
      <dgm:prSet presAssocID="{D85B14FC-F6ED-4ACB-A1CA-DE2A9C6C22AF}" presName="diagram" presStyleCnt="0">
        <dgm:presLayoutVars>
          <dgm:dir/>
          <dgm:resizeHandles val="exact"/>
        </dgm:presLayoutVars>
      </dgm:prSet>
      <dgm:spPr/>
    </dgm:pt>
    <dgm:pt modelId="{9ACECF9B-C4C1-4EB9-A0CE-EFF1680908A5}" type="pres">
      <dgm:prSet presAssocID="{BDA0B33C-A2FF-49F0-9128-040B7D35BF72}" presName="node" presStyleLbl="node1" presStyleIdx="0" presStyleCnt="9">
        <dgm:presLayoutVars>
          <dgm:bulletEnabled val="1"/>
        </dgm:presLayoutVars>
      </dgm:prSet>
      <dgm:spPr/>
    </dgm:pt>
    <dgm:pt modelId="{0630E743-B000-4C4E-8BE1-9BFE28CB051C}" type="pres">
      <dgm:prSet presAssocID="{C982C9A5-DFEA-439F-80A7-24CA701C39F2}" presName="sibTrans" presStyleCnt="0"/>
      <dgm:spPr/>
    </dgm:pt>
    <dgm:pt modelId="{61CBE00B-A0C6-4EB2-856B-5264DE26678F}" type="pres">
      <dgm:prSet presAssocID="{D83E57C8-D6A2-4334-98B0-D05990AAA1BC}" presName="node" presStyleLbl="node1" presStyleIdx="1" presStyleCnt="9">
        <dgm:presLayoutVars>
          <dgm:bulletEnabled val="1"/>
        </dgm:presLayoutVars>
      </dgm:prSet>
      <dgm:spPr/>
    </dgm:pt>
    <dgm:pt modelId="{BB590410-BAEB-4EF3-9FEC-A004E12AF5DE}" type="pres">
      <dgm:prSet presAssocID="{518E49BB-2F9E-4036-841D-2B7E4CCFE002}" presName="sibTrans" presStyleCnt="0"/>
      <dgm:spPr/>
    </dgm:pt>
    <dgm:pt modelId="{A87B41CD-7435-4BB5-96B9-BA73B02A2FA8}" type="pres">
      <dgm:prSet presAssocID="{DC2DFD3A-F2B1-45FF-9260-094D40A5A65F}" presName="node" presStyleLbl="node1" presStyleIdx="2" presStyleCnt="9">
        <dgm:presLayoutVars>
          <dgm:bulletEnabled val="1"/>
        </dgm:presLayoutVars>
      </dgm:prSet>
      <dgm:spPr/>
    </dgm:pt>
    <dgm:pt modelId="{DF4A38A8-D1BC-4A32-A695-71E9A158FF26}" type="pres">
      <dgm:prSet presAssocID="{EBF96E86-5B09-4373-910B-AB379CAB83D5}" presName="sibTrans" presStyleCnt="0"/>
      <dgm:spPr/>
    </dgm:pt>
    <dgm:pt modelId="{D80AE1DF-AFEF-4C94-8C06-1DAEC34650CF}" type="pres">
      <dgm:prSet presAssocID="{41628AE0-4D0F-4D2D-8F6B-8A046512C844}" presName="node" presStyleLbl="node1" presStyleIdx="3" presStyleCnt="9">
        <dgm:presLayoutVars>
          <dgm:bulletEnabled val="1"/>
        </dgm:presLayoutVars>
      </dgm:prSet>
      <dgm:spPr/>
    </dgm:pt>
    <dgm:pt modelId="{9B04D6F2-42CF-4C8D-9421-14A1E3F26831}" type="pres">
      <dgm:prSet presAssocID="{22E1399C-55D4-408F-A151-D39AF87D549A}" presName="sibTrans" presStyleCnt="0"/>
      <dgm:spPr/>
    </dgm:pt>
    <dgm:pt modelId="{4BC7606F-1DEC-4E61-A44E-CE82B52E43FF}" type="pres">
      <dgm:prSet presAssocID="{B0C654E1-8469-4455-BFBB-9590683A857C}" presName="node" presStyleLbl="node1" presStyleIdx="4" presStyleCnt="9">
        <dgm:presLayoutVars>
          <dgm:bulletEnabled val="1"/>
        </dgm:presLayoutVars>
      </dgm:prSet>
      <dgm:spPr/>
    </dgm:pt>
    <dgm:pt modelId="{E81BACAE-7A50-40F3-A2AB-A61F2741212E}" type="pres">
      <dgm:prSet presAssocID="{5C2B0C67-2365-4DC8-B785-44A6663CBC51}" presName="sibTrans" presStyleCnt="0"/>
      <dgm:spPr/>
    </dgm:pt>
    <dgm:pt modelId="{825703E2-E5AF-4415-9DB8-6A72C5E8F07E}" type="pres">
      <dgm:prSet presAssocID="{C7A2BEF1-5F6F-403C-B7BA-EBBDEC3FC99F}" presName="node" presStyleLbl="node1" presStyleIdx="5" presStyleCnt="9">
        <dgm:presLayoutVars>
          <dgm:bulletEnabled val="1"/>
        </dgm:presLayoutVars>
      </dgm:prSet>
      <dgm:spPr/>
    </dgm:pt>
    <dgm:pt modelId="{DB2776E7-D5D3-4592-9944-ED63877AD978}" type="pres">
      <dgm:prSet presAssocID="{B7F2E8B8-1D88-40DA-8E76-DACAE1279B8F}" presName="sibTrans" presStyleCnt="0"/>
      <dgm:spPr/>
    </dgm:pt>
    <dgm:pt modelId="{EB909844-021A-4AC7-8493-3CE4B24DC9B4}" type="pres">
      <dgm:prSet presAssocID="{040C2271-33AB-4373-8AAE-B5E89F4B7795}" presName="node" presStyleLbl="node1" presStyleIdx="6" presStyleCnt="9">
        <dgm:presLayoutVars>
          <dgm:bulletEnabled val="1"/>
        </dgm:presLayoutVars>
      </dgm:prSet>
      <dgm:spPr/>
    </dgm:pt>
    <dgm:pt modelId="{1890AEE1-2955-4448-9AB3-C462BA19A099}" type="pres">
      <dgm:prSet presAssocID="{33E1B0EC-222E-482F-832A-46AFA1170CA8}" presName="sibTrans" presStyleCnt="0"/>
      <dgm:spPr/>
    </dgm:pt>
    <dgm:pt modelId="{3CC2D4CB-BA6B-4144-AAAD-7D8659221E47}" type="pres">
      <dgm:prSet presAssocID="{80E9AE38-1D88-4391-89CC-F88AE185E942}" presName="node" presStyleLbl="node1" presStyleIdx="7" presStyleCnt="9">
        <dgm:presLayoutVars>
          <dgm:bulletEnabled val="1"/>
        </dgm:presLayoutVars>
      </dgm:prSet>
      <dgm:spPr/>
    </dgm:pt>
    <dgm:pt modelId="{3C24D45B-189E-4B24-AE8B-1A34DFFBBBE0}" type="pres">
      <dgm:prSet presAssocID="{5B7BECF3-77BE-4B46-8871-8A018939BBB2}" presName="sibTrans" presStyleCnt="0"/>
      <dgm:spPr/>
    </dgm:pt>
    <dgm:pt modelId="{D0754997-42CC-4619-B784-F83122A50BCD}" type="pres">
      <dgm:prSet presAssocID="{AD28E7DC-F2FC-4923-AB29-60620F87CDDD}" presName="node" presStyleLbl="node1" presStyleIdx="8" presStyleCnt="9">
        <dgm:presLayoutVars>
          <dgm:bulletEnabled val="1"/>
        </dgm:presLayoutVars>
      </dgm:prSet>
      <dgm:spPr/>
    </dgm:pt>
  </dgm:ptLst>
  <dgm:cxnLst>
    <dgm:cxn modelId="{C3436308-D93B-4811-8278-72628A0FB5A4}" type="presOf" srcId="{AD28E7DC-F2FC-4923-AB29-60620F87CDDD}" destId="{D0754997-42CC-4619-B784-F83122A50BCD}" srcOrd="0" destOrd="0" presId="urn:microsoft.com/office/officeart/2005/8/layout/default"/>
    <dgm:cxn modelId="{A00AD611-4BF9-4AC2-9057-9CF0861F45A7}" type="presOf" srcId="{D83E57C8-D6A2-4334-98B0-D05990AAA1BC}" destId="{61CBE00B-A0C6-4EB2-856B-5264DE26678F}" srcOrd="0" destOrd="0" presId="urn:microsoft.com/office/officeart/2005/8/layout/default"/>
    <dgm:cxn modelId="{BF8D5116-01DF-42E6-8FED-A9D5F2A9D8AD}" type="presOf" srcId="{D85B14FC-F6ED-4ACB-A1CA-DE2A9C6C22AF}" destId="{D3D19C8D-F2EE-4E9D-99B0-42DF9348CBBF}" srcOrd="0" destOrd="0" presId="urn:microsoft.com/office/officeart/2005/8/layout/default"/>
    <dgm:cxn modelId="{AA11AD1D-4099-4076-B0A9-F3C26CAD9E73}" type="presOf" srcId="{C7A2BEF1-5F6F-403C-B7BA-EBBDEC3FC99F}" destId="{825703E2-E5AF-4415-9DB8-6A72C5E8F07E}" srcOrd="0" destOrd="0" presId="urn:microsoft.com/office/officeart/2005/8/layout/default"/>
    <dgm:cxn modelId="{E1603D38-9BCA-46F0-B288-23CC99503EFA}" type="presOf" srcId="{DC2DFD3A-F2B1-45FF-9260-094D40A5A65F}" destId="{A87B41CD-7435-4BB5-96B9-BA73B02A2FA8}" srcOrd="0" destOrd="0" presId="urn:microsoft.com/office/officeart/2005/8/layout/default"/>
    <dgm:cxn modelId="{FA157A3A-0345-4EA8-BCE2-CA47BA5356A5}" srcId="{D85B14FC-F6ED-4ACB-A1CA-DE2A9C6C22AF}" destId="{41628AE0-4D0F-4D2D-8F6B-8A046512C844}" srcOrd="3" destOrd="0" parTransId="{428F7790-86B7-4BD0-8030-2985042E479A}" sibTransId="{22E1399C-55D4-408F-A151-D39AF87D549A}"/>
    <dgm:cxn modelId="{76DF2667-DC7C-4CD6-B4BE-63FB19840E6C}" type="presOf" srcId="{040C2271-33AB-4373-8AAE-B5E89F4B7795}" destId="{EB909844-021A-4AC7-8493-3CE4B24DC9B4}" srcOrd="0" destOrd="0" presId="urn:microsoft.com/office/officeart/2005/8/layout/default"/>
    <dgm:cxn modelId="{D6A6F967-4C19-4C94-B36F-97D2AAFB66A8}" type="presOf" srcId="{41628AE0-4D0F-4D2D-8F6B-8A046512C844}" destId="{D80AE1DF-AFEF-4C94-8C06-1DAEC34650CF}" srcOrd="0" destOrd="0" presId="urn:microsoft.com/office/officeart/2005/8/layout/default"/>
    <dgm:cxn modelId="{34C1F249-65C5-4E7D-8803-C3221CCADEAE}" srcId="{D85B14FC-F6ED-4ACB-A1CA-DE2A9C6C22AF}" destId="{AD28E7DC-F2FC-4923-AB29-60620F87CDDD}" srcOrd="8" destOrd="0" parTransId="{A3DCBFB2-7AD5-4873-893B-E168F9A98E36}" sibTransId="{502DA3C4-2483-450B-A2DC-C7509DC0F513}"/>
    <dgm:cxn modelId="{7DAAEA56-ED05-47B1-9AD8-8F45790D8F2D}" srcId="{D85B14FC-F6ED-4ACB-A1CA-DE2A9C6C22AF}" destId="{DC2DFD3A-F2B1-45FF-9260-094D40A5A65F}" srcOrd="2" destOrd="0" parTransId="{A6096AF3-EA13-4DBD-A2E3-5A4FCBF7B0DC}" sibTransId="{EBF96E86-5B09-4373-910B-AB379CAB83D5}"/>
    <dgm:cxn modelId="{E1E25482-E79C-4CB1-AFC4-7F8817EAF2E8}" srcId="{D85B14FC-F6ED-4ACB-A1CA-DE2A9C6C22AF}" destId="{80E9AE38-1D88-4391-89CC-F88AE185E942}" srcOrd="7" destOrd="0" parTransId="{0685F04A-465E-4AF2-80A5-D5500A559F0F}" sibTransId="{5B7BECF3-77BE-4B46-8871-8A018939BBB2}"/>
    <dgm:cxn modelId="{C1DA0090-723F-4BE6-AF27-04F1AC055686}" srcId="{D85B14FC-F6ED-4ACB-A1CA-DE2A9C6C22AF}" destId="{B0C654E1-8469-4455-BFBB-9590683A857C}" srcOrd="4" destOrd="0" parTransId="{22C31B18-16C8-401E-8809-0D9C8BBF0D3D}" sibTransId="{5C2B0C67-2365-4DC8-B785-44A6663CBC51}"/>
    <dgm:cxn modelId="{EDEDD590-1EA5-42D0-B8F8-B42F16581F9D}" type="presOf" srcId="{BDA0B33C-A2FF-49F0-9128-040B7D35BF72}" destId="{9ACECF9B-C4C1-4EB9-A0CE-EFF1680908A5}" srcOrd="0" destOrd="0" presId="urn:microsoft.com/office/officeart/2005/8/layout/default"/>
    <dgm:cxn modelId="{5D99C791-0FB1-4439-B369-6F435D5AF39E}" type="presOf" srcId="{80E9AE38-1D88-4391-89CC-F88AE185E942}" destId="{3CC2D4CB-BA6B-4144-AAAD-7D8659221E47}" srcOrd="0" destOrd="0" presId="urn:microsoft.com/office/officeart/2005/8/layout/default"/>
    <dgm:cxn modelId="{92FE7AB4-A193-4660-930E-A28677D67375}" type="presOf" srcId="{B0C654E1-8469-4455-BFBB-9590683A857C}" destId="{4BC7606F-1DEC-4E61-A44E-CE82B52E43FF}" srcOrd="0" destOrd="0" presId="urn:microsoft.com/office/officeart/2005/8/layout/default"/>
    <dgm:cxn modelId="{295A5BD2-6906-4B80-9E4A-FB5E4D8D1232}" srcId="{D85B14FC-F6ED-4ACB-A1CA-DE2A9C6C22AF}" destId="{040C2271-33AB-4373-8AAE-B5E89F4B7795}" srcOrd="6" destOrd="0" parTransId="{F8E9A9FC-FAB2-4D92-BB5E-35F6D8AEE433}" sibTransId="{33E1B0EC-222E-482F-832A-46AFA1170CA8}"/>
    <dgm:cxn modelId="{D74DEADD-0EBD-4C8F-B71E-C9688CFD5975}" srcId="{D85B14FC-F6ED-4ACB-A1CA-DE2A9C6C22AF}" destId="{BDA0B33C-A2FF-49F0-9128-040B7D35BF72}" srcOrd="0" destOrd="0" parTransId="{43788F85-B95F-446A-AE95-9C928C245D6D}" sibTransId="{C982C9A5-DFEA-439F-80A7-24CA701C39F2}"/>
    <dgm:cxn modelId="{84C2BDDF-6311-492A-B172-CF8A3468D31C}" srcId="{D85B14FC-F6ED-4ACB-A1CA-DE2A9C6C22AF}" destId="{D83E57C8-D6A2-4334-98B0-D05990AAA1BC}" srcOrd="1" destOrd="0" parTransId="{26B348C6-F668-4490-9535-357823F3FEF0}" sibTransId="{518E49BB-2F9E-4036-841D-2B7E4CCFE002}"/>
    <dgm:cxn modelId="{5F4DF8E9-C509-47E9-9201-0E16B0060208}" srcId="{D85B14FC-F6ED-4ACB-A1CA-DE2A9C6C22AF}" destId="{C7A2BEF1-5F6F-403C-B7BA-EBBDEC3FC99F}" srcOrd="5" destOrd="0" parTransId="{23714C85-4DA0-480F-83DA-83C932EAA2DA}" sibTransId="{B7F2E8B8-1D88-40DA-8E76-DACAE1279B8F}"/>
    <dgm:cxn modelId="{AF39B72D-6CB7-4D18-A339-D17D4248D3E3}" type="presParOf" srcId="{D3D19C8D-F2EE-4E9D-99B0-42DF9348CBBF}" destId="{9ACECF9B-C4C1-4EB9-A0CE-EFF1680908A5}" srcOrd="0" destOrd="0" presId="urn:microsoft.com/office/officeart/2005/8/layout/default"/>
    <dgm:cxn modelId="{A7D9745D-09CB-4E28-8B85-DCBDE94A4621}" type="presParOf" srcId="{D3D19C8D-F2EE-4E9D-99B0-42DF9348CBBF}" destId="{0630E743-B000-4C4E-8BE1-9BFE28CB051C}" srcOrd="1" destOrd="0" presId="urn:microsoft.com/office/officeart/2005/8/layout/default"/>
    <dgm:cxn modelId="{9B0B1A7C-05F6-4BD6-B73E-A338E48FACF1}" type="presParOf" srcId="{D3D19C8D-F2EE-4E9D-99B0-42DF9348CBBF}" destId="{61CBE00B-A0C6-4EB2-856B-5264DE26678F}" srcOrd="2" destOrd="0" presId="urn:microsoft.com/office/officeart/2005/8/layout/default"/>
    <dgm:cxn modelId="{35BA7698-3706-4F35-97BA-70CB0F26C229}" type="presParOf" srcId="{D3D19C8D-F2EE-4E9D-99B0-42DF9348CBBF}" destId="{BB590410-BAEB-4EF3-9FEC-A004E12AF5DE}" srcOrd="3" destOrd="0" presId="urn:microsoft.com/office/officeart/2005/8/layout/default"/>
    <dgm:cxn modelId="{1E5ABD70-CB30-4F9E-9192-0D469FE1303D}" type="presParOf" srcId="{D3D19C8D-F2EE-4E9D-99B0-42DF9348CBBF}" destId="{A87B41CD-7435-4BB5-96B9-BA73B02A2FA8}" srcOrd="4" destOrd="0" presId="urn:microsoft.com/office/officeart/2005/8/layout/default"/>
    <dgm:cxn modelId="{E0494BF7-876D-47E8-AAC5-754A0A4334DC}" type="presParOf" srcId="{D3D19C8D-F2EE-4E9D-99B0-42DF9348CBBF}" destId="{DF4A38A8-D1BC-4A32-A695-71E9A158FF26}" srcOrd="5" destOrd="0" presId="urn:microsoft.com/office/officeart/2005/8/layout/default"/>
    <dgm:cxn modelId="{BAA4E9D2-9CD7-4CCD-AB04-48944488ADCD}" type="presParOf" srcId="{D3D19C8D-F2EE-4E9D-99B0-42DF9348CBBF}" destId="{D80AE1DF-AFEF-4C94-8C06-1DAEC34650CF}" srcOrd="6" destOrd="0" presId="urn:microsoft.com/office/officeart/2005/8/layout/default"/>
    <dgm:cxn modelId="{E04CE4BF-3261-4ED9-BCEB-B1E749FCCF1B}" type="presParOf" srcId="{D3D19C8D-F2EE-4E9D-99B0-42DF9348CBBF}" destId="{9B04D6F2-42CF-4C8D-9421-14A1E3F26831}" srcOrd="7" destOrd="0" presId="urn:microsoft.com/office/officeart/2005/8/layout/default"/>
    <dgm:cxn modelId="{FD839CB6-C6AA-4AFF-8F77-5628305DAC16}" type="presParOf" srcId="{D3D19C8D-F2EE-4E9D-99B0-42DF9348CBBF}" destId="{4BC7606F-1DEC-4E61-A44E-CE82B52E43FF}" srcOrd="8" destOrd="0" presId="urn:microsoft.com/office/officeart/2005/8/layout/default"/>
    <dgm:cxn modelId="{7509985F-E9D1-4EF3-9A14-152FA040C46F}" type="presParOf" srcId="{D3D19C8D-F2EE-4E9D-99B0-42DF9348CBBF}" destId="{E81BACAE-7A50-40F3-A2AB-A61F2741212E}" srcOrd="9" destOrd="0" presId="urn:microsoft.com/office/officeart/2005/8/layout/default"/>
    <dgm:cxn modelId="{8F993B26-B05D-4374-95B1-59FB52F26359}" type="presParOf" srcId="{D3D19C8D-F2EE-4E9D-99B0-42DF9348CBBF}" destId="{825703E2-E5AF-4415-9DB8-6A72C5E8F07E}" srcOrd="10" destOrd="0" presId="urn:microsoft.com/office/officeart/2005/8/layout/default"/>
    <dgm:cxn modelId="{DBECB4C4-52B6-4D1D-B81A-2311C0F47625}" type="presParOf" srcId="{D3D19C8D-F2EE-4E9D-99B0-42DF9348CBBF}" destId="{DB2776E7-D5D3-4592-9944-ED63877AD978}" srcOrd="11" destOrd="0" presId="urn:microsoft.com/office/officeart/2005/8/layout/default"/>
    <dgm:cxn modelId="{B50549C1-80F7-4746-97D5-B6C3756E2BB6}" type="presParOf" srcId="{D3D19C8D-F2EE-4E9D-99B0-42DF9348CBBF}" destId="{EB909844-021A-4AC7-8493-3CE4B24DC9B4}" srcOrd="12" destOrd="0" presId="urn:microsoft.com/office/officeart/2005/8/layout/default"/>
    <dgm:cxn modelId="{F31985A7-F349-4C46-9445-1D4EE704F2A2}" type="presParOf" srcId="{D3D19C8D-F2EE-4E9D-99B0-42DF9348CBBF}" destId="{1890AEE1-2955-4448-9AB3-C462BA19A099}" srcOrd="13" destOrd="0" presId="urn:microsoft.com/office/officeart/2005/8/layout/default"/>
    <dgm:cxn modelId="{CD621AF7-0720-4883-A8E9-6CA8838C55B1}" type="presParOf" srcId="{D3D19C8D-F2EE-4E9D-99B0-42DF9348CBBF}" destId="{3CC2D4CB-BA6B-4144-AAAD-7D8659221E47}" srcOrd="14" destOrd="0" presId="urn:microsoft.com/office/officeart/2005/8/layout/default"/>
    <dgm:cxn modelId="{0C4BE8DF-1760-4FE0-8149-08730BA5223F}" type="presParOf" srcId="{D3D19C8D-F2EE-4E9D-99B0-42DF9348CBBF}" destId="{3C24D45B-189E-4B24-AE8B-1A34DFFBBBE0}" srcOrd="15" destOrd="0" presId="urn:microsoft.com/office/officeart/2005/8/layout/default"/>
    <dgm:cxn modelId="{AA3D212B-B233-478B-B42B-57574D88A45C}" type="presParOf" srcId="{D3D19C8D-F2EE-4E9D-99B0-42DF9348CBBF}" destId="{D0754997-42CC-4619-B784-F83122A50BCD}"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460265-E78B-406A-9013-A75267FD911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pt>
    <dgm:pt modelId="{CC34229C-6D90-486D-8814-034CDAB31D91}">
      <dgm:prSet phldrT="[Text]"/>
      <dgm:spPr/>
      <dgm:t>
        <a:bodyPr/>
        <a:lstStyle/>
        <a:p>
          <a:pPr>
            <a:lnSpc>
              <a:spcPct val="100000"/>
            </a:lnSpc>
            <a:defRPr cap="all"/>
          </a:pPr>
          <a:r>
            <a:rPr lang="en-US"/>
            <a:t>teaching styles</a:t>
          </a:r>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pPr>
            <a:lnSpc>
              <a:spcPct val="100000"/>
            </a:lnSpc>
            <a:defRPr cap="all"/>
          </a:pPr>
          <a:r>
            <a:rPr lang="en-US"/>
            <a:t>curriculum access</a:t>
          </a:r>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pPr>
            <a:lnSpc>
              <a:spcPct val="100000"/>
            </a:lnSpc>
            <a:defRPr cap="all"/>
          </a:pPr>
          <a:r>
            <a:rPr lang="en-US" dirty="0"/>
            <a:t>learning</a:t>
          </a:r>
        </a:p>
        <a:p>
          <a:pPr>
            <a:lnSpc>
              <a:spcPct val="100000"/>
            </a:lnSpc>
            <a:defRPr cap="all"/>
          </a:pPr>
          <a:r>
            <a:rPr lang="en-US" dirty="0"/>
            <a:t>objectives</a:t>
          </a:r>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pPr>
            <a:lnSpc>
              <a:spcPct val="100000"/>
            </a:lnSpc>
            <a:defRPr cap="all"/>
          </a:pPr>
          <a:r>
            <a:rPr lang="en-US"/>
            <a:t>build resilience</a:t>
          </a:r>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pPr>
            <a:lnSpc>
              <a:spcPct val="100000"/>
            </a:lnSpc>
            <a:defRPr cap="all"/>
          </a:pPr>
          <a:r>
            <a:rPr lang="en-US"/>
            <a:t>well-being</a:t>
          </a:r>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D42039CC-0A49-42B3-9B57-D92DAD2AF27A}" type="pres">
      <dgm:prSet presAssocID="{14460265-E78B-406A-9013-A75267FD911F}" presName="root" presStyleCnt="0">
        <dgm:presLayoutVars>
          <dgm:dir/>
          <dgm:resizeHandles val="exact"/>
        </dgm:presLayoutVars>
      </dgm:prSet>
      <dgm:spPr/>
    </dgm:pt>
    <dgm:pt modelId="{E50FB365-F13D-499E-B730-97B2B6ABCD40}" type="pres">
      <dgm:prSet presAssocID="{CC34229C-6D90-486D-8814-034CDAB31D91}" presName="compNode" presStyleCnt="0"/>
      <dgm:spPr/>
    </dgm:pt>
    <dgm:pt modelId="{BF3432DF-EDFE-48A9-BAB9-91008029E2F3}" type="pres">
      <dgm:prSet presAssocID="{CC34229C-6D90-486D-8814-034CDAB31D91}" presName="iconBgRect" presStyleLbl="bgShp" presStyleIdx="0" presStyleCnt="5"/>
      <dgm:spPr/>
    </dgm:pt>
    <dgm:pt modelId="{4397EB75-2240-46FC-8878-AA9A478E7C06}" type="pres">
      <dgm:prSet presAssocID="{CC34229C-6D90-486D-8814-034CDAB31D9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27C81577-EA03-4976-B1F6-24AACFDA5930}" type="pres">
      <dgm:prSet presAssocID="{CC34229C-6D90-486D-8814-034CDAB31D91}" presName="spaceRect" presStyleCnt="0"/>
      <dgm:spPr/>
    </dgm:pt>
    <dgm:pt modelId="{0DC5B934-0CD5-4EC4-B341-CFF9D0EA5CE6}" type="pres">
      <dgm:prSet presAssocID="{CC34229C-6D90-486D-8814-034CDAB31D91}" presName="textRect" presStyleLbl="revTx" presStyleIdx="0" presStyleCnt="5">
        <dgm:presLayoutVars>
          <dgm:chMax val="1"/>
          <dgm:chPref val="1"/>
        </dgm:presLayoutVars>
      </dgm:prSet>
      <dgm:spPr/>
    </dgm:pt>
    <dgm:pt modelId="{6C23E2D0-D100-4680-AD9A-07F39918B2FF}" type="pres">
      <dgm:prSet presAssocID="{BF52AE04-F6DE-4472-8D37-1904082DB809}" presName="sibTrans" presStyleCnt="0"/>
      <dgm:spPr/>
    </dgm:pt>
    <dgm:pt modelId="{458C0E8B-614F-4AD4-A538-6C33F5B191D5}" type="pres">
      <dgm:prSet presAssocID="{F630A23F-52B0-4CA3-8346-258E8DBB76A1}" presName="compNode" presStyleCnt="0"/>
      <dgm:spPr/>
    </dgm:pt>
    <dgm:pt modelId="{4CC63120-6F4B-42E8-970B-65ED5239FDA1}" type="pres">
      <dgm:prSet presAssocID="{F630A23F-52B0-4CA3-8346-258E8DBB76A1}" presName="iconBgRect" presStyleLbl="bgShp" presStyleIdx="1" presStyleCnt="5"/>
      <dgm:spPr/>
    </dgm:pt>
    <dgm:pt modelId="{A6F983D6-0B21-43D7-A8CF-DCDF4544C6BA}" type="pres">
      <dgm:prSet presAssocID="{F630A23F-52B0-4CA3-8346-258E8DBB76A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1150BF1-F1D4-4036-B0FB-4667AB3B3939}" type="pres">
      <dgm:prSet presAssocID="{F630A23F-52B0-4CA3-8346-258E8DBB76A1}" presName="spaceRect" presStyleCnt="0"/>
      <dgm:spPr/>
    </dgm:pt>
    <dgm:pt modelId="{3B75B5FA-B989-47C4-9060-C55BC79037B8}" type="pres">
      <dgm:prSet presAssocID="{F630A23F-52B0-4CA3-8346-258E8DBB76A1}" presName="textRect" presStyleLbl="revTx" presStyleIdx="1" presStyleCnt="5">
        <dgm:presLayoutVars>
          <dgm:chMax val="1"/>
          <dgm:chPref val="1"/>
        </dgm:presLayoutVars>
      </dgm:prSet>
      <dgm:spPr/>
    </dgm:pt>
    <dgm:pt modelId="{064BC55B-4251-4A63-9F8E-E871355151FB}" type="pres">
      <dgm:prSet presAssocID="{9E8FC310-E960-4A5A-A673-A1092AF73FB1}" presName="sibTrans" presStyleCnt="0"/>
      <dgm:spPr/>
    </dgm:pt>
    <dgm:pt modelId="{E5312F90-75D4-40FE-B8D8-B59DEDDBC2D6}" type="pres">
      <dgm:prSet presAssocID="{E5B834A8-CBDA-4FC6-B963-4FD46AEA1274}" presName="compNode" presStyleCnt="0"/>
      <dgm:spPr/>
    </dgm:pt>
    <dgm:pt modelId="{FF564E11-5D47-4D86-850B-75C1E67B790C}" type="pres">
      <dgm:prSet presAssocID="{E5B834A8-CBDA-4FC6-B963-4FD46AEA1274}" presName="iconBgRect" presStyleLbl="bgShp" presStyleIdx="2" presStyleCnt="5"/>
      <dgm:spPr/>
    </dgm:pt>
    <dgm:pt modelId="{1B5E9D1D-C88B-4D4D-8172-20D41251A2E4}" type="pres">
      <dgm:prSet presAssocID="{E5B834A8-CBDA-4FC6-B963-4FD46AEA127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B37AE3D-68B8-4544-8426-73EA7E66A1D8}" type="pres">
      <dgm:prSet presAssocID="{E5B834A8-CBDA-4FC6-B963-4FD46AEA1274}" presName="spaceRect" presStyleCnt="0"/>
      <dgm:spPr/>
    </dgm:pt>
    <dgm:pt modelId="{BAF9129E-4B79-44F0-AB0E-5FAC6CC86043}" type="pres">
      <dgm:prSet presAssocID="{E5B834A8-CBDA-4FC6-B963-4FD46AEA1274}" presName="textRect" presStyleLbl="revTx" presStyleIdx="2" presStyleCnt="5">
        <dgm:presLayoutVars>
          <dgm:chMax val="1"/>
          <dgm:chPref val="1"/>
        </dgm:presLayoutVars>
      </dgm:prSet>
      <dgm:spPr/>
    </dgm:pt>
    <dgm:pt modelId="{EF5A1421-F5FC-46D8-A93F-599AB0930B10}" type="pres">
      <dgm:prSet presAssocID="{7D7D7A60-4B8B-4FD1-B8BE-44A4A6A06431}" presName="sibTrans" presStyleCnt="0"/>
      <dgm:spPr/>
    </dgm:pt>
    <dgm:pt modelId="{895CF8F5-4B6F-442C-A9B5-42293638C333}" type="pres">
      <dgm:prSet presAssocID="{D0AC96B7-E352-4236-96A2-AEACA401D152}" presName="compNode" presStyleCnt="0"/>
      <dgm:spPr/>
    </dgm:pt>
    <dgm:pt modelId="{9762781F-22BF-401F-A3E0-A44B6613C41E}" type="pres">
      <dgm:prSet presAssocID="{D0AC96B7-E352-4236-96A2-AEACA401D152}" presName="iconBgRect" presStyleLbl="bgShp" presStyleIdx="3" presStyleCnt="5"/>
      <dgm:spPr/>
    </dgm:pt>
    <dgm:pt modelId="{77ABDB23-764F-4F59-9729-BB906C44F20F}" type="pres">
      <dgm:prSet presAssocID="{D0AC96B7-E352-4236-96A2-AEACA401D15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955A72F-819A-48EE-9560-4D0F7E2EB2C9}" type="pres">
      <dgm:prSet presAssocID="{D0AC96B7-E352-4236-96A2-AEACA401D152}" presName="spaceRect" presStyleCnt="0"/>
      <dgm:spPr/>
    </dgm:pt>
    <dgm:pt modelId="{15AD80B8-2F85-4D0A-B222-265ED02F8077}" type="pres">
      <dgm:prSet presAssocID="{D0AC96B7-E352-4236-96A2-AEACA401D152}" presName="textRect" presStyleLbl="revTx" presStyleIdx="3" presStyleCnt="5">
        <dgm:presLayoutVars>
          <dgm:chMax val="1"/>
          <dgm:chPref val="1"/>
        </dgm:presLayoutVars>
      </dgm:prSet>
      <dgm:spPr/>
    </dgm:pt>
    <dgm:pt modelId="{D6F6BA63-894B-4158-93BE-2E2AE776CBF6}" type="pres">
      <dgm:prSet presAssocID="{E6CBF584-AB6A-403A-B2AE-6D59E9F1A427}" presName="sibTrans" presStyleCnt="0"/>
      <dgm:spPr/>
    </dgm:pt>
    <dgm:pt modelId="{22F4CA6E-09BB-44AB-BC95-EB02374F703A}" type="pres">
      <dgm:prSet presAssocID="{D646BCE2-6F38-4893-BEBB-7EFA48D52C94}" presName="compNode" presStyleCnt="0"/>
      <dgm:spPr/>
    </dgm:pt>
    <dgm:pt modelId="{113692CE-BF70-413C-B2FA-99738FF7B3FD}" type="pres">
      <dgm:prSet presAssocID="{D646BCE2-6F38-4893-BEBB-7EFA48D52C94}" presName="iconBgRect" presStyleLbl="bgShp" presStyleIdx="4" presStyleCnt="5"/>
      <dgm:spPr/>
    </dgm:pt>
    <dgm:pt modelId="{3C3F2BED-A110-41ED-B4A9-40178E2FB321}" type="pres">
      <dgm:prSet presAssocID="{D646BCE2-6F38-4893-BEBB-7EFA48D52C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06932985-3733-4BB0-A0A4-724D09829D1D}" type="pres">
      <dgm:prSet presAssocID="{D646BCE2-6F38-4893-BEBB-7EFA48D52C94}" presName="spaceRect" presStyleCnt="0"/>
      <dgm:spPr/>
    </dgm:pt>
    <dgm:pt modelId="{9589D12B-2FD6-4F72-A3C3-8CE16E064B62}" type="pres">
      <dgm:prSet presAssocID="{D646BCE2-6F38-4893-BEBB-7EFA48D52C94}" presName="textRect" presStyleLbl="revTx" presStyleIdx="4" presStyleCnt="5">
        <dgm:presLayoutVars>
          <dgm:chMax val="1"/>
          <dgm:chPref val="1"/>
        </dgm:presLayoutVars>
      </dgm:prSet>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8C26D91E-25C6-4A52-8906-F9C3FB6F22DB}" type="presOf" srcId="{D646BCE2-6F38-4893-BEBB-7EFA48D52C94}" destId="{9589D12B-2FD6-4F72-A3C3-8CE16E064B62}" srcOrd="0" destOrd="0" presId="urn:microsoft.com/office/officeart/2018/5/layout/IconCircleLabelList"/>
    <dgm:cxn modelId="{F5B3D02B-17C3-4D0D-AA80-30EE58A53C79}" srcId="{14460265-E78B-406A-9013-A75267FD911F}" destId="{E5B834A8-CBDA-4FC6-B963-4FD46AEA1274}" srcOrd="2" destOrd="0" parTransId="{D0A59155-CE07-46DD-A9FD-571F5C359C15}" sibTransId="{7D7D7A60-4B8B-4FD1-B8BE-44A4A6A06431}"/>
    <dgm:cxn modelId="{06DC7069-E0D9-406C-AF17-8A94652E022A}" type="presOf" srcId="{CC34229C-6D90-486D-8814-034CDAB31D91}" destId="{0DC5B934-0CD5-4EC4-B341-CFF9D0EA5CE6}" srcOrd="0" destOrd="0" presId="urn:microsoft.com/office/officeart/2018/5/layout/IconCircleLabelList"/>
    <dgm:cxn modelId="{3E1BE47D-728D-4E72-B401-ACA146541CB6}" srcId="{14460265-E78B-406A-9013-A75267FD911F}" destId="{CC34229C-6D90-486D-8814-034CDAB31D91}" srcOrd="0" destOrd="0" parTransId="{1F4BBC6F-95F4-4D36-A3A5-E1E77F503677}" sibTransId="{BF52AE04-F6DE-4472-8D37-1904082DB809}"/>
    <dgm:cxn modelId="{41A6AB7F-AFA2-45FC-938E-CB311A838241}" type="presOf" srcId="{F630A23F-52B0-4CA3-8346-258E8DBB76A1}" destId="{3B75B5FA-B989-47C4-9060-C55BC79037B8}" srcOrd="0" destOrd="0" presId="urn:microsoft.com/office/officeart/2018/5/layout/IconCircleLabelList"/>
    <dgm:cxn modelId="{6CF46688-79F9-49AE-8A94-2F4A88613D71}" srcId="{14460265-E78B-406A-9013-A75267FD911F}" destId="{D0AC96B7-E352-4236-96A2-AEACA401D152}" srcOrd="3" destOrd="0" parTransId="{070B2911-2751-4E40-A196-70F237B310E4}" sibTransId="{E6CBF584-AB6A-403A-B2AE-6D59E9F1A427}"/>
    <dgm:cxn modelId="{6DAC32C3-FDDF-4F32-8AFC-D77F01D3EC53}" type="presOf" srcId="{14460265-E78B-406A-9013-A75267FD911F}" destId="{D42039CC-0A49-42B3-9B57-D92DAD2AF27A}" srcOrd="0" destOrd="0" presId="urn:microsoft.com/office/officeart/2018/5/layout/IconCircleLabelList"/>
    <dgm:cxn modelId="{DA5D9FFE-60B4-46F0-B6F0-55F39CA711A8}" type="presOf" srcId="{D0AC96B7-E352-4236-96A2-AEACA401D152}" destId="{15AD80B8-2F85-4D0A-B222-265ED02F8077}" srcOrd="0" destOrd="0" presId="urn:microsoft.com/office/officeart/2018/5/layout/IconCircleLabelList"/>
    <dgm:cxn modelId="{872D60FF-9501-46D6-9EDF-46568920AC8E}" type="presOf" srcId="{E5B834A8-CBDA-4FC6-B963-4FD46AEA1274}" destId="{BAF9129E-4B79-44F0-AB0E-5FAC6CC86043}" srcOrd="0" destOrd="0" presId="urn:microsoft.com/office/officeart/2018/5/layout/IconCircleLabelList"/>
    <dgm:cxn modelId="{0E349BCA-1DCF-4C37-9D1C-56C464D58618}" type="presParOf" srcId="{D42039CC-0A49-42B3-9B57-D92DAD2AF27A}" destId="{E50FB365-F13D-499E-B730-97B2B6ABCD40}" srcOrd="0" destOrd="0" presId="urn:microsoft.com/office/officeart/2018/5/layout/IconCircleLabelList"/>
    <dgm:cxn modelId="{B33E4ADD-E6AE-4052-B81E-D78E43148DD1}" type="presParOf" srcId="{E50FB365-F13D-499E-B730-97B2B6ABCD40}" destId="{BF3432DF-EDFE-48A9-BAB9-91008029E2F3}" srcOrd="0" destOrd="0" presId="urn:microsoft.com/office/officeart/2018/5/layout/IconCircleLabelList"/>
    <dgm:cxn modelId="{5A578A33-F828-455E-B235-C765DEAB0AFE}" type="presParOf" srcId="{E50FB365-F13D-499E-B730-97B2B6ABCD40}" destId="{4397EB75-2240-46FC-8878-AA9A478E7C06}" srcOrd="1" destOrd="0" presId="urn:microsoft.com/office/officeart/2018/5/layout/IconCircleLabelList"/>
    <dgm:cxn modelId="{70E83444-ADC6-4B0A-A80C-BBC31FF76CA3}" type="presParOf" srcId="{E50FB365-F13D-499E-B730-97B2B6ABCD40}" destId="{27C81577-EA03-4976-B1F6-24AACFDA5930}" srcOrd="2" destOrd="0" presId="urn:microsoft.com/office/officeart/2018/5/layout/IconCircleLabelList"/>
    <dgm:cxn modelId="{1B8EFEE3-2EB6-4522-95E5-3AD78BA7765D}" type="presParOf" srcId="{E50FB365-F13D-499E-B730-97B2B6ABCD40}" destId="{0DC5B934-0CD5-4EC4-B341-CFF9D0EA5CE6}" srcOrd="3" destOrd="0" presId="urn:microsoft.com/office/officeart/2018/5/layout/IconCircleLabelList"/>
    <dgm:cxn modelId="{0AE2C4CC-642B-47FC-8CB8-2B30A7DABE8E}" type="presParOf" srcId="{D42039CC-0A49-42B3-9B57-D92DAD2AF27A}" destId="{6C23E2D0-D100-4680-AD9A-07F39918B2FF}" srcOrd="1" destOrd="0" presId="urn:microsoft.com/office/officeart/2018/5/layout/IconCircleLabelList"/>
    <dgm:cxn modelId="{BD3B7932-97FA-4E51-9BFB-433926B3E277}" type="presParOf" srcId="{D42039CC-0A49-42B3-9B57-D92DAD2AF27A}" destId="{458C0E8B-614F-4AD4-A538-6C33F5B191D5}" srcOrd="2" destOrd="0" presId="urn:microsoft.com/office/officeart/2018/5/layout/IconCircleLabelList"/>
    <dgm:cxn modelId="{3DEBA57A-90BD-49A9-8AA7-0D64FA2F266F}" type="presParOf" srcId="{458C0E8B-614F-4AD4-A538-6C33F5B191D5}" destId="{4CC63120-6F4B-42E8-970B-65ED5239FDA1}" srcOrd="0" destOrd="0" presId="urn:microsoft.com/office/officeart/2018/5/layout/IconCircleLabelList"/>
    <dgm:cxn modelId="{A15C71BA-5347-4D90-B600-9086AEFA78A1}" type="presParOf" srcId="{458C0E8B-614F-4AD4-A538-6C33F5B191D5}" destId="{A6F983D6-0B21-43D7-A8CF-DCDF4544C6BA}" srcOrd="1" destOrd="0" presId="urn:microsoft.com/office/officeart/2018/5/layout/IconCircleLabelList"/>
    <dgm:cxn modelId="{1822AFD7-E025-4B61-AB18-4E3D0459F256}" type="presParOf" srcId="{458C0E8B-614F-4AD4-A538-6C33F5B191D5}" destId="{D1150BF1-F1D4-4036-B0FB-4667AB3B3939}" srcOrd="2" destOrd="0" presId="urn:microsoft.com/office/officeart/2018/5/layout/IconCircleLabelList"/>
    <dgm:cxn modelId="{AE86A2CB-7819-45CC-87EC-CF522D9CC653}" type="presParOf" srcId="{458C0E8B-614F-4AD4-A538-6C33F5B191D5}" destId="{3B75B5FA-B989-47C4-9060-C55BC79037B8}" srcOrd="3" destOrd="0" presId="urn:microsoft.com/office/officeart/2018/5/layout/IconCircleLabelList"/>
    <dgm:cxn modelId="{4BC5B603-3A80-4B1E-BE9F-C0C1ACF80BFB}" type="presParOf" srcId="{D42039CC-0A49-42B3-9B57-D92DAD2AF27A}" destId="{064BC55B-4251-4A63-9F8E-E871355151FB}" srcOrd="3" destOrd="0" presId="urn:microsoft.com/office/officeart/2018/5/layout/IconCircleLabelList"/>
    <dgm:cxn modelId="{9CD4324A-9204-46C5-98B0-9695A2BEB017}" type="presParOf" srcId="{D42039CC-0A49-42B3-9B57-D92DAD2AF27A}" destId="{E5312F90-75D4-40FE-B8D8-B59DEDDBC2D6}" srcOrd="4" destOrd="0" presId="urn:microsoft.com/office/officeart/2018/5/layout/IconCircleLabelList"/>
    <dgm:cxn modelId="{4E991ABD-BB2F-46A8-9C30-C39E72BEDDB5}" type="presParOf" srcId="{E5312F90-75D4-40FE-B8D8-B59DEDDBC2D6}" destId="{FF564E11-5D47-4D86-850B-75C1E67B790C}" srcOrd="0" destOrd="0" presId="urn:microsoft.com/office/officeart/2018/5/layout/IconCircleLabelList"/>
    <dgm:cxn modelId="{B9BBF679-BBE0-4082-8A57-16D3BDB6D98C}" type="presParOf" srcId="{E5312F90-75D4-40FE-B8D8-B59DEDDBC2D6}" destId="{1B5E9D1D-C88B-4D4D-8172-20D41251A2E4}" srcOrd="1" destOrd="0" presId="urn:microsoft.com/office/officeart/2018/5/layout/IconCircleLabelList"/>
    <dgm:cxn modelId="{E0856204-F606-4D33-BEC3-2E00E2A19C17}" type="presParOf" srcId="{E5312F90-75D4-40FE-B8D8-B59DEDDBC2D6}" destId="{5B37AE3D-68B8-4544-8426-73EA7E66A1D8}" srcOrd="2" destOrd="0" presId="urn:microsoft.com/office/officeart/2018/5/layout/IconCircleLabelList"/>
    <dgm:cxn modelId="{F41A7DEA-7CC7-41EE-A268-CCB32C7DCBC6}" type="presParOf" srcId="{E5312F90-75D4-40FE-B8D8-B59DEDDBC2D6}" destId="{BAF9129E-4B79-44F0-AB0E-5FAC6CC86043}" srcOrd="3" destOrd="0" presId="urn:microsoft.com/office/officeart/2018/5/layout/IconCircleLabelList"/>
    <dgm:cxn modelId="{D3E16287-02D2-49B3-AC75-6BEBF0093BDA}" type="presParOf" srcId="{D42039CC-0A49-42B3-9B57-D92DAD2AF27A}" destId="{EF5A1421-F5FC-46D8-A93F-599AB0930B10}" srcOrd="5" destOrd="0" presId="urn:microsoft.com/office/officeart/2018/5/layout/IconCircleLabelList"/>
    <dgm:cxn modelId="{B650C70D-CD47-42D7-A7FD-375778D16F25}" type="presParOf" srcId="{D42039CC-0A49-42B3-9B57-D92DAD2AF27A}" destId="{895CF8F5-4B6F-442C-A9B5-42293638C333}" srcOrd="6" destOrd="0" presId="urn:microsoft.com/office/officeart/2018/5/layout/IconCircleLabelList"/>
    <dgm:cxn modelId="{C45F77A7-DB84-43EE-9264-5D7F26FDB324}" type="presParOf" srcId="{895CF8F5-4B6F-442C-A9B5-42293638C333}" destId="{9762781F-22BF-401F-A3E0-A44B6613C41E}" srcOrd="0" destOrd="0" presId="urn:microsoft.com/office/officeart/2018/5/layout/IconCircleLabelList"/>
    <dgm:cxn modelId="{283B5184-E8D7-4F1C-AC71-A23893A0401E}" type="presParOf" srcId="{895CF8F5-4B6F-442C-A9B5-42293638C333}" destId="{77ABDB23-764F-4F59-9729-BB906C44F20F}" srcOrd="1" destOrd="0" presId="urn:microsoft.com/office/officeart/2018/5/layout/IconCircleLabelList"/>
    <dgm:cxn modelId="{6E383804-0057-411A-B284-1096D0EDB68C}" type="presParOf" srcId="{895CF8F5-4B6F-442C-A9B5-42293638C333}" destId="{B955A72F-819A-48EE-9560-4D0F7E2EB2C9}" srcOrd="2" destOrd="0" presId="urn:microsoft.com/office/officeart/2018/5/layout/IconCircleLabelList"/>
    <dgm:cxn modelId="{725938F7-BAD3-417D-BA24-7241BA9185C3}" type="presParOf" srcId="{895CF8F5-4B6F-442C-A9B5-42293638C333}" destId="{15AD80B8-2F85-4D0A-B222-265ED02F8077}" srcOrd="3" destOrd="0" presId="urn:microsoft.com/office/officeart/2018/5/layout/IconCircleLabelList"/>
    <dgm:cxn modelId="{FC120DFA-1E28-40CF-A1CF-C30A289A392E}" type="presParOf" srcId="{D42039CC-0A49-42B3-9B57-D92DAD2AF27A}" destId="{D6F6BA63-894B-4158-93BE-2E2AE776CBF6}" srcOrd="7" destOrd="0" presId="urn:microsoft.com/office/officeart/2018/5/layout/IconCircleLabelList"/>
    <dgm:cxn modelId="{A16ED46A-C086-4C08-9596-2EC9A60C6C24}" type="presParOf" srcId="{D42039CC-0A49-42B3-9B57-D92DAD2AF27A}" destId="{22F4CA6E-09BB-44AB-BC95-EB02374F703A}" srcOrd="8" destOrd="0" presId="urn:microsoft.com/office/officeart/2018/5/layout/IconCircleLabelList"/>
    <dgm:cxn modelId="{B0862334-FD06-41C4-8FC6-29C8C53B5C49}" type="presParOf" srcId="{22F4CA6E-09BB-44AB-BC95-EB02374F703A}" destId="{113692CE-BF70-413C-B2FA-99738FF7B3FD}" srcOrd="0" destOrd="0" presId="urn:microsoft.com/office/officeart/2018/5/layout/IconCircleLabelList"/>
    <dgm:cxn modelId="{57EDA066-EC23-4303-B872-000085C9C943}" type="presParOf" srcId="{22F4CA6E-09BB-44AB-BC95-EB02374F703A}" destId="{3C3F2BED-A110-41ED-B4A9-40178E2FB321}" srcOrd="1" destOrd="0" presId="urn:microsoft.com/office/officeart/2018/5/layout/IconCircleLabelList"/>
    <dgm:cxn modelId="{CBFFE8C0-B53A-4333-9359-CEDD900E73AD}" type="presParOf" srcId="{22F4CA6E-09BB-44AB-BC95-EB02374F703A}" destId="{06932985-3733-4BB0-A0A4-724D09829D1D}" srcOrd="2" destOrd="0" presId="urn:microsoft.com/office/officeart/2018/5/layout/IconCircleLabelList"/>
    <dgm:cxn modelId="{5732D84C-178D-4425-A2F1-94E1BF023A0D}" type="presParOf" srcId="{22F4CA6E-09BB-44AB-BC95-EB02374F703A}" destId="{9589D12B-2FD6-4F72-A3C3-8CE16E064B6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F7045-2872-4F01-AF9D-10C0F4C7EE7C}">
      <dsp:nvSpPr>
        <dsp:cNvPr id="0" name=""/>
        <dsp:cNvSpPr/>
      </dsp:nvSpPr>
      <dsp:spPr>
        <a:xfrm>
          <a:off x="0" y="14498"/>
          <a:ext cx="4308514" cy="111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Communication and interaction</a:t>
          </a:r>
        </a:p>
      </dsp:txBody>
      <dsp:txXfrm>
        <a:off x="54373" y="68871"/>
        <a:ext cx="4199768" cy="1005094"/>
      </dsp:txXfrm>
    </dsp:sp>
    <dsp:sp modelId="{890DFFA4-0260-4056-AE15-7A0101939EC0}">
      <dsp:nvSpPr>
        <dsp:cNvPr id="0" name=""/>
        <dsp:cNvSpPr/>
      </dsp:nvSpPr>
      <dsp:spPr>
        <a:xfrm>
          <a:off x="0" y="1208978"/>
          <a:ext cx="4308514" cy="111384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Cognition and learning</a:t>
          </a:r>
        </a:p>
      </dsp:txBody>
      <dsp:txXfrm>
        <a:off x="54373" y="1263351"/>
        <a:ext cx="4199768" cy="1005094"/>
      </dsp:txXfrm>
    </dsp:sp>
    <dsp:sp modelId="{2AE485FB-9AF2-42B5-B978-F1452F3407BC}">
      <dsp:nvSpPr>
        <dsp:cNvPr id="0" name=""/>
        <dsp:cNvSpPr/>
      </dsp:nvSpPr>
      <dsp:spPr>
        <a:xfrm>
          <a:off x="0" y="2403458"/>
          <a:ext cx="4308514" cy="111384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Behaviour, emotional and social development</a:t>
          </a:r>
        </a:p>
      </dsp:txBody>
      <dsp:txXfrm>
        <a:off x="54373" y="2457831"/>
        <a:ext cx="4199768" cy="1005094"/>
      </dsp:txXfrm>
    </dsp:sp>
    <dsp:sp modelId="{D95E3B09-8D93-4D0E-8685-ADCA8F788723}">
      <dsp:nvSpPr>
        <dsp:cNvPr id="0" name=""/>
        <dsp:cNvSpPr/>
      </dsp:nvSpPr>
      <dsp:spPr>
        <a:xfrm>
          <a:off x="0" y="3597938"/>
          <a:ext cx="4308514" cy="111384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Sensory and/or physical</a:t>
          </a:r>
        </a:p>
      </dsp:txBody>
      <dsp:txXfrm>
        <a:off x="54373" y="3652311"/>
        <a:ext cx="4199768" cy="1005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ECF9B-C4C1-4EB9-A0CE-EFF1680908A5}">
      <dsp:nvSpPr>
        <dsp:cNvPr id="0" name=""/>
        <dsp:cNvSpPr/>
      </dsp:nvSpPr>
      <dsp:spPr>
        <a:xfrm>
          <a:off x="329459" y="2739"/>
          <a:ext cx="2328390" cy="13970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Focus on the child as an individual and his/her specific needs</a:t>
          </a:r>
          <a:endParaRPr lang="en-US" sz="1900" kern="1200"/>
        </a:p>
      </dsp:txBody>
      <dsp:txXfrm>
        <a:off x="329459" y="2739"/>
        <a:ext cx="2328390" cy="1397034"/>
      </dsp:txXfrm>
    </dsp:sp>
    <dsp:sp modelId="{61CBE00B-A0C6-4EB2-856B-5264DE26678F}">
      <dsp:nvSpPr>
        <dsp:cNvPr id="0" name=""/>
        <dsp:cNvSpPr/>
      </dsp:nvSpPr>
      <dsp:spPr>
        <a:xfrm>
          <a:off x="2890689" y="2739"/>
          <a:ext cx="2328390" cy="1397034"/>
        </a:xfrm>
        <a:prstGeom prst="rect">
          <a:avLst/>
        </a:prstGeom>
        <a:solidFill>
          <a:schemeClr val="accent5">
            <a:hueOff val="-919168"/>
            <a:satOff val="-1278"/>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Small, achievable and agreed targets</a:t>
          </a:r>
          <a:endParaRPr lang="en-US" sz="1900" kern="1200"/>
        </a:p>
      </dsp:txBody>
      <dsp:txXfrm>
        <a:off x="2890689" y="2739"/>
        <a:ext cx="2328390" cy="1397034"/>
      </dsp:txXfrm>
    </dsp:sp>
    <dsp:sp modelId="{A87B41CD-7435-4BB5-96B9-BA73B02A2FA8}">
      <dsp:nvSpPr>
        <dsp:cNvPr id="0" name=""/>
        <dsp:cNvSpPr/>
      </dsp:nvSpPr>
      <dsp:spPr>
        <a:xfrm>
          <a:off x="5451918" y="2739"/>
          <a:ext cx="2328390" cy="1397034"/>
        </a:xfrm>
        <a:prstGeom prst="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Simplify language and vocabulary</a:t>
          </a:r>
          <a:endParaRPr lang="en-US" sz="1900" kern="1200"/>
        </a:p>
      </dsp:txBody>
      <dsp:txXfrm>
        <a:off x="5451918" y="2739"/>
        <a:ext cx="2328390" cy="1397034"/>
      </dsp:txXfrm>
    </dsp:sp>
    <dsp:sp modelId="{D80AE1DF-AFEF-4C94-8C06-1DAEC34650CF}">
      <dsp:nvSpPr>
        <dsp:cNvPr id="0" name=""/>
        <dsp:cNvSpPr/>
      </dsp:nvSpPr>
      <dsp:spPr>
        <a:xfrm>
          <a:off x="329459" y="1632612"/>
          <a:ext cx="2328390" cy="1397034"/>
        </a:xfrm>
        <a:prstGeom prst="rect">
          <a:avLst/>
        </a:prstGeom>
        <a:solidFill>
          <a:schemeClr val="accent5">
            <a:hueOff val="-2757504"/>
            <a:satOff val="-3835"/>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Consider learning styles e.g. visual, auditory, kinaesthetic, musical etc.</a:t>
          </a:r>
          <a:endParaRPr lang="en-US" sz="1900" kern="1200"/>
        </a:p>
      </dsp:txBody>
      <dsp:txXfrm>
        <a:off x="329459" y="1632612"/>
        <a:ext cx="2328390" cy="1397034"/>
      </dsp:txXfrm>
    </dsp:sp>
    <dsp:sp modelId="{4BC7606F-1DEC-4E61-A44E-CE82B52E43FF}">
      <dsp:nvSpPr>
        <dsp:cNvPr id="0" name=""/>
        <dsp:cNvSpPr/>
      </dsp:nvSpPr>
      <dsp:spPr>
        <a:xfrm>
          <a:off x="2890689" y="1632612"/>
          <a:ext cx="2328390" cy="1397034"/>
        </a:xfrm>
        <a:prstGeom prst="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Allow plenty of time</a:t>
          </a:r>
          <a:endParaRPr lang="en-US" sz="1900" kern="1200"/>
        </a:p>
      </dsp:txBody>
      <dsp:txXfrm>
        <a:off x="2890689" y="1632612"/>
        <a:ext cx="2328390" cy="1397034"/>
      </dsp:txXfrm>
    </dsp:sp>
    <dsp:sp modelId="{825703E2-E5AF-4415-9DB8-6A72C5E8F07E}">
      <dsp:nvSpPr>
        <dsp:cNvPr id="0" name=""/>
        <dsp:cNvSpPr/>
      </dsp:nvSpPr>
      <dsp:spPr>
        <a:xfrm>
          <a:off x="5451918" y="1632612"/>
          <a:ext cx="2328390" cy="1397034"/>
        </a:xfrm>
        <a:prstGeom prst="rect">
          <a:avLst/>
        </a:prstGeom>
        <a:solidFill>
          <a:schemeClr val="accent5">
            <a:hueOff val="-4595840"/>
            <a:satOff val="-6392"/>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dirty="0"/>
            <a:t>Provide additional support, e.g. 1:1 provision, intervention etc.</a:t>
          </a:r>
          <a:endParaRPr lang="en-US" sz="1900" kern="1200" dirty="0"/>
        </a:p>
      </dsp:txBody>
      <dsp:txXfrm>
        <a:off x="5451918" y="1632612"/>
        <a:ext cx="2328390" cy="1397034"/>
      </dsp:txXfrm>
    </dsp:sp>
    <dsp:sp modelId="{EB909844-021A-4AC7-8493-3CE4B24DC9B4}">
      <dsp:nvSpPr>
        <dsp:cNvPr id="0" name=""/>
        <dsp:cNvSpPr/>
      </dsp:nvSpPr>
      <dsp:spPr>
        <a:xfrm>
          <a:off x="329459" y="3262486"/>
          <a:ext cx="2328390" cy="1397034"/>
        </a:xfrm>
        <a:prstGeom prst="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Build on strengths and interests</a:t>
          </a:r>
          <a:endParaRPr lang="en-US" sz="1900" kern="1200"/>
        </a:p>
      </dsp:txBody>
      <dsp:txXfrm>
        <a:off x="329459" y="3262486"/>
        <a:ext cx="2328390" cy="1397034"/>
      </dsp:txXfrm>
    </dsp:sp>
    <dsp:sp modelId="{3CC2D4CB-BA6B-4144-AAAD-7D8659221E47}">
      <dsp:nvSpPr>
        <dsp:cNvPr id="0" name=""/>
        <dsp:cNvSpPr/>
      </dsp:nvSpPr>
      <dsp:spPr>
        <a:xfrm>
          <a:off x="2890689" y="3262486"/>
          <a:ext cx="2328390" cy="1397034"/>
        </a:xfrm>
        <a:prstGeom prst="rect">
          <a:avLst/>
        </a:prstGeom>
        <a:solidFill>
          <a:schemeClr val="accent5">
            <a:hueOff val="-6434176"/>
            <a:satOff val="-8949"/>
            <a:lumOff val="-3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Encourage participation</a:t>
          </a:r>
          <a:endParaRPr lang="en-US" sz="1900" kern="1200"/>
        </a:p>
      </dsp:txBody>
      <dsp:txXfrm>
        <a:off x="2890689" y="3262486"/>
        <a:ext cx="2328390" cy="1397034"/>
      </dsp:txXfrm>
    </dsp:sp>
    <dsp:sp modelId="{D0754997-42CC-4619-B784-F83122A50BCD}">
      <dsp:nvSpPr>
        <dsp:cNvPr id="0" name=""/>
        <dsp:cNvSpPr/>
      </dsp:nvSpPr>
      <dsp:spPr>
        <a:xfrm>
          <a:off x="5451918" y="3262486"/>
          <a:ext cx="2328390" cy="1397034"/>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Be inclusive</a:t>
          </a:r>
          <a:endParaRPr lang="en-US" sz="1900" kern="1200"/>
        </a:p>
      </dsp:txBody>
      <dsp:txXfrm>
        <a:off x="5451918" y="3262486"/>
        <a:ext cx="2328390" cy="1397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432DF-EDFE-48A9-BAB9-91008029E2F3}">
      <dsp:nvSpPr>
        <dsp:cNvPr id="0" name=""/>
        <dsp:cNvSpPr/>
      </dsp:nvSpPr>
      <dsp:spPr>
        <a:xfrm>
          <a:off x="658496" y="5779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97EB75-2240-46FC-8878-AA9A478E7C06}">
      <dsp:nvSpPr>
        <dsp:cNvPr id="0" name=""/>
        <dsp:cNvSpPr/>
      </dsp:nvSpPr>
      <dsp:spPr>
        <a:xfrm>
          <a:off x="892496" y="29179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5B934-0CD5-4EC4-B341-CFF9D0EA5CE6}">
      <dsp:nvSpPr>
        <dsp:cNvPr id="0" name=""/>
        <dsp:cNvSpPr/>
      </dsp:nvSpPr>
      <dsp:spPr>
        <a:xfrm>
          <a:off x="307496" y="149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teaching styles</a:t>
          </a:r>
        </a:p>
      </dsp:txBody>
      <dsp:txXfrm>
        <a:off x="307496" y="1497793"/>
        <a:ext cx="1800000" cy="720000"/>
      </dsp:txXfrm>
    </dsp:sp>
    <dsp:sp modelId="{4CC63120-6F4B-42E8-970B-65ED5239FDA1}">
      <dsp:nvSpPr>
        <dsp:cNvPr id="0" name=""/>
        <dsp:cNvSpPr/>
      </dsp:nvSpPr>
      <dsp:spPr>
        <a:xfrm>
          <a:off x="2773496" y="5779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983D6-0B21-43D7-A8CF-DCDF4544C6BA}">
      <dsp:nvSpPr>
        <dsp:cNvPr id="0" name=""/>
        <dsp:cNvSpPr/>
      </dsp:nvSpPr>
      <dsp:spPr>
        <a:xfrm>
          <a:off x="3007496" y="29179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75B5FA-B989-47C4-9060-C55BC79037B8}">
      <dsp:nvSpPr>
        <dsp:cNvPr id="0" name=""/>
        <dsp:cNvSpPr/>
      </dsp:nvSpPr>
      <dsp:spPr>
        <a:xfrm>
          <a:off x="2422496" y="149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curriculum access</a:t>
          </a:r>
        </a:p>
      </dsp:txBody>
      <dsp:txXfrm>
        <a:off x="2422496" y="1497793"/>
        <a:ext cx="1800000" cy="720000"/>
      </dsp:txXfrm>
    </dsp:sp>
    <dsp:sp modelId="{FF564E11-5D47-4D86-850B-75C1E67B790C}">
      <dsp:nvSpPr>
        <dsp:cNvPr id="0" name=""/>
        <dsp:cNvSpPr/>
      </dsp:nvSpPr>
      <dsp:spPr>
        <a:xfrm>
          <a:off x="4888496" y="5779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E9D1D-C88B-4D4D-8172-20D41251A2E4}">
      <dsp:nvSpPr>
        <dsp:cNvPr id="0" name=""/>
        <dsp:cNvSpPr/>
      </dsp:nvSpPr>
      <dsp:spPr>
        <a:xfrm>
          <a:off x="5122496" y="29179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F9129E-4B79-44F0-AB0E-5FAC6CC86043}">
      <dsp:nvSpPr>
        <dsp:cNvPr id="0" name=""/>
        <dsp:cNvSpPr/>
      </dsp:nvSpPr>
      <dsp:spPr>
        <a:xfrm>
          <a:off x="4537496" y="149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learning</a:t>
          </a:r>
        </a:p>
        <a:p>
          <a:pPr marL="0" lvl="0" indent="0" algn="ctr" defTabSz="844550">
            <a:lnSpc>
              <a:spcPct val="100000"/>
            </a:lnSpc>
            <a:spcBef>
              <a:spcPct val="0"/>
            </a:spcBef>
            <a:spcAft>
              <a:spcPct val="35000"/>
            </a:spcAft>
            <a:buNone/>
            <a:defRPr cap="all"/>
          </a:pPr>
          <a:r>
            <a:rPr lang="en-US" sz="1900" kern="1200" dirty="0"/>
            <a:t>objectives</a:t>
          </a:r>
        </a:p>
      </dsp:txBody>
      <dsp:txXfrm>
        <a:off x="4537496" y="1497793"/>
        <a:ext cx="1800000" cy="720000"/>
      </dsp:txXfrm>
    </dsp:sp>
    <dsp:sp modelId="{9762781F-22BF-401F-A3E0-A44B6613C41E}">
      <dsp:nvSpPr>
        <dsp:cNvPr id="0" name=""/>
        <dsp:cNvSpPr/>
      </dsp:nvSpPr>
      <dsp:spPr>
        <a:xfrm>
          <a:off x="7003496" y="5779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ABDB23-764F-4F59-9729-BB906C44F20F}">
      <dsp:nvSpPr>
        <dsp:cNvPr id="0" name=""/>
        <dsp:cNvSpPr/>
      </dsp:nvSpPr>
      <dsp:spPr>
        <a:xfrm>
          <a:off x="7237496" y="29179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AD80B8-2F85-4D0A-B222-265ED02F8077}">
      <dsp:nvSpPr>
        <dsp:cNvPr id="0" name=""/>
        <dsp:cNvSpPr/>
      </dsp:nvSpPr>
      <dsp:spPr>
        <a:xfrm>
          <a:off x="6652496" y="149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build resilience</a:t>
          </a:r>
        </a:p>
      </dsp:txBody>
      <dsp:txXfrm>
        <a:off x="6652496" y="1497793"/>
        <a:ext cx="1800000" cy="720000"/>
      </dsp:txXfrm>
    </dsp:sp>
    <dsp:sp modelId="{113692CE-BF70-413C-B2FA-99738FF7B3FD}">
      <dsp:nvSpPr>
        <dsp:cNvPr id="0" name=""/>
        <dsp:cNvSpPr/>
      </dsp:nvSpPr>
      <dsp:spPr>
        <a:xfrm>
          <a:off x="3830996" y="2667793"/>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F2BED-A110-41ED-B4A9-40178E2FB321}">
      <dsp:nvSpPr>
        <dsp:cNvPr id="0" name=""/>
        <dsp:cNvSpPr/>
      </dsp:nvSpPr>
      <dsp:spPr>
        <a:xfrm>
          <a:off x="4064996" y="290179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9D12B-2FD6-4F72-A3C3-8CE16E064B62}">
      <dsp:nvSpPr>
        <dsp:cNvPr id="0" name=""/>
        <dsp:cNvSpPr/>
      </dsp:nvSpPr>
      <dsp:spPr>
        <a:xfrm>
          <a:off x="3479996" y="410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well-being</a:t>
          </a:r>
        </a:p>
      </dsp:txBody>
      <dsp:txXfrm>
        <a:off x="3479996" y="4107793"/>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9/1/2022</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ssscLGznQsU"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is a general introduction only – more specific topics will be covered in the annual PGCE ALN conference on January 10</a:t>
            </a:r>
            <a:r>
              <a:rPr lang="en-GB" baseline="30000" dirty="0"/>
              <a:t>th</a:t>
            </a:r>
            <a:r>
              <a:rPr lang="en-GB" dirty="0"/>
              <a:t> &amp; 11</a:t>
            </a:r>
            <a:r>
              <a:rPr lang="en-GB" baseline="30000" dirty="0"/>
              <a:t>th</a:t>
            </a:r>
            <a:r>
              <a:rPr lang="en-GB" dirty="0"/>
              <a:t> 2023.</a:t>
            </a:r>
          </a:p>
          <a:p>
            <a:pPr marL="171450" indent="-171450">
              <a:buFont typeface="Arial" panose="020B0604020202020204" pitchFamily="34" charset="0"/>
              <a:buChar char="•"/>
            </a:pPr>
            <a:r>
              <a:rPr lang="en-GB" dirty="0"/>
              <a:t>If you have had previous experiences e.g. family/ work with learners with ALN – welcome to share expertise during the session</a:t>
            </a:r>
          </a:p>
          <a:p>
            <a:pPr marL="171450" indent="-171450">
              <a:buFont typeface="Arial" panose="020B0604020202020204" pitchFamily="34" charset="0"/>
              <a:buChar char="•"/>
            </a:pPr>
            <a:r>
              <a:rPr lang="en-GB" dirty="0"/>
              <a:t>If not then you are very likely to meet learners with various needs on placement or when you start teaching.  </a:t>
            </a:r>
          </a:p>
          <a:p>
            <a:pPr marL="171450" indent="-171450">
              <a:buFont typeface="Arial" panose="020B0604020202020204" pitchFamily="34" charset="0"/>
              <a:buChar char="•"/>
            </a:pPr>
            <a:r>
              <a:rPr lang="en-GB" dirty="0"/>
              <a:t>Positive experience for teachers and pupils to understand diversity within society. </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1307274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3217583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t>Since 01/09/21 – ALN is the statutory term used in education, health &amp; social services in Wales. Previously SEN (Special Educational Needs) and in England SEND (Special Educational Needs and Disabilities). Need to be careful when doing background reading as SEND legislation differs from SEN/ALN in Wales. </a:t>
            </a:r>
          </a:p>
          <a:p>
            <a:pPr marL="171450" indent="-171450">
              <a:buFont typeface="Arial" panose="020B0604020202020204" pitchFamily="34" charset="0"/>
              <a:buChar char="•"/>
            </a:pPr>
            <a:r>
              <a:rPr lang="en-GB" sz="1200" dirty="0"/>
              <a:t>SENCOs now ALNCOs – role changed and more responsibility now on class teachers. Go-to person for any advice. </a:t>
            </a:r>
          </a:p>
          <a:p>
            <a:pPr marL="171450" indent="-171450">
              <a:buFont typeface="Arial" panose="020B0604020202020204" pitchFamily="34" charset="0"/>
              <a:buChar char="•"/>
            </a:pPr>
            <a:r>
              <a:rPr lang="en-GB" sz="1200" dirty="0"/>
              <a:t>3 types of provision for ALN</a:t>
            </a:r>
          </a:p>
          <a:p>
            <a:pPr marL="742950" lvl="1" indent="-285750">
              <a:buFont typeface="+mj-lt"/>
              <a:buAutoNum type="romanLcPeriod"/>
            </a:pPr>
            <a:r>
              <a:rPr lang="en-GB" sz="1200" dirty="0"/>
              <a:t>Special schools (more profound needs)</a:t>
            </a:r>
          </a:p>
          <a:p>
            <a:pPr marL="742950" lvl="1" indent="-285750">
              <a:buFont typeface="+mj-lt"/>
              <a:buAutoNum type="romanLcPeriod"/>
            </a:pPr>
            <a:r>
              <a:rPr lang="en-GB" sz="1200" dirty="0"/>
              <a:t>Special units e.g. Pupil Referral Units, Pupil Resource </a:t>
            </a:r>
            <a:r>
              <a:rPr lang="en-GB" sz="1200" dirty="0" err="1"/>
              <a:t>Centers</a:t>
            </a:r>
            <a:r>
              <a:rPr lang="en-GB" sz="1200" dirty="0"/>
              <a:t>, Language Units etc. (specific needs e.g. medical, behavioural, autism, language delay etc.)</a:t>
            </a:r>
          </a:p>
          <a:p>
            <a:pPr marL="742950" lvl="1" indent="-285750">
              <a:buFont typeface="+mj-lt"/>
              <a:buAutoNum type="romanLcPeriod"/>
            </a:pPr>
            <a:r>
              <a:rPr lang="en-GB" sz="1200" dirty="0"/>
              <a:t>Mainstream (92-93% of learners with ALN)</a:t>
            </a:r>
          </a:p>
          <a:p>
            <a:pPr marL="171450" indent="-171450">
              <a:buFont typeface="Arial" panose="020B0604020202020204" pitchFamily="34" charset="0"/>
              <a:buChar char="•"/>
            </a:pPr>
            <a:r>
              <a:rPr lang="en-GB" sz="1200" dirty="0"/>
              <a:t>In evidencing the QTS standards student teachers have to demonstrate their skills, knowledge &amp; understanding of corporate responsibilities – not only a moral but a legal responsibility. Bill via Senedd for ALN + other legislation mentioned later on.</a:t>
            </a:r>
          </a:p>
          <a:p>
            <a:pPr marL="171450" indent="-171450">
              <a:buFont typeface="Arial" panose="020B0604020202020204" pitchFamily="34" charset="0"/>
              <a:buChar char="•"/>
            </a:pPr>
            <a:r>
              <a:rPr lang="en-GB" sz="1200" dirty="0"/>
              <a:t>All children should have equal opportunities and access to all provision within school including extra-curricular activities. </a:t>
            </a:r>
          </a:p>
          <a:p>
            <a:pPr marL="171450" indent="-171450">
              <a:buFont typeface="Arial" panose="020B0604020202020204" pitchFamily="34" charset="0"/>
              <a:buChar char="•"/>
            </a:pPr>
            <a:r>
              <a:rPr lang="en-GB" sz="1200" dirty="0"/>
              <a:t>During Bridging a critical incident might be an example of excellent ‘additional learning provision’ provided for a learner with ALN so they can access an activity. </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1308524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we mean the famous</a:t>
            </a:r>
            <a:r>
              <a:rPr lang="en-GB" baseline="0" dirty="0"/>
              <a:t> dance troupe that won Britain’s Got Talent?</a:t>
            </a:r>
          </a:p>
          <a:p>
            <a:r>
              <a:rPr lang="en-GB" baseline="0" dirty="0"/>
              <a:t>Yes to an extent – not because of their dancing but because the aim of establishing the dance school was to meet the need of young people in a very socially deprived area.</a:t>
            </a:r>
          </a:p>
          <a:p>
            <a:r>
              <a:rPr lang="en-GB" baseline="0" dirty="0"/>
              <a:t>But do we </a:t>
            </a:r>
            <a:r>
              <a:rPr lang="en-GB" baseline="0" dirty="0" err="1"/>
              <a:t>sterotype</a:t>
            </a:r>
            <a:r>
              <a:rPr lang="en-GB" baseline="0" dirty="0"/>
              <a:t>?</a:t>
            </a:r>
          </a:p>
          <a:p>
            <a:r>
              <a:rPr lang="en-GB" baseline="0" dirty="0" err="1"/>
              <a:t>Muticulturalism</a:t>
            </a:r>
            <a:r>
              <a:rPr lang="en-GB" baseline="0" dirty="0"/>
              <a:t> and multilingualism – is the photo in the top right hand corner stereotypical?</a:t>
            </a:r>
          </a:p>
          <a:p>
            <a:r>
              <a:rPr lang="en-GB" baseline="0" dirty="0"/>
              <a:t>What about the photo in the bottom right hand corner?</a:t>
            </a:r>
          </a:p>
          <a:p>
            <a:r>
              <a:rPr lang="en-GB" baseline="0" dirty="0"/>
              <a:t>Google image ‘learners with disabilities’ and the majority of photos will include children in wheelchairs? Why?  Physical is more visible but consider other disabilities as well e.g. hidden as we explore during the session. </a:t>
            </a: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4</a:t>
            </a:fld>
            <a:endParaRPr lang="en-GB"/>
          </a:p>
        </p:txBody>
      </p:sp>
    </p:spTree>
    <p:extLst>
      <p:ext uri="{BB962C8B-B14F-4D97-AF65-F5344CB8AC3E}">
        <p14:creationId xmlns:p14="http://schemas.microsoft.com/office/powerpoint/2010/main" val="3530701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aseline="0" dirty="0">
                <a:latin typeface="+mn-lt"/>
              </a:rPr>
              <a:t>What does inclusion mean to you?</a:t>
            </a:r>
          </a:p>
          <a:p>
            <a:r>
              <a:rPr lang="en-GB" sz="1200" baseline="0" dirty="0">
                <a:latin typeface="+mn-lt"/>
              </a:rPr>
              <a:t>Can you think of a time when you felt included and really part of a group you wanted to be with, such as being picked for your local football team or being invited to a party by the most popular member of your class. What feelings are associated with that experience?</a:t>
            </a:r>
          </a:p>
          <a:p>
            <a:r>
              <a:rPr lang="en-GB" sz="1200" baseline="0" dirty="0">
                <a:latin typeface="+mn-lt"/>
              </a:rPr>
              <a:t>Now think of a time when you were excluded from a social group, a team or family situation. How did that feel?</a:t>
            </a:r>
          </a:p>
          <a:p>
            <a:r>
              <a:rPr lang="en-GB" sz="1200" baseline="0" dirty="0">
                <a:latin typeface="+mn-lt"/>
              </a:rPr>
              <a:t>Draw a table and jot down your feelings for both situations.</a:t>
            </a:r>
          </a:p>
          <a:p>
            <a:endParaRPr lang="en-GB" sz="1200" dirty="0">
              <a:latin typeface="+mn-lt"/>
            </a:endParaRPr>
          </a:p>
          <a:p>
            <a:r>
              <a:rPr lang="en-GB" sz="1200" dirty="0">
                <a:latin typeface="+mn-lt"/>
              </a:rPr>
              <a:t>Dictionary definition: </a:t>
            </a:r>
            <a:r>
              <a:rPr lang="en-GB" sz="1200" b="0" i="0" dirty="0">
                <a:solidFill>
                  <a:srgbClr val="202124"/>
                </a:solidFill>
                <a:effectLst/>
                <a:latin typeface="+mn-lt"/>
              </a:rPr>
              <a:t>the practice or policy of providing equal access to opportunities and resources for people who might otherwise be excluded or marginalized, such as those who have physical or mental disabilities and members of other minority groups.</a:t>
            </a:r>
          </a:p>
          <a:p>
            <a:endParaRPr lang="en-GB" sz="1200" b="0" i="0" dirty="0">
              <a:solidFill>
                <a:srgbClr val="202124"/>
              </a:solidFill>
              <a:effectLst/>
              <a:latin typeface="+mn-lt"/>
            </a:endParaRPr>
          </a:p>
          <a:p>
            <a:r>
              <a:rPr lang="en-GB" sz="1200" b="0" i="0" dirty="0">
                <a:solidFill>
                  <a:srgbClr val="202124"/>
                </a:solidFill>
                <a:effectLst/>
                <a:latin typeface="+mn-lt"/>
              </a:rPr>
              <a:t>2 examples</a:t>
            </a:r>
          </a:p>
          <a:p>
            <a:pPr fontAlgn="base">
              <a:lnSpc>
                <a:spcPts val="2400"/>
              </a:lnSpc>
            </a:pPr>
            <a:r>
              <a:rPr lang="en-GB" sz="1200" dirty="0">
                <a:solidFill>
                  <a:srgbClr val="000000"/>
                </a:solidFill>
                <a:effectLst/>
                <a:latin typeface="+mn-lt"/>
                <a:ea typeface="Times New Roman" panose="02020603050405020304" pitchFamily="18" charset="0"/>
              </a:rPr>
              <a:t>1. Brad has dyslexia and finds reading large sections of text difficult. Instead of giving him a book to read, his English teacher gives him an audio book so that he can listen to the text as well. That's what inclusive practice is all about.</a:t>
            </a:r>
            <a:endParaRPr lang="en-GB" sz="1200" dirty="0">
              <a:effectLst/>
              <a:latin typeface="+mn-lt"/>
              <a:ea typeface="Times New Roman" panose="02020603050405020304" pitchFamily="18" charset="0"/>
            </a:endParaRPr>
          </a:p>
          <a:p>
            <a:pPr fontAlgn="base">
              <a:lnSpc>
                <a:spcPts val="2400"/>
              </a:lnSpc>
            </a:pPr>
            <a:r>
              <a:rPr lang="en-GB" sz="1200" dirty="0">
                <a:solidFill>
                  <a:srgbClr val="000000"/>
                </a:solidFill>
                <a:effectLst/>
                <a:latin typeface="+mn-lt"/>
                <a:ea typeface="Times New Roman" panose="02020603050405020304" pitchFamily="18" charset="0"/>
              </a:rPr>
              <a:t>2. Bethany has a hearing impairment and communicates through sign language. Instead of removing Bethany from her classroom to have lessons on her own with her assistant, the class teacher has learned to sign herself. Bethany can stay in class for all her lessons now. As the teacher now has to wear a mask because of the Covid pandemic, she has had a special one with a clear plastic piece around the mouth so that Bethany can read their lips. This teacher is also very inclusive.</a:t>
            </a:r>
            <a:endParaRPr lang="en-GB" sz="1200" dirty="0">
              <a:effectLst/>
              <a:latin typeface="+mn-lt"/>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5</a:t>
            </a:fld>
            <a:endParaRPr lang="en-GB"/>
          </a:p>
        </p:txBody>
      </p:sp>
    </p:spTree>
    <p:extLst>
      <p:ext uri="{BB962C8B-B14F-4D97-AF65-F5344CB8AC3E}">
        <p14:creationId xmlns:p14="http://schemas.microsoft.com/office/powerpoint/2010/main" val="1764907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ALN protocols and procedures are guided by wider legislation both within and outside Wales. </a:t>
            </a:r>
          </a:p>
          <a:p>
            <a:r>
              <a:rPr lang="en-GB" dirty="0"/>
              <a:t>UNCRC – children &amp; young people’s rights</a:t>
            </a:r>
          </a:p>
          <a:p>
            <a:r>
              <a:rPr lang="en-GB" dirty="0"/>
              <a:t>Salamanca – introduced the term ‘inclusion’ rather than ‘integration’ which was the historical term used in the UK</a:t>
            </a:r>
          </a:p>
          <a:p>
            <a:r>
              <a:rPr lang="en-GB" dirty="0"/>
              <a:t>UNCRPB – emphasis on inclusion and access for all disabled people</a:t>
            </a:r>
          </a:p>
          <a:p>
            <a:r>
              <a:rPr lang="en-GB" dirty="0"/>
              <a:t>EA – covers all disability legislation in Wales</a:t>
            </a:r>
          </a:p>
          <a:p>
            <a:r>
              <a:rPr lang="en-GB" dirty="0"/>
              <a:t>RCHYPM – enacting the UNCRC in Wales. Children’s Commissioner etc. Wales the 1</a:t>
            </a:r>
            <a:r>
              <a:rPr lang="en-GB" baseline="30000" dirty="0"/>
              <a:t>st</a:t>
            </a:r>
            <a:r>
              <a:rPr lang="en-GB" dirty="0"/>
              <a:t> UK country to appoint this role. </a:t>
            </a:r>
          </a:p>
          <a:p>
            <a:r>
              <a:rPr lang="en-GB" dirty="0"/>
              <a:t>WBFGAW – aspirations to develop children to be the citizens of tomorrow in a divers society</a:t>
            </a:r>
          </a:p>
        </p:txBody>
      </p:sp>
      <p:sp>
        <p:nvSpPr>
          <p:cNvPr id="4" name="Slide Number Placeholder 3"/>
          <p:cNvSpPr>
            <a:spLocks noGrp="1"/>
          </p:cNvSpPr>
          <p:nvPr>
            <p:ph type="sldNum" sz="quarter" idx="10"/>
          </p:nvPr>
        </p:nvSpPr>
        <p:spPr/>
        <p:txBody>
          <a:bodyPr/>
          <a:lstStyle/>
          <a:p>
            <a:fld id="{4A4F0044-AFC1-4E75-AA5D-6A57BDD14E7C}" type="slidenum">
              <a:rPr lang="en-GB" smtClean="0"/>
              <a:t>6</a:t>
            </a:fld>
            <a:endParaRPr lang="en-GB"/>
          </a:p>
        </p:txBody>
      </p:sp>
    </p:spTree>
    <p:extLst>
      <p:ext uri="{BB962C8B-B14F-4D97-AF65-F5344CB8AC3E}">
        <p14:creationId xmlns:p14="http://schemas.microsoft.com/office/powerpoint/2010/main" val="3998806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algn="l"/>
            <a:r>
              <a:rPr lang="en-GB" b="1" i="0" dirty="0">
                <a:effectLst/>
                <a:latin typeface="+mn-lt"/>
              </a:rPr>
              <a:t>Diversity</a:t>
            </a:r>
            <a:r>
              <a:rPr lang="en-GB" b="0" i="0" dirty="0">
                <a:effectLst/>
                <a:latin typeface="+mn-lt"/>
              </a:rPr>
              <a:t> includes the broad range of human differences, including race, gender, religion, sexual orientation, ethnicity, nationality, socioeconomic status, language, (dis)ability, age, religious commitment, or political perspective.</a:t>
            </a:r>
          </a:p>
          <a:p>
            <a:pPr algn="l"/>
            <a:r>
              <a:rPr lang="en-GB" b="1" i="0" dirty="0">
                <a:effectLst/>
                <a:latin typeface="+mn-lt"/>
              </a:rPr>
              <a:t>Equity</a:t>
            </a:r>
            <a:r>
              <a:rPr lang="en-GB" b="0" i="0" dirty="0">
                <a:effectLst/>
                <a:latin typeface="+mn-lt"/>
              </a:rPr>
              <a:t> means promoting justice and fairness within a school’s procedures, processes, and resource distribution.</a:t>
            </a:r>
          </a:p>
          <a:p>
            <a:pPr algn="l"/>
            <a:r>
              <a:rPr lang="en-GB" b="1" i="0" dirty="0">
                <a:effectLst/>
                <a:latin typeface="+mn-lt"/>
              </a:rPr>
              <a:t>Inclusion</a:t>
            </a:r>
            <a:r>
              <a:rPr lang="en-GB" b="0" i="0" dirty="0">
                <a:effectLst/>
                <a:latin typeface="+mn-lt"/>
              </a:rPr>
              <a:t> is an outcome that ensures that children and young people from diverse backgrounds and experiences are and feel safe, welcomed, and part of the school community.</a:t>
            </a:r>
          </a:p>
          <a:p>
            <a:pPr algn="l"/>
            <a:r>
              <a:rPr lang="en-GB" b="1" i="0" dirty="0">
                <a:effectLst/>
                <a:latin typeface="+mn-lt"/>
              </a:rPr>
              <a:t>Belonging</a:t>
            </a:r>
            <a:r>
              <a:rPr lang="en-GB" b="0" i="0" dirty="0">
                <a:effectLst/>
                <a:latin typeface="+mn-lt"/>
              </a:rPr>
              <a:t> is an individual’s feeling of security, support, and acceptance within a group.</a:t>
            </a:r>
          </a:p>
          <a:p>
            <a:endParaRPr lang="en-GB" dirty="0">
              <a:latin typeface="+mn-lt"/>
            </a:endParaRPr>
          </a:p>
          <a:p>
            <a:r>
              <a:rPr lang="en-GB" b="1" i="0" dirty="0">
                <a:effectLst/>
                <a:latin typeface="+mn-lt"/>
              </a:rPr>
              <a:t>Questions:</a:t>
            </a:r>
          </a:p>
          <a:p>
            <a:r>
              <a:rPr lang="en-GB" b="0" i="0" dirty="0">
                <a:effectLst/>
                <a:latin typeface="+mn-lt"/>
              </a:rPr>
              <a:t>1. What are your personal values regarding diversity, equity and belonging?</a:t>
            </a:r>
          </a:p>
          <a:p>
            <a:r>
              <a:rPr lang="en-GB" b="0" i="0" dirty="0">
                <a:effectLst/>
                <a:latin typeface="+mn-lt"/>
              </a:rPr>
              <a:t>2. What has influenced your attitudes in this context e.g. personal experiences, school/college/university experience, other? </a:t>
            </a:r>
          </a:p>
          <a:p>
            <a:r>
              <a:rPr lang="en-GB" b="0" i="0" dirty="0">
                <a:effectLst/>
                <a:latin typeface="+mn-lt"/>
              </a:rPr>
              <a:t>3. How will these experiences make you a more inclusive teacher?</a:t>
            </a:r>
          </a:p>
          <a:p>
            <a:r>
              <a:rPr lang="en-GB" b="0" i="0" dirty="0">
                <a:effectLst/>
                <a:latin typeface="+mn-lt"/>
              </a:rPr>
              <a:t>4. How will you instil equity and inclusion in your own classroom? Write a sentence that summarises this.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2893402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00" b="1" i="0" dirty="0">
                <a:solidFill>
                  <a:srgbClr val="333333"/>
                </a:solidFill>
                <a:effectLst/>
                <a:latin typeface="+mn-lt"/>
              </a:rPr>
              <a:t>Medical model</a:t>
            </a:r>
          </a:p>
          <a:p>
            <a:pPr algn="l"/>
            <a:r>
              <a:rPr lang="en-GB" sz="1000" b="0" i="0" dirty="0">
                <a:solidFill>
                  <a:srgbClr val="333333"/>
                </a:solidFill>
                <a:effectLst/>
                <a:latin typeface="+mn-lt"/>
              </a:rPr>
              <a:t>This model believes that disability is a problem that needs to be fixed, even if the individual isn’t suffering pain or discomfort.</a:t>
            </a:r>
          </a:p>
          <a:p>
            <a:pPr algn="l"/>
            <a:r>
              <a:rPr lang="en-GB" sz="1000" b="0" i="0" dirty="0">
                <a:solidFill>
                  <a:srgbClr val="333333"/>
                </a:solidFill>
                <a:effectLst/>
                <a:latin typeface="+mn-lt"/>
              </a:rPr>
              <a:t>This model only looks at what is wrong with the individual rather than what the individual needs to be able to live a full and rewarding life.</a:t>
            </a:r>
          </a:p>
          <a:p>
            <a:pPr algn="l"/>
            <a:r>
              <a:rPr lang="en-GB" sz="1000" b="0" i="0" dirty="0">
                <a:solidFill>
                  <a:srgbClr val="333333"/>
                </a:solidFill>
                <a:effectLst/>
                <a:latin typeface="+mn-lt"/>
              </a:rPr>
              <a:t>Where the medical model is used, the individual is expected to adapt or is excluded.</a:t>
            </a:r>
          </a:p>
          <a:p>
            <a:pPr algn="l"/>
            <a:r>
              <a:rPr lang="en-GB" sz="1000" b="0" i="0" dirty="0">
                <a:solidFill>
                  <a:srgbClr val="333333"/>
                </a:solidFill>
                <a:effectLst/>
                <a:latin typeface="+mn-lt"/>
              </a:rPr>
              <a:t>Examples:</a:t>
            </a:r>
          </a:p>
          <a:p>
            <a:pPr algn="l">
              <a:buFont typeface="Arial" panose="020B0604020202020204" pitchFamily="34" charset="0"/>
              <a:buChar char="•"/>
            </a:pPr>
            <a:r>
              <a:rPr lang="en-GB" sz="1000" b="0" i="0" dirty="0">
                <a:solidFill>
                  <a:srgbClr val="333333"/>
                </a:solidFill>
                <a:effectLst/>
                <a:latin typeface="+mn-lt"/>
              </a:rPr>
              <a:t>An individual in a wheelchair would be excluded from any building or social space that didn’t have ramps as the wheelchair would be seen as the barrier rather than the lack of adequate access for wheelchairs.</a:t>
            </a:r>
          </a:p>
          <a:p>
            <a:pPr algn="l">
              <a:buFont typeface="Arial" panose="020B0604020202020204" pitchFamily="34" charset="0"/>
              <a:buChar char="•"/>
            </a:pPr>
            <a:r>
              <a:rPr lang="en-GB" sz="1000" b="0" i="0" dirty="0">
                <a:solidFill>
                  <a:srgbClr val="333333"/>
                </a:solidFill>
                <a:effectLst/>
                <a:latin typeface="+mn-lt"/>
              </a:rPr>
              <a:t>An individual with diabetes would need to fit in with the group in a health care setting during snack times or eat separately if they needed their snack at a particular time.</a:t>
            </a:r>
          </a:p>
          <a:p>
            <a:pPr algn="l">
              <a:buFont typeface="Arial" panose="020B0604020202020204" pitchFamily="34" charset="0"/>
              <a:buChar char="•"/>
            </a:pPr>
            <a:r>
              <a:rPr lang="en-GB" sz="1000" b="0" i="0" dirty="0">
                <a:solidFill>
                  <a:srgbClr val="333333"/>
                </a:solidFill>
                <a:effectLst/>
                <a:latin typeface="+mn-lt"/>
              </a:rPr>
              <a:t>An individual with epilepsy would be unable to go on the rock climbing trip as the risks would be considered to be too great.</a:t>
            </a:r>
          </a:p>
          <a:p>
            <a:pPr algn="l"/>
            <a:r>
              <a:rPr lang="en-GB" sz="1000" b="1" i="0" dirty="0">
                <a:solidFill>
                  <a:srgbClr val="333333"/>
                </a:solidFill>
                <a:effectLst/>
                <a:latin typeface="+mn-lt"/>
              </a:rPr>
              <a:t>Social model</a:t>
            </a:r>
          </a:p>
          <a:p>
            <a:pPr algn="l"/>
            <a:r>
              <a:rPr lang="en-GB" sz="1000" b="0" i="0" dirty="0">
                <a:solidFill>
                  <a:srgbClr val="333333"/>
                </a:solidFill>
                <a:effectLst/>
                <a:latin typeface="+mn-lt"/>
              </a:rPr>
              <a:t>This model believes that the problem is with society and the way that it treats individuals with a disability. It views disability as simply a difference and believes that society needs to ensure that a disabled individual’s rights need to be supported.</a:t>
            </a:r>
          </a:p>
          <a:p>
            <a:pPr algn="l"/>
            <a:r>
              <a:rPr lang="en-GB" sz="1000" b="0" i="0" dirty="0">
                <a:solidFill>
                  <a:srgbClr val="333333"/>
                </a:solidFill>
                <a:effectLst/>
                <a:latin typeface="+mn-lt"/>
              </a:rPr>
              <a:t>Examples:</a:t>
            </a:r>
          </a:p>
          <a:p>
            <a:pPr algn="l">
              <a:buFont typeface="Arial" panose="020B0604020202020204" pitchFamily="34" charset="0"/>
              <a:buChar char="•"/>
            </a:pPr>
            <a:r>
              <a:rPr lang="en-GB" sz="1000" b="0" i="0" dirty="0">
                <a:solidFill>
                  <a:srgbClr val="333333"/>
                </a:solidFill>
                <a:effectLst/>
                <a:latin typeface="+mn-lt"/>
              </a:rPr>
              <a:t>If a building has problems with access for wheelchair users, then this barrier should be removed by installing ramps so that everyone has equal access to the facilities offered.</a:t>
            </a:r>
          </a:p>
          <a:p>
            <a:pPr algn="l">
              <a:buFont typeface="Arial" panose="020B0604020202020204" pitchFamily="34" charset="0"/>
              <a:buChar char="•"/>
            </a:pPr>
            <a:r>
              <a:rPr lang="en-GB" sz="1000" b="0" i="0" dirty="0">
                <a:solidFill>
                  <a:srgbClr val="333333"/>
                </a:solidFill>
                <a:effectLst/>
                <a:latin typeface="+mn-lt"/>
              </a:rPr>
              <a:t>If a health or social care setting is aware that an individual is diabetic and needs snacks at particular intervals throughout the day, they will ensure that the individual’s mealtimes cater to these needs.</a:t>
            </a:r>
          </a:p>
          <a:p>
            <a:pPr algn="l">
              <a:buFont typeface="Arial" panose="020B0604020202020204" pitchFamily="34" charset="0"/>
              <a:buChar char="•"/>
            </a:pPr>
            <a:r>
              <a:rPr lang="en-GB" sz="1000" b="0" i="0" dirty="0">
                <a:solidFill>
                  <a:srgbClr val="333333"/>
                </a:solidFill>
                <a:effectLst/>
                <a:latin typeface="+mn-lt"/>
              </a:rPr>
              <a:t>An individual with epilepsy who wishes to take part in a rock climbing trip would be allowed to do so and the organisers of the trip would be required to carry out a risk assessment and ensure that appropriate support is put in place.</a:t>
            </a: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8</a:t>
            </a:fld>
            <a:endParaRPr lang="en-GB"/>
          </a:p>
        </p:txBody>
      </p:sp>
    </p:spTree>
    <p:extLst>
      <p:ext uri="{BB962C8B-B14F-4D97-AF65-F5344CB8AC3E}">
        <p14:creationId xmlns:p14="http://schemas.microsoft.com/office/powerpoint/2010/main" val="29995346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sz="1400" dirty="0"/>
              <a:t>Identify whether these photos demonstrate the medical or social model of disability and  justify the answers.</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442837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Unicode MS" pitchFamily="-104" charset="-128"/>
                <a:ea typeface="ＭＳ Ｐゴシック" panose="020B0600070205080204" pitchFamily="34" charset="-128"/>
              </a:rPr>
              <a:t>Share prior knowledge. </a:t>
            </a:r>
          </a:p>
          <a:p>
            <a:r>
              <a:rPr lang="en-GB" altLang="en-US" dirty="0">
                <a:latin typeface="Arial Unicode MS" pitchFamily="-104" charset="-128"/>
                <a:ea typeface="ＭＳ Ｐゴシック" panose="020B0600070205080204" pitchFamily="34" charset="-128"/>
              </a:rPr>
              <a:t>Student teachers will come across a range of different needs in schools – impossible to cover every type of need within this course but more specialist input in the ALN Conference in January 2023.</a:t>
            </a:r>
          </a:p>
          <a:p>
            <a:r>
              <a:rPr lang="en-GB" altLang="en-US" dirty="0">
                <a:latin typeface="Arial Unicode MS" pitchFamily="-104" charset="-128"/>
                <a:ea typeface="ＭＳ Ｐゴシック" panose="020B0600070205080204" pitchFamily="34" charset="-128"/>
              </a:rPr>
              <a:t>Encounter some needs that you may never have heard of before e.g. different syndromes are being identified all the time so teachers have to research these e.g. by talking to school </a:t>
            </a:r>
            <a:r>
              <a:rPr lang="en-GB" altLang="en-US" dirty="0" err="1">
                <a:latin typeface="Arial Unicode MS" pitchFamily="-104" charset="-128"/>
                <a:ea typeface="ＭＳ Ｐゴシック" panose="020B0600070205080204" pitchFamily="34" charset="-128"/>
              </a:rPr>
              <a:t>ALNCos</a:t>
            </a:r>
            <a:r>
              <a:rPr lang="en-GB" altLang="en-US" dirty="0">
                <a:latin typeface="Arial Unicode MS" pitchFamily="-104" charset="-128"/>
                <a:ea typeface="ＭＳ Ｐゴシック" panose="020B0600070205080204" pitchFamily="34" charset="-128"/>
              </a:rPr>
              <a:t>, experts, outside agencies etc. </a:t>
            </a: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E1934F57-A7C0-48A9-A728-1C1023470903}" type="slidenum">
              <a:rPr lang="en-US" altLang="en-US" smtClean="0">
                <a:latin typeface="Arial Unicode MS" pitchFamily="-104" charset="-128"/>
              </a:rPr>
              <a:pPr/>
              <a:t>10</a:t>
            </a:fld>
            <a:endParaRPr lang="en-US" altLang="en-US">
              <a:latin typeface="Arial Unicode MS" pitchFamily="-104" charset="-128"/>
            </a:endParaRPr>
          </a:p>
        </p:txBody>
      </p:sp>
    </p:spTree>
    <p:extLst>
      <p:ext uri="{BB962C8B-B14F-4D97-AF65-F5344CB8AC3E}">
        <p14:creationId xmlns:p14="http://schemas.microsoft.com/office/powerpoint/2010/main" val="3781674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Not</a:t>
            </a:r>
            <a:r>
              <a:rPr lang="en-GB" baseline="0" dirty="0"/>
              <a:t> only is the curriculum in Wales going through transformational change (Curriculum for Wales 2022) but the whole ALN system has also being transformed and </a:t>
            </a:r>
            <a:r>
              <a:rPr lang="en-GB" dirty="0"/>
              <a:t>rolled out since the beginning of this term.</a:t>
            </a:r>
          </a:p>
          <a:p>
            <a:pPr marL="171450" indent="-171450">
              <a:buFont typeface="Arial" panose="020B0604020202020204" pitchFamily="34" charset="0"/>
              <a:buChar char="•"/>
            </a:pPr>
            <a:r>
              <a:rPr lang="en-GB" dirty="0"/>
              <a:t>ALP – new term from the documentation for provision that is different to that provided for the majority of learners of same age/stage.</a:t>
            </a:r>
            <a:endParaRPr lang="en-GB" baseline="0" dirty="0"/>
          </a:p>
          <a:p>
            <a:pPr marL="171450" indent="-171450">
              <a:buFont typeface="Arial" panose="020B0604020202020204" pitchFamily="34" charset="0"/>
              <a:buChar char="•"/>
            </a:pPr>
            <a:r>
              <a:rPr lang="en-GB" dirty="0"/>
              <a:t>EAL is not an ALN. What about the refugees from Ukraine, Afghanistan, Syria etc.? They may have underlying ALN but their language isn’t considered a need – addresses within classroom teaching. Difficult to assess for ALN if there is a language barrier as all assessments/tests will be through the medium of English. Some WM tests available but many pupils of Welsh speaking families also tested in English which can prove challenging,</a:t>
            </a:r>
            <a:r>
              <a:rPr lang="en-GB" baseline="0" dirty="0"/>
              <a:t> </a:t>
            </a: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11</a:t>
            </a:fld>
            <a:endParaRPr lang="en-US" dirty="0"/>
          </a:p>
        </p:txBody>
      </p:sp>
    </p:spTree>
    <p:extLst>
      <p:ext uri="{BB962C8B-B14F-4D97-AF65-F5344CB8AC3E}">
        <p14:creationId xmlns:p14="http://schemas.microsoft.com/office/powerpoint/2010/main" val="1357083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List some of the ALN you are familiar with under different categories.</a:t>
            </a:r>
          </a:p>
          <a:p>
            <a:r>
              <a:rPr lang="en-GB" dirty="0"/>
              <a:t>Discuss.</a:t>
            </a:r>
          </a:p>
          <a:p>
            <a:r>
              <a:rPr lang="en-GB" dirty="0"/>
              <a:t>Some may overlap e.g. ASD could fit into all 4</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4266020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https://www.youtube.com/watch?v=00gHqzWowPg&amp;t=8s (2.38 minutes)</a:t>
            </a:r>
          </a:p>
          <a:p>
            <a:r>
              <a:rPr lang="en-GB" dirty="0"/>
              <a:t>While watching the video, jot down key points.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409659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Person Centred</a:t>
            </a:r>
            <a:r>
              <a:rPr lang="en-GB" baseline="0" dirty="0"/>
              <a:t> planning </a:t>
            </a:r>
            <a:r>
              <a:rPr lang="en-GB" sz="1200" kern="1200" dirty="0">
                <a:solidFill>
                  <a:schemeClr val="tx1"/>
                </a:solidFill>
                <a:effectLst/>
                <a:latin typeface="+mn-lt"/>
                <a:ea typeface="+mn-ea"/>
                <a:cs typeface="+mn-cs"/>
              </a:rPr>
              <a:t>means focussing on all aspects of the child’s life and progress.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Not a formal meeting</a:t>
            </a:r>
            <a:r>
              <a:rPr lang="en-GB" sz="1200" kern="1200" baseline="0" dirty="0">
                <a:solidFill>
                  <a:schemeClr val="tx1"/>
                </a:solidFill>
                <a:effectLst/>
                <a:latin typeface="+mn-lt"/>
                <a:ea typeface="+mn-ea"/>
                <a:cs typeface="+mn-cs"/>
              </a:rPr>
              <a:t> and i</a:t>
            </a:r>
            <a:r>
              <a:rPr lang="en-GB" sz="1200" kern="1200" dirty="0">
                <a:solidFill>
                  <a:schemeClr val="tx1"/>
                </a:solidFill>
                <a:effectLst/>
                <a:latin typeface="+mn-lt"/>
                <a:ea typeface="+mn-ea"/>
                <a:cs typeface="+mn-cs"/>
              </a:rPr>
              <a:t>t is an opportunity to bring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together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everyone who supports the child and celebrate their achievements, as well as discussing any anxieties that they may have about the future. B</a:t>
            </a:r>
            <a:r>
              <a:rPr lang="en-GB" baseline="0" dirty="0"/>
              <a:t>ringing it back to the young person – what do things look like from their perspective and those closest to them. Giving them choice and control over their lives. Doing it WITH THEM not FOR THEM.</a:t>
            </a:r>
          </a:p>
          <a:p>
            <a:pPr marL="171450" indent="-171450">
              <a:buFont typeface="Arial" panose="020B0604020202020204" pitchFamily="34" charset="0"/>
              <a:buChar char="•"/>
            </a:pPr>
            <a:r>
              <a:rPr lang="en-GB" dirty="0"/>
              <a:t>L</a:t>
            </a:r>
            <a:r>
              <a:rPr lang="en-GB" baseline="0" dirty="0"/>
              <a:t>ooks at all the support around that person in an holistic way – this is not just about reports and recommendations this is about bringing it back to what’s important for the young person – giving them a voice and making them feel valued and part of any plan that exists around them. We are most motivated when we feel in control.</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14</a:t>
            </a:fld>
            <a:endParaRPr lang="en-US" dirty="0"/>
          </a:p>
        </p:txBody>
      </p:sp>
    </p:spTree>
    <p:extLst>
      <p:ext uri="{BB962C8B-B14F-4D97-AF65-F5344CB8AC3E}">
        <p14:creationId xmlns:p14="http://schemas.microsoft.com/office/powerpoint/2010/main" val="32681016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Person Centred Review Process in Wales - YouTube</a:t>
            </a:r>
            <a:r>
              <a:rPr lang="en-GB" baseline="0" dirty="0"/>
              <a:t>. </a:t>
            </a:r>
          </a:p>
          <a:p>
            <a:endParaRPr lang="en-GB" dirty="0"/>
          </a:p>
          <a:p>
            <a:r>
              <a:rPr lang="en-GB" dirty="0"/>
              <a:t>Consider what could be the possible challenges here?</a:t>
            </a:r>
          </a:p>
          <a:p>
            <a:r>
              <a:rPr lang="en-GB" baseline="0" dirty="0"/>
              <a:t>e.g. parental engagement, severity of needs, time and availability etc. </a:t>
            </a:r>
          </a:p>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15</a:t>
            </a:fld>
            <a:endParaRPr lang="en-US" dirty="0"/>
          </a:p>
        </p:txBody>
      </p:sp>
    </p:spTree>
    <p:extLst>
      <p:ext uri="{BB962C8B-B14F-4D97-AF65-F5344CB8AC3E}">
        <p14:creationId xmlns:p14="http://schemas.microsoft.com/office/powerpoint/2010/main" val="34523688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pupils identified with ALN will have an IDP.</a:t>
            </a:r>
          </a:p>
          <a:p>
            <a:r>
              <a:rPr lang="en-GB" dirty="0"/>
              <a:t>This will replace the</a:t>
            </a:r>
            <a:r>
              <a:rPr lang="en-GB" baseline="0" dirty="0"/>
              <a:t> previous Individual Education Plans &amp; Statements of Special Educational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Currently a transition period for those who already have statements – huge challenge for staffing in schools and WG funded additional roles within school (former PGCE students have been appointed to this role)</a:t>
            </a:r>
          </a:p>
          <a:p>
            <a:endParaRPr lang="en-GB" baseline="0" dirty="0"/>
          </a:p>
        </p:txBody>
      </p:sp>
      <p:sp>
        <p:nvSpPr>
          <p:cNvPr id="4" name="Slide Number Placeholder 3"/>
          <p:cNvSpPr>
            <a:spLocks noGrp="1"/>
          </p:cNvSpPr>
          <p:nvPr>
            <p:ph type="sldNum" sz="quarter" idx="10"/>
          </p:nvPr>
        </p:nvSpPr>
        <p:spPr/>
        <p:txBody>
          <a:bodyPr/>
          <a:lstStyle/>
          <a:p>
            <a:fld id="{75F972E0-5198-46C6-8EFE-44A646AD96EF}" type="slidenum">
              <a:rPr lang="en-US" smtClean="0"/>
              <a:t>16</a:t>
            </a:fld>
            <a:endParaRPr lang="en-US" dirty="0"/>
          </a:p>
        </p:txBody>
      </p:sp>
    </p:spTree>
    <p:extLst>
      <p:ext uri="{BB962C8B-B14F-4D97-AF65-F5344CB8AC3E}">
        <p14:creationId xmlns:p14="http://schemas.microsoft.com/office/powerpoint/2010/main" val="2381190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a:t>
            </a:r>
          </a:p>
          <a:p>
            <a:r>
              <a:rPr lang="en-GB" dirty="0"/>
              <a:t>What people like and Admire.</a:t>
            </a:r>
          </a:p>
          <a:p>
            <a:r>
              <a:rPr lang="en-GB" dirty="0" err="1"/>
              <a:t>Whats</a:t>
            </a:r>
            <a:r>
              <a:rPr lang="en-GB" dirty="0"/>
              <a:t> important to me</a:t>
            </a:r>
          </a:p>
          <a:p>
            <a:r>
              <a:rPr lang="en-GB" dirty="0"/>
              <a:t>What’s</a:t>
            </a:r>
            <a:r>
              <a:rPr lang="en-GB" baseline="0" dirty="0"/>
              <a:t> important for me</a:t>
            </a:r>
          </a:p>
          <a:p>
            <a:r>
              <a:rPr lang="en-GB" dirty="0"/>
              <a:t>How</a:t>
            </a:r>
            <a:r>
              <a:rPr lang="en-GB" baseline="0" dirty="0"/>
              <a:t> I want to be supported</a:t>
            </a:r>
          </a:p>
          <a:p>
            <a:r>
              <a:rPr lang="en-GB" baseline="0" dirty="0"/>
              <a:t>What do I want to achieve?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Who is involved?  - all stakeholders – learner, parents/carers, TA, class teacher, </a:t>
            </a:r>
            <a:r>
              <a:rPr lang="en-GB" baseline="0" dirty="0" err="1"/>
              <a:t>ALNCo</a:t>
            </a:r>
            <a:r>
              <a:rPr lang="en-GB" baseline="0" dirty="0"/>
              <a:t>, outside agencies</a:t>
            </a:r>
            <a:endParaRPr lang="en-GB" dirty="0"/>
          </a:p>
          <a:p>
            <a:r>
              <a:rPr lang="en-GB" baseline="0" dirty="0"/>
              <a:t>When will this take place? Daily, weekly, at home, in class, somewhere else?</a:t>
            </a:r>
          </a:p>
          <a:p>
            <a:endParaRPr lang="en-GB" baseline="0" dirty="0"/>
          </a:p>
        </p:txBody>
      </p:sp>
      <p:sp>
        <p:nvSpPr>
          <p:cNvPr id="4" name="Slide Number Placeholder 3"/>
          <p:cNvSpPr>
            <a:spLocks noGrp="1"/>
          </p:cNvSpPr>
          <p:nvPr>
            <p:ph type="sldNum" sz="quarter" idx="10"/>
          </p:nvPr>
        </p:nvSpPr>
        <p:spPr/>
        <p:txBody>
          <a:bodyPr/>
          <a:lstStyle/>
          <a:p>
            <a:fld id="{75F972E0-5198-46C6-8EFE-44A646AD96EF}" type="slidenum">
              <a:rPr lang="en-US" smtClean="0"/>
              <a:t>17</a:t>
            </a:fld>
            <a:endParaRPr lang="en-US" dirty="0"/>
          </a:p>
        </p:txBody>
      </p:sp>
    </p:spTree>
    <p:extLst>
      <p:ext uri="{BB962C8B-B14F-4D97-AF65-F5344CB8AC3E}">
        <p14:creationId xmlns:p14="http://schemas.microsoft.com/office/powerpoint/2010/main" val="3162133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Re-arrange the words to get the correct</a:t>
            </a:r>
            <a:r>
              <a:rPr lang="en-GB" baseline="0" dirty="0"/>
              <a:t> acronym</a:t>
            </a: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18</a:t>
            </a:fld>
            <a:endParaRPr lang="en-US" dirty="0"/>
          </a:p>
        </p:txBody>
      </p:sp>
    </p:spTree>
    <p:extLst>
      <p:ext uri="{BB962C8B-B14F-4D97-AF65-F5344CB8AC3E}">
        <p14:creationId xmlns:p14="http://schemas.microsoft.com/office/powerpoint/2010/main" val="34576775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Create a One Page Profile for yourself as a PGCE student.</a:t>
            </a:r>
          </a:p>
          <a:p>
            <a:r>
              <a:rPr lang="en-GB" dirty="0"/>
              <a:t>Use the headings on the template.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 of this in terms of your PGCE year – what’s important to you and what support will you need and from whom during the year?</a:t>
            </a:r>
          </a:p>
          <a:p>
            <a:endParaRPr lang="en-GB" dirty="0"/>
          </a:p>
          <a:p>
            <a:r>
              <a:rPr lang="en-GB" dirty="0"/>
              <a:t>Have you received any responses to the text?  This will help with some boxes.</a:t>
            </a: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38495224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latin typeface="+mn-lt"/>
                <a:ea typeface="Calibri" panose="020F0502020204030204" pitchFamily="34" charset="0"/>
                <a:cs typeface="Arial" panose="020B0604020202020204" pitchFamily="34" charset="0"/>
              </a:rPr>
              <a:t>The information from one page profile will help get to know the learners better – what makes them tick!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latin typeface="+mn-lt"/>
                <a:ea typeface="Calibri" panose="020F0502020204030204" pitchFamily="34" charset="0"/>
                <a:cs typeface="Arial" panose="020B0604020202020204" pitchFamily="34" charset="0"/>
              </a:rPr>
              <a:t>Knowing learners better will help teachers to personalize the learning using one or more of the strategies listed on this Slide (go through these).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latin typeface="+mn-lt"/>
                <a:ea typeface="Calibri" panose="020F0502020204030204" pitchFamily="34" charset="0"/>
                <a:cs typeface="Arial" panose="020B0604020202020204" pitchFamily="34" charset="0"/>
              </a:rPr>
              <a:t>Personalizing learning empowers learners by engaging them in all aspects of their learning, from setting their own targets to evaluating their own progress. If learners play a key role in the learning process, it is more personal, meaningful and valuable to them. As a result they will be more willing to learn, enjoy the experience and develop and progress.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latin typeface="+mn-lt"/>
                <a:ea typeface="Calibri" panose="020F0502020204030204" pitchFamily="34" charset="0"/>
                <a:cs typeface="Arial" panose="020B0604020202020204" pitchFamily="34" charset="0"/>
              </a:rPr>
              <a:t>Best practice for learners with ALN is best practice for ALL learners. </a:t>
            </a:r>
            <a:endParaRPr lang="en-GB" sz="1200" dirty="0">
              <a:effectLst/>
              <a:latin typeface="+mn-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5047118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333333"/>
                </a:solidFill>
                <a:effectLst/>
                <a:latin typeface="+mn-lt"/>
                <a:ea typeface="Calibri" panose="020F0502020204030204" pitchFamily="34" charset="0"/>
                <a:cs typeface="Arial" panose="020B0604020202020204" pitchFamily="34" charset="0"/>
              </a:rPr>
              <a:t>To support learners in an inclusive way and to ensure that everyone has fair and equitable opportunities, teachers need to focus on the characteristics of the individual, build resilience, their ability to cope with different situations and solve problems themselves and to raise the standard of their emotional wellbeing .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333333"/>
                </a:solidFill>
                <a:effectLst/>
                <a:latin typeface="+mn-lt"/>
                <a:ea typeface="Calibri" panose="020F0502020204030204" pitchFamily="34" charset="0"/>
                <a:cs typeface="Arial" panose="020B0604020202020204" pitchFamily="34" charset="0"/>
              </a:rPr>
              <a:t>Learners with ALN often have very low self-esteem because of the barriers they have encountered in their lives.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333333"/>
                </a:solidFill>
                <a:effectLst/>
                <a:latin typeface="+mn-lt"/>
                <a:ea typeface="Calibri" panose="020F0502020204030204" pitchFamily="34" charset="0"/>
                <a:cs typeface="Arial" panose="020B0604020202020204" pitchFamily="34" charset="0"/>
              </a:rPr>
              <a:t>Parental influence, support and involvement is also essential but can sometimes be challenging due to a lack of interest or engagement with the home. However, parents should be informed of any specific support or intervention their child receives if this is different to what the rest of the class receives.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333333"/>
                </a:solidFill>
                <a:effectLst/>
                <a:latin typeface="+mn-lt"/>
                <a:ea typeface="Calibri" panose="020F0502020204030204" pitchFamily="34" charset="0"/>
                <a:cs typeface="Arial" panose="020B0604020202020204" pitchFamily="34" charset="0"/>
              </a:rPr>
              <a:t>Most important message here is that high quality teaching, focusing on individual needs and adapting teaching styles to meet those needs are essential so that all learners from all backgrounds can access the curriculum, develop and make progress.</a:t>
            </a:r>
            <a:endParaRPr lang="en-GB" sz="1200" dirty="0">
              <a:effectLst/>
              <a:latin typeface="+mn-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20870564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ChangeArrowheads="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Unicode MS" pitchFamily="-104" charset="-128"/>
              <a:ea typeface="ＭＳ Ｐゴシック" panose="020B0600070205080204" pitchFamily="34" charset="-128"/>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Unicode MS" pitchFamily="-104" charset="-128"/>
                <a:ea typeface="ＭＳ Ｐゴシック" panose="020B0600070205080204" pitchFamily="34" charset="-128"/>
              </a:defRPr>
            </a:lvl1pPr>
            <a:lvl2pPr marL="742950" indent="-285750">
              <a:spcBef>
                <a:spcPct val="30000"/>
              </a:spcBef>
              <a:defRPr sz="1200">
                <a:solidFill>
                  <a:schemeClr val="tx1"/>
                </a:solidFill>
                <a:latin typeface="Arial Unicode MS" pitchFamily="-104" charset="-128"/>
                <a:ea typeface="ＭＳ Ｐゴシック" panose="020B0600070205080204" pitchFamily="34" charset="-128"/>
              </a:defRPr>
            </a:lvl2pPr>
            <a:lvl3pPr marL="1143000" indent="-228600">
              <a:spcBef>
                <a:spcPct val="30000"/>
              </a:spcBef>
              <a:defRPr sz="1200">
                <a:solidFill>
                  <a:schemeClr val="tx1"/>
                </a:solidFill>
                <a:latin typeface="Arial Unicode MS" pitchFamily="-104" charset="-128"/>
                <a:ea typeface="ＭＳ Ｐゴシック" panose="020B0600070205080204" pitchFamily="34" charset="-128"/>
              </a:defRPr>
            </a:lvl3pPr>
            <a:lvl4pPr marL="1600200" indent="-228600">
              <a:spcBef>
                <a:spcPct val="30000"/>
              </a:spcBef>
              <a:defRPr sz="1200">
                <a:solidFill>
                  <a:schemeClr val="tx1"/>
                </a:solidFill>
                <a:latin typeface="Arial Unicode MS" pitchFamily="-104" charset="-128"/>
                <a:ea typeface="ＭＳ Ｐゴシック" panose="020B0600070205080204" pitchFamily="34" charset="-128"/>
              </a:defRPr>
            </a:lvl4pPr>
            <a:lvl5pPr marL="2057400" indent="-228600">
              <a:spcBef>
                <a:spcPct val="30000"/>
              </a:spcBef>
              <a:defRPr sz="1200">
                <a:solidFill>
                  <a:schemeClr val="tx1"/>
                </a:solidFill>
                <a:latin typeface="Arial Unicode MS" pitchFamily="-104" charset="-128"/>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9pPr>
          </a:lstStyle>
          <a:p>
            <a:pPr>
              <a:spcBef>
                <a:spcPct val="0"/>
              </a:spcBef>
            </a:pPr>
            <a:fld id="{5D3C25A4-6E44-446F-8484-FCEDB85CEFF7}" type="slidenum">
              <a:rPr lang="en-US" altLang="en-US" smtClean="0"/>
              <a:pPr>
                <a:spcBef>
                  <a:spcPct val="0"/>
                </a:spcBef>
              </a:pPr>
              <a:t>22</a:t>
            </a:fld>
            <a:endParaRPr lang="en-US" altLang="en-US"/>
          </a:p>
        </p:txBody>
      </p:sp>
    </p:spTree>
    <p:extLst>
      <p:ext uri="{BB962C8B-B14F-4D97-AF65-F5344CB8AC3E}">
        <p14:creationId xmlns:p14="http://schemas.microsoft.com/office/powerpoint/2010/main" val="35493884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Unicode MS" pitchFamily="-104" charset="-128"/>
                <a:ea typeface="ＭＳ Ｐゴシック" panose="020B0600070205080204" pitchFamily="34" charset="-128"/>
              </a:rPr>
              <a:t>We are all different &amp; we need to respect that.</a:t>
            </a:r>
          </a:p>
          <a:p>
            <a:r>
              <a:rPr lang="en-GB" altLang="en-US" dirty="0">
                <a:latin typeface="Arial Unicode MS" pitchFamily="-104" charset="-128"/>
                <a:ea typeface="ＭＳ Ｐゴシック" panose="020B0600070205080204" pitchFamily="34" charset="-128"/>
              </a:rPr>
              <a:t>Equity, inclusion &amp; the social model of disability tells us that it is us as teachers who need to change our approaches.</a:t>
            </a:r>
          </a:p>
          <a:p>
            <a:r>
              <a:rPr lang="en-GB" altLang="en-US" dirty="0">
                <a:latin typeface="Arial Unicode MS" pitchFamily="-104" charset="-128"/>
                <a:ea typeface="ＭＳ Ｐゴシック" panose="020B0600070205080204" pitchFamily="34" charset="-128"/>
              </a:rPr>
              <a:t>Learners</a:t>
            </a:r>
            <a:r>
              <a:rPr lang="en-GB" altLang="en-US" baseline="0" dirty="0">
                <a:latin typeface="Arial Unicode MS" pitchFamily="-104" charset="-128"/>
                <a:ea typeface="ＭＳ Ｐゴシック" panose="020B0600070205080204" pitchFamily="34" charset="-128"/>
              </a:rPr>
              <a:t> have rights &amp; teachers have an obligation to ensure equity of learning experiences for all. </a:t>
            </a:r>
          </a:p>
          <a:p>
            <a:endParaRPr lang="en-GB" altLang="en-US" baseline="0" dirty="0">
              <a:latin typeface="Arial Unicode MS" pitchFamily="-104" charset="-128"/>
              <a:ea typeface="ＭＳ Ｐゴシック" panose="020B0600070205080204" pitchFamily="34" charset="-128"/>
            </a:endParaRPr>
          </a:p>
          <a:p>
            <a:r>
              <a:rPr lang="en-GB" altLang="en-US" baseline="0" dirty="0">
                <a:latin typeface="Arial Unicode MS" pitchFamily="-104" charset="-128"/>
                <a:ea typeface="ＭＳ Ｐゴシック" panose="020B0600070205080204" pitchFamily="34" charset="-128"/>
              </a:rPr>
              <a:t>(If time permits)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Unicode MS" pitchFamily="-104" charset="-128"/>
                <a:ea typeface="ＭＳ Ｐゴシック" panose="020B0600070205080204" pitchFamily="34" charset="-128"/>
              </a:rPr>
              <a:t>List 3 key learning</a:t>
            </a:r>
            <a:r>
              <a:rPr lang="en-GB" altLang="en-US" baseline="0" dirty="0">
                <a:latin typeface="Arial Unicode MS" pitchFamily="-104" charset="-128"/>
                <a:ea typeface="ＭＳ Ｐゴシック" panose="020B0600070205080204" pitchFamily="34" charset="-128"/>
              </a:rPr>
              <a:t> points from this lecture to take forward into the classroom.</a:t>
            </a:r>
            <a:endParaRPr lang="en-GB" altLang="en-US" dirty="0">
              <a:latin typeface="Arial Unicode MS" pitchFamily="-104" charset="-128"/>
              <a:ea typeface="ＭＳ Ｐゴシック" panose="020B0600070205080204" pitchFamily="34" charset="-128"/>
            </a:endParaRPr>
          </a:p>
          <a:p>
            <a:endParaRPr lang="en-GB" altLang="en-US" dirty="0">
              <a:latin typeface="Arial Unicode MS" pitchFamily="-104" charset="-128"/>
              <a:ea typeface="ＭＳ Ｐゴシック" panose="020B0600070205080204" pitchFamily="34" charset="-128"/>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00FEB2B7-B361-4FAA-A9AD-320D14A2280C}" type="slidenum">
              <a:rPr lang="en-US" altLang="en-US" smtClean="0">
                <a:latin typeface="Arial Unicode MS" pitchFamily="-104" charset="-128"/>
              </a:rPr>
              <a:pPr/>
              <a:t>23</a:t>
            </a:fld>
            <a:endParaRPr lang="en-US" altLang="en-US">
              <a:latin typeface="Arial Unicode MS" pitchFamily="-104" charset="-128"/>
            </a:endParaRPr>
          </a:p>
        </p:txBody>
      </p:sp>
    </p:spTree>
    <p:extLst>
      <p:ext uri="{BB962C8B-B14F-4D97-AF65-F5344CB8AC3E}">
        <p14:creationId xmlns:p14="http://schemas.microsoft.com/office/powerpoint/2010/main" val="41915269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A4F0044-AFC1-4E75-AA5D-6A57BDD14E7C}" type="slidenum">
              <a:rPr lang="en-GB" smtClean="0"/>
              <a:t>24</a:t>
            </a:fld>
            <a:endParaRPr lang="en-GB"/>
          </a:p>
        </p:txBody>
      </p:sp>
    </p:spTree>
    <p:extLst>
      <p:ext uri="{BB962C8B-B14F-4D97-AF65-F5344CB8AC3E}">
        <p14:creationId xmlns:p14="http://schemas.microsoft.com/office/powerpoint/2010/main" val="5799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Answers will be shared later on.</a:t>
            </a:r>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8800754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Can use this as evidence for PLP. </a:t>
            </a:r>
          </a:p>
          <a:p>
            <a:r>
              <a:rPr lang="en-GB" dirty="0"/>
              <a:t>Feedback in Monday’s lecture. </a:t>
            </a:r>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8631074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99889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628650" y="1825625"/>
            <a:ext cx="78867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28650" y="1825625"/>
            <a:ext cx="78867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Vertical Title 1"/>
          <p:cNvSpPr>
            <a:spLocks noGrp="1"/>
          </p:cNvSpPr>
          <p:nvPr>
            <p:ph type="title" orient="vert"/>
          </p:nvPr>
        </p:nvSpPr>
        <p:spPr>
          <a:xfrm>
            <a:off x="6543675" y="365125"/>
            <a:ext cx="1971675"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628650" y="365125"/>
            <a:ext cx="5800725"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9/1/2022</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535238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9/1/2022</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9/1/2022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4"/>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9/1/2022</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9.jpeg"/><Relationship Id="rId7" Type="http://schemas.openxmlformats.org/officeDocument/2006/relationships/diagramColors" Target="../diagrams/colors1.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video" Target="https://www.youtube.com/embed/00gHqzWowPg?start=8&amp;feature=oembed" TargetMode="Externa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ssscLGznQsU?feature=oembed" TargetMode="External"/><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www.estyn.gov.wales/effective-practice/highly-effective-graduated-response-promotes-inclusion-successfully?_ga=2.164143800.604800973.1599749680-78121262.1599749680" TargetMode="External"/><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hyperlink" Target="https://www.estyn.gov.wales/effective-practice/creating-pupil-support-network?_ga=2.163095355.604800973.1599749680-784121262.159974968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6.xml"/><Relationship Id="rId5" Type="http://schemas.openxmlformats.org/officeDocument/2006/relationships/hyperlink" Target="https://autismwales.org/en/resources/videos/" TargetMode="External"/><Relationship Id="rId4" Type="http://schemas.openxmlformats.org/officeDocument/2006/relationships/image" Target="../media/image35.png"/></Relationships>
</file>

<file path=ppt/slides/_rels/slide27.xml.rels><?xml version="1.0" encoding="UTF-8" standalone="yes"?>
<Relationships xmlns="http://schemas.openxmlformats.org/package/2006/relationships"><Relationship Id="rId2" Type="http://schemas.openxmlformats.org/officeDocument/2006/relationships/hyperlink" Target="https://gov.wales/sites/default/files/publications/2021-03/210326-the-additional-learning-needs-code-for-wales-2021.pdf"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4DA779-CB81-473D-A2D8-B1EDC41A6B03}"/>
              </a:ext>
            </a:extLst>
          </p:cNvPr>
          <p:cNvSpPr txBox="1"/>
          <p:nvPr/>
        </p:nvSpPr>
        <p:spPr>
          <a:xfrm>
            <a:off x="2485473" y="3932979"/>
            <a:ext cx="4024772" cy="646331"/>
          </a:xfrm>
          <a:prstGeom prst="rect">
            <a:avLst/>
          </a:prstGeom>
          <a:solidFill>
            <a:schemeClr val="accent1">
              <a:lumMod val="20000"/>
              <a:lumOff val="80000"/>
            </a:schemeClr>
          </a:solidFill>
        </p:spPr>
        <p:txBody>
          <a:bodyPr wrap="square" rtlCol="0">
            <a:spAutoFit/>
          </a:bodyPr>
          <a:lstStyle/>
          <a:p>
            <a:pPr algn="ctr"/>
            <a:r>
              <a:rPr lang="en-GB" dirty="0"/>
              <a:t>Additional Learning Needs (ALN)  - </a:t>
            </a:r>
            <a:r>
              <a:rPr lang="en-GB" b="1" dirty="0"/>
              <a:t>documentation</a:t>
            </a:r>
            <a:r>
              <a:rPr lang="en-GB" dirty="0"/>
              <a:t> and statutory obligations</a:t>
            </a:r>
          </a:p>
        </p:txBody>
      </p:sp>
      <p:sp>
        <p:nvSpPr>
          <p:cNvPr id="3" name="TextBox 2">
            <a:extLst>
              <a:ext uri="{FF2B5EF4-FFF2-40B4-BE49-F238E27FC236}">
                <a16:creationId xmlns:a16="http://schemas.microsoft.com/office/drawing/2014/main" id="{C604FF9B-9DDC-42B7-826A-43F1E7AE7C2F}"/>
              </a:ext>
            </a:extLst>
          </p:cNvPr>
          <p:cNvSpPr txBox="1"/>
          <p:nvPr/>
        </p:nvSpPr>
        <p:spPr>
          <a:xfrm>
            <a:off x="3406934" y="5440504"/>
            <a:ext cx="2252461" cy="369332"/>
          </a:xfrm>
          <a:prstGeom prst="rect">
            <a:avLst/>
          </a:prstGeom>
          <a:solidFill>
            <a:schemeClr val="accent1">
              <a:lumMod val="20000"/>
              <a:lumOff val="80000"/>
            </a:schemeClr>
          </a:solidFill>
        </p:spPr>
        <p:txBody>
          <a:bodyPr wrap="square" rtlCol="0">
            <a:spAutoFit/>
          </a:bodyPr>
          <a:lstStyle/>
          <a:p>
            <a:pPr algn="ctr"/>
            <a:r>
              <a:rPr lang="en-GB" b="1" dirty="0"/>
              <a:t>ECAD6007 – Session 7</a:t>
            </a:r>
          </a:p>
        </p:txBody>
      </p:sp>
    </p:spTree>
    <p:extLst>
      <p:ext uri="{BB962C8B-B14F-4D97-AF65-F5344CB8AC3E}">
        <p14:creationId xmlns:p14="http://schemas.microsoft.com/office/powerpoint/2010/main" val="2519136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Before starting …</a:t>
            </a:r>
          </a:p>
        </p:txBody>
      </p:sp>
      <p:sp>
        <p:nvSpPr>
          <p:cNvPr id="8" name="Content Placeholder 7"/>
          <p:cNvSpPr>
            <a:spLocks noGrp="1"/>
          </p:cNvSpPr>
          <p:nvPr>
            <p:ph sz="half" idx="1"/>
          </p:nvPr>
        </p:nvSpPr>
        <p:spPr>
          <a:xfrm>
            <a:off x="686126" y="3154739"/>
            <a:ext cx="7886700" cy="2145484"/>
          </a:xfrm>
        </p:spPr>
        <p:txBody>
          <a:bodyPr>
            <a:normAutofit lnSpcReduction="10000"/>
          </a:bodyPr>
          <a:lstStyle/>
          <a:p>
            <a:pPr marL="0" indent="0">
              <a:buNone/>
            </a:pPr>
            <a:r>
              <a:rPr lang="en-GB" dirty="0">
                <a:solidFill>
                  <a:srgbClr val="002060"/>
                </a:solidFill>
              </a:rPr>
              <a:t>Send a text message to 2-3 friends/family members asking them:</a:t>
            </a:r>
          </a:p>
          <a:p>
            <a:pPr marL="0" indent="0">
              <a:buNone/>
            </a:pPr>
            <a:r>
              <a:rPr lang="en-GB" dirty="0">
                <a:solidFill>
                  <a:srgbClr val="002060"/>
                </a:solidFill>
              </a:rPr>
              <a:t>‘What do you like and admire about me?’ </a:t>
            </a:r>
          </a:p>
          <a:p>
            <a:pPr marL="0" indent="0">
              <a:buNone/>
            </a:pPr>
            <a:r>
              <a:rPr lang="en-GB" dirty="0">
                <a:solidFill>
                  <a:srgbClr val="002060"/>
                </a:solidFill>
              </a:rPr>
              <a:t>Explain to them that you will be using their responses for a task at University.</a:t>
            </a:r>
          </a:p>
        </p:txBody>
      </p:sp>
      <p:pic>
        <p:nvPicPr>
          <p:cNvPr id="1026" name="Picture 2" descr="About iMessage and SMS/MMS – Apple Suppor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859191">
            <a:off x="5583019" y="1313368"/>
            <a:ext cx="2496035" cy="1494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232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vert="horz" lIns="91440" tIns="45720" rIns="91440" bIns="45720" rtlCol="0" anchor="b">
            <a:normAutofit/>
          </a:bodyPr>
          <a:lstStyle/>
          <a:p>
            <a:pPr algn="r"/>
            <a:r>
              <a:rPr lang="en-US" sz="3500" kern="1200" dirty="0">
                <a:solidFill>
                  <a:srgbClr val="FFFFFF"/>
                </a:solidFill>
                <a:latin typeface="+mj-lt"/>
                <a:ea typeface="+mj-ea"/>
                <a:cs typeface="+mj-cs"/>
              </a:rPr>
              <a:t>Aims</a:t>
            </a:r>
          </a:p>
        </p:txBody>
      </p:sp>
      <p:sp>
        <p:nvSpPr>
          <p:cNvPr id="5" name="Content Placeholder 4">
            <a:extLst>
              <a:ext uri="{FF2B5EF4-FFF2-40B4-BE49-F238E27FC236}">
                <a16:creationId xmlns:a16="http://schemas.microsoft.com/office/drawing/2014/main" id="{EC1337FB-244A-4548-ABD6-021FF8A1A92C}"/>
              </a:ext>
            </a:extLst>
          </p:cNvPr>
          <p:cNvSpPr>
            <a:spLocks noGrp="1"/>
          </p:cNvSpPr>
          <p:nvPr>
            <p:ph sz="half" idx="1"/>
          </p:nvPr>
        </p:nvSpPr>
        <p:spPr>
          <a:xfrm>
            <a:off x="3647794" y="1201328"/>
            <a:ext cx="4916510" cy="5546047"/>
          </a:xfrm>
        </p:spPr>
        <p:txBody>
          <a:bodyPr vert="horz" lIns="91440" tIns="45720" rIns="91440" bIns="45720" rtlCol="0" anchor="ctr">
            <a:normAutofit lnSpcReduction="10000"/>
          </a:bodyPr>
          <a:lstStyle/>
          <a:p>
            <a:r>
              <a:rPr lang="en-US" dirty="0"/>
              <a:t>Develop an understanding of inclusion and equity in the context of ALN</a:t>
            </a:r>
          </a:p>
          <a:p>
            <a:r>
              <a:rPr lang="en-US" dirty="0"/>
              <a:t>Explore contractual, pastoral and legal responsibilities regarding supporting learners with ALN</a:t>
            </a:r>
          </a:p>
          <a:p>
            <a:r>
              <a:rPr lang="en-US" dirty="0"/>
              <a:t>Introduce the diversity of ALN that you will meet within the classroom</a:t>
            </a:r>
          </a:p>
          <a:p>
            <a:r>
              <a:rPr lang="en-US" dirty="0"/>
              <a:t>Critically reflect on a range of different approaches to meeting the diverse needs of learners</a:t>
            </a:r>
          </a:p>
          <a:p>
            <a:endParaRPr lang="en-US" sz="1700" dirty="0"/>
          </a:p>
          <a:p>
            <a:endParaRPr lang="en-US" sz="1700" dirty="0"/>
          </a:p>
          <a:p>
            <a:pPr marL="0" indent="0">
              <a:buNone/>
            </a:pPr>
            <a:endParaRPr lang="en-US" sz="1700" dirty="0"/>
          </a:p>
          <a:p>
            <a:endParaRPr lang="en-US" sz="1700" dirty="0"/>
          </a:p>
        </p:txBody>
      </p:sp>
    </p:spTree>
    <p:extLst>
      <p:ext uri="{BB962C8B-B14F-4D97-AF65-F5344CB8AC3E}">
        <p14:creationId xmlns:p14="http://schemas.microsoft.com/office/powerpoint/2010/main" val="1572167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iversity - Connected 2021 Tickets | Palace Theatre Manchester in  Manchester | ATG Tickets"/>
          <p:cNvPicPr>
            <a:picLocks noGrp="1" noChangeAspect="1" noChangeArrowheads="1"/>
          </p:cNvPicPr>
          <p:nvPr>
            <p:ph idx="4294967295"/>
          </p:nvPr>
        </p:nvPicPr>
        <p:blipFill>
          <a:blip r:embed="rId3" cstate="print">
            <a:extLst>
              <a:ext uri="{28A0092B-C50C-407E-A947-70E740481C1C}">
                <a14:useLocalDpi xmlns:a14="http://schemas.microsoft.com/office/drawing/2010/main" val="0"/>
              </a:ext>
            </a:extLst>
          </a:blip>
          <a:srcRect/>
          <a:stretch>
            <a:fillRect/>
          </a:stretch>
        </p:blipFill>
        <p:spPr bwMode="auto">
          <a:xfrm rot="21248150">
            <a:off x="275698" y="1741042"/>
            <a:ext cx="4163630" cy="234096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Benefits of Inclusion and Diversity in the Classroom | American  Univers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31389">
            <a:off x="5187676" y="335635"/>
            <a:ext cx="3596500" cy="2397666"/>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6" descr="Disability and Inclusive Education Initiative - Global Business Coalition  for Education"/>
          <p:cNvSpPr>
            <a:spLocks noChangeAspect="1" noChangeArrowheads="1"/>
          </p:cNvSpPr>
          <p:nvPr/>
        </p:nvSpPr>
        <p:spPr bwMode="auto">
          <a:xfrm>
            <a:off x="-772741" y="4591682"/>
            <a:ext cx="81157" cy="8115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3080" name="Picture 8" descr="8 Tips for Introducing a Student with Disabilities to an Inclusive Classroom  : Friendship Circle — Special Needs Blo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329417">
            <a:off x="4878655" y="2945739"/>
            <a:ext cx="3678600" cy="2455335"/>
          </a:xfrm>
          <a:prstGeom prst="rect">
            <a:avLst/>
          </a:prstGeom>
          <a:noFill/>
          <a:extLst>
            <a:ext uri="{909E8E84-426E-40DD-AFC4-6F175D3DCCD1}">
              <a14:hiddenFill xmlns:a14="http://schemas.microsoft.com/office/drawing/2010/main">
                <a:solidFill>
                  <a:srgbClr val="FFFFFF"/>
                </a:solidFill>
              </a14:hiddenFill>
            </a:ext>
          </a:extLst>
        </p:spPr>
      </p:pic>
      <p:sp>
        <p:nvSpPr>
          <p:cNvPr id="8" name="Double Wave 7">
            <a:extLst>
              <a:ext uri="{FF2B5EF4-FFF2-40B4-BE49-F238E27FC236}">
                <a16:creationId xmlns:a16="http://schemas.microsoft.com/office/drawing/2014/main" id="{3A0DF77A-F200-4177-93F3-586477A5AAD2}"/>
              </a:ext>
            </a:extLst>
          </p:cNvPr>
          <p:cNvSpPr/>
          <p:nvPr/>
        </p:nvSpPr>
        <p:spPr>
          <a:xfrm rot="21112494">
            <a:off x="669263" y="319067"/>
            <a:ext cx="3023357" cy="910509"/>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Diversity</a:t>
            </a:r>
          </a:p>
        </p:txBody>
      </p:sp>
    </p:spTree>
    <p:extLst>
      <p:ext uri="{BB962C8B-B14F-4D97-AF65-F5344CB8AC3E}">
        <p14:creationId xmlns:p14="http://schemas.microsoft.com/office/powerpoint/2010/main" val="3655760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312871"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204588"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2871"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342900" y="723406"/>
            <a:ext cx="2425514" cy="3826728"/>
          </a:xfrm>
        </p:spPr>
        <p:txBody>
          <a:bodyPr vert="horz" lIns="91440" tIns="45720" rIns="91440" bIns="45720" rtlCol="0" anchor="b">
            <a:normAutofit/>
          </a:bodyPr>
          <a:lstStyle/>
          <a:p>
            <a:pPr algn="ctr"/>
            <a:br>
              <a:rPr lang="en-US" sz="4300" kern="1200">
                <a:solidFill>
                  <a:schemeClr val="tx1"/>
                </a:solidFill>
                <a:latin typeface="+mj-lt"/>
                <a:ea typeface="+mj-ea"/>
                <a:cs typeface="+mj-cs"/>
              </a:rPr>
            </a:br>
            <a:r>
              <a:rPr lang="en-US" sz="4300" kern="1200">
                <a:solidFill>
                  <a:schemeClr val="tx1"/>
                </a:solidFill>
                <a:latin typeface="+mj-lt"/>
                <a:ea typeface="+mj-ea"/>
                <a:cs typeface="+mj-cs"/>
              </a:rPr>
              <a:t>What is inclusion?</a:t>
            </a:r>
            <a:br>
              <a:rPr lang="en-US" sz="4300" kern="1200">
                <a:solidFill>
                  <a:schemeClr val="tx1"/>
                </a:solidFill>
                <a:latin typeface="+mj-lt"/>
                <a:ea typeface="+mj-ea"/>
                <a:cs typeface="+mj-cs"/>
              </a:rPr>
            </a:br>
            <a:endParaRPr lang="en-US" sz="4300" kern="1200">
              <a:solidFill>
                <a:schemeClr val="tx1"/>
              </a:solidFill>
              <a:latin typeface="+mj-lt"/>
              <a:ea typeface="+mj-ea"/>
              <a:cs typeface="+mj-cs"/>
            </a:endParaRPr>
          </a:p>
        </p:txBody>
      </p:sp>
      <p:graphicFrame>
        <p:nvGraphicFramePr>
          <p:cNvPr id="5" name="Table 4"/>
          <p:cNvGraphicFramePr>
            <a:graphicFrameLocks noGrp="1"/>
          </p:cNvGraphicFramePr>
          <p:nvPr>
            <p:extLst>
              <p:ext uri="{D42A27DB-BD31-4B8C-83A1-F6EECF244321}">
                <p14:modId xmlns:p14="http://schemas.microsoft.com/office/powerpoint/2010/main" val="900462928"/>
              </p:ext>
            </p:extLst>
          </p:nvPr>
        </p:nvGraphicFramePr>
        <p:xfrm>
          <a:off x="3490623" y="1041621"/>
          <a:ext cx="5170071" cy="4679280"/>
        </p:xfrm>
        <a:graphic>
          <a:graphicData uri="http://schemas.openxmlformats.org/drawingml/2006/table">
            <a:tbl>
              <a:tblPr firstRow="1" bandRow="1">
                <a:tableStyleId>{5C22544A-7EE6-4342-B048-85BDC9FD1C3A}</a:tableStyleId>
              </a:tblPr>
              <a:tblGrid>
                <a:gridCol w="2565721">
                  <a:extLst>
                    <a:ext uri="{9D8B030D-6E8A-4147-A177-3AD203B41FA5}">
                      <a16:colId xmlns:a16="http://schemas.microsoft.com/office/drawing/2014/main" val="415037990"/>
                    </a:ext>
                  </a:extLst>
                </a:gridCol>
                <a:gridCol w="2604350">
                  <a:extLst>
                    <a:ext uri="{9D8B030D-6E8A-4147-A177-3AD203B41FA5}">
                      <a16:colId xmlns:a16="http://schemas.microsoft.com/office/drawing/2014/main" val="2879126911"/>
                    </a:ext>
                  </a:extLst>
                </a:gridCol>
              </a:tblGrid>
              <a:tr h="479283">
                <a:tc gridSpan="2">
                  <a:txBody>
                    <a:bodyPr/>
                    <a:lstStyle/>
                    <a:p>
                      <a:pPr algn="ctr"/>
                      <a:r>
                        <a:rPr lang="en-GB" sz="2100" b="1" i="1">
                          <a:solidFill>
                            <a:schemeClr val="bg1"/>
                          </a:solidFill>
                        </a:rPr>
                        <a:t>ASSOCIATED FEELINGS</a:t>
                      </a:r>
                    </a:p>
                  </a:txBody>
                  <a:tcPr marL="100426" marR="100426" marT="50213" marB="50213"/>
                </a:tc>
                <a:tc hMerge="1">
                  <a:txBody>
                    <a:bodyPr/>
                    <a:lstStyle/>
                    <a:p>
                      <a:endParaRPr lang="en-GB" dirty="0"/>
                    </a:p>
                  </a:txBody>
                  <a:tcPr/>
                </a:tc>
                <a:extLst>
                  <a:ext uri="{0D108BD9-81ED-4DB2-BD59-A6C34878D82A}">
                    <a16:rowId xmlns:a16="http://schemas.microsoft.com/office/drawing/2014/main" val="100779380"/>
                  </a:ext>
                </a:extLst>
              </a:tr>
              <a:tr h="479283">
                <a:tc>
                  <a:txBody>
                    <a:bodyPr/>
                    <a:lstStyle/>
                    <a:p>
                      <a:r>
                        <a:rPr lang="en-GB" sz="2100">
                          <a:solidFill>
                            <a:schemeClr val="tx1"/>
                          </a:solidFill>
                        </a:rPr>
                        <a:t>INCLUSION</a:t>
                      </a:r>
                    </a:p>
                  </a:txBody>
                  <a:tcPr marL="100426" marR="100426" marT="50213" marB="50213"/>
                </a:tc>
                <a:tc>
                  <a:txBody>
                    <a:bodyPr/>
                    <a:lstStyle/>
                    <a:p>
                      <a:r>
                        <a:rPr lang="en-GB" sz="2100" dirty="0"/>
                        <a:t>EXCLUSION</a:t>
                      </a:r>
                    </a:p>
                  </a:txBody>
                  <a:tcPr marL="100426" marR="100426" marT="50213" marB="50213"/>
                </a:tc>
                <a:extLst>
                  <a:ext uri="{0D108BD9-81ED-4DB2-BD59-A6C34878D82A}">
                    <a16:rowId xmlns:a16="http://schemas.microsoft.com/office/drawing/2014/main" val="30656660"/>
                  </a:ext>
                </a:extLst>
              </a:tr>
              <a:tr h="3720714">
                <a:tc>
                  <a:txBody>
                    <a:bodyPr/>
                    <a:lstStyle/>
                    <a:p>
                      <a:endParaRPr lang="en-GB" sz="2100"/>
                    </a:p>
                    <a:p>
                      <a:endParaRPr lang="en-GB" sz="2100"/>
                    </a:p>
                    <a:p>
                      <a:endParaRPr lang="en-GB" sz="2100"/>
                    </a:p>
                    <a:p>
                      <a:endParaRPr lang="en-GB" sz="2100"/>
                    </a:p>
                    <a:p>
                      <a:endParaRPr lang="en-GB" sz="2100"/>
                    </a:p>
                    <a:p>
                      <a:endParaRPr lang="en-GB" sz="2100"/>
                    </a:p>
                    <a:p>
                      <a:endParaRPr lang="en-GB" sz="2100"/>
                    </a:p>
                    <a:p>
                      <a:endParaRPr lang="en-GB" sz="2100"/>
                    </a:p>
                    <a:p>
                      <a:endParaRPr lang="en-GB" sz="2100"/>
                    </a:p>
                    <a:p>
                      <a:endParaRPr lang="en-GB" sz="2100"/>
                    </a:p>
                    <a:p>
                      <a:endParaRPr lang="en-GB" sz="2100"/>
                    </a:p>
                  </a:txBody>
                  <a:tcPr marL="100426" marR="100426" marT="50213" marB="50213"/>
                </a:tc>
                <a:tc>
                  <a:txBody>
                    <a:bodyPr/>
                    <a:lstStyle/>
                    <a:p>
                      <a:endParaRPr lang="en-GB" sz="2100" dirty="0"/>
                    </a:p>
                  </a:txBody>
                  <a:tcPr marL="100426" marR="100426" marT="50213" marB="50213"/>
                </a:tc>
                <a:extLst>
                  <a:ext uri="{0D108BD9-81ED-4DB2-BD59-A6C34878D82A}">
                    <a16:rowId xmlns:a16="http://schemas.microsoft.com/office/drawing/2014/main" val="295688227"/>
                  </a:ext>
                </a:extLst>
              </a:tr>
            </a:tbl>
          </a:graphicData>
        </a:graphic>
      </p:graphicFrame>
    </p:spTree>
    <p:extLst>
      <p:ext uri="{BB962C8B-B14F-4D97-AF65-F5344CB8AC3E}">
        <p14:creationId xmlns:p14="http://schemas.microsoft.com/office/powerpoint/2010/main" val="1319355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40022" y="365760"/>
            <a:ext cx="7025402" cy="1188720"/>
          </a:xfrm>
        </p:spPr>
        <p:txBody>
          <a:bodyPr vert="horz" lIns="91440" tIns="45720" rIns="91440" bIns="45720" rtlCol="0" anchor="ctr">
            <a:normAutofit/>
          </a:bodyPr>
          <a:lstStyle/>
          <a:p>
            <a:r>
              <a:rPr lang="en-US" kern="1200">
                <a:solidFill>
                  <a:schemeClr val="tx1"/>
                </a:solidFill>
                <a:latin typeface="+mj-lt"/>
                <a:ea typeface="+mj-ea"/>
                <a:cs typeface="+mj-cs"/>
              </a:rPr>
              <a:t>Why is inclusion important?</a:t>
            </a:r>
          </a:p>
        </p:txBody>
      </p:sp>
      <p:sp>
        <p:nvSpPr>
          <p:cNvPr id="9" name="Freeform: Shape 8">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p:cNvSpPr>
            <a:spLocks noGrp="1"/>
          </p:cNvSpPr>
          <p:nvPr>
            <p:ph sz="half" idx="1"/>
          </p:nvPr>
        </p:nvSpPr>
        <p:spPr>
          <a:xfrm>
            <a:off x="1240022" y="2176272"/>
            <a:ext cx="7025403" cy="4041648"/>
          </a:xfrm>
        </p:spPr>
        <p:txBody>
          <a:bodyPr vert="horz" lIns="91440" tIns="45720" rIns="91440" bIns="45720" rtlCol="0" anchor="t">
            <a:normAutofit/>
          </a:bodyPr>
          <a:lstStyle/>
          <a:p>
            <a:r>
              <a:rPr lang="en-US" sz="2100" dirty="0"/>
              <a:t>United Nations Convention on the Rights of the Child (1991)</a:t>
            </a:r>
          </a:p>
          <a:p>
            <a:r>
              <a:rPr lang="en-US" sz="2100" dirty="0"/>
              <a:t>UNESCO Salamanca Statement (1994)</a:t>
            </a:r>
          </a:p>
          <a:p>
            <a:r>
              <a:rPr lang="en-US" sz="2100" dirty="0"/>
              <a:t>United Nations Convention on the Rights of Persons with Disabilities (2008)</a:t>
            </a:r>
          </a:p>
          <a:p>
            <a:r>
              <a:rPr lang="en-US" sz="2100" dirty="0"/>
              <a:t>Equality Act (2010)</a:t>
            </a:r>
          </a:p>
          <a:p>
            <a:r>
              <a:rPr lang="en-US" sz="2100" dirty="0"/>
              <a:t>Rights of Children and Young People (Wales) Measure (2011)</a:t>
            </a:r>
          </a:p>
          <a:p>
            <a:r>
              <a:rPr lang="en-US" sz="2100" dirty="0"/>
              <a:t>Well-being and Future Generations Act (Wales) (2015) </a:t>
            </a:r>
          </a:p>
        </p:txBody>
      </p:sp>
    </p:spTree>
    <p:extLst>
      <p:ext uri="{BB962C8B-B14F-4D97-AF65-F5344CB8AC3E}">
        <p14:creationId xmlns:p14="http://schemas.microsoft.com/office/powerpoint/2010/main" val="1650505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Freeform: Shape 8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itle 4"/>
          <p:cNvSpPr>
            <a:spLocks noGrp="1"/>
          </p:cNvSpPr>
          <p:nvPr>
            <p:ph type="title"/>
          </p:nvPr>
        </p:nvSpPr>
        <p:spPr>
          <a:xfrm>
            <a:off x="495030" y="2767106"/>
            <a:ext cx="2160621" cy="3071906"/>
          </a:xfrm>
        </p:spPr>
        <p:txBody>
          <a:bodyPr vert="horz" lIns="91440" tIns="45720" rIns="91440" bIns="45720" rtlCol="0" anchor="t">
            <a:normAutofit/>
          </a:bodyPr>
          <a:lstStyle/>
          <a:p>
            <a:pPr algn="ctr"/>
            <a:r>
              <a:rPr lang="en-US" sz="3500" kern="1200" dirty="0">
                <a:solidFill>
                  <a:srgbClr val="FFFFFF"/>
                </a:solidFill>
                <a:latin typeface="+mj-lt"/>
                <a:ea typeface="+mj-ea"/>
                <a:cs typeface="+mj-cs"/>
              </a:rPr>
              <a:t>Diversity</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Equity</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and</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Inclusion</a:t>
            </a:r>
          </a:p>
        </p:txBody>
      </p:sp>
      <p:pic>
        <p:nvPicPr>
          <p:cNvPr id="2" name="Picture 2" descr="What is DEI? — EO Seattle">
            <a:extLst>
              <a:ext uri="{FF2B5EF4-FFF2-40B4-BE49-F238E27FC236}">
                <a16:creationId xmlns:a16="http://schemas.microsoft.com/office/drawing/2014/main" id="{A0E3942E-A5BC-2B45-423E-234AAE0479F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24527" y="467208"/>
            <a:ext cx="5123899"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485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202" y="394583"/>
            <a:ext cx="8106595" cy="1017270"/>
          </a:xfrm>
        </p:spPr>
        <p:txBody>
          <a:bodyPr>
            <a:normAutofit fontScale="90000"/>
          </a:bodyPr>
          <a:lstStyle/>
          <a:p>
            <a:r>
              <a:rPr lang="en-GB" dirty="0"/>
              <a:t>Medical vs. Social Model of Disability</a:t>
            </a:r>
          </a:p>
        </p:txBody>
      </p:sp>
      <p:pic>
        <p:nvPicPr>
          <p:cNvPr id="4098" name="Picture 2" descr="The Social Model: understanding the language of disability from a  cartoonists point of view - Disability Arts Onl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7674" y="2134143"/>
            <a:ext cx="3301418" cy="233695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s that really the problem? - Raven Performance Group"/>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939" y="1495162"/>
            <a:ext cx="1215145" cy="121514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roblem Prevention: An Essential Practice of Effective Leaders - Sacred  Structures by Jim Baker : Sacred Structures by Jim Baker"/>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0763160">
            <a:off x="510339" y="3449035"/>
            <a:ext cx="1347734" cy="1085993"/>
          </a:xfrm>
          <a:prstGeom prst="rect">
            <a:avLst/>
          </a:prstGeom>
          <a:noFill/>
        </p:spPr>
      </p:pic>
      <p:pic>
        <p:nvPicPr>
          <p:cNvPr id="4106" name="Picture 10" descr="High Aspirations - Home | Faceboo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292619">
            <a:off x="7154602" y="1617012"/>
            <a:ext cx="1152789" cy="115278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7"/>
          <a:stretch>
            <a:fillRect/>
          </a:stretch>
        </p:blipFill>
        <p:spPr>
          <a:xfrm rot="524476">
            <a:off x="7019157" y="3853255"/>
            <a:ext cx="1423676" cy="947392"/>
          </a:xfrm>
          <a:prstGeom prst="rect">
            <a:avLst/>
          </a:prstGeom>
        </p:spPr>
      </p:pic>
    </p:spTree>
    <p:extLst>
      <p:ext uri="{BB962C8B-B14F-4D97-AF65-F5344CB8AC3E}">
        <p14:creationId xmlns:p14="http://schemas.microsoft.com/office/powerpoint/2010/main" val="3845350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sabled child playing in the park">
            <a:extLst>
              <a:ext uri="{FF2B5EF4-FFF2-40B4-BE49-F238E27FC236}">
                <a16:creationId xmlns:a16="http://schemas.microsoft.com/office/drawing/2014/main" id="{26746370-55FE-4574-9D9E-CB7DFAC2AA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060" y="610637"/>
            <a:ext cx="3213986" cy="21405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oman with a megaphone">
            <a:extLst>
              <a:ext uri="{FF2B5EF4-FFF2-40B4-BE49-F238E27FC236}">
                <a16:creationId xmlns:a16="http://schemas.microsoft.com/office/drawing/2014/main" id="{D8DCC6BE-5D85-4400-89AD-A2D1189E5A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94612" y="549013"/>
            <a:ext cx="3399041" cy="226376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roken disabled lift">
            <a:extLst>
              <a:ext uri="{FF2B5EF4-FFF2-40B4-BE49-F238E27FC236}">
                <a16:creationId xmlns:a16="http://schemas.microsoft.com/office/drawing/2014/main" id="{0C312A66-A303-4C43-AD40-9A9157550F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060" y="3092250"/>
            <a:ext cx="3213986" cy="214051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eople speaking in sign language">
            <a:extLst>
              <a:ext uri="{FF2B5EF4-FFF2-40B4-BE49-F238E27FC236}">
                <a16:creationId xmlns:a16="http://schemas.microsoft.com/office/drawing/2014/main" id="{6D892593-FC33-42D9-B0AB-5B36F5433A0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94613" y="3092250"/>
            <a:ext cx="3399040" cy="226376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AF38FCB-8C5F-4104-9E4F-D9F845803C40}"/>
              </a:ext>
            </a:extLst>
          </p:cNvPr>
          <p:cNvSpPr txBox="1"/>
          <p:nvPr/>
        </p:nvSpPr>
        <p:spPr>
          <a:xfrm>
            <a:off x="119270" y="667910"/>
            <a:ext cx="357808" cy="369332"/>
          </a:xfrm>
          <a:prstGeom prst="rect">
            <a:avLst/>
          </a:prstGeom>
          <a:noFill/>
        </p:spPr>
        <p:txBody>
          <a:bodyPr wrap="square" rtlCol="0">
            <a:spAutoFit/>
          </a:bodyPr>
          <a:lstStyle/>
          <a:p>
            <a:r>
              <a:rPr lang="en-GB" b="1" dirty="0"/>
              <a:t>1</a:t>
            </a:r>
          </a:p>
        </p:txBody>
      </p:sp>
      <p:sp>
        <p:nvSpPr>
          <p:cNvPr id="9" name="TextBox 8">
            <a:extLst>
              <a:ext uri="{FF2B5EF4-FFF2-40B4-BE49-F238E27FC236}">
                <a16:creationId xmlns:a16="http://schemas.microsoft.com/office/drawing/2014/main" id="{8FFB3616-2A1E-4E69-8CBE-F44160695F29}"/>
              </a:ext>
            </a:extLst>
          </p:cNvPr>
          <p:cNvSpPr txBox="1"/>
          <p:nvPr/>
        </p:nvSpPr>
        <p:spPr>
          <a:xfrm>
            <a:off x="4349389" y="667910"/>
            <a:ext cx="357808" cy="369332"/>
          </a:xfrm>
          <a:prstGeom prst="rect">
            <a:avLst/>
          </a:prstGeom>
          <a:noFill/>
        </p:spPr>
        <p:txBody>
          <a:bodyPr wrap="square" rtlCol="0">
            <a:spAutoFit/>
          </a:bodyPr>
          <a:lstStyle/>
          <a:p>
            <a:r>
              <a:rPr lang="en-GB" b="1" dirty="0"/>
              <a:t>2</a:t>
            </a:r>
          </a:p>
        </p:txBody>
      </p:sp>
      <p:sp>
        <p:nvSpPr>
          <p:cNvPr id="10" name="TextBox 9">
            <a:extLst>
              <a:ext uri="{FF2B5EF4-FFF2-40B4-BE49-F238E27FC236}">
                <a16:creationId xmlns:a16="http://schemas.microsoft.com/office/drawing/2014/main" id="{C77E0E54-ECAB-424D-B1D3-3E77FBDBBA0C}"/>
              </a:ext>
            </a:extLst>
          </p:cNvPr>
          <p:cNvSpPr txBox="1"/>
          <p:nvPr/>
        </p:nvSpPr>
        <p:spPr>
          <a:xfrm>
            <a:off x="119270" y="3092449"/>
            <a:ext cx="357808" cy="369332"/>
          </a:xfrm>
          <a:prstGeom prst="rect">
            <a:avLst/>
          </a:prstGeom>
          <a:noFill/>
        </p:spPr>
        <p:txBody>
          <a:bodyPr wrap="square" rtlCol="0">
            <a:spAutoFit/>
          </a:bodyPr>
          <a:lstStyle/>
          <a:p>
            <a:r>
              <a:rPr lang="en-GB" b="1" dirty="0"/>
              <a:t>3</a:t>
            </a:r>
          </a:p>
        </p:txBody>
      </p:sp>
      <p:sp>
        <p:nvSpPr>
          <p:cNvPr id="11" name="TextBox 10">
            <a:extLst>
              <a:ext uri="{FF2B5EF4-FFF2-40B4-BE49-F238E27FC236}">
                <a16:creationId xmlns:a16="http://schemas.microsoft.com/office/drawing/2014/main" id="{5803C2CB-AD49-447E-AE90-6E322A7F7AFD}"/>
              </a:ext>
            </a:extLst>
          </p:cNvPr>
          <p:cNvSpPr txBox="1"/>
          <p:nvPr/>
        </p:nvSpPr>
        <p:spPr>
          <a:xfrm>
            <a:off x="4306708" y="3140461"/>
            <a:ext cx="357808" cy="369332"/>
          </a:xfrm>
          <a:prstGeom prst="rect">
            <a:avLst/>
          </a:prstGeom>
          <a:noFill/>
        </p:spPr>
        <p:txBody>
          <a:bodyPr wrap="square" rtlCol="0">
            <a:spAutoFit/>
          </a:bodyPr>
          <a:lstStyle/>
          <a:p>
            <a:r>
              <a:rPr lang="en-GB" b="1" dirty="0"/>
              <a:t>4</a:t>
            </a:r>
          </a:p>
        </p:txBody>
      </p:sp>
    </p:spTree>
    <p:extLst>
      <p:ext uri="{BB962C8B-B14F-4D97-AF65-F5344CB8AC3E}">
        <p14:creationId xmlns:p14="http://schemas.microsoft.com/office/powerpoint/2010/main" val="2478732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379C0369-A022-4605-B2F4-7773B74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6">
            <a:extLst>
              <a:ext uri="{FF2B5EF4-FFF2-40B4-BE49-F238E27FC236}">
                <a16:creationId xmlns:a16="http://schemas.microsoft.com/office/drawing/2014/main" id="{FFFD28B7-CC22-4615-B487-71F011040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Rectangle 8">
            <a:extLst>
              <a:ext uri="{FF2B5EF4-FFF2-40B4-BE49-F238E27FC236}">
                <a16:creationId xmlns:a16="http://schemas.microsoft.com/office/drawing/2014/main" id="{712E4DE6-A2E5-4786-B1B9-795E13D12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395419"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7">
            <a:extLst>
              <a:ext uri="{FF2B5EF4-FFF2-40B4-BE49-F238E27FC236}">
                <a16:creationId xmlns:a16="http://schemas.microsoft.com/office/drawing/2014/main" id="{176DEB1C-09CA-478A-AEEF-963E89897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Rectangle 8">
            <a:extLst>
              <a:ext uri="{FF2B5EF4-FFF2-40B4-BE49-F238E27FC236}">
                <a16:creationId xmlns:a16="http://schemas.microsoft.com/office/drawing/2014/main" id="{28861D55-9A89-4552-8E10-2201E1991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8050541"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2530" name="Title 1"/>
          <p:cNvSpPr>
            <a:spLocks noGrp="1" noChangeArrowheads="1"/>
          </p:cNvSpPr>
          <p:nvPr>
            <p:ph type="title"/>
          </p:nvPr>
        </p:nvSpPr>
        <p:spPr>
          <a:xfrm>
            <a:off x="786277" y="1124577"/>
            <a:ext cx="3145681" cy="3180360"/>
          </a:xfrm>
        </p:spPr>
        <p:txBody>
          <a:bodyPr vert="horz" lIns="91440" tIns="45720" rIns="91440" bIns="45720" rtlCol="0" anchor="b">
            <a:normAutofit/>
          </a:bodyPr>
          <a:lstStyle/>
          <a:p>
            <a:br>
              <a:rPr lang="en-US" altLang="en-US" sz="4300" kern="1200" dirty="0">
                <a:solidFill>
                  <a:srgbClr val="FFFFFF"/>
                </a:solidFill>
                <a:latin typeface="+mj-lt"/>
                <a:ea typeface="+mj-ea"/>
                <a:cs typeface="+mj-cs"/>
              </a:rPr>
            </a:br>
            <a:r>
              <a:rPr lang="en-US" altLang="en-US" sz="4300" kern="1200" dirty="0">
                <a:solidFill>
                  <a:srgbClr val="FFFFFF"/>
                </a:solidFill>
                <a:latin typeface="+mj-lt"/>
                <a:ea typeface="+mj-ea"/>
                <a:cs typeface="+mj-cs"/>
              </a:rPr>
              <a:t>What do you already know about ALN</a:t>
            </a:r>
            <a:r>
              <a:rPr lang="en-US" altLang="en-US" sz="4300" i="1" kern="1200" dirty="0">
                <a:solidFill>
                  <a:srgbClr val="FFFFFF"/>
                </a:solidFill>
                <a:latin typeface="+mj-lt"/>
                <a:ea typeface="+mj-ea"/>
                <a:cs typeface="+mj-cs"/>
              </a:rPr>
              <a:t>?</a:t>
            </a:r>
          </a:p>
        </p:txBody>
      </p:sp>
      <p:pic>
        <p:nvPicPr>
          <p:cNvPr id="2050" name="Picture 2" descr="Secondary school places - not got what you wanted? - BBC News">
            <a:extLst>
              <a:ext uri="{FF2B5EF4-FFF2-40B4-BE49-F238E27FC236}">
                <a16:creationId xmlns:a16="http://schemas.microsoft.com/office/drawing/2014/main" id="{85AEE8F7-B408-4CB8-B451-39D41CE7BA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00407" y="2222407"/>
            <a:ext cx="4309260" cy="24131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54726" y="2546161"/>
            <a:ext cx="2400338"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100" dirty="0">
              <a:solidFill>
                <a:srgbClr val="FEFFFF"/>
              </a:solidFill>
            </a:endParaRPr>
          </a:p>
        </p:txBody>
      </p:sp>
    </p:spTree>
    <p:extLst>
      <p:ext uri="{BB962C8B-B14F-4D97-AF65-F5344CB8AC3E}">
        <p14:creationId xmlns:p14="http://schemas.microsoft.com/office/powerpoint/2010/main" val="1703819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vert="horz" lIns="91440" tIns="45720" rIns="91440" bIns="45720" rtlCol="0" anchor="ctr">
            <a:normAutofit/>
          </a:bodyPr>
          <a:lstStyle/>
          <a:p>
            <a:br>
              <a:rPr lang="en-US" sz="4100" kern="1200">
                <a:solidFill>
                  <a:srgbClr val="FFFFFF"/>
                </a:solidFill>
                <a:latin typeface="+mj-lt"/>
                <a:ea typeface="+mj-ea"/>
                <a:cs typeface="+mj-cs"/>
              </a:rPr>
            </a:br>
            <a:r>
              <a:rPr lang="en-US" sz="4100" kern="1200">
                <a:solidFill>
                  <a:srgbClr val="FFFFFF"/>
                </a:solidFill>
                <a:latin typeface="+mj-lt"/>
                <a:ea typeface="+mj-ea"/>
                <a:cs typeface="+mj-cs"/>
              </a:rPr>
              <a:t>Defining Additional Learning Needs (ALN)</a:t>
            </a:r>
          </a:p>
        </p:txBody>
      </p:sp>
      <p:sp>
        <p:nvSpPr>
          <p:cNvPr id="3" name="Content Placeholder 2">
            <a:extLst>
              <a:ext uri="{FF2B5EF4-FFF2-40B4-BE49-F238E27FC236}">
                <a16:creationId xmlns:a16="http://schemas.microsoft.com/office/drawing/2014/main" id="{11A4348D-8273-4372-979A-BAAFC096AA60}"/>
              </a:ext>
            </a:extLst>
          </p:cNvPr>
          <p:cNvSpPr>
            <a:spLocks noGrp="1"/>
          </p:cNvSpPr>
          <p:nvPr>
            <p:ph sz="half" idx="1"/>
          </p:nvPr>
        </p:nvSpPr>
        <p:spPr>
          <a:xfrm>
            <a:off x="3734031" y="885651"/>
            <a:ext cx="4893915" cy="5656881"/>
          </a:xfrm>
        </p:spPr>
        <p:txBody>
          <a:bodyPr vert="horz" lIns="91440" tIns="45720" rIns="91440" bIns="45720" rtlCol="0" anchor="ctr">
            <a:normAutofit/>
          </a:bodyPr>
          <a:lstStyle/>
          <a:p>
            <a:pPr marL="514350"/>
            <a:r>
              <a:rPr lang="en-US" sz="1500" dirty="0"/>
              <a:t>‘he or she has a learning difficulty or disability (whether the learning difficulty or disability arises from a medical condition or otherwise) which calls for </a:t>
            </a:r>
            <a:r>
              <a:rPr lang="en-US" sz="1500" b="1" u="sng" dirty="0"/>
              <a:t>additional learning provision</a:t>
            </a:r>
            <a:r>
              <a:rPr lang="en-US" sz="1500" dirty="0"/>
              <a:t>’</a:t>
            </a:r>
          </a:p>
          <a:p>
            <a:pPr marL="514350"/>
            <a:r>
              <a:rPr lang="en-US" sz="1500" dirty="0"/>
              <a:t>a)‘has a significantly greater difficulty in learning than the majority of others of the same age, or (b) has a disability for the purposes of the Equality Act 2010 which prevents or hinders him or her from making use of facilities for education or training of a kind generally provided for others of the same age in mainstream maintained schools or mainstream institutions in the further education sector’</a:t>
            </a:r>
          </a:p>
          <a:p>
            <a:pPr marL="514350"/>
            <a:r>
              <a:rPr lang="en-US" sz="1500" dirty="0"/>
              <a:t>‘a person does not have a learning difficulty or disability solely because the language (or form of language) in which he or she is or will be taught is different from a language (or form of language) which is or has been used at home.’</a:t>
            </a:r>
          </a:p>
          <a:p>
            <a:pPr marL="0" indent="0" algn="r">
              <a:buNone/>
            </a:pPr>
            <a:r>
              <a:rPr lang="en-US" sz="1500" dirty="0"/>
              <a:t>(Welsh Government, 2021, p. 21-22)</a:t>
            </a:r>
          </a:p>
        </p:txBody>
      </p:sp>
    </p:spTree>
    <p:extLst>
      <p:ext uri="{BB962C8B-B14F-4D97-AF65-F5344CB8AC3E}">
        <p14:creationId xmlns:p14="http://schemas.microsoft.com/office/powerpoint/2010/main" val="114413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00F1ABF-6055-4247-B76A-F08079E1DB67}"/>
              </a:ext>
            </a:extLst>
          </p:cNvPr>
          <p:cNvPicPr>
            <a:picLocks noChangeAspect="1"/>
          </p:cNvPicPr>
          <p:nvPr/>
        </p:nvPicPr>
        <p:blipFill rotWithShape="1">
          <a:blip r:embed="rId3">
            <a:alphaModFix amt="35000"/>
          </a:blip>
          <a:srcRect l="8246" r="2753" b="-2"/>
          <a:stretch/>
        </p:blipFill>
        <p:spPr>
          <a:xfrm>
            <a:off x="20" y="1"/>
            <a:ext cx="9143980" cy="6857999"/>
          </a:xfrm>
          <a:prstGeom prst="rect">
            <a:avLst/>
          </a:prstGeom>
        </p:spPr>
      </p:pic>
      <p:sp>
        <p:nvSpPr>
          <p:cNvPr id="4" name="Title 3">
            <a:extLst>
              <a:ext uri="{FF2B5EF4-FFF2-40B4-BE49-F238E27FC236}">
                <a16:creationId xmlns:a16="http://schemas.microsoft.com/office/drawing/2014/main" id="{CEA4CC0A-D71B-41AE-86D8-9A4F4D228022}"/>
              </a:ext>
            </a:extLst>
          </p:cNvPr>
          <p:cNvSpPr>
            <a:spLocks noGrp="1"/>
          </p:cNvSpPr>
          <p:nvPr>
            <p:ph type="title"/>
          </p:nvPr>
        </p:nvSpPr>
        <p:spPr>
          <a:xfrm>
            <a:off x="139150" y="1065862"/>
            <a:ext cx="2974374" cy="4726276"/>
          </a:xfrm>
        </p:spPr>
        <p:txBody>
          <a:bodyPr vert="horz" lIns="91440" tIns="45720" rIns="91440" bIns="45720" rtlCol="0" anchor="ctr">
            <a:normAutofit/>
          </a:bodyPr>
          <a:lstStyle/>
          <a:p>
            <a:pPr algn="r"/>
            <a:r>
              <a:rPr lang="en-US" sz="3200" dirty="0">
                <a:solidFill>
                  <a:srgbClr val="FFFFFF"/>
                </a:solidFill>
              </a:rPr>
              <a:t>4 Areas of Need </a:t>
            </a:r>
            <a:br>
              <a:rPr lang="en-US" sz="3200" dirty="0">
                <a:solidFill>
                  <a:srgbClr val="FFFFFF"/>
                </a:solidFill>
              </a:rPr>
            </a:br>
            <a:r>
              <a:rPr lang="en-US" sz="1800" dirty="0">
                <a:solidFill>
                  <a:srgbClr val="FFFFFF"/>
                </a:solidFill>
              </a:rPr>
              <a:t>    (Welsh Government, 2021)</a:t>
            </a:r>
          </a:p>
        </p:txBody>
      </p:sp>
      <p:cxnSp>
        <p:nvCxnSpPr>
          <p:cNvPr id="15" name="Straight Connector 1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02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7" name="Diagram 6">
            <a:extLst>
              <a:ext uri="{FF2B5EF4-FFF2-40B4-BE49-F238E27FC236}">
                <a16:creationId xmlns:a16="http://schemas.microsoft.com/office/drawing/2014/main" id="{29B55C07-7F28-4EEE-9BCB-1102783C71CE}"/>
              </a:ext>
            </a:extLst>
          </p:cNvPr>
          <p:cNvGraphicFramePr/>
          <p:nvPr>
            <p:extLst>
              <p:ext uri="{D42A27DB-BD31-4B8C-83A1-F6EECF244321}">
                <p14:modId xmlns:p14="http://schemas.microsoft.com/office/powerpoint/2010/main" val="3499463042"/>
              </p:ext>
            </p:extLst>
          </p:nvPr>
        </p:nvGraphicFramePr>
        <p:xfrm>
          <a:off x="3866534" y="1065862"/>
          <a:ext cx="4308514"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9651378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1"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6465083-D5BC-4196-82FE-08B080DA98A3}"/>
              </a:ext>
            </a:extLst>
          </p:cNvPr>
          <p:cNvSpPr>
            <a:spLocks noGrp="1"/>
          </p:cNvSpPr>
          <p:nvPr>
            <p:ph type="title"/>
          </p:nvPr>
        </p:nvSpPr>
        <p:spPr>
          <a:xfrm>
            <a:off x="1630041" y="5394985"/>
            <a:ext cx="6061470" cy="943954"/>
          </a:xfrm>
        </p:spPr>
        <p:txBody>
          <a:bodyPr vert="horz" lIns="91440" tIns="45720" rIns="91440" bIns="45720" rtlCol="0" anchor="b">
            <a:normAutofit/>
          </a:bodyPr>
          <a:lstStyle/>
          <a:p>
            <a:pPr algn="ctr"/>
            <a:r>
              <a:rPr lang="en-US" sz="3200" b="1" kern="1200" dirty="0">
                <a:solidFill>
                  <a:schemeClr val="tx1"/>
                </a:solidFill>
                <a:latin typeface="+mj-lt"/>
                <a:ea typeface="+mj-ea"/>
                <a:cs typeface="+mj-cs"/>
              </a:rPr>
              <a:t>ALN  - Key developments in Wales</a:t>
            </a:r>
          </a:p>
        </p:txBody>
      </p:sp>
      <p:sp>
        <p:nvSpPr>
          <p:cNvPr id="31"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19288" y="4386808"/>
            <a:ext cx="305424" cy="351063"/>
          </a:xfrm>
          <a:prstGeom prst="triangle">
            <a:avLst/>
          </a:prstGeom>
          <a:solidFill>
            <a:srgbClr val="00BB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9635" y="954593"/>
            <a:ext cx="4564729" cy="3432215"/>
          </a:xfrm>
          <a:prstGeom prst="rect">
            <a:avLst/>
          </a:prstGeom>
          <a:solidFill>
            <a:schemeClr val="bg1"/>
          </a:solidFill>
          <a:ln w="19050">
            <a:solidFill>
              <a:srgbClr val="00BB8E"/>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yfryngau Ar-lein 2" title="Additional Learning Needs in Wales – what’s happening?">
            <a:hlinkClick r:id="" action="ppaction://media"/>
            <a:extLst>
              <a:ext uri="{FF2B5EF4-FFF2-40B4-BE49-F238E27FC236}">
                <a16:creationId xmlns:a16="http://schemas.microsoft.com/office/drawing/2014/main" id="{7469F03F-8597-4E84-4C59-D41979D3912A}"/>
              </a:ext>
            </a:extLst>
          </p:cNvPr>
          <p:cNvPicPr>
            <a:picLocks noRot="1" noChangeAspect="1"/>
          </p:cNvPicPr>
          <p:nvPr>
            <a:videoFile r:link="rId1"/>
          </p:nvPr>
        </p:nvPicPr>
        <p:blipFill>
          <a:blip r:embed="rId4"/>
          <a:stretch>
            <a:fillRect/>
          </a:stretch>
        </p:blipFill>
        <p:spPr>
          <a:xfrm>
            <a:off x="825900" y="939422"/>
            <a:ext cx="7335037" cy="4144296"/>
          </a:xfrm>
          <a:prstGeom prst="rect">
            <a:avLst/>
          </a:prstGeom>
          <a:ln w="12700">
            <a:noFill/>
          </a:ln>
        </p:spPr>
      </p:pic>
    </p:spTree>
    <p:extLst>
      <p:ext uri="{BB962C8B-B14F-4D97-AF65-F5344CB8AC3E}">
        <p14:creationId xmlns:p14="http://schemas.microsoft.com/office/powerpoint/2010/main" val="81516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05B1B-C992-944E-9D03-9986611F58EC}"/>
              </a:ext>
            </a:extLst>
          </p:cNvPr>
          <p:cNvSpPr>
            <a:spLocks noGrp="1"/>
          </p:cNvSpPr>
          <p:nvPr>
            <p:ph type="title"/>
          </p:nvPr>
        </p:nvSpPr>
        <p:spPr>
          <a:xfrm>
            <a:off x="515125" y="1153572"/>
            <a:ext cx="2400300" cy="4461163"/>
          </a:xfrm>
        </p:spPr>
        <p:txBody>
          <a:bodyPr vert="horz" lIns="91440" tIns="45720" rIns="91440" bIns="45720" rtlCol="0" anchor="ctr">
            <a:normAutofit/>
          </a:bodyPr>
          <a:lstStyle/>
          <a:p>
            <a:pPr>
              <a:defRPr/>
            </a:pPr>
            <a:r>
              <a:rPr lang="en-US" kern="1200">
                <a:solidFill>
                  <a:srgbClr val="FFFFFF"/>
                </a:solidFill>
                <a:latin typeface="+mj-lt"/>
                <a:ea typeface="+mj-ea"/>
                <a:cs typeface="+mj-cs"/>
              </a:rPr>
              <a:t>Person Centered Planning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F41A0B3-25B2-8E4A-8FFA-89277D934E73}"/>
              </a:ext>
            </a:extLst>
          </p:cNvPr>
          <p:cNvSpPr>
            <a:spLocks noGrp="1"/>
          </p:cNvSpPr>
          <p:nvPr>
            <p:ph sz="half" idx="1"/>
          </p:nvPr>
        </p:nvSpPr>
        <p:spPr>
          <a:xfrm>
            <a:off x="3335481" y="591344"/>
            <a:ext cx="5179868" cy="5585619"/>
          </a:xfrm>
        </p:spPr>
        <p:txBody>
          <a:bodyPr vert="horz" lIns="91440" tIns="45720" rIns="91440" bIns="45720" rtlCol="0" anchor="ctr">
            <a:normAutofit/>
          </a:bodyPr>
          <a:lstStyle/>
          <a:p>
            <a:pPr>
              <a:defRPr/>
            </a:pPr>
            <a:r>
              <a:rPr lang="en-US" altLang="en-US" sz="2000" dirty="0"/>
              <a:t>4 key principles:                                      </a:t>
            </a:r>
          </a:p>
          <a:p>
            <a:pPr marL="0" indent="0">
              <a:buNone/>
              <a:defRPr/>
            </a:pPr>
            <a:r>
              <a:rPr lang="en-US" altLang="en-US" sz="2000" dirty="0" err="1"/>
              <a:t>i</a:t>
            </a:r>
            <a:r>
              <a:rPr lang="en-US" altLang="en-US" sz="2000" dirty="0"/>
              <a:t>) rights                                                    </a:t>
            </a:r>
          </a:p>
          <a:p>
            <a:pPr marL="0" indent="0">
              <a:buNone/>
              <a:defRPr/>
            </a:pPr>
            <a:r>
              <a:rPr lang="en-US" altLang="en-US" sz="2000" dirty="0"/>
              <a:t>ii) choices                                               </a:t>
            </a:r>
          </a:p>
          <a:p>
            <a:pPr marL="0" indent="0">
              <a:buNone/>
              <a:defRPr/>
            </a:pPr>
            <a:r>
              <a:rPr lang="en-US" altLang="en-US" sz="2000" dirty="0"/>
              <a:t>iii) independence                                        </a:t>
            </a:r>
          </a:p>
          <a:p>
            <a:pPr marL="0" indent="0">
              <a:buNone/>
              <a:defRPr/>
            </a:pPr>
            <a:r>
              <a:rPr lang="en-US" altLang="en-US" sz="2000" dirty="0"/>
              <a:t>iv) inclusion</a:t>
            </a:r>
          </a:p>
          <a:p>
            <a:pPr>
              <a:defRPr/>
            </a:pPr>
            <a:r>
              <a:rPr lang="en-US" altLang="en-US" sz="2000" dirty="0"/>
              <a:t>Promotes the social model of disability </a:t>
            </a:r>
          </a:p>
          <a:p>
            <a:pPr>
              <a:defRPr/>
            </a:pPr>
            <a:r>
              <a:rPr lang="en-US" altLang="en-US" sz="2000" dirty="0"/>
              <a:t>Includes consultation with the individual in order to incorporate their views and aspirations </a:t>
            </a:r>
          </a:p>
          <a:p>
            <a:pPr>
              <a:defRPr/>
            </a:pPr>
            <a:r>
              <a:rPr lang="en-US" altLang="en-US" sz="2000" dirty="0"/>
              <a:t>Careful planning that focuses on: </a:t>
            </a:r>
          </a:p>
          <a:p>
            <a:pPr marL="0" indent="0">
              <a:buNone/>
              <a:defRPr/>
            </a:pPr>
            <a:r>
              <a:rPr lang="en-US" altLang="en-US" sz="2000" dirty="0" err="1"/>
              <a:t>i</a:t>
            </a:r>
            <a:r>
              <a:rPr lang="en-US" altLang="en-US" sz="2000" dirty="0"/>
              <a:t>) strengths</a:t>
            </a:r>
          </a:p>
          <a:p>
            <a:pPr marL="0" indent="0">
              <a:buNone/>
              <a:defRPr/>
            </a:pPr>
            <a:r>
              <a:rPr lang="en-US" altLang="en-US" sz="2000" dirty="0"/>
              <a:t>ii) likes                                               </a:t>
            </a:r>
          </a:p>
          <a:p>
            <a:pPr marL="0" indent="0">
              <a:buNone/>
              <a:defRPr/>
            </a:pPr>
            <a:r>
              <a:rPr lang="en-US" altLang="en-US" sz="2000" dirty="0"/>
              <a:t> iii) areas of difficulty                    </a:t>
            </a:r>
          </a:p>
          <a:p>
            <a:pPr marL="0" indent="0">
              <a:buNone/>
              <a:defRPr/>
            </a:pPr>
            <a:r>
              <a:rPr lang="en-US" altLang="en-US" sz="2000" dirty="0"/>
              <a:t>iv) support strategies</a:t>
            </a:r>
          </a:p>
          <a:p>
            <a:pPr>
              <a:defRPr/>
            </a:pPr>
            <a:endParaRPr lang="en-US" sz="2000" dirty="0"/>
          </a:p>
        </p:txBody>
      </p:sp>
    </p:spTree>
    <p:extLst>
      <p:ext uri="{BB962C8B-B14F-4D97-AF65-F5344CB8AC3E}">
        <p14:creationId xmlns:p14="http://schemas.microsoft.com/office/powerpoint/2010/main" val="2700309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5B1B-C992-944E-9D03-9986611F58EC}"/>
              </a:ext>
            </a:extLst>
          </p:cNvPr>
          <p:cNvSpPr>
            <a:spLocks noGrp="1"/>
          </p:cNvSpPr>
          <p:nvPr>
            <p:ph type="title"/>
          </p:nvPr>
        </p:nvSpPr>
        <p:spPr>
          <a:xfrm>
            <a:off x="607389" y="289074"/>
            <a:ext cx="7406640" cy="1017270"/>
          </a:xfrm>
        </p:spPr>
        <p:txBody>
          <a:bodyPr>
            <a:normAutofit fontScale="90000"/>
          </a:bodyPr>
          <a:lstStyle/>
          <a:p>
            <a:pPr eaLnBrk="1" hangingPunct="1">
              <a:defRPr/>
            </a:pPr>
            <a:br>
              <a:rPr lang="en-US" i="1" dirty="0">
                <a:solidFill>
                  <a:srgbClr val="002060"/>
                </a:solidFill>
                <a:latin typeface="+mn-lt"/>
              </a:rPr>
            </a:br>
            <a:r>
              <a:rPr lang="en-US" i="1" dirty="0">
                <a:solidFill>
                  <a:srgbClr val="002060"/>
                </a:solidFill>
                <a:latin typeface="+mn-lt"/>
              </a:rPr>
              <a:t>Person Centered Planning – the process</a:t>
            </a:r>
          </a:p>
        </p:txBody>
      </p:sp>
      <p:pic>
        <p:nvPicPr>
          <p:cNvPr id="11" name="Online Media 10" title="Person Centred Review Process in Wales">
            <a:hlinkClick r:id="" action="ppaction://media"/>
            <a:extLst>
              <a:ext uri="{FF2B5EF4-FFF2-40B4-BE49-F238E27FC236}">
                <a16:creationId xmlns:a16="http://schemas.microsoft.com/office/drawing/2014/main" id="{F4F16373-6D44-4B35-B424-62D16633E5FA}"/>
              </a:ext>
            </a:extLst>
          </p:cNvPr>
          <p:cNvPicPr>
            <a:picLocks noRot="1" noChangeAspect="1"/>
          </p:cNvPicPr>
          <p:nvPr>
            <a:videoFile r:link="rId1"/>
          </p:nvPr>
        </p:nvPicPr>
        <p:blipFill>
          <a:blip r:embed="rId4"/>
          <a:stretch>
            <a:fillRect/>
          </a:stretch>
        </p:blipFill>
        <p:spPr>
          <a:xfrm>
            <a:off x="1968476" y="1958009"/>
            <a:ext cx="4916791" cy="2777987"/>
          </a:xfrm>
          <a:prstGeom prst="rect">
            <a:avLst/>
          </a:prstGeom>
        </p:spPr>
      </p:pic>
    </p:spTree>
    <p:extLst>
      <p:ext uri="{BB962C8B-B14F-4D97-AF65-F5344CB8AC3E}">
        <p14:creationId xmlns:p14="http://schemas.microsoft.com/office/powerpoint/2010/main" val="31714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E2D1C6-4033-AA42-AC8A-2FE345B2BCC5}"/>
              </a:ext>
            </a:extLst>
          </p:cNvPr>
          <p:cNvSpPr>
            <a:spLocks noGrp="1"/>
          </p:cNvSpPr>
          <p:nvPr>
            <p:ph type="title"/>
          </p:nvPr>
        </p:nvSpPr>
        <p:spPr>
          <a:xfrm>
            <a:off x="619797" y="586855"/>
            <a:ext cx="3172575" cy="3387497"/>
          </a:xfrm>
        </p:spPr>
        <p:txBody>
          <a:bodyPr vert="horz" lIns="91440" tIns="45720" rIns="91440" bIns="45720" rtlCol="0" anchor="b">
            <a:normAutofit/>
          </a:bodyPr>
          <a:lstStyle/>
          <a:p>
            <a:pPr algn="r">
              <a:defRPr/>
            </a:pPr>
            <a:r>
              <a:rPr lang="en-US" sz="3500" kern="1200">
                <a:solidFill>
                  <a:srgbClr val="FFFFFF"/>
                </a:solidFill>
                <a:latin typeface="+mj-lt"/>
                <a:ea typeface="+mj-ea"/>
                <a:cs typeface="+mj-cs"/>
              </a:rPr>
              <a:t>Individual Development Plan</a:t>
            </a:r>
          </a:p>
        </p:txBody>
      </p:sp>
      <p:sp>
        <p:nvSpPr>
          <p:cNvPr id="3" name="Content Placeholder 2">
            <a:extLst>
              <a:ext uri="{FF2B5EF4-FFF2-40B4-BE49-F238E27FC236}">
                <a16:creationId xmlns:a16="http://schemas.microsoft.com/office/drawing/2014/main" id="{4B3D7E04-2191-D641-B919-796E686D5815}"/>
              </a:ext>
            </a:extLst>
          </p:cNvPr>
          <p:cNvSpPr>
            <a:spLocks noGrp="1"/>
          </p:cNvSpPr>
          <p:nvPr>
            <p:ph sz="half" idx="1"/>
          </p:nvPr>
        </p:nvSpPr>
        <p:spPr>
          <a:xfrm>
            <a:off x="4877368" y="649480"/>
            <a:ext cx="3646835" cy="5546047"/>
          </a:xfrm>
        </p:spPr>
        <p:txBody>
          <a:bodyPr vert="horz" lIns="91440" tIns="45720" rIns="91440" bIns="45720" rtlCol="0" anchor="ctr">
            <a:normAutofit/>
          </a:bodyPr>
          <a:lstStyle/>
          <a:p>
            <a:pPr>
              <a:defRPr/>
            </a:pPr>
            <a:r>
              <a:rPr lang="en-US" altLang="en-US" sz="2400"/>
              <a:t>Any child/young person (0-25) who has ALN and needs support that differs from or is additional to the provision as part of the usual or differentiated curriculum. </a:t>
            </a:r>
          </a:p>
          <a:p>
            <a:pPr>
              <a:defRPr/>
            </a:pPr>
            <a:r>
              <a:rPr lang="en-US" altLang="en-US" sz="2400"/>
              <a:t>Partnership between education, health and social services. </a:t>
            </a:r>
          </a:p>
          <a:p>
            <a:pPr>
              <a:defRPr/>
            </a:pPr>
            <a:r>
              <a:rPr lang="en-US" altLang="en-US" sz="2400"/>
              <a:t>Follows person-centered steps to structuring an agreed action plan (One Page Profile). </a:t>
            </a:r>
            <a:r>
              <a:rPr lang="en-US" sz="2400"/>
              <a:t>         </a:t>
            </a:r>
            <a:r>
              <a:rPr lang="en-US" sz="1700"/>
              <a:t>                                                                 (Welsh Government, 2021)</a:t>
            </a:r>
            <a:endParaRPr lang="en-US" sz="1700" dirty="0"/>
          </a:p>
        </p:txBody>
      </p:sp>
    </p:spTree>
    <p:extLst>
      <p:ext uri="{BB962C8B-B14F-4D97-AF65-F5344CB8AC3E}">
        <p14:creationId xmlns:p14="http://schemas.microsoft.com/office/powerpoint/2010/main" val="1262660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2D1C6-4033-AA42-AC8A-2FE345B2BCC5}"/>
              </a:ext>
            </a:extLst>
          </p:cNvPr>
          <p:cNvSpPr>
            <a:spLocks noGrp="1"/>
          </p:cNvSpPr>
          <p:nvPr>
            <p:ph type="title"/>
          </p:nvPr>
        </p:nvSpPr>
        <p:spPr>
          <a:xfrm>
            <a:off x="515125" y="591344"/>
            <a:ext cx="2400300" cy="5585619"/>
          </a:xfrm>
        </p:spPr>
        <p:txBody>
          <a:bodyPr vert="horz" lIns="91440" tIns="45720" rIns="91440" bIns="45720" rtlCol="0" anchor="ctr">
            <a:normAutofit/>
          </a:bodyPr>
          <a:lstStyle/>
          <a:p>
            <a:pPr>
              <a:defRPr/>
            </a:pPr>
            <a:r>
              <a:rPr lang="en-US" kern="1200">
                <a:solidFill>
                  <a:srgbClr val="FFFFFF"/>
                </a:solidFill>
                <a:latin typeface="+mj-lt"/>
                <a:ea typeface="+mj-ea"/>
                <a:cs typeface="+mj-cs"/>
              </a:rPr>
              <a:t>One Page Profiles Note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B3D7E04-2191-D641-B919-796E686D5815}"/>
              </a:ext>
            </a:extLst>
          </p:cNvPr>
          <p:cNvSpPr>
            <a:spLocks noGrp="1"/>
          </p:cNvSpPr>
          <p:nvPr>
            <p:ph sz="half" idx="1"/>
          </p:nvPr>
        </p:nvSpPr>
        <p:spPr>
          <a:xfrm>
            <a:off x="3335481" y="591344"/>
            <a:ext cx="5179868" cy="5585619"/>
          </a:xfrm>
        </p:spPr>
        <p:txBody>
          <a:bodyPr vert="horz" lIns="91440" tIns="45720" rIns="91440" bIns="45720" rtlCol="0" anchor="ctr">
            <a:normAutofit/>
          </a:bodyPr>
          <a:lstStyle/>
          <a:p>
            <a:pPr marL="0" indent="0">
              <a:buNone/>
              <a:defRPr/>
            </a:pPr>
            <a:r>
              <a:rPr lang="en-US" altLang="en-US" i="1" dirty="0" err="1"/>
              <a:t>i</a:t>
            </a:r>
            <a:r>
              <a:rPr lang="en-US" altLang="en-US" i="1" dirty="0"/>
              <a:t>)  What?                                                                            ii) Who?                                                                             iii) When?                                                            iv)Success criteria</a:t>
            </a:r>
          </a:p>
          <a:p>
            <a:pPr marL="0">
              <a:defRPr/>
            </a:pPr>
            <a:r>
              <a:rPr lang="en-US" altLang="en-US" i="1" dirty="0"/>
              <a:t>Review date </a:t>
            </a:r>
          </a:p>
          <a:p>
            <a:pPr marL="0" indent="0">
              <a:buNone/>
              <a:defRPr/>
            </a:pPr>
            <a:r>
              <a:rPr lang="en-US" altLang="en-US" i="1" dirty="0"/>
              <a:t>(at least every 6 months)</a:t>
            </a:r>
          </a:p>
          <a:p>
            <a:pPr marL="0" indent="0">
              <a:buNone/>
              <a:defRPr/>
            </a:pPr>
            <a:endParaRPr lang="en-US" dirty="0"/>
          </a:p>
        </p:txBody>
      </p:sp>
    </p:spTree>
    <p:extLst>
      <p:ext uri="{BB962C8B-B14F-4D97-AF65-F5344CB8AC3E}">
        <p14:creationId xmlns:p14="http://schemas.microsoft.com/office/powerpoint/2010/main" val="5910128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1ED1E53-E459-EE4A-B08F-EA6935DE809E}"/>
              </a:ext>
            </a:extLst>
          </p:cNvPr>
          <p:cNvSpPr>
            <a:spLocks noGrp="1"/>
          </p:cNvSpPr>
          <p:nvPr>
            <p:ph type="title"/>
          </p:nvPr>
        </p:nvSpPr>
        <p:spPr>
          <a:xfrm>
            <a:off x="475727" y="215745"/>
            <a:ext cx="5797296" cy="891540"/>
          </a:xfrm>
        </p:spPr>
        <p:txBody>
          <a:bodyPr>
            <a:normAutofit fontScale="90000"/>
          </a:bodyPr>
          <a:lstStyle/>
          <a:p>
            <a:pPr>
              <a:defRPr/>
            </a:pPr>
            <a:br>
              <a:rPr lang="en-US" i="1" dirty="0">
                <a:solidFill>
                  <a:srgbClr val="002060"/>
                </a:solidFill>
              </a:rPr>
            </a:br>
            <a:r>
              <a:rPr lang="en-US" dirty="0">
                <a:solidFill>
                  <a:srgbClr val="002060"/>
                </a:solidFill>
              </a:rPr>
              <a:t>Setting Targets</a:t>
            </a:r>
          </a:p>
        </p:txBody>
      </p:sp>
      <p:sp>
        <p:nvSpPr>
          <p:cNvPr id="4" name="Rectangle 3"/>
          <p:cNvSpPr/>
          <p:nvPr/>
        </p:nvSpPr>
        <p:spPr>
          <a:xfrm>
            <a:off x="3318778" y="4820357"/>
            <a:ext cx="2559788" cy="49441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R -  Relevant</a:t>
            </a:r>
          </a:p>
        </p:txBody>
      </p:sp>
      <p:sp>
        <p:nvSpPr>
          <p:cNvPr id="7" name="Rectangle 6"/>
          <p:cNvSpPr/>
          <p:nvPr/>
        </p:nvSpPr>
        <p:spPr>
          <a:xfrm>
            <a:off x="814587" y="1826471"/>
            <a:ext cx="2366763" cy="581068"/>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M - Measurable</a:t>
            </a:r>
          </a:p>
        </p:txBody>
      </p:sp>
      <p:sp>
        <p:nvSpPr>
          <p:cNvPr id="10" name="Rectangle 9"/>
          <p:cNvSpPr/>
          <p:nvPr/>
        </p:nvSpPr>
        <p:spPr>
          <a:xfrm>
            <a:off x="1296954" y="3323414"/>
            <a:ext cx="2559788" cy="49441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A - Achievable</a:t>
            </a:r>
          </a:p>
        </p:txBody>
      </p:sp>
      <p:sp>
        <p:nvSpPr>
          <p:cNvPr id="11" name="Rectangle 10"/>
          <p:cNvSpPr/>
          <p:nvPr/>
        </p:nvSpPr>
        <p:spPr>
          <a:xfrm>
            <a:off x="5535580" y="3707793"/>
            <a:ext cx="2559788" cy="49441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S - Specific</a:t>
            </a:r>
          </a:p>
        </p:txBody>
      </p:sp>
      <p:sp>
        <p:nvSpPr>
          <p:cNvPr id="12" name="Rectangle 11"/>
          <p:cNvSpPr/>
          <p:nvPr/>
        </p:nvSpPr>
        <p:spPr>
          <a:xfrm>
            <a:off x="6059453" y="2407539"/>
            <a:ext cx="2559788" cy="49441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T - Timely</a:t>
            </a:r>
          </a:p>
        </p:txBody>
      </p:sp>
    </p:spTree>
    <p:extLst>
      <p:ext uri="{BB962C8B-B14F-4D97-AF65-F5344CB8AC3E}">
        <p14:creationId xmlns:p14="http://schemas.microsoft.com/office/powerpoint/2010/main" val="2689763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P spid="11"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396" y="303977"/>
            <a:ext cx="7406640" cy="737273"/>
          </a:xfrm>
        </p:spPr>
        <p:txBody>
          <a:bodyPr/>
          <a:lstStyle/>
          <a:p>
            <a:r>
              <a:rPr lang="en-GB" i="1" dirty="0"/>
              <a:t>Your turn!</a:t>
            </a:r>
          </a:p>
        </p:txBody>
      </p:sp>
      <p:sp>
        <p:nvSpPr>
          <p:cNvPr id="5" name="TextBox 4"/>
          <p:cNvSpPr txBox="1"/>
          <p:nvPr/>
        </p:nvSpPr>
        <p:spPr>
          <a:xfrm>
            <a:off x="374659" y="1694713"/>
            <a:ext cx="8275017" cy="3831818"/>
          </a:xfrm>
          <a:prstGeom prst="rect">
            <a:avLst/>
          </a:prstGeom>
          <a:noFill/>
          <a:ln w="38100">
            <a:solidFill>
              <a:schemeClr val="tx1"/>
            </a:solidFill>
          </a:ln>
        </p:spPr>
        <p:txBody>
          <a:bodyPr wrap="square" rtlCol="0">
            <a:spAutoFit/>
          </a:bodyPr>
          <a:lstStyle/>
          <a:p>
            <a:pPr algn="ctr"/>
            <a:r>
              <a:rPr lang="en-GB" sz="1350" dirty="0"/>
              <a:t>My One Page Profile</a:t>
            </a:r>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p:txBody>
      </p:sp>
      <p:sp>
        <p:nvSpPr>
          <p:cNvPr id="6" name="TextBox 5"/>
          <p:cNvSpPr txBox="1"/>
          <p:nvPr/>
        </p:nvSpPr>
        <p:spPr>
          <a:xfrm>
            <a:off x="728331" y="2064045"/>
            <a:ext cx="1493875" cy="1546577"/>
          </a:xfrm>
          <a:prstGeom prst="rect">
            <a:avLst/>
          </a:prstGeom>
          <a:noFill/>
          <a:ln w="19050">
            <a:solidFill>
              <a:schemeClr val="tx1"/>
            </a:solidFill>
          </a:ln>
        </p:spPr>
        <p:txBody>
          <a:bodyPr wrap="square" rtlCol="0">
            <a:spAutoFit/>
          </a:bodyPr>
          <a:lstStyle/>
          <a:p>
            <a:r>
              <a:rPr lang="en-GB" sz="1350" dirty="0"/>
              <a:t>This is me:</a:t>
            </a:r>
          </a:p>
          <a:p>
            <a:endParaRPr lang="en-GB" sz="1350" dirty="0"/>
          </a:p>
          <a:p>
            <a:endParaRPr lang="en-GB" sz="1350" dirty="0"/>
          </a:p>
          <a:p>
            <a:endParaRPr lang="en-GB" sz="1350" dirty="0"/>
          </a:p>
          <a:p>
            <a:endParaRPr lang="en-GB" sz="1350" dirty="0"/>
          </a:p>
          <a:p>
            <a:endParaRPr lang="en-GB" sz="1350" dirty="0"/>
          </a:p>
          <a:p>
            <a:r>
              <a:rPr lang="en-GB" sz="1350" dirty="0"/>
              <a:t>:</a:t>
            </a:r>
          </a:p>
        </p:txBody>
      </p:sp>
      <p:sp>
        <p:nvSpPr>
          <p:cNvPr id="7" name="TextBox 6"/>
          <p:cNvSpPr txBox="1"/>
          <p:nvPr/>
        </p:nvSpPr>
        <p:spPr>
          <a:xfrm>
            <a:off x="6584212" y="2013541"/>
            <a:ext cx="1509824" cy="1546577"/>
          </a:xfrm>
          <a:prstGeom prst="rect">
            <a:avLst/>
          </a:prstGeom>
          <a:noFill/>
          <a:ln w="19050">
            <a:solidFill>
              <a:schemeClr val="tx1"/>
            </a:solidFill>
          </a:ln>
        </p:spPr>
        <p:txBody>
          <a:bodyPr wrap="square" rtlCol="0">
            <a:spAutoFit/>
          </a:bodyPr>
          <a:lstStyle/>
          <a:p>
            <a:r>
              <a:rPr lang="en-GB" sz="1350" dirty="0"/>
              <a:t>Name:</a:t>
            </a:r>
          </a:p>
          <a:p>
            <a:endParaRPr lang="en-GB" sz="1350" dirty="0"/>
          </a:p>
          <a:p>
            <a:endParaRPr lang="en-GB" sz="1350" dirty="0"/>
          </a:p>
          <a:p>
            <a:endParaRPr lang="en-GB" sz="1350" dirty="0"/>
          </a:p>
          <a:p>
            <a:r>
              <a:rPr lang="en-GB" sz="1350" dirty="0"/>
              <a:t>Date of birth:</a:t>
            </a:r>
          </a:p>
          <a:p>
            <a:endParaRPr lang="en-GB" sz="1350" dirty="0"/>
          </a:p>
          <a:p>
            <a:endParaRPr lang="en-GB" sz="1350" dirty="0"/>
          </a:p>
        </p:txBody>
      </p:sp>
      <p:sp>
        <p:nvSpPr>
          <p:cNvPr id="9" name="TextBox 8"/>
          <p:cNvSpPr txBox="1"/>
          <p:nvPr/>
        </p:nvSpPr>
        <p:spPr>
          <a:xfrm>
            <a:off x="2860158" y="2329859"/>
            <a:ext cx="3487479" cy="1338828"/>
          </a:xfrm>
          <a:prstGeom prst="rect">
            <a:avLst/>
          </a:prstGeom>
          <a:noFill/>
          <a:ln w="19050">
            <a:solidFill>
              <a:schemeClr val="tx1"/>
            </a:solidFill>
          </a:ln>
        </p:spPr>
        <p:txBody>
          <a:bodyPr wrap="square" rtlCol="0">
            <a:spAutoFit/>
          </a:bodyPr>
          <a:lstStyle/>
          <a:p>
            <a:pPr algn="ctr"/>
            <a:r>
              <a:rPr lang="en-GB" sz="1350" dirty="0"/>
              <a:t>What’s important to me?</a:t>
            </a:r>
          </a:p>
          <a:p>
            <a:pPr algn="ctr"/>
            <a:endParaRPr lang="en-GB" sz="1350" dirty="0"/>
          </a:p>
          <a:p>
            <a:pPr algn="ctr"/>
            <a:endParaRPr lang="en-GB" sz="1350" dirty="0"/>
          </a:p>
          <a:p>
            <a:pPr algn="ctr"/>
            <a:endParaRPr lang="en-GB" sz="1350" dirty="0"/>
          </a:p>
          <a:p>
            <a:pPr algn="ctr"/>
            <a:endParaRPr lang="en-GB" sz="1350" dirty="0"/>
          </a:p>
          <a:p>
            <a:pPr algn="ctr"/>
            <a:endParaRPr lang="en-GB" sz="1350" dirty="0"/>
          </a:p>
        </p:txBody>
      </p:sp>
      <p:sp>
        <p:nvSpPr>
          <p:cNvPr id="10" name="TextBox 9"/>
          <p:cNvSpPr txBox="1"/>
          <p:nvPr/>
        </p:nvSpPr>
        <p:spPr>
          <a:xfrm>
            <a:off x="4661462" y="4002053"/>
            <a:ext cx="3487479" cy="1338828"/>
          </a:xfrm>
          <a:prstGeom prst="rect">
            <a:avLst/>
          </a:prstGeom>
          <a:noFill/>
          <a:ln w="19050">
            <a:solidFill>
              <a:schemeClr val="tx1"/>
            </a:solidFill>
          </a:ln>
        </p:spPr>
        <p:txBody>
          <a:bodyPr wrap="square" rtlCol="0">
            <a:spAutoFit/>
          </a:bodyPr>
          <a:lstStyle/>
          <a:p>
            <a:pPr algn="ctr"/>
            <a:r>
              <a:rPr lang="en-GB" sz="1350" dirty="0"/>
              <a:t>What do I need to support me?</a:t>
            </a:r>
          </a:p>
          <a:p>
            <a:pPr algn="ctr"/>
            <a:endParaRPr lang="en-GB" sz="1350" dirty="0"/>
          </a:p>
          <a:p>
            <a:pPr algn="ctr"/>
            <a:endParaRPr lang="en-GB" sz="1350" dirty="0"/>
          </a:p>
          <a:p>
            <a:pPr algn="ctr"/>
            <a:endParaRPr lang="en-GB" sz="1350" dirty="0"/>
          </a:p>
          <a:p>
            <a:pPr algn="ctr"/>
            <a:endParaRPr lang="en-GB" sz="1350" dirty="0"/>
          </a:p>
          <a:p>
            <a:pPr algn="ctr"/>
            <a:endParaRPr lang="en-GB" sz="1350" dirty="0"/>
          </a:p>
        </p:txBody>
      </p:sp>
      <p:sp>
        <p:nvSpPr>
          <p:cNvPr id="11" name="TextBox 10"/>
          <p:cNvSpPr txBox="1"/>
          <p:nvPr/>
        </p:nvSpPr>
        <p:spPr>
          <a:xfrm>
            <a:off x="842630" y="4058288"/>
            <a:ext cx="3487479" cy="1338828"/>
          </a:xfrm>
          <a:prstGeom prst="rect">
            <a:avLst/>
          </a:prstGeom>
          <a:noFill/>
          <a:ln w="19050">
            <a:solidFill>
              <a:schemeClr val="tx1"/>
            </a:solidFill>
          </a:ln>
        </p:spPr>
        <p:txBody>
          <a:bodyPr wrap="square" rtlCol="0">
            <a:spAutoFit/>
          </a:bodyPr>
          <a:lstStyle/>
          <a:p>
            <a:pPr algn="ctr"/>
            <a:r>
              <a:rPr lang="en-GB" sz="1350" dirty="0"/>
              <a:t>What do others like and admire about me?</a:t>
            </a:r>
          </a:p>
          <a:p>
            <a:pPr algn="ctr"/>
            <a:endParaRPr lang="en-GB" sz="1350" dirty="0"/>
          </a:p>
          <a:p>
            <a:pPr algn="ctr"/>
            <a:endParaRPr lang="en-GB" sz="1350" dirty="0"/>
          </a:p>
          <a:p>
            <a:pPr algn="ctr"/>
            <a:endParaRPr lang="en-GB" sz="1350" dirty="0"/>
          </a:p>
          <a:p>
            <a:pPr algn="ctr"/>
            <a:endParaRPr lang="en-GB" sz="1350" dirty="0"/>
          </a:p>
          <a:p>
            <a:pPr algn="ctr"/>
            <a:endParaRPr lang="en-GB" sz="1350" dirty="0"/>
          </a:p>
        </p:txBody>
      </p:sp>
    </p:spTree>
    <p:extLst>
      <p:ext uri="{BB962C8B-B14F-4D97-AF65-F5344CB8AC3E}">
        <p14:creationId xmlns:p14="http://schemas.microsoft.com/office/powerpoint/2010/main" val="3341133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557188"/>
            <a:ext cx="7886700" cy="1133499"/>
          </a:xfrm>
        </p:spPr>
        <p:txBody>
          <a:bodyPr vert="horz" lIns="91440" tIns="45720" rIns="91440" bIns="45720" rtlCol="0" anchor="ctr">
            <a:normAutofit/>
          </a:bodyPr>
          <a:lstStyle/>
          <a:p>
            <a:pPr algn="ctr"/>
            <a:r>
              <a:rPr lang="en-US" sz="4500" kern="1200">
                <a:solidFill>
                  <a:schemeClr val="tx1"/>
                </a:solidFill>
                <a:latin typeface="+mj-lt"/>
                <a:ea typeface="+mj-ea"/>
                <a:cs typeface="+mj-cs"/>
              </a:rPr>
              <a:t>Personalised learning</a:t>
            </a:r>
          </a:p>
        </p:txBody>
      </p:sp>
      <p:graphicFrame>
        <p:nvGraphicFramePr>
          <p:cNvPr id="8" name="Content Placeholder 4">
            <a:extLst>
              <a:ext uri="{FF2B5EF4-FFF2-40B4-BE49-F238E27FC236}">
                <a16:creationId xmlns:a16="http://schemas.microsoft.com/office/drawing/2014/main" id="{FB4FE78C-36A9-4155-A752-D12C9476EA50}"/>
              </a:ext>
            </a:extLst>
          </p:cNvPr>
          <p:cNvGraphicFramePr>
            <a:graphicFrameLocks noGrp="1"/>
          </p:cNvGraphicFramePr>
          <p:nvPr>
            <p:ph sz="half" idx="1"/>
            <p:extLst>
              <p:ext uri="{D42A27DB-BD31-4B8C-83A1-F6EECF244321}">
                <p14:modId xmlns:p14="http://schemas.microsoft.com/office/powerpoint/2010/main" val="3570400971"/>
              </p:ext>
            </p:extLst>
          </p:nvPr>
        </p:nvGraphicFramePr>
        <p:xfrm>
          <a:off x="628649" y="1519084"/>
          <a:ext cx="8109769" cy="4662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3735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0" y="321734"/>
            <a:ext cx="8178799" cy="1135737"/>
          </a:xfrm>
        </p:spPr>
        <p:txBody>
          <a:bodyPr vert="horz" lIns="91440" tIns="45720" rIns="91440" bIns="45720" rtlCol="0" anchor="ctr">
            <a:normAutofit/>
          </a:bodyPr>
          <a:lstStyle/>
          <a:p>
            <a:r>
              <a:rPr lang="en-US" sz="3600" kern="1200" dirty="0">
                <a:solidFill>
                  <a:schemeClr val="tx1"/>
                </a:solidFill>
                <a:latin typeface="+mj-lt"/>
                <a:ea typeface="+mj-ea"/>
                <a:cs typeface="+mj-cs"/>
              </a:rPr>
              <a:t>Support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p:cNvGraphicFramePr/>
          <p:nvPr>
            <p:extLst>
              <p:ext uri="{D42A27DB-BD31-4B8C-83A1-F6EECF244321}">
                <p14:modId xmlns:p14="http://schemas.microsoft.com/office/powerpoint/2010/main" val="1244036738"/>
              </p:ext>
            </p:extLst>
          </p:nvPr>
        </p:nvGraphicFramePr>
        <p:xfrm>
          <a:off x="132735" y="1386348"/>
          <a:ext cx="8759993" cy="4885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7909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Rectangle 2"/>
          <p:cNvSpPr>
            <a:spLocks noGrp="1" noChangeArrowheads="1"/>
          </p:cNvSpPr>
          <p:nvPr>
            <p:ph type="title"/>
          </p:nvPr>
        </p:nvSpPr>
        <p:spPr>
          <a:xfrm>
            <a:off x="350041" y="586855"/>
            <a:ext cx="2401025" cy="3387497"/>
          </a:xfrm>
        </p:spPr>
        <p:txBody>
          <a:bodyPr vert="horz" lIns="91440" tIns="45720" rIns="91440" bIns="45720" rtlCol="0" anchor="b">
            <a:normAutofit/>
          </a:bodyPr>
          <a:lstStyle/>
          <a:p>
            <a:pPr algn="r"/>
            <a:r>
              <a:rPr lang="en-US" altLang="en-US" sz="3500" kern="1200">
                <a:solidFill>
                  <a:srgbClr val="FFFFFF"/>
                </a:solidFill>
                <a:latin typeface="+mj-lt"/>
                <a:ea typeface="+mj-ea"/>
                <a:cs typeface="+mj-cs"/>
              </a:rPr>
              <a:t>Obligations for schools</a:t>
            </a:r>
          </a:p>
        </p:txBody>
      </p:sp>
      <p:sp>
        <p:nvSpPr>
          <p:cNvPr id="2" name="Content Placeholder 1"/>
          <p:cNvSpPr>
            <a:spLocks noGrp="1"/>
          </p:cNvSpPr>
          <p:nvPr>
            <p:ph sz="half" idx="1"/>
          </p:nvPr>
        </p:nvSpPr>
        <p:spPr>
          <a:xfrm>
            <a:off x="3607694" y="649480"/>
            <a:ext cx="4916510" cy="5546047"/>
          </a:xfrm>
        </p:spPr>
        <p:txBody>
          <a:bodyPr vert="horz" lIns="91440" tIns="45720" rIns="91440" bIns="45720" rtlCol="0" anchor="ctr">
            <a:normAutofit/>
          </a:bodyPr>
          <a:lstStyle/>
          <a:p>
            <a:pPr>
              <a:defRPr/>
            </a:pPr>
            <a:r>
              <a:rPr lang="en-US" altLang="en-US" sz="2400" dirty="0"/>
              <a:t>Schools have a responsibility to provide a broad and balanced curriculum for all learners</a:t>
            </a:r>
          </a:p>
          <a:p>
            <a:pPr>
              <a:defRPr/>
            </a:pPr>
            <a:r>
              <a:rPr lang="en-US" altLang="en-US" sz="2400" dirty="0"/>
              <a:t>The curriculum is the starting point for planning e.g., Routes for Learning  </a:t>
            </a:r>
          </a:p>
          <a:p>
            <a:pPr>
              <a:defRPr/>
            </a:pPr>
            <a:r>
              <a:rPr lang="en-US" altLang="en-US" sz="2400" dirty="0"/>
              <a:t>Provide a curriculum that meets the needs of  individual learners as well as that of groups of learners </a:t>
            </a:r>
          </a:p>
          <a:p>
            <a:pPr>
              <a:defRPr/>
            </a:pPr>
            <a:r>
              <a:rPr lang="en-US" altLang="en-US" sz="2400" dirty="0"/>
              <a:t>Teachers have a right to adapt the curriculum to provide work that is suitable, appropriate and challenging for every learner</a:t>
            </a:r>
          </a:p>
          <a:p>
            <a:pPr marL="0" indent="0">
              <a:buNone/>
            </a:pPr>
            <a:endParaRPr lang="en-US" sz="1700" dirty="0"/>
          </a:p>
        </p:txBody>
      </p:sp>
    </p:spTree>
    <p:extLst>
      <p:ext uri="{BB962C8B-B14F-4D97-AF65-F5344CB8AC3E}">
        <p14:creationId xmlns:p14="http://schemas.microsoft.com/office/powerpoint/2010/main" val="4147335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0D05D2D-CB6A-431B-BE4A-2A7FCC9FA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56"/>
            <a:ext cx="9144000" cy="6869256"/>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ounded Rectangle 5">
            <a:extLst>
              <a:ext uri="{FF2B5EF4-FFF2-40B4-BE49-F238E27FC236}">
                <a16:creationId xmlns:a16="http://schemas.microsoft.com/office/drawing/2014/main" id="{E84CD6E5-269B-4A44-867D-78DBB4DFF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090" y="990600"/>
            <a:ext cx="7703820" cy="43053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438" y="1355725"/>
            <a:ext cx="7219950" cy="35750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0" name="Rectangle 6"/>
          <p:cNvSpPr>
            <a:spLocks noChangeArrowheads="1"/>
          </p:cNvSpPr>
          <p:nvPr/>
        </p:nvSpPr>
        <p:spPr bwMode="auto">
          <a:xfrm>
            <a:off x="960438" y="4216400"/>
            <a:ext cx="7219950" cy="714375"/>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lgn="ctr">
              <a:spcBef>
                <a:spcPct val="0"/>
              </a:spcBef>
              <a:spcAft>
                <a:spcPts val="600"/>
              </a:spcAft>
              <a:buClrTx/>
              <a:buFontTx/>
              <a:buNone/>
            </a:pPr>
            <a:r>
              <a:rPr lang="en-US" altLang="en-US" sz="1300">
                <a:solidFill>
                  <a:srgbClr val="FFFFFF"/>
                </a:solidFill>
                <a:latin typeface="Tahoma" panose="020B0604030504040204" pitchFamily="34" charset="0"/>
              </a:rPr>
              <a:t>(https://teachsen.files.wordpress.com/2015/10/img_0663.jpg)</a:t>
            </a:r>
          </a:p>
        </p:txBody>
      </p:sp>
      <p:sp>
        <p:nvSpPr>
          <p:cNvPr id="5" name="Title 4"/>
          <p:cNvSpPr>
            <a:spLocks noGrp="1"/>
          </p:cNvSpPr>
          <p:nvPr>
            <p:ph type="title"/>
          </p:nvPr>
        </p:nvSpPr>
        <p:spPr>
          <a:xfrm>
            <a:off x="677060" y="625474"/>
            <a:ext cx="7703820" cy="936626"/>
          </a:xfrm>
        </p:spPr>
        <p:txBody>
          <a:bodyPr vert="horz" lIns="91440" tIns="45720" rIns="91440" bIns="45720" rtlCol="0" anchor="ctr">
            <a:normAutofit fontScale="90000"/>
          </a:bodyPr>
          <a:lstStyle/>
          <a:p>
            <a:pPr algn="ctr">
              <a:defRPr/>
            </a:pPr>
            <a:br>
              <a:rPr lang="en-US" sz="1900" kern="1200" dirty="0">
                <a:solidFill>
                  <a:schemeClr val="tx1">
                    <a:lumMod val="75000"/>
                    <a:lumOff val="25000"/>
                  </a:schemeClr>
                </a:solidFill>
                <a:latin typeface="+mj-lt"/>
                <a:ea typeface="+mj-ea"/>
                <a:cs typeface="+mj-cs"/>
              </a:rPr>
            </a:br>
            <a:br>
              <a:rPr lang="en-US" sz="1900" kern="1200" dirty="0">
                <a:solidFill>
                  <a:schemeClr val="tx1">
                    <a:lumMod val="75000"/>
                    <a:lumOff val="25000"/>
                  </a:schemeClr>
                </a:solidFill>
                <a:latin typeface="+mj-lt"/>
                <a:ea typeface="+mj-ea"/>
                <a:cs typeface="+mj-cs"/>
              </a:rPr>
            </a:br>
            <a:r>
              <a:rPr lang="en-US" sz="3200" kern="1200" dirty="0">
                <a:solidFill>
                  <a:schemeClr val="tx1">
                    <a:lumMod val="75000"/>
                    <a:lumOff val="25000"/>
                  </a:schemeClr>
                </a:solidFill>
                <a:latin typeface="+mj-lt"/>
                <a:ea typeface="+mj-ea"/>
                <a:cs typeface="+mj-cs"/>
              </a:rPr>
              <a:t>Plenary</a:t>
            </a:r>
            <a:br>
              <a:rPr lang="en-US" sz="1900" kern="1200" dirty="0">
                <a:solidFill>
                  <a:schemeClr val="tx1">
                    <a:lumMod val="75000"/>
                    <a:lumOff val="25000"/>
                  </a:schemeClr>
                </a:solidFill>
                <a:latin typeface="+mj-lt"/>
                <a:ea typeface="+mj-ea"/>
                <a:cs typeface="+mj-cs"/>
              </a:rPr>
            </a:br>
            <a:endParaRPr lang="en-US" sz="1900" kern="1200" dirty="0">
              <a:solidFill>
                <a:schemeClr val="tx1">
                  <a:lumMod val="75000"/>
                  <a:lumOff val="25000"/>
                </a:schemeClr>
              </a:solidFill>
              <a:latin typeface="+mj-lt"/>
              <a:ea typeface="+mj-ea"/>
              <a:cs typeface="+mj-cs"/>
            </a:endParaRPr>
          </a:p>
        </p:txBody>
      </p:sp>
    </p:spTree>
    <p:extLst>
      <p:ext uri="{BB962C8B-B14F-4D97-AF65-F5344CB8AC3E}">
        <p14:creationId xmlns:p14="http://schemas.microsoft.com/office/powerpoint/2010/main" val="31771568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vert="horz" lIns="91440" tIns="45720" rIns="91440" bIns="45720" rtlCol="0" anchor="ctr">
            <a:normAutofit/>
          </a:bodyPr>
          <a:lstStyle/>
          <a:p>
            <a:r>
              <a:rPr lang="en-US" sz="3500" kern="1200" dirty="0">
                <a:solidFill>
                  <a:srgbClr val="FFFFFF"/>
                </a:solidFill>
                <a:latin typeface="+mj-lt"/>
                <a:ea typeface="+mj-ea"/>
                <a:cs typeface="+mj-cs"/>
              </a:rPr>
              <a:t>Directed Task 1</a:t>
            </a:r>
          </a:p>
        </p:txBody>
      </p:sp>
      <p:sp>
        <p:nvSpPr>
          <p:cNvPr id="4" name="Content Placeholder 3"/>
          <p:cNvSpPr>
            <a:spLocks noGrp="1"/>
          </p:cNvSpPr>
          <p:nvPr>
            <p:ph sz="half" idx="1"/>
          </p:nvPr>
        </p:nvSpPr>
        <p:spPr>
          <a:xfrm>
            <a:off x="1025718" y="2490436"/>
            <a:ext cx="7281746" cy="4097933"/>
          </a:xfrm>
        </p:spPr>
        <p:txBody>
          <a:bodyPr vert="horz" lIns="91440" tIns="45720" rIns="91440" bIns="45720" rtlCol="0" anchor="ctr">
            <a:normAutofit fontScale="92500"/>
          </a:bodyPr>
          <a:lstStyle/>
          <a:p>
            <a:pPr marL="0" indent="0">
              <a:buNone/>
            </a:pPr>
            <a:r>
              <a:rPr lang="en-US" sz="1800" b="1" u="sng" dirty="0" err="1"/>
              <a:t>Coedcae</a:t>
            </a:r>
            <a:r>
              <a:rPr lang="en-US" sz="1800" b="1" u="sng" dirty="0"/>
              <a:t> School</a:t>
            </a:r>
          </a:p>
          <a:p>
            <a:pPr marL="34290"/>
            <a:r>
              <a:rPr lang="en-US" sz="1800" dirty="0">
                <a:hlinkClick r:id="rId3"/>
              </a:rPr>
              <a:t>https://www.estyn.gov.wales/effective-practice/highly-effective-graduated-response-promotes-inclusion-successfully?_ga=2.164143800.604800973.1599749680-78121262.1599749680</a:t>
            </a:r>
            <a:endParaRPr lang="en-US" sz="1800" dirty="0"/>
          </a:p>
          <a:p>
            <a:pPr marL="0" indent="0">
              <a:buNone/>
            </a:pPr>
            <a:r>
              <a:rPr lang="en-US" sz="1800" b="1" dirty="0"/>
              <a:t>Bae </a:t>
            </a:r>
            <a:r>
              <a:rPr lang="en-US" sz="1800" b="1" dirty="0" err="1"/>
              <a:t>Baglan</a:t>
            </a:r>
            <a:r>
              <a:rPr lang="en-US" sz="1800" b="1" dirty="0"/>
              <a:t> School</a:t>
            </a:r>
          </a:p>
          <a:p>
            <a:pPr marL="34290"/>
            <a:r>
              <a:rPr lang="en-US" sz="1800" dirty="0">
                <a:hlinkClick r:id="rId4"/>
              </a:rPr>
              <a:t>https://www.estyn.gov.wales/effective-practice/creating-pupil-support-network?_ga=2.163095355.604800973.1599749680-784121262.1599749680</a:t>
            </a:r>
            <a:endParaRPr lang="en-US" sz="1800" dirty="0"/>
          </a:p>
          <a:p>
            <a:pPr marL="0" indent="0">
              <a:buNone/>
            </a:pPr>
            <a:r>
              <a:rPr lang="en-GB" sz="1800" b="1" baseline="0" dirty="0"/>
              <a:t>Reflective questions for consideration:</a:t>
            </a:r>
          </a:p>
          <a:p>
            <a:r>
              <a:rPr lang="en-GB" sz="1800" baseline="0" dirty="0"/>
              <a:t>What exactly are the excellent examples of inclusive practice outlined here? </a:t>
            </a:r>
          </a:p>
          <a:p>
            <a:r>
              <a:rPr lang="en-GB" sz="1800" baseline="0" dirty="0"/>
              <a:t>Are there any key points here that you would take into your own practice in school?</a:t>
            </a:r>
          </a:p>
          <a:p>
            <a:r>
              <a:rPr lang="en-GB" sz="1800" baseline="0" dirty="0"/>
              <a:t>What do you think would be the key challenges for you in implementing inclusive practice?</a:t>
            </a:r>
          </a:p>
          <a:p>
            <a:pPr marL="0" indent="0">
              <a:buNone/>
            </a:pPr>
            <a:endParaRPr lang="en-US" sz="1400" dirty="0"/>
          </a:p>
        </p:txBody>
      </p:sp>
    </p:spTree>
    <p:extLst>
      <p:ext uri="{BB962C8B-B14F-4D97-AF65-F5344CB8AC3E}">
        <p14:creationId xmlns:p14="http://schemas.microsoft.com/office/powerpoint/2010/main" val="2050477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E35AD-C3F2-4571-9F1F-D87DD4F8023F}"/>
              </a:ext>
            </a:extLst>
          </p:cNvPr>
          <p:cNvSpPr>
            <a:spLocks noGrp="1"/>
          </p:cNvSpPr>
          <p:nvPr>
            <p:ph type="title"/>
          </p:nvPr>
        </p:nvSpPr>
        <p:spPr/>
        <p:txBody>
          <a:bodyPr/>
          <a:lstStyle/>
          <a:p>
            <a:r>
              <a:rPr lang="en-GB" dirty="0"/>
              <a:t>Directed Task 2</a:t>
            </a:r>
          </a:p>
        </p:txBody>
      </p:sp>
      <p:pic>
        <p:nvPicPr>
          <p:cNvPr id="1026" name="Picture 2" descr="TV Acronym Buster ">
            <a:extLst>
              <a:ext uri="{FF2B5EF4-FFF2-40B4-BE49-F238E27FC236}">
                <a16:creationId xmlns:a16="http://schemas.microsoft.com/office/drawing/2014/main" id="{E3E9E907-E30D-494E-AF93-489C1A2847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02056">
            <a:off x="5265336" y="834835"/>
            <a:ext cx="3015238" cy="1711707"/>
          </a:xfrm>
          <a:prstGeom prst="rect">
            <a:avLst/>
          </a:prstGeom>
          <a:noFill/>
          <a:extLst>
            <a:ext uri="{909E8E84-426E-40DD-AFC4-6F175D3DCCD1}">
              <a14:hiddenFill xmlns:a14="http://schemas.microsoft.com/office/drawing/2010/main">
                <a:solidFill>
                  <a:srgbClr val="FFFFFF"/>
                </a:solidFill>
              </a14:hiddenFill>
            </a:ext>
          </a:extLst>
        </p:spPr>
      </p:pic>
      <p:sp>
        <p:nvSpPr>
          <p:cNvPr id="3" name="Petryal 2">
            <a:extLst>
              <a:ext uri="{FF2B5EF4-FFF2-40B4-BE49-F238E27FC236}">
                <a16:creationId xmlns:a16="http://schemas.microsoft.com/office/drawing/2014/main" id="{559667B2-1139-ABB4-913E-57DE9388CE05}"/>
              </a:ext>
            </a:extLst>
          </p:cNvPr>
          <p:cNvSpPr/>
          <p:nvPr/>
        </p:nvSpPr>
        <p:spPr>
          <a:xfrm>
            <a:off x="1677357" y="2621645"/>
            <a:ext cx="4767331" cy="2585323"/>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Complete the </a:t>
            </a:r>
          </a:p>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ALN </a:t>
            </a:r>
          </a:p>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Acronym Buster</a:t>
            </a:r>
            <a:endParaRPr lang="cy-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203285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2CDE4-5AA9-403C-8FFE-28746A1FB469}"/>
              </a:ext>
            </a:extLst>
          </p:cNvPr>
          <p:cNvSpPr>
            <a:spLocks noGrp="1"/>
          </p:cNvSpPr>
          <p:nvPr>
            <p:ph type="title"/>
          </p:nvPr>
        </p:nvSpPr>
        <p:spPr/>
        <p:txBody>
          <a:bodyPr/>
          <a:lstStyle/>
          <a:p>
            <a:r>
              <a:rPr lang="en-GB" dirty="0"/>
              <a:t>Directed Task 3</a:t>
            </a:r>
          </a:p>
        </p:txBody>
      </p:sp>
      <p:pic>
        <p:nvPicPr>
          <p:cNvPr id="5" name="Picture 4">
            <a:extLst>
              <a:ext uri="{FF2B5EF4-FFF2-40B4-BE49-F238E27FC236}">
                <a16:creationId xmlns:a16="http://schemas.microsoft.com/office/drawing/2014/main" id="{412DF0AA-E772-4E1D-8375-99C172752519}"/>
              </a:ext>
            </a:extLst>
          </p:cNvPr>
          <p:cNvPicPr>
            <a:picLocks noChangeAspect="1"/>
          </p:cNvPicPr>
          <p:nvPr/>
        </p:nvPicPr>
        <p:blipFill>
          <a:blip r:embed="rId3"/>
          <a:stretch>
            <a:fillRect/>
          </a:stretch>
        </p:blipFill>
        <p:spPr>
          <a:xfrm>
            <a:off x="1454305" y="3210534"/>
            <a:ext cx="1895963" cy="2193414"/>
          </a:xfrm>
          <a:prstGeom prst="rect">
            <a:avLst/>
          </a:prstGeom>
        </p:spPr>
      </p:pic>
      <p:pic>
        <p:nvPicPr>
          <p:cNvPr id="7" name="Picture 6">
            <a:extLst>
              <a:ext uri="{FF2B5EF4-FFF2-40B4-BE49-F238E27FC236}">
                <a16:creationId xmlns:a16="http://schemas.microsoft.com/office/drawing/2014/main" id="{2F51A721-73F7-4FE9-8704-D2ADBE9970A4}"/>
              </a:ext>
            </a:extLst>
          </p:cNvPr>
          <p:cNvPicPr>
            <a:picLocks noChangeAspect="1"/>
          </p:cNvPicPr>
          <p:nvPr/>
        </p:nvPicPr>
        <p:blipFill>
          <a:blip r:embed="rId4"/>
          <a:stretch>
            <a:fillRect/>
          </a:stretch>
        </p:blipFill>
        <p:spPr>
          <a:xfrm>
            <a:off x="5014816" y="3174452"/>
            <a:ext cx="2089587" cy="2265579"/>
          </a:xfrm>
          <a:prstGeom prst="rect">
            <a:avLst/>
          </a:prstGeom>
        </p:spPr>
      </p:pic>
      <p:sp>
        <p:nvSpPr>
          <p:cNvPr id="8" name="TextBox 7">
            <a:extLst>
              <a:ext uri="{FF2B5EF4-FFF2-40B4-BE49-F238E27FC236}">
                <a16:creationId xmlns:a16="http://schemas.microsoft.com/office/drawing/2014/main" id="{EA68197F-EFD3-457F-82CE-24F7381E717D}"/>
              </a:ext>
            </a:extLst>
          </p:cNvPr>
          <p:cNvSpPr txBox="1"/>
          <p:nvPr/>
        </p:nvSpPr>
        <p:spPr>
          <a:xfrm>
            <a:off x="1343261" y="2338294"/>
            <a:ext cx="6583680" cy="646331"/>
          </a:xfrm>
          <a:prstGeom prst="rect">
            <a:avLst/>
          </a:prstGeom>
          <a:noFill/>
        </p:spPr>
        <p:txBody>
          <a:bodyPr wrap="square" rtlCol="0">
            <a:spAutoFit/>
          </a:bodyPr>
          <a:lstStyle/>
          <a:p>
            <a:endParaRPr lang="en-GB" dirty="0">
              <a:hlinkClick r:id="rId5">
                <a:extLst>
                  <a:ext uri="{A12FA001-AC4F-418D-AE19-62706E023703}">
                    <ahyp:hlinkClr xmlns:ahyp="http://schemas.microsoft.com/office/drawing/2018/hyperlinkcolor" val="tx"/>
                  </a:ext>
                </a:extLst>
              </a:hlinkClick>
            </a:endParaRPr>
          </a:p>
          <a:p>
            <a:r>
              <a:rPr lang="en-GB" dirty="0">
                <a:solidFill>
                  <a:srgbClr val="0563C1"/>
                </a:solidFill>
                <a:hlinkClick r:id="rId5">
                  <a:extLst>
                    <a:ext uri="{A12FA001-AC4F-418D-AE19-62706E023703}">
                      <ahyp:hlinkClr xmlns:ahyp="http://schemas.microsoft.com/office/drawing/2018/hyperlinkcolor" val="tx"/>
                    </a:ext>
                  </a:extLst>
                </a:hlinkClick>
              </a:rPr>
              <a:t>Videos - </a:t>
            </a:r>
            <a:r>
              <a:rPr lang="en-GB" dirty="0" err="1">
                <a:solidFill>
                  <a:srgbClr val="0563C1"/>
                </a:solidFill>
                <a:hlinkClick r:id="rId5">
                  <a:extLst>
                    <a:ext uri="{A12FA001-AC4F-418D-AE19-62706E023703}">
                      <ahyp:hlinkClr xmlns:ahyp="http://schemas.microsoft.com/office/drawing/2018/hyperlinkcolor" val="tx"/>
                    </a:ext>
                  </a:extLst>
                </a:hlinkClick>
              </a:rPr>
              <a:t>Awtistiaeth</a:t>
            </a:r>
            <a:r>
              <a:rPr lang="en-GB" dirty="0">
                <a:solidFill>
                  <a:srgbClr val="0563C1"/>
                </a:solidFill>
                <a:hlinkClick r:id="rId5">
                  <a:extLst>
                    <a:ext uri="{A12FA001-AC4F-418D-AE19-62706E023703}">
                      <ahyp:hlinkClr xmlns:ahyp="http://schemas.microsoft.com/office/drawing/2018/hyperlinkcolor" val="tx"/>
                    </a:ext>
                  </a:extLst>
                </a:hlinkClick>
              </a:rPr>
              <a:t> Cymru | Autism Wales | National Autism Team</a:t>
            </a:r>
            <a:endParaRPr lang="en-GB" dirty="0"/>
          </a:p>
        </p:txBody>
      </p:sp>
      <p:sp>
        <p:nvSpPr>
          <p:cNvPr id="9" name="TextBox 8">
            <a:extLst>
              <a:ext uri="{FF2B5EF4-FFF2-40B4-BE49-F238E27FC236}">
                <a16:creationId xmlns:a16="http://schemas.microsoft.com/office/drawing/2014/main" id="{477DB9CC-0469-40F3-8225-FAC86A359761}"/>
              </a:ext>
            </a:extLst>
          </p:cNvPr>
          <p:cNvSpPr txBox="1"/>
          <p:nvPr/>
        </p:nvSpPr>
        <p:spPr>
          <a:xfrm>
            <a:off x="1280160" y="1540433"/>
            <a:ext cx="6583680" cy="1200329"/>
          </a:xfrm>
          <a:prstGeom prst="rect">
            <a:avLst/>
          </a:prstGeom>
          <a:noFill/>
        </p:spPr>
        <p:txBody>
          <a:bodyPr wrap="square" rtlCol="0">
            <a:spAutoFit/>
          </a:bodyPr>
          <a:lstStyle/>
          <a:p>
            <a:r>
              <a:rPr lang="en-GB" dirty="0"/>
              <a:t>Click the link below and scroll down to the relevant key stage to watch the video (accessible via the website only).</a:t>
            </a:r>
          </a:p>
          <a:p>
            <a:r>
              <a:rPr lang="en-GB" dirty="0"/>
              <a:t>Write a reflection of your learning after watching the video. </a:t>
            </a:r>
          </a:p>
          <a:p>
            <a:r>
              <a:rPr lang="en-GB" dirty="0"/>
              <a:t> </a:t>
            </a:r>
          </a:p>
        </p:txBody>
      </p:sp>
    </p:spTree>
    <p:extLst>
      <p:ext uri="{BB962C8B-B14F-4D97-AF65-F5344CB8AC3E}">
        <p14:creationId xmlns:p14="http://schemas.microsoft.com/office/powerpoint/2010/main" val="1888035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en-GB" i="1" dirty="0"/>
          </a:p>
        </p:txBody>
      </p:sp>
      <p:sp>
        <p:nvSpPr>
          <p:cNvPr id="4" name="Content Placeholder 3"/>
          <p:cNvSpPr>
            <a:spLocks noGrp="1"/>
          </p:cNvSpPr>
          <p:nvPr>
            <p:ph idx="1"/>
          </p:nvPr>
        </p:nvSpPr>
        <p:spPr>
          <a:xfrm>
            <a:off x="582083" y="1557603"/>
            <a:ext cx="8319869" cy="4063268"/>
          </a:xfrm>
        </p:spPr>
        <p:txBody>
          <a:bodyPr>
            <a:normAutofit fontScale="55000" lnSpcReduction="20000"/>
          </a:bodyPr>
          <a:lstStyle/>
          <a:p>
            <a:pPr marL="0" indent="0">
              <a:lnSpc>
                <a:spcPct val="120000"/>
              </a:lnSpc>
              <a:buNone/>
            </a:pPr>
            <a:r>
              <a:rPr lang="cy-GB" altLang="en-US" sz="2800" dirty="0" err="1">
                <a:ea typeface="ＭＳ Ｐゴシック" panose="020B0600070205080204" pitchFamily="34" charset="-128"/>
              </a:rPr>
              <a:t>Choudry</a:t>
            </a:r>
            <a:r>
              <a:rPr lang="cy-GB" altLang="en-US" sz="2800" dirty="0">
                <a:ea typeface="ＭＳ Ｐゴシック" panose="020B0600070205080204" pitchFamily="34" charset="-128"/>
              </a:rPr>
              <a:t>, S. (2021) </a:t>
            </a:r>
            <a:r>
              <a:rPr lang="cy-GB" altLang="en-US" sz="2800" i="1" dirty="0" err="1">
                <a:ea typeface="ＭＳ Ｐゴシック" panose="020B0600070205080204" pitchFamily="34" charset="-128"/>
              </a:rPr>
              <a:t>Equitable</a:t>
            </a:r>
            <a:r>
              <a:rPr lang="cy-GB" altLang="en-US" sz="2800" i="1" dirty="0">
                <a:ea typeface="ＭＳ Ｐゴシック" panose="020B0600070205080204" pitchFamily="34" charset="-128"/>
              </a:rPr>
              <a:t> </a:t>
            </a:r>
            <a:r>
              <a:rPr lang="cy-GB" altLang="en-US" sz="2800" i="1" dirty="0" err="1">
                <a:ea typeface="ＭＳ Ｐゴシック" panose="020B0600070205080204" pitchFamily="34" charset="-128"/>
              </a:rPr>
              <a:t>Education</a:t>
            </a:r>
            <a:r>
              <a:rPr lang="cy-GB" altLang="en-US" sz="2800" i="1" dirty="0">
                <a:ea typeface="ＭＳ Ｐゴシック" panose="020B0600070205080204" pitchFamily="34" charset="-128"/>
              </a:rPr>
              <a:t>. </a:t>
            </a:r>
            <a:r>
              <a:rPr lang="cy-GB" altLang="en-US" sz="2800" dirty="0">
                <a:ea typeface="ＭＳ Ｐゴシック" panose="020B0600070205080204" pitchFamily="34" charset="-128"/>
              </a:rPr>
              <a:t>St </a:t>
            </a:r>
            <a:r>
              <a:rPr lang="cy-GB" altLang="en-US" sz="2800" dirty="0" err="1">
                <a:ea typeface="ＭＳ Ｐゴシック" panose="020B0600070205080204" pitchFamily="34" charset="-128"/>
              </a:rPr>
              <a:t>Albans</a:t>
            </a:r>
            <a:r>
              <a:rPr lang="cy-GB" altLang="en-US" sz="2800" dirty="0">
                <a:ea typeface="ＭＳ Ｐゴシック" panose="020B0600070205080204" pitchFamily="34" charset="-128"/>
              </a:rPr>
              <a:t>: </a:t>
            </a:r>
            <a:r>
              <a:rPr lang="cy-GB" altLang="en-US" sz="2800" dirty="0" err="1">
                <a:ea typeface="ＭＳ Ｐゴシック" panose="020B0600070205080204" pitchFamily="34" charset="-128"/>
              </a:rPr>
              <a:t>Critical</a:t>
            </a:r>
            <a:r>
              <a:rPr lang="cy-GB" altLang="en-US" sz="2800" dirty="0">
                <a:ea typeface="ＭＳ Ｐゴシック" panose="020B0600070205080204" pitchFamily="34" charset="-128"/>
              </a:rPr>
              <a:t> </a:t>
            </a:r>
            <a:r>
              <a:rPr lang="cy-GB" altLang="en-US" sz="2800" dirty="0" err="1">
                <a:ea typeface="ＭＳ Ｐゴシック" panose="020B0600070205080204" pitchFamily="34" charset="-128"/>
              </a:rPr>
              <a:t>Publishing</a:t>
            </a:r>
            <a:r>
              <a:rPr lang="cy-GB" altLang="en-US" sz="2800" dirty="0">
                <a:ea typeface="ＭＳ Ｐゴシック" panose="020B0600070205080204" pitchFamily="34" charset="-128"/>
              </a:rPr>
              <a:t>.</a:t>
            </a:r>
            <a:endParaRPr lang="cy-GB" altLang="en-US" dirty="0">
              <a:ea typeface="ＭＳ Ｐゴシック" panose="020B0600070205080204" pitchFamily="34" charset="-128"/>
            </a:endParaRPr>
          </a:p>
          <a:p>
            <a:pPr marL="0" indent="0">
              <a:lnSpc>
                <a:spcPct val="120000"/>
              </a:lnSpc>
              <a:buNone/>
            </a:pPr>
            <a:r>
              <a:rPr lang="cy-GB" altLang="en-US" dirty="0" err="1">
                <a:ea typeface="ＭＳ Ｐゴシック" panose="020B0600070205080204" pitchFamily="34" charset="-128"/>
              </a:rPr>
              <a:t>Glazzard</a:t>
            </a:r>
            <a:r>
              <a:rPr lang="cy-GB" altLang="en-US" dirty="0">
                <a:ea typeface="ＭＳ Ｐゴシック" panose="020B0600070205080204" pitchFamily="34" charset="-128"/>
              </a:rPr>
              <a:t>, J., Hughes, A., </a:t>
            </a:r>
            <a:r>
              <a:rPr lang="cy-GB" altLang="en-US" dirty="0" err="1">
                <a:ea typeface="ＭＳ Ｐゴシック" panose="020B0600070205080204" pitchFamily="34" charset="-128"/>
              </a:rPr>
              <a:t>Netherwood</a:t>
            </a:r>
            <a:r>
              <a:rPr lang="cy-GB" altLang="en-US" dirty="0">
                <a:ea typeface="ＭＳ Ｐゴシック" panose="020B0600070205080204" pitchFamily="34" charset="-128"/>
              </a:rPr>
              <a:t>, A. </a:t>
            </a:r>
            <a:r>
              <a:rPr lang="cy-GB" altLang="en-US" dirty="0" err="1">
                <a:ea typeface="ＭＳ Ｐゴシック" panose="020B0600070205080204" pitchFamily="34" charset="-128"/>
              </a:rPr>
              <a:t>Neve</a:t>
            </a:r>
            <a:r>
              <a:rPr lang="cy-GB" altLang="en-US" dirty="0">
                <a:ea typeface="ＭＳ Ｐゴシック" panose="020B0600070205080204" pitchFamily="34" charset="-128"/>
              </a:rPr>
              <a:t>, L &amp; </a:t>
            </a:r>
            <a:r>
              <a:rPr lang="cy-GB" altLang="en-US" dirty="0" err="1">
                <a:ea typeface="ＭＳ Ｐゴシック" panose="020B0600070205080204" pitchFamily="34" charset="-128"/>
              </a:rPr>
              <a:t>Stokoe</a:t>
            </a:r>
            <a:r>
              <a:rPr lang="cy-GB" altLang="en-US" dirty="0">
                <a:ea typeface="ＭＳ Ｐゴシック" panose="020B0600070205080204" pitchFamily="34" charset="-128"/>
              </a:rPr>
              <a:t>, J. (2010) </a:t>
            </a:r>
            <a:r>
              <a:rPr lang="cy-GB" altLang="en-US" i="1" dirty="0" err="1">
                <a:ea typeface="ＭＳ Ｐゴシック" panose="020B0600070205080204" pitchFamily="34" charset="-128"/>
              </a:rPr>
              <a:t>Teaching</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Primary</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Special</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Educational</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Needs</a:t>
            </a:r>
            <a:r>
              <a:rPr lang="cy-GB" altLang="en-US" i="1" dirty="0">
                <a:ea typeface="ＭＳ Ｐゴシック" panose="020B0600070205080204" pitchFamily="34" charset="-128"/>
              </a:rPr>
              <a:t>, </a:t>
            </a:r>
            <a:r>
              <a:rPr lang="cy-GB" altLang="en-US" dirty="0" err="1">
                <a:ea typeface="ＭＳ Ｐゴシック" panose="020B0600070205080204" pitchFamily="34" charset="-128"/>
              </a:rPr>
              <a:t>Exeter</a:t>
            </a:r>
            <a:r>
              <a:rPr lang="cy-GB" altLang="en-US" dirty="0">
                <a:ea typeface="ＭＳ Ｐゴシック" panose="020B0600070205080204" pitchFamily="34" charset="-128"/>
              </a:rPr>
              <a:t>: </a:t>
            </a:r>
            <a:r>
              <a:rPr lang="cy-GB" altLang="en-US" dirty="0" err="1">
                <a:ea typeface="ＭＳ Ｐゴシック" panose="020B0600070205080204" pitchFamily="34" charset="-128"/>
              </a:rPr>
              <a:t>Learning</a:t>
            </a:r>
            <a:r>
              <a:rPr lang="cy-GB" altLang="en-US" dirty="0">
                <a:ea typeface="ＭＳ Ｐゴシック" panose="020B0600070205080204" pitchFamily="34" charset="-128"/>
              </a:rPr>
              <a:t> </a:t>
            </a:r>
            <a:r>
              <a:rPr lang="cy-GB" altLang="en-US" dirty="0" err="1">
                <a:ea typeface="ＭＳ Ｐゴシック" panose="020B0600070205080204" pitchFamily="34" charset="-128"/>
              </a:rPr>
              <a:t>Matters</a:t>
            </a:r>
            <a:r>
              <a:rPr lang="cy-GB" altLang="en-US" dirty="0">
                <a:ea typeface="ＭＳ Ｐゴシック" panose="020B0600070205080204" pitchFamily="34" charset="-128"/>
              </a:rPr>
              <a:t> Ltd.                                                                                </a:t>
            </a:r>
          </a:p>
          <a:p>
            <a:pPr marL="0" indent="0">
              <a:lnSpc>
                <a:spcPct val="120000"/>
              </a:lnSpc>
              <a:buNone/>
            </a:pPr>
            <a:r>
              <a:rPr lang="cy-GB" altLang="en-US" dirty="0" err="1">
                <a:ea typeface="ＭＳ Ｐゴシック" panose="020B0600070205080204" pitchFamily="34" charset="-128"/>
              </a:rPr>
              <a:t>Packer</a:t>
            </a:r>
            <a:r>
              <a:rPr lang="cy-GB" altLang="en-US" dirty="0">
                <a:ea typeface="ＭＳ Ｐゴシック" panose="020B0600070205080204" pitchFamily="34" charset="-128"/>
              </a:rPr>
              <a:t>, N. (2017) </a:t>
            </a:r>
            <a:r>
              <a:rPr lang="cy-GB" altLang="en-US" i="1" dirty="0">
                <a:ea typeface="ＭＳ Ｐゴシック" panose="020B0600070205080204" pitchFamily="34" charset="-128"/>
              </a:rPr>
              <a:t>The </a:t>
            </a:r>
            <a:r>
              <a:rPr lang="cy-GB" altLang="en-US" i="1" dirty="0" err="1">
                <a:ea typeface="ＭＳ Ｐゴシック" panose="020B0600070205080204" pitchFamily="34" charset="-128"/>
              </a:rPr>
              <a:t>Teacher’s</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Guide</a:t>
            </a:r>
            <a:r>
              <a:rPr lang="cy-GB" altLang="en-US" i="1" dirty="0">
                <a:ea typeface="ＭＳ Ｐゴシック" panose="020B0600070205080204" pitchFamily="34" charset="-128"/>
              </a:rPr>
              <a:t> to SEN. </a:t>
            </a:r>
            <a:r>
              <a:rPr lang="cy-GB" altLang="en-US" dirty="0" err="1">
                <a:ea typeface="ＭＳ Ｐゴシック" panose="020B0600070205080204" pitchFamily="34" charset="-128"/>
              </a:rPr>
              <a:t>Williston:Crown</a:t>
            </a:r>
            <a:r>
              <a:rPr lang="cy-GB" altLang="en-US" dirty="0">
                <a:ea typeface="ＭＳ Ｐゴシック" panose="020B0600070205080204" pitchFamily="34" charset="-128"/>
              </a:rPr>
              <a:t> </a:t>
            </a:r>
            <a:r>
              <a:rPr lang="cy-GB" altLang="en-US" dirty="0" err="1">
                <a:ea typeface="ＭＳ Ｐゴシック" panose="020B0600070205080204" pitchFamily="34" charset="-128"/>
              </a:rPr>
              <a:t>House</a:t>
            </a:r>
            <a:r>
              <a:rPr lang="cy-GB" altLang="en-US" dirty="0">
                <a:ea typeface="ＭＳ Ｐゴシック" panose="020B0600070205080204" pitchFamily="34" charset="-128"/>
              </a:rPr>
              <a:t> </a:t>
            </a:r>
            <a:r>
              <a:rPr lang="cy-GB" altLang="en-US" dirty="0" err="1">
                <a:ea typeface="ＭＳ Ｐゴシック" panose="020B0600070205080204" pitchFamily="34" charset="-128"/>
              </a:rPr>
              <a:t>Publishing</a:t>
            </a:r>
            <a:r>
              <a:rPr lang="cy-GB" altLang="en-US" dirty="0">
                <a:ea typeface="ＭＳ Ｐゴシック" panose="020B0600070205080204" pitchFamily="34" charset="-128"/>
              </a:rPr>
              <a:t>. </a:t>
            </a:r>
            <a:r>
              <a:rPr lang="en-GB" altLang="en-US" dirty="0">
                <a:ea typeface="ＭＳ Ｐゴシック" panose="020B0600070205080204" pitchFamily="34" charset="-128"/>
              </a:rPr>
              <a:t>                                                                                                                               Peer, L. &amp; Reid, G. (2016) </a:t>
            </a:r>
            <a:r>
              <a:rPr lang="en-GB" altLang="en-US" i="1" dirty="0">
                <a:ea typeface="ＭＳ Ｐゴシック" panose="020B0600070205080204" pitchFamily="34" charset="-128"/>
              </a:rPr>
              <a:t>Special Educational Needs – A Guide for Inclusive Practice (2</a:t>
            </a:r>
            <a:r>
              <a:rPr lang="en-GB" altLang="en-US" i="1" baseline="30000" dirty="0">
                <a:ea typeface="ＭＳ Ｐゴシック" panose="020B0600070205080204" pitchFamily="34" charset="-128"/>
              </a:rPr>
              <a:t>nd</a:t>
            </a:r>
            <a:r>
              <a:rPr lang="en-GB" altLang="en-US" i="1" dirty="0">
                <a:ea typeface="ＭＳ Ｐゴシック" panose="020B0600070205080204" pitchFamily="34" charset="-128"/>
              </a:rPr>
              <a:t> ed.). </a:t>
            </a:r>
            <a:r>
              <a:rPr lang="en-GB" altLang="en-US" dirty="0">
                <a:ea typeface="ＭＳ Ｐゴシック" panose="020B0600070205080204" pitchFamily="34" charset="-128"/>
              </a:rPr>
              <a:t>London: Sage.                                         </a:t>
            </a:r>
          </a:p>
          <a:p>
            <a:pPr marL="0" indent="0">
              <a:lnSpc>
                <a:spcPct val="120000"/>
              </a:lnSpc>
              <a:buNone/>
            </a:pPr>
            <a:r>
              <a:rPr lang="en-GB" altLang="en-US" dirty="0">
                <a:ea typeface="ＭＳ Ｐゴシック" panose="020B0600070205080204" pitchFamily="34" charset="-128"/>
              </a:rPr>
              <a:t>Spooner, W. (2011) </a:t>
            </a:r>
            <a:r>
              <a:rPr lang="en-GB" altLang="en-US" i="1" dirty="0">
                <a:ea typeface="ＭＳ Ｐゴシック" panose="020B0600070205080204" pitchFamily="34" charset="-128"/>
              </a:rPr>
              <a:t>The SEN Handbook for Trainee Teachers, NQTs and Teaching Assistants. </a:t>
            </a:r>
            <a:r>
              <a:rPr lang="en-GB" altLang="en-US" dirty="0">
                <a:ea typeface="ＭＳ Ｐゴシック" panose="020B0600070205080204" pitchFamily="34" charset="-128"/>
              </a:rPr>
              <a:t>Abingdon: Routledge.</a:t>
            </a:r>
          </a:p>
          <a:p>
            <a:pPr marL="0" indent="0">
              <a:lnSpc>
                <a:spcPct val="120000"/>
              </a:lnSpc>
              <a:buNone/>
            </a:pPr>
            <a:r>
              <a:rPr lang="en-GB" altLang="en-US" sz="2800" dirty="0" err="1">
                <a:ea typeface="ＭＳ Ｐゴシック" panose="020B0600070205080204" pitchFamily="34" charset="-128"/>
              </a:rPr>
              <a:t>Wearmouth</a:t>
            </a:r>
            <a:r>
              <a:rPr lang="en-GB" altLang="en-US" sz="2800" dirty="0">
                <a:ea typeface="ＭＳ Ｐゴシック" panose="020B0600070205080204" pitchFamily="34" charset="-128"/>
              </a:rPr>
              <a:t>, J. (2021) </a:t>
            </a:r>
            <a:r>
              <a:rPr lang="en-GB" altLang="en-US" sz="2800" i="1" dirty="0">
                <a:ea typeface="ＭＳ Ｐゴシック" panose="020B0600070205080204" pitchFamily="34" charset="-128"/>
              </a:rPr>
              <a:t>Special Educational Needs and Disabilities in Schools – A Critical Introduction</a:t>
            </a:r>
            <a:r>
              <a:rPr lang="en-GB" altLang="en-US" sz="2800" dirty="0">
                <a:ea typeface="ＭＳ Ｐゴシック" panose="020B0600070205080204" pitchFamily="34" charset="-128"/>
              </a:rPr>
              <a:t> (2</a:t>
            </a:r>
            <a:r>
              <a:rPr lang="en-GB" altLang="en-US" sz="2800" baseline="30000" dirty="0">
                <a:ea typeface="ＭＳ Ｐゴシック" panose="020B0600070205080204" pitchFamily="34" charset="-128"/>
              </a:rPr>
              <a:t>nd</a:t>
            </a:r>
            <a:r>
              <a:rPr lang="en-GB" altLang="en-US" sz="2800" dirty="0">
                <a:ea typeface="ＭＳ Ｐゴシック" panose="020B0600070205080204" pitchFamily="34" charset="-128"/>
              </a:rPr>
              <a:t> ed.). London: Bloomsbury Education. </a:t>
            </a:r>
            <a:endParaRPr lang="en-GB" altLang="en-US" dirty="0">
              <a:ea typeface="ＭＳ Ｐゴシック" panose="020B0600070205080204" pitchFamily="34" charset="-128"/>
            </a:endParaRPr>
          </a:p>
          <a:p>
            <a:pPr marL="0" indent="0">
              <a:lnSpc>
                <a:spcPct val="120000"/>
              </a:lnSpc>
              <a:buNone/>
            </a:pPr>
            <a:r>
              <a:rPr lang="en-GB" altLang="en-US" dirty="0">
                <a:ea typeface="ＭＳ Ｐゴシック" panose="020B0600070205080204" pitchFamily="34" charset="-128"/>
              </a:rPr>
              <a:t>Welsh Government, (2021) </a:t>
            </a:r>
            <a:r>
              <a:rPr lang="en-GB" altLang="en-US" i="1" dirty="0">
                <a:ea typeface="ＭＳ Ｐゴシック" panose="020B0600070205080204" pitchFamily="34" charset="-128"/>
              </a:rPr>
              <a:t>The Additional Learning Needs Code for Wales 2021. </a:t>
            </a:r>
            <a:r>
              <a:rPr lang="en-GB" altLang="en-US" dirty="0">
                <a:ea typeface="ＭＳ Ｐゴシック" panose="020B0600070205080204" pitchFamily="34" charset="-128"/>
              </a:rPr>
              <a:t>Available at: </a:t>
            </a:r>
            <a:r>
              <a:rPr lang="en-GB" sz="2800" dirty="0">
                <a:hlinkClick r:id="rId2"/>
              </a:rPr>
              <a:t>210326-the-additional-learning-needs-code-for-wales-2021.pdf (</a:t>
            </a:r>
            <a:r>
              <a:rPr lang="en-GB" sz="2800" dirty="0" err="1">
                <a:hlinkClick r:id="rId2"/>
              </a:rPr>
              <a:t>gov.wales</a:t>
            </a:r>
            <a:r>
              <a:rPr lang="en-GB" sz="2800" dirty="0">
                <a:hlinkClick r:id="rId2"/>
              </a:rPr>
              <a:t>)</a:t>
            </a:r>
            <a:r>
              <a:rPr lang="en-GB" sz="2800" dirty="0"/>
              <a:t> (Accessed: 7 June 2021).</a:t>
            </a:r>
            <a:endParaRPr lang="en-GB" altLang="en-US" dirty="0">
              <a:ea typeface="ＭＳ Ｐゴシック" panose="020B0600070205080204" pitchFamily="34" charset="-128"/>
            </a:endParaRPr>
          </a:p>
          <a:p>
            <a:pPr marL="0" indent="0">
              <a:buNone/>
            </a:pPr>
            <a:endParaRPr lang="en-GB" dirty="0"/>
          </a:p>
        </p:txBody>
      </p:sp>
    </p:spTree>
    <p:extLst>
      <p:ext uri="{BB962C8B-B14F-4D97-AF65-F5344CB8AC3E}">
        <p14:creationId xmlns:p14="http://schemas.microsoft.com/office/powerpoint/2010/main" val="3471484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25AC2B-A33D-491B-87B9-CBD446D0E388}"/>
</file>

<file path=customXml/itemProps2.xml><?xml version="1.0" encoding="utf-8"?>
<ds:datastoreItem xmlns:ds="http://schemas.openxmlformats.org/officeDocument/2006/customXml" ds:itemID="{23D7979B-E3A0-43A0-AF33-197ABF04134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997368C-E78C-4ED3-84CD-87438A68D17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4792</TotalTime>
  <Words>3564</Words>
  <Application>Microsoft Office PowerPoint</Application>
  <PresentationFormat>Sioe Ar-sgrin (4:3)</PresentationFormat>
  <Paragraphs>310</Paragraphs>
  <Slides>27</Slides>
  <Notes>26</Notes>
  <HiddenSlides>0</HiddenSlides>
  <MMClips>2</MMClips>
  <ScaleCrop>false</ScaleCrop>
  <HeadingPairs>
    <vt:vector size="6" baseType="variant">
      <vt:variant>
        <vt:lpstr>Ffontiau a Ddefnyddiwyd</vt:lpstr>
      </vt:variant>
      <vt:variant>
        <vt:i4>6</vt:i4>
      </vt:variant>
      <vt:variant>
        <vt:lpstr>Thema</vt:lpstr>
      </vt:variant>
      <vt:variant>
        <vt:i4>2</vt:i4>
      </vt:variant>
      <vt:variant>
        <vt:lpstr>Teitlau Sleidiau</vt:lpstr>
      </vt:variant>
      <vt:variant>
        <vt:i4>27</vt:i4>
      </vt:variant>
    </vt:vector>
  </HeadingPairs>
  <TitlesOfParts>
    <vt:vector size="35" baseType="lpstr">
      <vt:lpstr>Arial</vt:lpstr>
      <vt:lpstr>Arial Unicode MS</vt:lpstr>
      <vt:lpstr>Calibri</vt:lpstr>
      <vt:lpstr>Calibri Light</vt:lpstr>
      <vt:lpstr>Tahoma</vt:lpstr>
      <vt:lpstr>Wingdings</vt:lpstr>
      <vt:lpstr>Office Theme</vt:lpstr>
      <vt:lpstr>Custom Design</vt:lpstr>
      <vt:lpstr>Cyflwyniad PowerPoint</vt:lpstr>
      <vt:lpstr>Before starting …</vt:lpstr>
      <vt:lpstr>Aims</vt:lpstr>
      <vt:lpstr>Cyflwyniad PowerPoint</vt:lpstr>
      <vt:lpstr> What is inclusion? </vt:lpstr>
      <vt:lpstr>Why is inclusion important?</vt:lpstr>
      <vt:lpstr>Diversity Equity and Inclusion</vt:lpstr>
      <vt:lpstr>Medical vs. Social Model of Disability</vt:lpstr>
      <vt:lpstr>Cyflwyniad PowerPoint</vt:lpstr>
      <vt:lpstr> What do you already know about ALN?</vt:lpstr>
      <vt:lpstr> Defining Additional Learning Needs (ALN)</vt:lpstr>
      <vt:lpstr>4 Areas of Need      (Welsh Government, 2021)</vt:lpstr>
      <vt:lpstr>ALN  - Key developments in Wales</vt:lpstr>
      <vt:lpstr>Person Centered Planning</vt:lpstr>
      <vt:lpstr> Person Centered Planning – the process</vt:lpstr>
      <vt:lpstr>Individual Development Plan</vt:lpstr>
      <vt:lpstr>One Page Profiles Note …</vt:lpstr>
      <vt:lpstr> Setting Targets</vt:lpstr>
      <vt:lpstr>Your turn!</vt:lpstr>
      <vt:lpstr>Personalised learning</vt:lpstr>
      <vt:lpstr>Support </vt:lpstr>
      <vt:lpstr>Obligations for schools</vt:lpstr>
      <vt:lpstr>  Plenary </vt:lpstr>
      <vt:lpstr>Directed Task 1</vt:lpstr>
      <vt:lpstr>Directed Task 2</vt:lpstr>
      <vt:lpstr>Directed Task 3</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Einir Ryder (Ysgol Bro Teifi)</cp:lastModifiedBy>
  <cp:revision>257</cp:revision>
  <dcterms:created xsi:type="dcterms:W3CDTF">2017-02-08T11:33:06Z</dcterms:created>
  <dcterms:modified xsi:type="dcterms:W3CDTF">2022-09-01T12:55:53Z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