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sldIdLst>
    <p:sldId id="257" r:id="rId2"/>
    <p:sldId id="258" r:id="rId3"/>
    <p:sldId id="259" r:id="rId4"/>
    <p:sldId id="264" r:id="rId5"/>
    <p:sldId id="260" r:id="rId6"/>
    <p:sldId id="261" r:id="rId7"/>
    <p:sldId id="262" r:id="rId8"/>
    <p:sldId id="263"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223F06-35B6-4BDF-BC63-3CFF5E05B108}" v="36" dt="2024-08-05T09:59:21.8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621" autoAdjust="0"/>
    <p:restoredTop sz="94660"/>
  </p:normalViewPr>
  <p:slideViewPr>
    <p:cSldViewPr snapToGrid="0">
      <p:cViewPr varScale="1">
        <p:scale>
          <a:sx n="79" d="100"/>
          <a:sy n="79" d="100"/>
        </p:scale>
        <p:origin x="106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7-23T17:45:18.160"/>
    </inkml:context>
    <inkml:brush xml:id="br0">
      <inkml:brushProperty name="width" value="0.035" units="cm"/>
      <inkml:brushProperty name="height" value="0.035" units="cm"/>
      <inkml:brushProperty name="ignorePressure" value="1"/>
    </inkml:brush>
  </inkml:definitions>
  <inkml:trace contextRef="#ctx0" brushRef="#br0">0 1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7-23T17:45:25.154"/>
    </inkml:context>
    <inkml:brush xml:id="br0">
      <inkml:brushProperty name="width" value="0.035" units="cm"/>
      <inkml:brushProperty name="height" value="0.035" units="cm"/>
      <inkml:brushProperty name="ignorePressure" value="1"/>
    </inkml:brush>
  </inkml:definitions>
  <inkml:trace contextRef="#ctx0" brushRef="#br0">0 1,'19273'19272,"-19256"-19255</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62F50-39CF-2FFB-66A8-9679AD11B5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0FC5818-1B11-B723-9839-A85EC89210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7D622E-0CA1-103A-A573-971A8BE167BF}"/>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5" name="Footer Placeholder 4">
            <a:extLst>
              <a:ext uri="{FF2B5EF4-FFF2-40B4-BE49-F238E27FC236}">
                <a16:creationId xmlns:a16="http://schemas.microsoft.com/office/drawing/2014/main" id="{3460F463-6407-85F5-93C3-E4A03B6843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C58B54-1589-51A0-82F0-42545DB4DBD1}"/>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52778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9C858-B0BE-4999-E2A2-90FD1D1A09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20BAD-6E9E-C4E9-5827-007E8E6F3F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20958E-D259-8399-8348-A88732B077A0}"/>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5" name="Footer Placeholder 4">
            <a:extLst>
              <a:ext uri="{FF2B5EF4-FFF2-40B4-BE49-F238E27FC236}">
                <a16:creationId xmlns:a16="http://schemas.microsoft.com/office/drawing/2014/main" id="{DA22F61B-82EA-0DB8-5012-40ADA591B0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30C64F-65C9-AF3A-9DFB-751C68B4F5DB}"/>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60783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B474A-899B-869A-EA8F-2F09463253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E7E96E7-47C1-A3DA-B46E-9773D31A36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A9E68-4D8D-4128-28CD-C6DCF87A5428}"/>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5" name="Footer Placeholder 4">
            <a:extLst>
              <a:ext uri="{FF2B5EF4-FFF2-40B4-BE49-F238E27FC236}">
                <a16:creationId xmlns:a16="http://schemas.microsoft.com/office/drawing/2014/main" id="{94C668C6-D664-0E38-FD3A-8ABD0B2627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44910A-F61A-35DA-AE3B-1D8D4C4BE22F}"/>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46165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572C2-E4D1-D2A4-9B4C-C33D8A18F5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33187D-4D16-C7AB-1660-239B74D32F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DB22F0E-951A-0E27-E2B9-E95916DF49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677EDC8-AA9C-8BFE-C7BD-6AA053855EFB}"/>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6" name="Footer Placeholder 5">
            <a:extLst>
              <a:ext uri="{FF2B5EF4-FFF2-40B4-BE49-F238E27FC236}">
                <a16:creationId xmlns:a16="http://schemas.microsoft.com/office/drawing/2014/main" id="{4F18FBB7-C0EE-A79B-0C94-219DC51819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E6003C-632A-5CC6-7BE9-4E64A91E0D46}"/>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7933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E962E-5F73-8862-0847-B13BE29C288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4C192B2-0456-997A-9E80-9965BEDA2D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DEF00A-04ED-1497-B17A-9D3D30E0DA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4B199F0-7003-2E61-DD9F-13D3B57EA6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32CB88-751E-D523-43F8-B73039050E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69D607-C274-0DEF-D7EA-132300D82F40}"/>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8" name="Footer Placeholder 7">
            <a:extLst>
              <a:ext uri="{FF2B5EF4-FFF2-40B4-BE49-F238E27FC236}">
                <a16:creationId xmlns:a16="http://schemas.microsoft.com/office/drawing/2014/main" id="{E1CFDD22-6519-63C8-9E77-866F8722118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AA9685A-71BF-F8B9-FF51-22A31E3EF432}"/>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71332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BE858-8174-2116-323A-F4835DA4B85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CEB3879-63CD-379F-5A79-288125FFA7EF}"/>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4" name="Footer Placeholder 3">
            <a:extLst>
              <a:ext uri="{FF2B5EF4-FFF2-40B4-BE49-F238E27FC236}">
                <a16:creationId xmlns:a16="http://schemas.microsoft.com/office/drawing/2014/main" id="{E2F75859-5D0C-A389-D1B2-348EF1720E8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5D6D92-6290-3B28-112A-623803771D40}"/>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3941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AC75ED-3999-A2E1-3146-EEF8ED6990C7}"/>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3" name="Footer Placeholder 2">
            <a:extLst>
              <a:ext uri="{FF2B5EF4-FFF2-40B4-BE49-F238E27FC236}">
                <a16:creationId xmlns:a16="http://schemas.microsoft.com/office/drawing/2014/main" id="{445F3B31-DC12-A8DD-44BE-EED2EF80D5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E001EC1-59E7-EB7F-C117-7FAFF41BC588}"/>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13785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627E0-6F8B-FE83-78F3-56D8BD5AA0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DCC21EF-1F02-0282-4F99-4A39574B52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644C5C1-9B2D-136F-2641-C8ACA7FB71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EE0F7-575D-3D40-783D-A94F0659612C}"/>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6" name="Footer Placeholder 5">
            <a:extLst>
              <a:ext uri="{FF2B5EF4-FFF2-40B4-BE49-F238E27FC236}">
                <a16:creationId xmlns:a16="http://schemas.microsoft.com/office/drawing/2014/main" id="{15485D48-C942-67B4-03DF-64D4AB8F35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16C89E-9BDD-6012-1640-D0B75ED69047}"/>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87108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FFAC5-2726-1DB3-3F66-EF08283397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B797696-7194-0CA3-DB0A-B36810866A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A6C8134-8E55-8978-AD4B-F3CC0D567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CEE148-3DB7-97D5-2E9D-76B972EE2EC6}"/>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6" name="Footer Placeholder 5">
            <a:extLst>
              <a:ext uri="{FF2B5EF4-FFF2-40B4-BE49-F238E27FC236}">
                <a16:creationId xmlns:a16="http://schemas.microsoft.com/office/drawing/2014/main" id="{98503399-08FF-8AFB-A281-CFBD49F26A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4CE4EF2-FC27-87B3-E29E-C74CBA8D496C}"/>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349284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F0A19-18B7-CFA7-1C19-FB08D37C3EF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54C9A74-0C5E-9A3F-396E-56E62E4A79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D6FFF7-BE52-DB79-9569-4DC569118B6A}"/>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5" name="Footer Placeholder 4">
            <a:extLst>
              <a:ext uri="{FF2B5EF4-FFF2-40B4-BE49-F238E27FC236}">
                <a16:creationId xmlns:a16="http://schemas.microsoft.com/office/drawing/2014/main" id="{9EA4F9AA-A88F-EA34-AF2A-033D43C800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D9A2AF-78C0-1CA0-4558-3C32A73019E1}"/>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00653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025ED3-ED02-C6E4-677E-07024556055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B36399-906F-B32D-C087-E2D71B7440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2722AD-0626-D99F-80EF-998B5E7A608E}"/>
              </a:ext>
            </a:extLst>
          </p:cNvPr>
          <p:cNvSpPr>
            <a:spLocks noGrp="1"/>
          </p:cNvSpPr>
          <p:nvPr>
            <p:ph type="dt" sz="half" idx="10"/>
          </p:nvPr>
        </p:nvSpPr>
        <p:spPr/>
        <p:txBody>
          <a:bodyPr/>
          <a:lstStyle/>
          <a:p>
            <a:fld id="{846CE7D5-CF57-46EF-B807-FDD0502418D4}" type="datetimeFigureOut">
              <a:rPr lang="en-US" smtClean="0"/>
              <a:t>8/5/2024</a:t>
            </a:fld>
            <a:endParaRPr lang="en-US"/>
          </a:p>
        </p:txBody>
      </p:sp>
      <p:sp>
        <p:nvSpPr>
          <p:cNvPr id="5" name="Footer Placeholder 4">
            <a:extLst>
              <a:ext uri="{FF2B5EF4-FFF2-40B4-BE49-F238E27FC236}">
                <a16:creationId xmlns:a16="http://schemas.microsoft.com/office/drawing/2014/main" id="{0D6EFCBA-C470-6FA0-449B-FC1EDCCD6C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85E92B-26E5-6164-E449-63B4157629BA}"/>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77522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0233C2-165E-E9BF-7394-27E3D8A2E1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EB4C734-C363-C454-7EC3-78CB5985B7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0B4211-7EB1-26C1-E89F-D1758A973A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8/5/2024</a:t>
            </a:fld>
            <a:endParaRPr lang="en-US"/>
          </a:p>
        </p:txBody>
      </p:sp>
      <p:sp>
        <p:nvSpPr>
          <p:cNvPr id="5" name="Footer Placeholder 4">
            <a:extLst>
              <a:ext uri="{FF2B5EF4-FFF2-40B4-BE49-F238E27FC236}">
                <a16:creationId xmlns:a16="http://schemas.microsoft.com/office/drawing/2014/main" id="{662B664D-0C62-6710-674A-A3D56F9CB0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C5D30A-2307-9C08-522C-68CA220BC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779746608"/>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customXml" Target="../ink/ink1.xml"/><Relationship Id="rId7"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7.jpeg"/><Relationship Id="rId5" Type="http://schemas.openxmlformats.org/officeDocument/2006/relationships/customXml" Target="../ink/ink2.xml"/><Relationship Id="rId10" Type="http://schemas.openxmlformats.org/officeDocument/2006/relationships/image" Target="../media/image6.jpeg"/><Relationship Id="rId4" Type="http://schemas.openxmlformats.org/officeDocument/2006/relationships/image" Target="../media/image3.png"/><Relationship Id="rId9"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hyperlink" Target="https://payscale.com/salary/samsung/2024" TargetMode="External"/><Relationship Id="rId13" Type="http://schemas.openxmlformats.org/officeDocument/2006/relationships/hyperlink" Target="https://hrstrategies.com/2023/multinational-corporations" TargetMode="External"/><Relationship Id="rId3" Type="http://schemas.openxmlformats.org/officeDocument/2006/relationships/hyperlink" Target="https://news.samsung.com/global/recap-the-learning-curve-how-samsungs-rd-institutes-around-the-world-worked-on-galaxy-ai" TargetMode="External"/><Relationship Id="rId7" Type="http://schemas.openxmlformats.org/officeDocument/2006/relationships/hyperlink" Target="https://engineeringtoday.com/2024/skills-samsung" TargetMode="External"/><Relationship Id="rId12" Type="http://schemas.openxmlformats.org/officeDocument/2006/relationships/hyperlink" Target="https://innovationtech.com/2021/apple-samsung" TargetMode="External"/><Relationship Id="rId2" Type="http://schemas.openxmlformats.org/officeDocument/2006/relationships/hyperlink" Target="https://books.google.co.uk/books?hl=en&amp;lr=&amp;id=TQEWEAAAQBAJ&amp;oi=fnd&amp;pg=PT6&amp;dq=Harvard+Business+Review.++(2021).+&amp;ots=M7vdeLR7Ed&amp;sig=ykM-glabPMq8w5sX4NgOI6nnCoE&amp;redir_esc=y#v=onepage&amp;q=Harvard%20Business%20Review.%20%20(2021).&amp;f=false" TargetMode="External"/><Relationship Id="rId1" Type="http://schemas.openxmlformats.org/officeDocument/2006/relationships/slideLayout" Target="../slideLayouts/slideLayout4.xml"/><Relationship Id="rId6" Type="http://schemas.openxmlformats.org/officeDocument/2006/relationships/hyperlink" Target="https://sec.wd3.myworkdayjobs.com/en-US/Samsung_Careers/details/Software-Engineer--Java_R93781?q=software%20engineer" TargetMode="External"/><Relationship Id="rId11" Type="http://schemas.openxmlformats.org/officeDocument/2006/relationships/hyperlink" Target="https://wlbtech.com/2023/apple-vs-samsung" TargetMode="External"/><Relationship Id="rId5" Type="http://schemas.openxmlformats.org/officeDocument/2006/relationships/hyperlink" Target="https://jobs.apple.com/en-us/details/200559702/software-engineering-manager-test-intelligent-system-experience?team=SFTWR" TargetMode="External"/><Relationship Id="rId15" Type="http://schemas.openxmlformats.org/officeDocument/2006/relationships/hyperlink" Target="https://techindustryreview.com/2023/flexible-working-tech" TargetMode="External"/><Relationship Id="rId10" Type="http://schemas.openxmlformats.org/officeDocument/2006/relationships/hyperlink" Target="https://hcm-insights.com/2022/technology-firms" TargetMode="External"/><Relationship Id="rId4" Type="http://schemas.openxmlformats.org/officeDocument/2006/relationships/hyperlink" Target="https://techjournal.com/2024/required-skills-apple" TargetMode="External"/><Relationship Id="rId9" Type="http://schemas.openxmlformats.org/officeDocument/2006/relationships/hyperlink" Target="https://glassdoor.com/salary/apple-engineer/2024" TargetMode="External"/><Relationship Id="rId14" Type="http://schemas.openxmlformats.org/officeDocument/2006/relationships/hyperlink" Target="https://employeesatisfaction.com/2024/apple-samsu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50550-6C39-B563-D3F0-C17DC33A1CF5}"/>
              </a:ext>
            </a:extLst>
          </p:cNvPr>
          <p:cNvSpPr>
            <a:spLocks noGrp="1"/>
          </p:cNvSpPr>
          <p:nvPr>
            <p:ph type="title"/>
          </p:nvPr>
        </p:nvSpPr>
        <p:spPr>
          <a:xfrm>
            <a:off x="793662" y="88309"/>
            <a:ext cx="10066122" cy="1627960"/>
          </a:xfrm>
        </p:spPr>
        <p:txBody>
          <a:bodyPr anchor="b">
            <a:normAutofit/>
          </a:bodyPr>
          <a:lstStyle/>
          <a:p>
            <a:r>
              <a:rPr lang="en-GB" sz="1600" b="1" i="1" dirty="0">
                <a:latin typeface="Arial"/>
                <a:cs typeface="Arial"/>
              </a:rPr>
              <a:t>Student Name</a:t>
            </a:r>
            <a:r>
              <a:rPr lang="en-GB" sz="1600" i="1" dirty="0">
                <a:latin typeface="Arial"/>
                <a:cs typeface="Arial"/>
              </a:rPr>
              <a:t>: Badal Nimeshkumar Patel</a:t>
            </a:r>
            <a:endParaRPr lang="en-US" sz="1600" dirty="0">
              <a:latin typeface="Arial"/>
              <a:cs typeface="Arial"/>
            </a:endParaRPr>
          </a:p>
          <a:p>
            <a:r>
              <a:rPr lang="en-GB" sz="1600" b="1" i="1" dirty="0">
                <a:latin typeface="Arial"/>
                <a:cs typeface="Arial"/>
              </a:rPr>
              <a:t>Student Number</a:t>
            </a:r>
            <a:r>
              <a:rPr lang="en-GB" sz="1600" i="1" dirty="0">
                <a:latin typeface="Arial"/>
                <a:cs typeface="Arial"/>
              </a:rPr>
              <a:t>: 2332044</a:t>
            </a:r>
            <a:endParaRPr lang="en-US" sz="1600" dirty="0">
              <a:latin typeface="Arial"/>
              <a:cs typeface="Arial"/>
            </a:endParaRPr>
          </a:p>
          <a:p>
            <a:r>
              <a:rPr lang="en-GB" sz="1600" b="1" i="1" dirty="0">
                <a:latin typeface="Arial"/>
                <a:cs typeface="Arial"/>
              </a:rPr>
              <a:t>Course Name:</a:t>
            </a:r>
            <a:r>
              <a:rPr lang="en-GB" sz="1600" i="1" dirty="0">
                <a:latin typeface="Arial"/>
                <a:cs typeface="Arial"/>
              </a:rPr>
              <a:t> Human Capital management </a:t>
            </a:r>
            <a:endParaRPr lang="en-US" sz="1600" dirty="0">
              <a:latin typeface="Arial"/>
              <a:cs typeface="Arial"/>
            </a:endParaRPr>
          </a:p>
          <a:p>
            <a:r>
              <a:rPr lang="en-GB" sz="1600" b="1" i="1" dirty="0">
                <a:latin typeface="Arial"/>
                <a:cs typeface="Arial"/>
              </a:rPr>
              <a:t>Lecturer Name: </a:t>
            </a:r>
            <a:r>
              <a:rPr lang="en-GB" sz="1600" i="1" dirty="0">
                <a:latin typeface="Arial"/>
                <a:cs typeface="Arial"/>
              </a:rPr>
              <a:t>Nishi Ramsurrun</a:t>
            </a:r>
            <a:endParaRPr lang="en-US" sz="1600" dirty="0">
              <a:latin typeface="Arial"/>
              <a:cs typeface="Arial"/>
            </a:endParaRPr>
          </a:p>
          <a:p>
            <a:r>
              <a:rPr lang="en-GB" sz="1600" b="1" i="1" dirty="0">
                <a:latin typeface="Arial"/>
                <a:cs typeface="Arial"/>
              </a:rPr>
              <a:t>Session</a:t>
            </a:r>
            <a:r>
              <a:rPr lang="en-GB" sz="1600" i="1" dirty="0">
                <a:latin typeface="Arial"/>
                <a:cs typeface="Arial"/>
              </a:rPr>
              <a:t>: </a:t>
            </a:r>
            <a:r>
              <a:rPr lang="en-GB" sz="1600" b="1" i="1" dirty="0">
                <a:latin typeface="Arial"/>
                <a:cs typeface="Arial"/>
              </a:rPr>
              <a:t>June 2024 Term </a:t>
            </a:r>
            <a:endParaRPr lang="en-US" sz="1600" i="1" dirty="0">
              <a:latin typeface="Arial"/>
              <a:cs typeface="Arial"/>
            </a:endParaRPr>
          </a:p>
          <a:p>
            <a:endParaRPr lang="en-GB" sz="1600" b="1" dirty="0">
              <a:latin typeface="Arial"/>
              <a:cs typeface="Arial"/>
            </a:endParaRPr>
          </a:p>
        </p:txBody>
      </p:sp>
      <p:sp>
        <p:nvSpPr>
          <p:cNvPr id="6" name="Content Placeholder 5">
            <a:extLst>
              <a:ext uri="{FF2B5EF4-FFF2-40B4-BE49-F238E27FC236}">
                <a16:creationId xmlns:a16="http://schemas.microsoft.com/office/drawing/2014/main" id="{478C6230-9DE8-5F9B-FE86-0C1B0EB62EEB}"/>
              </a:ext>
            </a:extLst>
          </p:cNvPr>
          <p:cNvSpPr>
            <a:spLocks noGrp="1"/>
          </p:cNvSpPr>
          <p:nvPr>
            <p:ph idx="1"/>
          </p:nvPr>
        </p:nvSpPr>
        <p:spPr>
          <a:xfrm>
            <a:off x="793661" y="2599509"/>
            <a:ext cx="4530898" cy="3639450"/>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2000" dirty="0">
              <a:latin typeface="Arial"/>
              <a:cs typeface="Arial"/>
            </a:endParaRPr>
          </a:p>
          <a:p>
            <a:pPr>
              <a:spcBef>
                <a:spcPct val="0"/>
              </a:spcBef>
              <a:buFont typeface="Wingdings" panose="020B0604020202020204" pitchFamily="34" charset="0"/>
              <a:buChar char="§"/>
            </a:pPr>
            <a:endParaRPr lang="en-US" sz="2000" dirty="0">
              <a:latin typeface="Arial"/>
              <a:cs typeface="Segoe UI"/>
            </a:endParaRPr>
          </a:p>
          <a:p>
            <a:pPr>
              <a:buFont typeface="Wingdings" panose="020B0604020202020204" pitchFamily="34" charset="0"/>
              <a:buChar char="§"/>
            </a:pPr>
            <a:endParaRPr lang="en-US" sz="2000" dirty="0"/>
          </a:p>
        </p:txBody>
      </p:sp>
      <p:pic>
        <p:nvPicPr>
          <p:cNvPr id="7" name="Picture 6" descr="A black background with white text&#10;&#10;Description automatically generated">
            <a:extLst>
              <a:ext uri="{FF2B5EF4-FFF2-40B4-BE49-F238E27FC236}">
                <a16:creationId xmlns:a16="http://schemas.microsoft.com/office/drawing/2014/main" id="{B9E415BA-9F5C-FA19-5B03-1738AA215376}"/>
              </a:ext>
            </a:extLst>
          </p:cNvPr>
          <p:cNvPicPr>
            <a:picLocks noChangeAspect="1"/>
          </p:cNvPicPr>
          <p:nvPr/>
        </p:nvPicPr>
        <p:blipFill>
          <a:blip r:embed="rId2"/>
          <a:stretch>
            <a:fillRect/>
          </a:stretch>
        </p:blipFill>
        <p:spPr>
          <a:xfrm>
            <a:off x="5911532" y="3485143"/>
            <a:ext cx="5150277" cy="1712467"/>
          </a:xfrm>
          <a:prstGeom prst="rect">
            <a:avLst/>
          </a:prstGeom>
        </p:spPr>
      </p:pic>
    </p:spTree>
    <p:extLst>
      <p:ext uri="{BB962C8B-B14F-4D97-AF65-F5344CB8AC3E}">
        <p14:creationId xmlns:p14="http://schemas.microsoft.com/office/powerpoint/2010/main" val="41488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C2C3E-413A-22DC-17D7-07F3A1F4B78D}"/>
              </a:ext>
            </a:extLst>
          </p:cNvPr>
          <p:cNvSpPr>
            <a:spLocks noGrp="1"/>
          </p:cNvSpPr>
          <p:nvPr>
            <p:ph type="title"/>
          </p:nvPr>
        </p:nvSpPr>
        <p:spPr/>
        <p:txBody>
          <a:bodyPr/>
          <a:lstStyle/>
          <a:p>
            <a:r>
              <a:rPr lang="en-US" dirty="0"/>
              <a:t>Table of Contents</a:t>
            </a:r>
          </a:p>
        </p:txBody>
      </p:sp>
      <p:sp>
        <p:nvSpPr>
          <p:cNvPr id="15" name="Content Placeholder 14">
            <a:extLst>
              <a:ext uri="{FF2B5EF4-FFF2-40B4-BE49-F238E27FC236}">
                <a16:creationId xmlns:a16="http://schemas.microsoft.com/office/drawing/2014/main" id="{33F7D0B2-1E35-3920-F851-9C31C373A673}"/>
              </a:ext>
            </a:extLst>
          </p:cNvPr>
          <p:cNvSpPr>
            <a:spLocks noGrp="1"/>
          </p:cNvSpPr>
          <p:nvPr>
            <p:ph idx="1"/>
          </p:nvPr>
        </p:nvSpPr>
        <p:spPr/>
        <p:txBody>
          <a:bodyPr>
            <a:normAutofit fontScale="92500" lnSpcReduction="20000"/>
          </a:bodyPr>
          <a:lstStyle/>
          <a:p>
            <a:pPr marL="514350" indent="-514350">
              <a:buFont typeface="+mj-lt"/>
              <a:buAutoNum type="arabicPeriod"/>
            </a:pPr>
            <a:r>
              <a:rPr lang="en-US" dirty="0"/>
              <a:t>Introduction of chosen organization </a:t>
            </a:r>
          </a:p>
          <a:p>
            <a:pPr marL="514350" indent="-514350">
              <a:buFont typeface="+mj-lt"/>
              <a:buAutoNum type="arabicPeriod"/>
            </a:pPr>
            <a:r>
              <a:rPr lang="en-US" dirty="0"/>
              <a:t>Strategic goal of chosen organization </a:t>
            </a:r>
          </a:p>
          <a:p>
            <a:pPr marL="514350" indent="-514350">
              <a:buFont typeface="+mj-lt"/>
              <a:buAutoNum type="arabicPeriod"/>
            </a:pPr>
            <a:r>
              <a:rPr lang="en-US" dirty="0"/>
              <a:t>Job analysis</a:t>
            </a:r>
          </a:p>
          <a:p>
            <a:pPr marL="514350" indent="-514350">
              <a:buFont typeface="+mj-lt"/>
              <a:buAutoNum type="arabicPeriod"/>
            </a:pPr>
            <a:r>
              <a:rPr lang="en-US" dirty="0"/>
              <a:t>Job description</a:t>
            </a:r>
          </a:p>
          <a:p>
            <a:pPr marL="514350" indent="-514350">
              <a:buFont typeface="+mj-lt"/>
              <a:buAutoNum type="arabicPeriod"/>
            </a:pPr>
            <a:r>
              <a:rPr lang="en-US" dirty="0"/>
              <a:t>Person specification</a:t>
            </a:r>
          </a:p>
          <a:p>
            <a:pPr marL="514350" indent="-514350">
              <a:buFont typeface="+mj-lt"/>
              <a:buAutoNum type="arabicPeriod"/>
            </a:pPr>
            <a:r>
              <a:rPr lang="en-US" dirty="0"/>
              <a:t>Required skills</a:t>
            </a:r>
          </a:p>
          <a:p>
            <a:pPr marL="514350" indent="-514350">
              <a:buFont typeface="+mj-lt"/>
              <a:buAutoNum type="arabicPeriod"/>
            </a:pPr>
            <a:r>
              <a:rPr lang="en-US" dirty="0"/>
              <a:t>Pay and working conditions</a:t>
            </a:r>
          </a:p>
          <a:p>
            <a:pPr marL="514350" indent="-514350">
              <a:buFont typeface="+mj-lt"/>
              <a:buAutoNum type="arabicPeriod"/>
            </a:pPr>
            <a:r>
              <a:rPr lang="en-US" dirty="0"/>
              <a:t>Flexible working  arrangements with justification</a:t>
            </a:r>
          </a:p>
          <a:p>
            <a:pPr marL="514350" indent="-514350">
              <a:buFont typeface="+mj-lt"/>
              <a:buAutoNum type="arabicPeriod"/>
            </a:pPr>
            <a:r>
              <a:rPr lang="en-US" dirty="0"/>
              <a:t>conclusion</a:t>
            </a:r>
          </a:p>
          <a:p>
            <a:pPr marL="514350" indent="-514350">
              <a:buFont typeface="+mj-lt"/>
              <a:buAutoNum type="arabicPeriod"/>
            </a:pPr>
            <a:r>
              <a:rPr lang="en-US" dirty="0"/>
              <a:t>List of references </a:t>
            </a:r>
          </a:p>
        </p:txBody>
      </p:sp>
    </p:spTree>
    <p:extLst>
      <p:ext uri="{BB962C8B-B14F-4D97-AF65-F5344CB8AC3E}">
        <p14:creationId xmlns:p14="http://schemas.microsoft.com/office/powerpoint/2010/main" val="283700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27004D-B838-AD5D-1EE9-8BAA47EABDAB}"/>
              </a:ext>
            </a:extLst>
          </p:cNvPr>
          <p:cNvSpPr txBox="1"/>
          <p:nvPr/>
        </p:nvSpPr>
        <p:spPr>
          <a:xfrm>
            <a:off x="276551" y="1681912"/>
            <a:ext cx="7629833" cy="461665"/>
          </a:xfrm>
          <a:prstGeom prst="rect">
            <a:avLst/>
          </a:prstGeom>
          <a:noFill/>
        </p:spPr>
        <p:txBody>
          <a:bodyPr wrap="square" rtlCol="0">
            <a:spAutoFit/>
          </a:bodyPr>
          <a:lstStyle/>
          <a:p>
            <a:r>
              <a:rPr lang="en-US" sz="2400" b="1" dirty="0"/>
              <a:t>Introduction to Apple Inc.</a:t>
            </a:r>
          </a:p>
        </p:txBody>
      </p:sp>
      <p:pic>
        <p:nvPicPr>
          <p:cNvPr id="15" name="Content Placeholder 14">
            <a:extLst>
              <a:ext uri="{FF2B5EF4-FFF2-40B4-BE49-F238E27FC236}">
                <a16:creationId xmlns:a16="http://schemas.microsoft.com/office/drawing/2014/main" id="{1C658A7B-6775-E20E-E60C-F9B94DD27D8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4400" y="0"/>
            <a:ext cx="1800459" cy="1720645"/>
          </a:xfrm>
        </p:spPr>
      </p:pic>
      <mc:AlternateContent xmlns:mc="http://schemas.openxmlformats.org/markup-compatibility/2006" xmlns:p14="http://schemas.microsoft.com/office/powerpoint/2010/main">
        <mc:Choice Requires="p14">
          <p:contentPart p14:bwMode="auto" r:id="rId3">
            <p14:nvContentPartPr>
              <p14:cNvPr id="19" name="Ink 18">
                <a:extLst>
                  <a:ext uri="{FF2B5EF4-FFF2-40B4-BE49-F238E27FC236}">
                    <a16:creationId xmlns:a16="http://schemas.microsoft.com/office/drawing/2014/main" id="{BAB87E5C-E5E8-6FEF-E20B-8922BFA5FC35}"/>
                  </a:ext>
                </a:extLst>
              </p14:cNvPr>
              <p14:cNvContentPartPr/>
              <p14:nvPr/>
            </p14:nvContentPartPr>
            <p14:xfrm>
              <a:off x="10579657" y="4591556"/>
              <a:ext cx="360" cy="360"/>
            </p14:xfrm>
          </p:contentPart>
        </mc:Choice>
        <mc:Fallback xmlns="">
          <p:pic>
            <p:nvPicPr>
              <p:cNvPr id="19" name="Ink 18">
                <a:extLst>
                  <a:ext uri="{FF2B5EF4-FFF2-40B4-BE49-F238E27FC236}">
                    <a16:creationId xmlns:a16="http://schemas.microsoft.com/office/drawing/2014/main" id="{BAB87E5C-E5E8-6FEF-E20B-8922BFA5FC35}"/>
                  </a:ext>
                </a:extLst>
              </p:cNvPr>
              <p:cNvPicPr/>
              <p:nvPr/>
            </p:nvPicPr>
            <p:blipFill>
              <a:blip r:embed="rId4"/>
              <a:stretch>
                <a:fillRect/>
              </a:stretch>
            </p:blipFill>
            <p:spPr>
              <a:xfrm>
                <a:off x="10573537" y="4585436"/>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0" name="Ink 19">
                <a:extLst>
                  <a:ext uri="{FF2B5EF4-FFF2-40B4-BE49-F238E27FC236}">
                    <a16:creationId xmlns:a16="http://schemas.microsoft.com/office/drawing/2014/main" id="{4AD5D2B8-2975-41CE-23A5-4C2846B8EFB1}"/>
                  </a:ext>
                </a:extLst>
              </p14:cNvPr>
              <p14:cNvContentPartPr/>
              <p14:nvPr/>
            </p14:nvContentPartPr>
            <p14:xfrm>
              <a:off x="2974258" y="0"/>
              <a:ext cx="6944400" cy="6944400"/>
            </p14:xfrm>
          </p:contentPart>
        </mc:Choice>
        <mc:Fallback xmlns="">
          <p:pic>
            <p:nvPicPr>
              <p:cNvPr id="20" name="Ink 19">
                <a:extLst>
                  <a:ext uri="{FF2B5EF4-FFF2-40B4-BE49-F238E27FC236}">
                    <a16:creationId xmlns:a16="http://schemas.microsoft.com/office/drawing/2014/main" id="{4AD5D2B8-2975-41CE-23A5-4C2846B8EFB1}"/>
                  </a:ext>
                </a:extLst>
              </p:cNvPr>
              <p:cNvPicPr/>
              <p:nvPr/>
            </p:nvPicPr>
            <p:blipFill>
              <a:blip r:embed="rId6"/>
              <a:stretch>
                <a:fillRect/>
              </a:stretch>
            </p:blipFill>
            <p:spPr>
              <a:xfrm>
                <a:off x="2968138" y="-6120"/>
                <a:ext cx="6956640" cy="6956640"/>
              </a:xfrm>
              <a:prstGeom prst="rect">
                <a:avLst/>
              </a:prstGeom>
            </p:spPr>
          </p:pic>
        </mc:Fallback>
      </mc:AlternateContent>
      <p:pic>
        <p:nvPicPr>
          <p:cNvPr id="25" name="Picture 24">
            <a:extLst>
              <a:ext uri="{FF2B5EF4-FFF2-40B4-BE49-F238E27FC236}">
                <a16:creationId xmlns:a16="http://schemas.microsoft.com/office/drawing/2014/main" id="{689432F3-F363-17FE-5123-EC407ADCE7B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759646" y="5407440"/>
            <a:ext cx="2357146" cy="1322887"/>
          </a:xfrm>
          <a:prstGeom prst="rect">
            <a:avLst/>
          </a:prstGeom>
        </p:spPr>
      </p:pic>
      <p:sp>
        <p:nvSpPr>
          <p:cNvPr id="27" name="TextBox 26">
            <a:extLst>
              <a:ext uri="{FF2B5EF4-FFF2-40B4-BE49-F238E27FC236}">
                <a16:creationId xmlns:a16="http://schemas.microsoft.com/office/drawing/2014/main" id="{68400CE9-5A28-3098-1A5A-C830ADB7B6A7}"/>
              </a:ext>
            </a:extLst>
          </p:cNvPr>
          <p:cNvSpPr txBox="1"/>
          <p:nvPr/>
        </p:nvSpPr>
        <p:spPr>
          <a:xfrm>
            <a:off x="8562975" y="4780312"/>
            <a:ext cx="4513746" cy="830997"/>
          </a:xfrm>
          <a:prstGeom prst="rect">
            <a:avLst/>
          </a:prstGeom>
          <a:noFill/>
        </p:spPr>
        <p:txBody>
          <a:bodyPr wrap="square">
            <a:spAutoFit/>
          </a:bodyPr>
          <a:lstStyle/>
          <a:p>
            <a:r>
              <a:rPr lang="en-US" sz="2400" b="1" dirty="0"/>
              <a:t>Introduction to Samsung            </a:t>
            </a:r>
            <a:r>
              <a:rPr lang="en-US" sz="2400" b="1" dirty="0" err="1"/>
              <a:t>Electonics</a:t>
            </a:r>
            <a:r>
              <a:rPr lang="en-US" sz="2400" b="1" dirty="0"/>
              <a:t> Co. Ltd.</a:t>
            </a:r>
          </a:p>
        </p:txBody>
      </p:sp>
      <p:sp>
        <p:nvSpPr>
          <p:cNvPr id="2" name="TextBox 1">
            <a:extLst>
              <a:ext uri="{FF2B5EF4-FFF2-40B4-BE49-F238E27FC236}">
                <a16:creationId xmlns:a16="http://schemas.microsoft.com/office/drawing/2014/main" id="{A8139182-C48B-F01B-59D9-6219D0FDA634}"/>
              </a:ext>
            </a:extLst>
          </p:cNvPr>
          <p:cNvSpPr txBox="1"/>
          <p:nvPr/>
        </p:nvSpPr>
        <p:spPr>
          <a:xfrm>
            <a:off x="16557" y="2245478"/>
            <a:ext cx="5915402" cy="1200329"/>
          </a:xfrm>
          <a:prstGeom prst="rect">
            <a:avLst/>
          </a:prstGeom>
          <a:noFill/>
        </p:spPr>
        <p:txBody>
          <a:bodyPr wrap="square" rtlCol="0">
            <a:spAutoFit/>
          </a:bodyPr>
          <a:lstStyle/>
          <a:p>
            <a:r>
              <a:rPr lang="en-US" b="1" dirty="0"/>
              <a:t>Founded</a:t>
            </a:r>
            <a:r>
              <a:rPr lang="en-US" dirty="0"/>
              <a:t>       :</a:t>
            </a:r>
            <a:r>
              <a:rPr lang="en-US" i="1" dirty="0"/>
              <a:t>1april, 1976</a:t>
            </a:r>
          </a:p>
          <a:p>
            <a:r>
              <a:rPr lang="en-US" b="1" dirty="0"/>
              <a:t>Founded by </a:t>
            </a:r>
            <a:r>
              <a:rPr lang="en-US" dirty="0"/>
              <a:t>: Steve jobs, Steve Wozniak and Ronald Wayne</a:t>
            </a:r>
          </a:p>
          <a:p>
            <a:r>
              <a:rPr lang="en-US" b="1" dirty="0"/>
              <a:t>Key products</a:t>
            </a:r>
            <a:r>
              <a:rPr lang="en-US" dirty="0"/>
              <a:t>: iPhone, iPad, MacBook, Apple watch</a:t>
            </a:r>
          </a:p>
          <a:p>
            <a:r>
              <a:rPr lang="en-US" b="1" dirty="0"/>
              <a:t>Headquarters</a:t>
            </a:r>
            <a:r>
              <a:rPr lang="en-US" dirty="0"/>
              <a:t>: California, United States </a:t>
            </a:r>
          </a:p>
        </p:txBody>
      </p:sp>
      <p:sp>
        <p:nvSpPr>
          <p:cNvPr id="6" name="TextBox 5">
            <a:extLst>
              <a:ext uri="{FF2B5EF4-FFF2-40B4-BE49-F238E27FC236}">
                <a16:creationId xmlns:a16="http://schemas.microsoft.com/office/drawing/2014/main" id="{0C2D6248-526E-3D5C-FA65-C83212ABDF6F}"/>
              </a:ext>
            </a:extLst>
          </p:cNvPr>
          <p:cNvSpPr txBox="1"/>
          <p:nvPr/>
        </p:nvSpPr>
        <p:spPr>
          <a:xfrm>
            <a:off x="143345" y="3856982"/>
            <a:ext cx="6546704" cy="369332"/>
          </a:xfrm>
          <a:prstGeom prst="rect">
            <a:avLst/>
          </a:prstGeom>
          <a:noFill/>
        </p:spPr>
        <p:txBody>
          <a:bodyPr wrap="square" rtlCol="0">
            <a:spAutoFit/>
          </a:bodyPr>
          <a:lstStyle/>
          <a:p>
            <a:r>
              <a:rPr lang="en-US" b="1" dirty="0"/>
              <a:t>About Apple</a:t>
            </a:r>
            <a:r>
              <a:rPr lang="en-US" dirty="0"/>
              <a:t>: </a:t>
            </a:r>
          </a:p>
        </p:txBody>
      </p:sp>
      <p:pic>
        <p:nvPicPr>
          <p:cNvPr id="8" name="Picture 7">
            <a:extLst>
              <a:ext uri="{FF2B5EF4-FFF2-40B4-BE49-F238E27FC236}">
                <a16:creationId xmlns:a16="http://schemas.microsoft.com/office/drawing/2014/main" id="{FB66E94E-0ADE-EC6A-80C3-CA6679BDC98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11983" y="3915334"/>
            <a:ext cx="1162050" cy="923925"/>
          </a:xfrm>
          <a:prstGeom prst="rect">
            <a:avLst/>
          </a:prstGeom>
        </p:spPr>
      </p:pic>
      <p:sp>
        <p:nvSpPr>
          <p:cNvPr id="9" name="TextBox 8">
            <a:extLst>
              <a:ext uri="{FF2B5EF4-FFF2-40B4-BE49-F238E27FC236}">
                <a16:creationId xmlns:a16="http://schemas.microsoft.com/office/drawing/2014/main" id="{1F21F9CC-F238-7C82-0BBF-9F9D867EBCA0}"/>
              </a:ext>
            </a:extLst>
          </p:cNvPr>
          <p:cNvSpPr txBox="1"/>
          <p:nvPr/>
        </p:nvSpPr>
        <p:spPr>
          <a:xfrm>
            <a:off x="2857374" y="3915334"/>
            <a:ext cx="3984172" cy="646331"/>
          </a:xfrm>
          <a:prstGeom prst="rect">
            <a:avLst/>
          </a:prstGeom>
          <a:noFill/>
        </p:spPr>
        <p:txBody>
          <a:bodyPr wrap="square" rtlCol="0">
            <a:spAutoFit/>
          </a:bodyPr>
          <a:lstStyle/>
          <a:p>
            <a:pPr marL="285750" indent="-285750">
              <a:buFont typeface="Arial" panose="020B0604020202020204" pitchFamily="34" charset="0"/>
              <a:buChar char="•"/>
            </a:pPr>
            <a:r>
              <a:rPr lang="en-US" dirty="0"/>
              <a:t>In 1976, Apple-I was introduced by Apple Inc. </a:t>
            </a:r>
          </a:p>
        </p:txBody>
      </p:sp>
      <p:sp>
        <p:nvSpPr>
          <p:cNvPr id="10" name="TextBox 9">
            <a:extLst>
              <a:ext uri="{FF2B5EF4-FFF2-40B4-BE49-F238E27FC236}">
                <a16:creationId xmlns:a16="http://schemas.microsoft.com/office/drawing/2014/main" id="{AC33753D-4BF7-A653-FCDE-066EF8583DA6}"/>
              </a:ext>
            </a:extLst>
          </p:cNvPr>
          <p:cNvSpPr txBox="1"/>
          <p:nvPr/>
        </p:nvSpPr>
        <p:spPr>
          <a:xfrm>
            <a:off x="433137" y="5262191"/>
            <a:ext cx="7722722" cy="646331"/>
          </a:xfrm>
          <a:prstGeom prst="rect">
            <a:avLst/>
          </a:prstGeom>
          <a:noFill/>
        </p:spPr>
        <p:txBody>
          <a:bodyPr wrap="square" rtlCol="0">
            <a:spAutoFit/>
          </a:bodyPr>
          <a:lstStyle/>
          <a:p>
            <a:pPr marL="285750" indent="-285750">
              <a:buFont typeface="Arial" panose="020B0604020202020204" pitchFamily="34" charset="0"/>
              <a:buChar char="•"/>
            </a:pPr>
            <a:r>
              <a:rPr lang="en-US" dirty="0"/>
              <a:t>In 1997, under Steve jobs leadership Apple introduced </a:t>
            </a:r>
          </a:p>
          <a:p>
            <a:r>
              <a:rPr lang="en-US" dirty="0"/>
              <a:t>      iPhone first generation </a:t>
            </a:r>
          </a:p>
        </p:txBody>
      </p:sp>
      <p:pic>
        <p:nvPicPr>
          <p:cNvPr id="12" name="Picture 11">
            <a:extLst>
              <a:ext uri="{FF2B5EF4-FFF2-40B4-BE49-F238E27FC236}">
                <a16:creationId xmlns:a16="http://schemas.microsoft.com/office/drawing/2014/main" id="{5FD4E1C8-6944-FFAC-4BCD-DF138D1BEB1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174659" y="5031976"/>
            <a:ext cx="1666100" cy="1520921"/>
          </a:xfrm>
          <a:prstGeom prst="rect">
            <a:avLst/>
          </a:prstGeom>
        </p:spPr>
      </p:pic>
      <p:sp>
        <p:nvSpPr>
          <p:cNvPr id="14" name="TextBox 13">
            <a:extLst>
              <a:ext uri="{FF2B5EF4-FFF2-40B4-BE49-F238E27FC236}">
                <a16:creationId xmlns:a16="http://schemas.microsoft.com/office/drawing/2014/main" id="{FF555DF3-856E-233E-2FDA-34B3DA007B26}"/>
              </a:ext>
            </a:extLst>
          </p:cNvPr>
          <p:cNvSpPr txBox="1"/>
          <p:nvPr/>
        </p:nvSpPr>
        <p:spPr>
          <a:xfrm>
            <a:off x="6688959" y="3292265"/>
            <a:ext cx="6944399" cy="1477328"/>
          </a:xfrm>
          <a:prstGeom prst="rect">
            <a:avLst/>
          </a:prstGeom>
          <a:noFill/>
        </p:spPr>
        <p:txBody>
          <a:bodyPr wrap="square">
            <a:spAutoFit/>
          </a:bodyPr>
          <a:lstStyle/>
          <a:p>
            <a:r>
              <a:rPr lang="en-US" b="1" dirty="0"/>
              <a:t>Founded</a:t>
            </a:r>
            <a:r>
              <a:rPr lang="en-US" dirty="0"/>
              <a:t>    : 1 March,1938</a:t>
            </a:r>
            <a:endParaRPr lang="en-US" i="1" dirty="0"/>
          </a:p>
          <a:p>
            <a:r>
              <a:rPr lang="en-US" b="1" dirty="0"/>
              <a:t>     Founded by </a:t>
            </a:r>
            <a:r>
              <a:rPr lang="en-US" dirty="0"/>
              <a:t>: Lee  Byung- Chul</a:t>
            </a:r>
          </a:p>
          <a:p>
            <a:r>
              <a:rPr lang="en-US" b="1" dirty="0"/>
              <a:t>           Key products</a:t>
            </a:r>
            <a:r>
              <a:rPr lang="en-US" dirty="0"/>
              <a:t>: Television, Home appliances</a:t>
            </a:r>
          </a:p>
          <a:p>
            <a:r>
              <a:rPr lang="en-US" dirty="0"/>
              <a:t>                                           smartphones</a:t>
            </a:r>
          </a:p>
          <a:p>
            <a:r>
              <a:rPr lang="en-US" b="1" dirty="0"/>
              <a:t>                       Headquarters</a:t>
            </a:r>
            <a:r>
              <a:rPr lang="en-US" dirty="0"/>
              <a:t>: Suwon , South Korea</a:t>
            </a:r>
          </a:p>
        </p:txBody>
      </p:sp>
      <p:pic>
        <p:nvPicPr>
          <p:cNvPr id="17" name="Picture 16">
            <a:extLst>
              <a:ext uri="{FF2B5EF4-FFF2-40B4-BE49-F238E27FC236}">
                <a16:creationId xmlns:a16="http://schemas.microsoft.com/office/drawing/2014/main" id="{126C2CD2-EB3D-E1A8-E95D-EC58257C713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906701" y="20300"/>
            <a:ext cx="1345772" cy="1198663"/>
          </a:xfrm>
          <a:prstGeom prst="rect">
            <a:avLst/>
          </a:prstGeom>
        </p:spPr>
      </p:pic>
      <p:sp>
        <p:nvSpPr>
          <p:cNvPr id="18" name="TextBox 17">
            <a:extLst>
              <a:ext uri="{FF2B5EF4-FFF2-40B4-BE49-F238E27FC236}">
                <a16:creationId xmlns:a16="http://schemas.microsoft.com/office/drawing/2014/main" id="{535A4C76-3C56-A12B-4EAA-90329CA68ABF}"/>
              </a:ext>
            </a:extLst>
          </p:cNvPr>
          <p:cNvSpPr txBox="1"/>
          <p:nvPr/>
        </p:nvSpPr>
        <p:spPr>
          <a:xfrm>
            <a:off x="3757067" y="254310"/>
            <a:ext cx="2113106" cy="400110"/>
          </a:xfrm>
          <a:prstGeom prst="rect">
            <a:avLst/>
          </a:prstGeom>
          <a:noFill/>
        </p:spPr>
        <p:txBody>
          <a:bodyPr wrap="square" rtlCol="0">
            <a:spAutoFit/>
          </a:bodyPr>
          <a:lstStyle/>
          <a:p>
            <a:r>
              <a:rPr lang="en-US" sz="2000" b="1" dirty="0"/>
              <a:t>About Samsung</a:t>
            </a:r>
            <a:r>
              <a:rPr lang="en-US" b="1" dirty="0"/>
              <a:t>:   </a:t>
            </a:r>
          </a:p>
        </p:txBody>
      </p:sp>
      <p:sp>
        <p:nvSpPr>
          <p:cNvPr id="21" name="TextBox 20">
            <a:extLst>
              <a:ext uri="{FF2B5EF4-FFF2-40B4-BE49-F238E27FC236}">
                <a16:creationId xmlns:a16="http://schemas.microsoft.com/office/drawing/2014/main" id="{A1F05AF1-2D90-11BD-E505-5A1E9C98DC1F}"/>
              </a:ext>
            </a:extLst>
          </p:cNvPr>
          <p:cNvSpPr txBox="1"/>
          <p:nvPr/>
        </p:nvSpPr>
        <p:spPr>
          <a:xfrm>
            <a:off x="7289002" y="165732"/>
            <a:ext cx="4941289" cy="369332"/>
          </a:xfrm>
          <a:prstGeom prst="rect">
            <a:avLst/>
          </a:prstGeom>
          <a:noFill/>
        </p:spPr>
        <p:txBody>
          <a:bodyPr wrap="none" rtlCol="0">
            <a:spAutoFit/>
          </a:bodyPr>
          <a:lstStyle/>
          <a:p>
            <a:pPr marL="285750" indent="-285750">
              <a:buFont typeface="Arial" panose="020B0604020202020204" pitchFamily="34" charset="0"/>
              <a:buChar char="•"/>
            </a:pPr>
            <a:r>
              <a:rPr lang="en-US" dirty="0"/>
              <a:t>Samsung launched its first television in 1970.</a:t>
            </a:r>
          </a:p>
        </p:txBody>
      </p:sp>
      <p:sp>
        <p:nvSpPr>
          <p:cNvPr id="22" name="TextBox 21">
            <a:extLst>
              <a:ext uri="{FF2B5EF4-FFF2-40B4-BE49-F238E27FC236}">
                <a16:creationId xmlns:a16="http://schemas.microsoft.com/office/drawing/2014/main" id="{D4B86336-48EA-EB25-4A58-DAAA31BD110E}"/>
              </a:ext>
            </a:extLst>
          </p:cNvPr>
          <p:cNvSpPr txBox="1"/>
          <p:nvPr/>
        </p:nvSpPr>
        <p:spPr>
          <a:xfrm>
            <a:off x="4979016" y="1546657"/>
            <a:ext cx="4789062" cy="646331"/>
          </a:xfrm>
          <a:prstGeom prst="rect">
            <a:avLst/>
          </a:prstGeom>
          <a:noFill/>
        </p:spPr>
        <p:txBody>
          <a:bodyPr wrap="square" rtlCol="0">
            <a:spAutoFit/>
          </a:bodyPr>
          <a:lstStyle/>
          <a:p>
            <a:pPr marL="285750" indent="-285750">
              <a:buFont typeface="Arial" panose="020B0604020202020204" pitchFamily="34" charset="0"/>
              <a:buChar char="•"/>
            </a:pPr>
            <a:r>
              <a:rPr lang="en-US" dirty="0"/>
              <a:t>Samsung's first mobile phone was the Samsung SCH-V200, released in 2000. </a:t>
            </a:r>
          </a:p>
        </p:txBody>
      </p:sp>
      <p:pic>
        <p:nvPicPr>
          <p:cNvPr id="28" name="Picture 27">
            <a:extLst>
              <a:ext uri="{FF2B5EF4-FFF2-40B4-BE49-F238E27FC236}">
                <a16:creationId xmlns:a16="http://schemas.microsoft.com/office/drawing/2014/main" id="{04435A00-43DC-8CC8-86A7-4F0D525BD81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462890" y="1379614"/>
            <a:ext cx="1517725" cy="1299220"/>
          </a:xfrm>
          <a:prstGeom prst="rect">
            <a:avLst/>
          </a:prstGeom>
        </p:spPr>
      </p:pic>
    </p:spTree>
    <p:extLst>
      <p:ext uri="{BB962C8B-B14F-4D97-AF65-F5344CB8AC3E}">
        <p14:creationId xmlns:p14="http://schemas.microsoft.com/office/powerpoint/2010/main" val="204075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1D6FA7C-5C50-6BE7-B928-BC6319CE0EAD}"/>
              </a:ext>
            </a:extLst>
          </p:cNvPr>
          <p:cNvPicPr>
            <a:picLocks noGrp="1" noChangeAspect="1"/>
          </p:cNvPicPr>
          <p:nvPr>
            <p:ph idx="1"/>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60271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991CD-F6B7-A7D5-C199-5355872CA9FA}"/>
              </a:ext>
            </a:extLst>
          </p:cNvPr>
          <p:cNvSpPr>
            <a:spLocks noGrp="1"/>
          </p:cNvSpPr>
          <p:nvPr>
            <p:ph type="title"/>
          </p:nvPr>
        </p:nvSpPr>
        <p:spPr>
          <a:xfrm>
            <a:off x="0" y="-208807"/>
            <a:ext cx="10515600" cy="1325563"/>
          </a:xfrm>
        </p:spPr>
        <p:txBody>
          <a:bodyPr/>
          <a:lstStyle/>
          <a:p>
            <a:r>
              <a:rPr lang="en-US" dirty="0"/>
              <a:t>Job Analysis / Position </a:t>
            </a:r>
          </a:p>
        </p:txBody>
      </p:sp>
      <p:sp>
        <p:nvSpPr>
          <p:cNvPr id="3" name="Content Placeholder 2">
            <a:extLst>
              <a:ext uri="{FF2B5EF4-FFF2-40B4-BE49-F238E27FC236}">
                <a16:creationId xmlns:a16="http://schemas.microsoft.com/office/drawing/2014/main" id="{7E487311-F0DE-210D-B30D-5470AFEF2AFF}"/>
              </a:ext>
            </a:extLst>
          </p:cNvPr>
          <p:cNvSpPr>
            <a:spLocks noGrp="1"/>
          </p:cNvSpPr>
          <p:nvPr>
            <p:ph idx="1"/>
          </p:nvPr>
        </p:nvSpPr>
        <p:spPr>
          <a:xfrm>
            <a:off x="565826" y="1253331"/>
            <a:ext cx="10515600" cy="5128014"/>
          </a:xfrm>
        </p:spPr>
        <p:txBody>
          <a:bodyPr>
            <a:normAutofit fontScale="62500" lnSpcReduction="20000"/>
          </a:bodyPr>
          <a:lstStyle/>
          <a:p>
            <a:pPr marL="0" indent="0" algn="l">
              <a:buNone/>
            </a:pPr>
            <a:r>
              <a:rPr lang="en-US" sz="3200" b="1" i="0" dirty="0">
                <a:solidFill>
                  <a:srgbClr val="020817"/>
                </a:solidFill>
                <a:effectLst/>
                <a:highlight>
                  <a:srgbClr val="FFFFFF"/>
                </a:highlight>
                <a:latin typeface="__Inter_aaf875"/>
              </a:rPr>
              <a:t>  Apple Inc.</a:t>
            </a:r>
            <a:br>
              <a:rPr lang="en-US" b="0" i="0" dirty="0">
                <a:solidFill>
                  <a:srgbClr val="020817"/>
                </a:solidFill>
                <a:effectLst/>
                <a:highlight>
                  <a:srgbClr val="FFFFFF"/>
                </a:highlight>
                <a:latin typeface="__Inter_aaf875"/>
              </a:rPr>
            </a:br>
            <a:br>
              <a:rPr lang="en-US" b="0" i="0" dirty="0">
                <a:solidFill>
                  <a:srgbClr val="020817"/>
                </a:solidFill>
                <a:effectLst/>
                <a:highlight>
                  <a:srgbClr val="FFFFFF"/>
                </a:highlight>
                <a:latin typeface="__Inter_aaf875"/>
              </a:rPr>
            </a:br>
            <a:r>
              <a:rPr lang="en-US" b="0" i="0" dirty="0">
                <a:solidFill>
                  <a:srgbClr val="020817"/>
                </a:solidFill>
                <a:effectLst/>
                <a:highlight>
                  <a:srgbClr val="FFFFFF"/>
                </a:highlight>
                <a:latin typeface="__Inter_aaf875"/>
              </a:rPr>
              <a:t>Job Analysis: </a:t>
            </a:r>
          </a:p>
          <a:p>
            <a:pPr algn="l"/>
            <a:r>
              <a:rPr lang="en-US" b="0" i="0" dirty="0">
                <a:solidFill>
                  <a:srgbClr val="020817"/>
                </a:solidFill>
                <a:effectLst/>
                <a:highlight>
                  <a:srgbClr val="FFFFFF"/>
                </a:highlight>
                <a:latin typeface="__Inter_aaf875"/>
              </a:rPr>
              <a:t>The key platform areas are: innovation, collaboration, and future technology according to Harvard Business Review (2021).</a:t>
            </a:r>
            <a:br>
              <a:rPr lang="en-US" b="0" i="0" dirty="0">
                <a:solidFill>
                  <a:srgbClr val="020817"/>
                </a:solidFill>
                <a:effectLst/>
                <a:highlight>
                  <a:srgbClr val="FFFFFF"/>
                </a:highlight>
                <a:latin typeface="__Inter_aaf875"/>
              </a:rPr>
            </a:br>
            <a:endParaRPr lang="en-US" b="0" i="0" dirty="0">
              <a:solidFill>
                <a:srgbClr val="020817"/>
              </a:solidFill>
              <a:effectLst/>
              <a:highlight>
                <a:srgbClr val="FFFFFF"/>
              </a:highlight>
              <a:latin typeface="__Inter_aaf875"/>
            </a:endParaRPr>
          </a:p>
          <a:p>
            <a:pPr algn="l"/>
            <a:r>
              <a:rPr lang="en-US" b="0" i="0" dirty="0">
                <a:solidFill>
                  <a:srgbClr val="020817"/>
                </a:solidFill>
                <a:effectLst/>
                <a:highlight>
                  <a:srgbClr val="FFFFFF"/>
                </a:highlight>
                <a:latin typeface="__Inter_aaf875"/>
              </a:rPr>
              <a:t>Key Positions:</a:t>
            </a:r>
            <a:br>
              <a:rPr lang="en-US" b="0" i="0" dirty="0">
                <a:solidFill>
                  <a:srgbClr val="020817"/>
                </a:solidFill>
                <a:effectLst/>
                <a:highlight>
                  <a:srgbClr val="FFFFFF"/>
                </a:highlight>
                <a:latin typeface="__Inter_aaf875"/>
              </a:rPr>
            </a:br>
            <a:r>
              <a:rPr lang="en-US" b="0" i="0" dirty="0">
                <a:solidFill>
                  <a:srgbClr val="020817"/>
                </a:solidFill>
                <a:effectLst/>
                <a:highlight>
                  <a:srgbClr val="FFFFFF"/>
                </a:highlight>
                <a:latin typeface="__Inter_aaf875"/>
              </a:rPr>
              <a:t>Software Engineer: Specializes in the creation of software applications.</a:t>
            </a:r>
            <a:br>
              <a:rPr lang="en-US" b="0" i="0" dirty="0">
                <a:solidFill>
                  <a:srgbClr val="020817"/>
                </a:solidFill>
                <a:effectLst/>
                <a:highlight>
                  <a:srgbClr val="FFFFFF"/>
                </a:highlight>
                <a:latin typeface="__Inter_aaf875"/>
              </a:rPr>
            </a:br>
            <a:r>
              <a:rPr lang="en-US" b="0" i="0" dirty="0">
                <a:solidFill>
                  <a:srgbClr val="020817"/>
                </a:solidFill>
                <a:effectLst/>
                <a:highlight>
                  <a:srgbClr val="FFFFFF"/>
                </a:highlight>
                <a:latin typeface="__Inter_aaf875"/>
              </a:rPr>
              <a:t>Product Designer: Improves product design and utility value for the consumers.</a:t>
            </a:r>
            <a:br>
              <a:rPr lang="en-US" b="0" i="0" dirty="0">
                <a:solidFill>
                  <a:srgbClr val="020817"/>
                </a:solidFill>
                <a:effectLst/>
                <a:highlight>
                  <a:srgbClr val="FFFFFF"/>
                </a:highlight>
                <a:latin typeface="__Inter_aaf875"/>
              </a:rPr>
            </a:br>
            <a:r>
              <a:rPr lang="en-US" b="0" i="0" dirty="0">
                <a:solidFill>
                  <a:srgbClr val="020817"/>
                </a:solidFill>
                <a:effectLst/>
                <a:highlight>
                  <a:srgbClr val="FFFFFF"/>
                </a:highlight>
                <a:latin typeface="__Inter_aaf875"/>
              </a:rPr>
              <a:t>Marketing Manager: This elevates products through marketing and selling them to various prospects.</a:t>
            </a:r>
            <a:br>
              <a:rPr lang="en-US" b="0" i="0" dirty="0">
                <a:solidFill>
                  <a:srgbClr val="020817"/>
                </a:solidFill>
                <a:effectLst/>
                <a:highlight>
                  <a:srgbClr val="FFFFFF"/>
                </a:highlight>
                <a:latin typeface="__Inter_aaf875"/>
              </a:rPr>
            </a:br>
            <a:r>
              <a:rPr lang="en-US" sz="5100" dirty="0">
                <a:solidFill>
                  <a:srgbClr val="020817"/>
                </a:solidFill>
                <a:highlight>
                  <a:srgbClr val="FFFFFF"/>
                </a:highlight>
                <a:latin typeface="__Inter_aaf875"/>
              </a:rPr>
              <a:t>_________________________________________________</a:t>
            </a:r>
            <a:endParaRPr lang="en-US" sz="5100" b="0" i="0" dirty="0">
              <a:solidFill>
                <a:srgbClr val="020817"/>
              </a:solidFill>
              <a:effectLst/>
              <a:highlight>
                <a:srgbClr val="FFFFFF"/>
              </a:highlight>
              <a:latin typeface="__Inter_aaf875"/>
            </a:endParaRPr>
          </a:p>
          <a:p>
            <a:pPr marL="0" indent="0" algn="l">
              <a:buNone/>
            </a:pPr>
            <a:r>
              <a:rPr lang="en-US" sz="3200" b="1" i="0" dirty="0">
                <a:solidFill>
                  <a:srgbClr val="020817"/>
                </a:solidFill>
                <a:effectLst/>
                <a:highlight>
                  <a:srgbClr val="FFFFFF"/>
                </a:highlight>
                <a:latin typeface="__Inter_aaf875"/>
              </a:rPr>
              <a:t>  Samsung Electronics</a:t>
            </a:r>
            <a:br>
              <a:rPr lang="en-US" b="0" i="0" dirty="0">
                <a:solidFill>
                  <a:srgbClr val="020817"/>
                </a:solidFill>
                <a:effectLst/>
                <a:highlight>
                  <a:srgbClr val="FFFFFF"/>
                </a:highlight>
                <a:latin typeface="__Inter_aaf875"/>
              </a:rPr>
            </a:br>
            <a:br>
              <a:rPr lang="en-US" b="0" i="0" dirty="0">
                <a:solidFill>
                  <a:srgbClr val="020817"/>
                </a:solidFill>
                <a:effectLst/>
                <a:highlight>
                  <a:srgbClr val="FFFFFF"/>
                </a:highlight>
                <a:latin typeface="__Inter_aaf875"/>
              </a:rPr>
            </a:br>
            <a:r>
              <a:rPr lang="en-US" b="0" i="0" dirty="0">
                <a:solidFill>
                  <a:srgbClr val="020817"/>
                </a:solidFill>
                <a:effectLst/>
                <a:highlight>
                  <a:srgbClr val="FFFFFF"/>
                </a:highlight>
                <a:latin typeface="__Inter_aaf875"/>
              </a:rPr>
              <a:t>Job Analysis:</a:t>
            </a:r>
          </a:p>
          <a:p>
            <a:pPr algn="l"/>
            <a:r>
              <a:rPr lang="en-US" b="0" i="0" dirty="0">
                <a:solidFill>
                  <a:srgbClr val="020817"/>
                </a:solidFill>
                <a:effectLst/>
                <a:highlight>
                  <a:srgbClr val="FFFFFF"/>
                </a:highlight>
                <a:latin typeface="__Inter_aaf875"/>
              </a:rPr>
              <a:t> Investment on R &amp; D, quality and geographical coverage ( Samsung, Electronics, 2023)</a:t>
            </a:r>
            <a:br>
              <a:rPr lang="en-US" b="0" i="0" dirty="0">
                <a:solidFill>
                  <a:srgbClr val="020817"/>
                </a:solidFill>
                <a:effectLst/>
                <a:highlight>
                  <a:srgbClr val="FFFFFF"/>
                </a:highlight>
                <a:latin typeface="__Inter_aaf875"/>
              </a:rPr>
            </a:br>
            <a:endParaRPr lang="en-US" b="0" i="0" dirty="0">
              <a:solidFill>
                <a:srgbClr val="020817"/>
              </a:solidFill>
              <a:effectLst/>
              <a:highlight>
                <a:srgbClr val="FFFFFF"/>
              </a:highlight>
              <a:latin typeface="__Inter_aaf875"/>
            </a:endParaRPr>
          </a:p>
          <a:p>
            <a:pPr algn="l"/>
            <a:r>
              <a:rPr lang="en-US" b="0" i="0" dirty="0">
                <a:solidFill>
                  <a:srgbClr val="020817"/>
                </a:solidFill>
                <a:effectLst/>
                <a:highlight>
                  <a:srgbClr val="FFFFFF"/>
                </a:highlight>
                <a:latin typeface="__Inter_aaf875"/>
              </a:rPr>
              <a:t>Key Positions:</a:t>
            </a:r>
            <a:br>
              <a:rPr lang="en-US" b="0" i="0" dirty="0">
                <a:solidFill>
                  <a:srgbClr val="020817"/>
                </a:solidFill>
                <a:effectLst/>
                <a:highlight>
                  <a:srgbClr val="FFFFFF"/>
                </a:highlight>
                <a:latin typeface="__Inter_aaf875"/>
              </a:rPr>
            </a:br>
            <a:r>
              <a:rPr lang="en-US" b="0" i="0" dirty="0">
                <a:solidFill>
                  <a:srgbClr val="020817"/>
                </a:solidFill>
                <a:effectLst/>
                <a:highlight>
                  <a:srgbClr val="FFFFFF"/>
                </a:highlight>
                <a:latin typeface="__Inter_aaf875"/>
              </a:rPr>
              <a:t>Electronics Engineer: Manufactures electronic gadgets.</a:t>
            </a:r>
            <a:br>
              <a:rPr lang="en-US" b="0" i="0" dirty="0">
                <a:solidFill>
                  <a:srgbClr val="020817"/>
                </a:solidFill>
                <a:effectLst/>
                <a:highlight>
                  <a:srgbClr val="FFFFFF"/>
                </a:highlight>
                <a:latin typeface="__Inter_aaf875"/>
              </a:rPr>
            </a:br>
            <a:r>
              <a:rPr lang="en-US" b="0" i="0" dirty="0">
                <a:solidFill>
                  <a:srgbClr val="020817"/>
                </a:solidFill>
                <a:effectLst/>
                <a:highlight>
                  <a:srgbClr val="FFFFFF"/>
                </a:highlight>
                <a:latin typeface="__Inter_aaf875"/>
              </a:rPr>
              <a:t>Software Developer: Preserves software solutions.</a:t>
            </a:r>
            <a:br>
              <a:rPr lang="en-US" b="0" i="0" dirty="0">
                <a:solidFill>
                  <a:srgbClr val="020817"/>
                </a:solidFill>
                <a:effectLst/>
                <a:highlight>
                  <a:srgbClr val="FFFFFF"/>
                </a:highlight>
                <a:latin typeface="__Inter_aaf875"/>
              </a:rPr>
            </a:br>
            <a:r>
              <a:rPr lang="en-US" b="0" i="0" dirty="0">
                <a:solidFill>
                  <a:srgbClr val="020817"/>
                </a:solidFill>
                <a:effectLst/>
                <a:highlight>
                  <a:srgbClr val="FFFFFF"/>
                </a:highlight>
                <a:latin typeface="__Inter_aaf875"/>
              </a:rPr>
              <a:t>Global Marketing Specialist: Implements the global marketing initiatives.</a:t>
            </a:r>
          </a:p>
          <a:p>
            <a:endParaRPr lang="en-US" dirty="0"/>
          </a:p>
        </p:txBody>
      </p:sp>
    </p:spTree>
    <p:extLst>
      <p:ext uri="{BB962C8B-B14F-4D97-AF65-F5344CB8AC3E}">
        <p14:creationId xmlns:p14="http://schemas.microsoft.com/office/powerpoint/2010/main" val="1338022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CE5468CD-61C3-CD68-43C8-25D07B729CA5}"/>
              </a:ext>
            </a:extLst>
          </p:cNvPr>
          <p:cNvCxnSpPr>
            <a:cxnSpLocks/>
          </p:cNvCxnSpPr>
          <p:nvPr/>
        </p:nvCxnSpPr>
        <p:spPr>
          <a:xfrm>
            <a:off x="6096000" y="0"/>
            <a:ext cx="0" cy="6858000"/>
          </a:xfrm>
          <a:prstGeom prst="line">
            <a:avLst/>
          </a:prstGeom>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75997E21-6D7D-2457-DE43-2B33A6F04B1B}"/>
              </a:ext>
            </a:extLst>
          </p:cNvPr>
          <p:cNvCxnSpPr>
            <a:cxnSpLocks/>
          </p:cNvCxnSpPr>
          <p:nvPr/>
        </p:nvCxnSpPr>
        <p:spPr>
          <a:xfrm>
            <a:off x="0" y="661481"/>
            <a:ext cx="12192000" cy="0"/>
          </a:xfrm>
          <a:prstGeom prst="line">
            <a:avLst/>
          </a:prstGeom>
        </p:spPr>
        <p:style>
          <a:lnRef idx="2">
            <a:schemeClr val="dk1"/>
          </a:lnRef>
          <a:fillRef idx="0">
            <a:schemeClr val="dk1"/>
          </a:fillRef>
          <a:effectRef idx="1">
            <a:schemeClr val="dk1"/>
          </a:effectRef>
          <a:fontRef idx="minor">
            <a:schemeClr val="tx1"/>
          </a:fontRef>
        </p:style>
      </p:cxnSp>
      <p:sp>
        <p:nvSpPr>
          <p:cNvPr id="17" name="TextBox 16">
            <a:extLst>
              <a:ext uri="{FF2B5EF4-FFF2-40B4-BE49-F238E27FC236}">
                <a16:creationId xmlns:a16="http://schemas.microsoft.com/office/drawing/2014/main" id="{A8D9A41C-9EE0-FAC5-DD14-D98080A1ABEA}"/>
              </a:ext>
            </a:extLst>
          </p:cNvPr>
          <p:cNvSpPr txBox="1"/>
          <p:nvPr/>
        </p:nvSpPr>
        <p:spPr>
          <a:xfrm>
            <a:off x="749029" y="77981"/>
            <a:ext cx="4991431" cy="461665"/>
          </a:xfrm>
          <a:prstGeom prst="rect">
            <a:avLst/>
          </a:prstGeom>
          <a:noFill/>
        </p:spPr>
        <p:txBody>
          <a:bodyPr wrap="none" rtlCol="0">
            <a:spAutoFit/>
          </a:bodyPr>
          <a:lstStyle/>
          <a:p>
            <a:r>
              <a:rPr lang="en-US" sz="2400" b="1" dirty="0"/>
              <a:t>As Software engineer in Apple Inc. </a:t>
            </a:r>
          </a:p>
        </p:txBody>
      </p:sp>
      <p:sp>
        <p:nvSpPr>
          <p:cNvPr id="22" name="TextBox 21">
            <a:extLst>
              <a:ext uri="{FF2B5EF4-FFF2-40B4-BE49-F238E27FC236}">
                <a16:creationId xmlns:a16="http://schemas.microsoft.com/office/drawing/2014/main" id="{E6F25B92-26B7-8A0B-037F-533F3DD98D88}"/>
              </a:ext>
            </a:extLst>
          </p:cNvPr>
          <p:cNvSpPr txBox="1"/>
          <p:nvPr/>
        </p:nvSpPr>
        <p:spPr>
          <a:xfrm>
            <a:off x="6451542" y="97596"/>
            <a:ext cx="5477140" cy="738664"/>
          </a:xfrm>
          <a:prstGeom prst="rect">
            <a:avLst/>
          </a:prstGeom>
          <a:noFill/>
        </p:spPr>
        <p:txBody>
          <a:bodyPr wrap="none" rtlCol="0">
            <a:spAutoFit/>
          </a:bodyPr>
          <a:lstStyle/>
          <a:p>
            <a:r>
              <a:rPr lang="en-US" sz="2400" b="1" dirty="0"/>
              <a:t>As Software engineer in Samsung Inc. </a:t>
            </a:r>
          </a:p>
          <a:p>
            <a:endParaRPr lang="en-US" dirty="0"/>
          </a:p>
        </p:txBody>
      </p:sp>
      <p:sp>
        <p:nvSpPr>
          <p:cNvPr id="24" name="TextBox 23">
            <a:extLst>
              <a:ext uri="{FF2B5EF4-FFF2-40B4-BE49-F238E27FC236}">
                <a16:creationId xmlns:a16="http://schemas.microsoft.com/office/drawing/2014/main" id="{D70AED86-5003-C617-1EAB-64BBCA8939C4}"/>
              </a:ext>
            </a:extLst>
          </p:cNvPr>
          <p:cNvSpPr txBox="1"/>
          <p:nvPr/>
        </p:nvSpPr>
        <p:spPr>
          <a:xfrm>
            <a:off x="284872" y="1233980"/>
            <a:ext cx="5811128" cy="3693319"/>
          </a:xfrm>
          <a:prstGeom prst="rect">
            <a:avLst/>
          </a:prstGeom>
          <a:noFill/>
        </p:spPr>
        <p:txBody>
          <a:bodyPr wrap="square" rtlCol="0">
            <a:spAutoFit/>
          </a:bodyPr>
          <a:lstStyle/>
          <a:p>
            <a:r>
              <a:rPr lang="en-US" sz="2000" b="1" dirty="0"/>
              <a:t>Job Description</a:t>
            </a:r>
          </a:p>
          <a:p>
            <a:endParaRPr lang="en-US" dirty="0"/>
          </a:p>
          <a:p>
            <a:r>
              <a:rPr lang="en-US" b="0" i="0" dirty="0">
                <a:effectLst/>
                <a:highlight>
                  <a:srgbClr val="FFFFFF"/>
                </a:highlight>
                <a:latin typeface="__Inter_aaf875"/>
              </a:rPr>
              <a:t>In this role you will be helping define and drive ML Platform and frameworks for generative AI apps at Apple Product Operations (Apple carries, 2024).</a:t>
            </a:r>
            <a:br>
              <a:rPr lang="en-US" dirty="0"/>
            </a:br>
            <a:br>
              <a:rPr lang="en-US" dirty="0"/>
            </a:br>
            <a:r>
              <a:rPr lang="en-US" b="0" i="0" dirty="0">
                <a:effectLst/>
                <a:highlight>
                  <a:srgbClr val="FFFFFF"/>
                </a:highlight>
                <a:latin typeface="__Inter_aaf875"/>
              </a:rPr>
              <a:t>In the course of your work you will be engaged in creating, building, and sustaining our substantial systems, storage and integration services (Apple carries, 2024).</a:t>
            </a:r>
            <a:br>
              <a:rPr lang="en-US" dirty="0"/>
            </a:br>
            <a:br>
              <a:rPr lang="en-US" dirty="0"/>
            </a:br>
            <a:r>
              <a:rPr lang="en-US" b="0" i="0" dirty="0">
                <a:effectLst/>
                <a:highlight>
                  <a:srgbClr val="FFFFFF"/>
                </a:highlight>
                <a:latin typeface="__Inter_aaf875"/>
              </a:rPr>
              <a:t>You will be reporting to the SRE team and align with them, creating monitoring and alerting for different application and system interconnections (Apple carries, 2024).</a:t>
            </a:r>
            <a:endParaRPr lang="en-US" dirty="0"/>
          </a:p>
        </p:txBody>
      </p:sp>
      <p:sp>
        <p:nvSpPr>
          <p:cNvPr id="2" name="TextBox 1">
            <a:extLst>
              <a:ext uri="{FF2B5EF4-FFF2-40B4-BE49-F238E27FC236}">
                <a16:creationId xmlns:a16="http://schemas.microsoft.com/office/drawing/2014/main" id="{CB2E9838-DA86-F615-20B7-417D003075D0}"/>
              </a:ext>
            </a:extLst>
          </p:cNvPr>
          <p:cNvSpPr txBox="1"/>
          <p:nvPr/>
        </p:nvSpPr>
        <p:spPr>
          <a:xfrm>
            <a:off x="6254887" y="1233980"/>
            <a:ext cx="5052370" cy="3416320"/>
          </a:xfrm>
          <a:prstGeom prst="rect">
            <a:avLst/>
          </a:prstGeom>
          <a:noFill/>
        </p:spPr>
        <p:txBody>
          <a:bodyPr wrap="square" rtlCol="0">
            <a:spAutoFit/>
          </a:bodyPr>
          <a:lstStyle/>
          <a:p>
            <a:r>
              <a:rPr lang="en-US" sz="2000" b="1" dirty="0"/>
              <a:t>Job Description</a:t>
            </a:r>
          </a:p>
          <a:p>
            <a:endParaRPr lang="en-US" b="0" i="0" dirty="0">
              <a:effectLst/>
              <a:highlight>
                <a:srgbClr val="FFFFFF"/>
              </a:highlight>
              <a:latin typeface="__Inter_aaf875"/>
            </a:endParaRPr>
          </a:p>
          <a:p>
            <a:r>
              <a:rPr lang="en-US" b="0" i="0" dirty="0">
                <a:effectLst/>
                <a:highlight>
                  <a:srgbClr val="FFFFFF"/>
                </a:highlight>
                <a:latin typeface="__Inter_aaf875"/>
              </a:rPr>
              <a:t>A software engineer at Samsung is expected to design, develop and implement software for various electronics goods produced by Samsung, especially the phones, the tablets and home-based smart gadgets (Samsung carries, 2024)</a:t>
            </a:r>
          </a:p>
          <a:p>
            <a:endParaRPr lang="en-US" dirty="0">
              <a:highlight>
                <a:srgbClr val="FFFFFF"/>
              </a:highlight>
              <a:latin typeface="__Inter_aaf875"/>
            </a:endParaRPr>
          </a:p>
          <a:p>
            <a:r>
              <a:rPr lang="en-US" b="0" i="0" dirty="0">
                <a:effectLst/>
                <a:highlight>
                  <a:srgbClr val="FFFFFF"/>
                </a:highlight>
                <a:latin typeface="__Inter_aaf875"/>
              </a:rPr>
              <a:t> Together they are involved in the development of new and the enhancement of existing software functions, problem solving and incorporating new technologies(Samsung carries, 2024).</a:t>
            </a:r>
            <a:endParaRPr lang="en-US" dirty="0"/>
          </a:p>
        </p:txBody>
      </p:sp>
    </p:spTree>
    <p:extLst>
      <p:ext uri="{BB962C8B-B14F-4D97-AF65-F5344CB8AC3E}">
        <p14:creationId xmlns:p14="http://schemas.microsoft.com/office/powerpoint/2010/main" val="1590118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25550-4EDB-C97C-85A6-9D2B506248BC}"/>
              </a:ext>
            </a:extLst>
          </p:cNvPr>
          <p:cNvSpPr>
            <a:spLocks noGrp="1"/>
          </p:cNvSpPr>
          <p:nvPr>
            <p:ph type="title"/>
          </p:nvPr>
        </p:nvSpPr>
        <p:spPr>
          <a:xfrm>
            <a:off x="536643" y="-237990"/>
            <a:ext cx="10515600" cy="1325563"/>
          </a:xfrm>
        </p:spPr>
        <p:txBody>
          <a:bodyPr/>
          <a:lstStyle/>
          <a:p>
            <a:r>
              <a:rPr lang="en-US" dirty="0"/>
              <a:t>Person Specification </a:t>
            </a:r>
          </a:p>
        </p:txBody>
      </p:sp>
      <p:sp>
        <p:nvSpPr>
          <p:cNvPr id="3" name="Content Placeholder 2">
            <a:extLst>
              <a:ext uri="{FF2B5EF4-FFF2-40B4-BE49-F238E27FC236}">
                <a16:creationId xmlns:a16="http://schemas.microsoft.com/office/drawing/2014/main" id="{EED9F95C-2EE7-A9FF-75E1-DAC2A9FEA362}"/>
              </a:ext>
            </a:extLst>
          </p:cNvPr>
          <p:cNvSpPr>
            <a:spLocks noGrp="1"/>
          </p:cNvSpPr>
          <p:nvPr>
            <p:ph idx="1"/>
          </p:nvPr>
        </p:nvSpPr>
        <p:spPr>
          <a:xfrm>
            <a:off x="351816" y="1562977"/>
            <a:ext cx="10515600" cy="5849499"/>
          </a:xfrm>
        </p:spPr>
        <p:txBody>
          <a:bodyPr>
            <a:normAutofit/>
          </a:bodyPr>
          <a:lstStyle/>
          <a:p>
            <a:pPr marL="0" indent="0">
              <a:buNone/>
            </a:pPr>
            <a:r>
              <a:rPr lang="en-US" sz="2000" b="1" i="0" dirty="0">
                <a:effectLst/>
                <a:highlight>
                  <a:srgbClr val="FFFFFF"/>
                </a:highlight>
                <a:latin typeface="__Inter_aaf875"/>
              </a:rPr>
              <a:t>Software engineers at Apple:</a:t>
            </a:r>
            <a:br>
              <a:rPr lang="en-US" sz="2000" b="1" dirty="0"/>
            </a:br>
            <a:br>
              <a:rPr lang="en-US" sz="2000" dirty="0"/>
            </a:br>
            <a:r>
              <a:rPr lang="en-US" sz="2000" b="0" i="0" dirty="0">
                <a:effectLst/>
                <a:highlight>
                  <a:srgbClr val="FFFFFF"/>
                </a:highlight>
                <a:latin typeface="__Inter_aaf875"/>
              </a:rPr>
              <a:t>Education: Computer Science or an IT related field of study such as engineering (Henderson, 2024).</a:t>
            </a:r>
            <a:br>
              <a:rPr lang="en-US" sz="2000" dirty="0"/>
            </a:br>
            <a:r>
              <a:rPr lang="en-US" sz="2000" b="0" i="0" dirty="0">
                <a:effectLst/>
                <a:highlight>
                  <a:srgbClr val="FFFFFF"/>
                </a:highlight>
                <a:latin typeface="__Inter_aaf875"/>
              </a:rPr>
              <a:t>together with ability of communication and work coordination and cooperation (Henderson, 2024).</a:t>
            </a:r>
          </a:p>
          <a:p>
            <a:endParaRPr lang="en-US" sz="2000" dirty="0">
              <a:highlight>
                <a:srgbClr val="FFFFFF"/>
              </a:highlight>
              <a:latin typeface="__Inter_aaf875"/>
            </a:endParaRPr>
          </a:p>
          <a:p>
            <a:pPr marL="0" indent="0">
              <a:buNone/>
            </a:pPr>
            <a:endParaRPr lang="en-US" sz="2000" dirty="0">
              <a:highlight>
                <a:srgbClr val="FFFFFF"/>
              </a:highlight>
              <a:latin typeface="__Inter_aaf875"/>
            </a:endParaRPr>
          </a:p>
          <a:p>
            <a:pPr marL="0" indent="0">
              <a:buNone/>
            </a:pPr>
            <a:r>
              <a:rPr lang="en-US" sz="2000" b="1" i="0" dirty="0">
                <a:effectLst/>
                <a:highlight>
                  <a:srgbClr val="FFFFFF"/>
                </a:highlight>
                <a:latin typeface="__Inter_aaf875"/>
              </a:rPr>
              <a:t>For software engineers at Samsung:</a:t>
            </a:r>
            <a:br>
              <a:rPr lang="en-US" sz="2000" b="1" dirty="0"/>
            </a:br>
            <a:br>
              <a:rPr lang="en-US" sz="2000" dirty="0"/>
            </a:br>
            <a:br>
              <a:rPr lang="en-US" sz="2000" dirty="0"/>
            </a:br>
            <a:r>
              <a:rPr lang="en-US" sz="2000" b="0" i="0" dirty="0">
                <a:effectLst/>
                <a:highlight>
                  <a:srgbClr val="FFFFFF"/>
                </a:highlight>
                <a:latin typeface="__Inter_aaf875"/>
              </a:rPr>
              <a:t>Education: Appropriate education is a form of a degree in computer science, Engineering or any other related degree (Lee </a:t>
            </a:r>
            <a:r>
              <a:rPr lang="en-US" sz="2000" dirty="0">
                <a:highlight>
                  <a:srgbClr val="FFFFFF"/>
                </a:highlight>
                <a:latin typeface="__Inter_aaf875"/>
              </a:rPr>
              <a:t>,</a:t>
            </a:r>
            <a:r>
              <a:rPr lang="en-US" sz="2000" b="0" i="0" dirty="0">
                <a:effectLst/>
                <a:highlight>
                  <a:srgbClr val="FFFFFF"/>
                </a:highlight>
                <a:latin typeface="__Inter_aaf875"/>
              </a:rPr>
              <a:t> 2024)</a:t>
            </a:r>
          </a:p>
          <a:p>
            <a:pPr marL="0" indent="0">
              <a:buNone/>
            </a:pPr>
            <a:br>
              <a:rPr lang="en-US" sz="2000" dirty="0"/>
            </a:br>
            <a:r>
              <a:rPr lang="en-US" sz="2000" b="0" i="0" dirty="0">
                <a:effectLst/>
                <a:highlight>
                  <a:srgbClr val="FFFFFF"/>
                </a:highlight>
                <a:latin typeface="__Inter_aaf875"/>
              </a:rPr>
              <a:t>Soft Skills: Problems solving, flexibility, and communication are critical and talent, thus, can adapt to any change that may be coming (Lee, 2024).</a:t>
            </a:r>
            <a:endParaRPr lang="en-US" sz="2000" dirty="0"/>
          </a:p>
        </p:txBody>
      </p:sp>
    </p:spTree>
    <p:extLst>
      <p:ext uri="{BB962C8B-B14F-4D97-AF65-F5344CB8AC3E}">
        <p14:creationId xmlns:p14="http://schemas.microsoft.com/office/powerpoint/2010/main" val="3744180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6B03-000D-DA59-BF70-B802E94783AC}"/>
              </a:ext>
            </a:extLst>
          </p:cNvPr>
          <p:cNvSpPr>
            <a:spLocks noGrp="1"/>
          </p:cNvSpPr>
          <p:nvPr>
            <p:ph type="title"/>
          </p:nvPr>
        </p:nvSpPr>
        <p:spPr>
          <a:xfrm>
            <a:off x="128081" y="-130986"/>
            <a:ext cx="10515600" cy="1325563"/>
          </a:xfrm>
        </p:spPr>
        <p:txBody>
          <a:bodyPr/>
          <a:lstStyle/>
          <a:p>
            <a:r>
              <a:rPr lang="en-US" dirty="0"/>
              <a:t>Required skills </a:t>
            </a:r>
          </a:p>
        </p:txBody>
      </p:sp>
      <p:sp>
        <p:nvSpPr>
          <p:cNvPr id="3" name="Content Placeholder 2">
            <a:extLst>
              <a:ext uri="{FF2B5EF4-FFF2-40B4-BE49-F238E27FC236}">
                <a16:creationId xmlns:a16="http://schemas.microsoft.com/office/drawing/2014/main" id="{41836773-4167-9D1D-39C2-175F7332FB7C}"/>
              </a:ext>
            </a:extLst>
          </p:cNvPr>
          <p:cNvSpPr>
            <a:spLocks noGrp="1"/>
          </p:cNvSpPr>
          <p:nvPr>
            <p:ph idx="1"/>
          </p:nvPr>
        </p:nvSpPr>
        <p:spPr>
          <a:xfrm>
            <a:off x="663102" y="1596726"/>
            <a:ext cx="10515600" cy="4351338"/>
          </a:xfrm>
        </p:spPr>
        <p:txBody>
          <a:bodyPr>
            <a:normAutofit fontScale="85000" lnSpcReduction="20000"/>
          </a:bodyPr>
          <a:lstStyle/>
          <a:p>
            <a:r>
              <a:rPr lang="en-US" b="0" i="0" dirty="0">
                <a:effectLst/>
                <a:highlight>
                  <a:srgbClr val="FFFFFF"/>
                </a:highlight>
                <a:latin typeface="__Inter_aaf875"/>
              </a:rPr>
              <a:t>Technical Skills: Proficiency in at least one programming language, but preferred to be the combination of Swift, Objective C and C ++ languages as well as, having development experience with iOS or macOS platforms (Henderson, 2024).</a:t>
            </a:r>
            <a:br>
              <a:rPr lang="en-US" dirty="0"/>
            </a:br>
            <a:r>
              <a:rPr lang="en-US" b="0" i="0" dirty="0">
                <a:effectLst/>
                <a:highlight>
                  <a:srgbClr val="FFFFFF"/>
                </a:highlight>
                <a:latin typeface="__Inter_aaf875"/>
              </a:rPr>
              <a:t>Experience: It mentioned the relevant skills in architecture, coding, and identification of errors in the layout of the software to be developed (Henderson, 2024).</a:t>
            </a:r>
          </a:p>
          <a:p>
            <a:pPr marL="0" indent="0">
              <a:buNone/>
            </a:pPr>
            <a:br>
              <a:rPr lang="en-US" dirty="0"/>
            </a:br>
            <a:r>
              <a:rPr lang="en-US" dirty="0"/>
              <a:t>          </a:t>
            </a:r>
            <a:r>
              <a:rPr lang="en-US" b="1" dirty="0"/>
              <a:t>Samsung Inc.</a:t>
            </a:r>
          </a:p>
          <a:p>
            <a:endParaRPr lang="en-US" b="1" dirty="0"/>
          </a:p>
          <a:p>
            <a:r>
              <a:rPr lang="en-US" sz="2800" b="0" i="0" dirty="0">
                <a:effectLst/>
                <a:highlight>
                  <a:srgbClr val="FFFFFF"/>
                </a:highlight>
                <a:latin typeface="__Inter_aaf875"/>
              </a:rPr>
              <a:t>Technical Skills: Java, Python, C++ languages, software development for portable and the embedded systems (Lee, 2024).</a:t>
            </a:r>
            <a:br>
              <a:rPr lang="en-US" sz="2800" dirty="0"/>
            </a:br>
            <a:r>
              <a:rPr lang="en-US" sz="2800" b="0" i="0" dirty="0">
                <a:effectLst/>
                <a:highlight>
                  <a:srgbClr val="FFFFFF"/>
                </a:highlight>
                <a:latin typeface="__Inter_aaf875"/>
              </a:rPr>
              <a:t>Experience: Ideally it is preferable if the candidates have prior industry experience especially in the manufacturing of consumer electronics software or mobile handheld devices (Lee, 2024).</a:t>
            </a:r>
            <a:endParaRPr lang="en-US" dirty="0"/>
          </a:p>
        </p:txBody>
      </p:sp>
      <p:sp>
        <p:nvSpPr>
          <p:cNvPr id="5" name="TextBox 4">
            <a:extLst>
              <a:ext uri="{FF2B5EF4-FFF2-40B4-BE49-F238E27FC236}">
                <a16:creationId xmlns:a16="http://schemas.microsoft.com/office/drawing/2014/main" id="{456F22B1-9523-7B51-7DBB-E329E3B34199}"/>
              </a:ext>
            </a:extLst>
          </p:cNvPr>
          <p:cNvSpPr txBox="1"/>
          <p:nvPr/>
        </p:nvSpPr>
        <p:spPr>
          <a:xfrm>
            <a:off x="1391055" y="909936"/>
            <a:ext cx="1369286" cy="461665"/>
          </a:xfrm>
          <a:prstGeom prst="rect">
            <a:avLst/>
          </a:prstGeom>
          <a:noFill/>
        </p:spPr>
        <p:txBody>
          <a:bodyPr wrap="none" rtlCol="0">
            <a:spAutoFit/>
          </a:bodyPr>
          <a:lstStyle/>
          <a:p>
            <a:r>
              <a:rPr lang="en-US" sz="2400" b="1" dirty="0"/>
              <a:t>Apple </a:t>
            </a:r>
            <a:r>
              <a:rPr lang="en-US" sz="2400" b="1" dirty="0" err="1"/>
              <a:t>inc</a:t>
            </a:r>
            <a:endParaRPr lang="en-US" sz="2400" b="1" dirty="0"/>
          </a:p>
        </p:txBody>
      </p:sp>
    </p:spTree>
    <p:extLst>
      <p:ext uri="{BB962C8B-B14F-4D97-AF65-F5344CB8AC3E}">
        <p14:creationId xmlns:p14="http://schemas.microsoft.com/office/powerpoint/2010/main" val="270616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1A7076-D69B-DD65-FA52-5BFAA10EEA45}"/>
              </a:ext>
            </a:extLst>
          </p:cNvPr>
          <p:cNvSpPr>
            <a:spLocks noGrp="1"/>
          </p:cNvSpPr>
          <p:nvPr>
            <p:ph idx="1"/>
          </p:nvPr>
        </p:nvSpPr>
        <p:spPr>
          <a:xfrm>
            <a:off x="321683" y="113557"/>
            <a:ext cx="10515600" cy="4351338"/>
          </a:xfrm>
        </p:spPr>
        <p:txBody>
          <a:bodyPr>
            <a:normAutofit/>
          </a:bodyPr>
          <a:lstStyle/>
          <a:p>
            <a:pPr algn="l"/>
            <a:r>
              <a:rPr lang="en-US" sz="2000" dirty="0"/>
              <a:t>Pay:</a:t>
            </a:r>
          </a:p>
          <a:p>
            <a:pPr marL="0" indent="0" algn="l">
              <a:buNone/>
            </a:pPr>
            <a:r>
              <a:rPr lang="en-US" sz="2000" dirty="0"/>
              <a:t>Software engineers at Apple are generally well-paid. In the recent data, Apple software engineers make between $120,000 and $200,000 annually, dependent on the experience, candidate location, and nature of the role.  Gasdoor, 2024</a:t>
            </a:r>
          </a:p>
          <a:p>
            <a:r>
              <a:rPr lang="en-US" sz="2000" dirty="0"/>
              <a:t> Working Conditions:</a:t>
            </a:r>
          </a:p>
          <a:p>
            <a:pPr marL="0" indent="0">
              <a:buNone/>
            </a:pPr>
            <a:r>
              <a:rPr lang="en-US" sz="2000" dirty="0"/>
              <a:t>Apple stands for a high-performance work environment. The organization has provided a collaborative, innovative workspace with modern facilities. Employees often report working long hours, especially during product launches and critical phases of projects. Apple also underlines work balance by offering flexible work options and very generous benefits in terms of health insurance, retirement plans, and employee discounts.</a:t>
            </a:r>
          </a:p>
        </p:txBody>
      </p:sp>
      <p:sp>
        <p:nvSpPr>
          <p:cNvPr id="4" name="TextBox 3">
            <a:extLst>
              <a:ext uri="{FF2B5EF4-FFF2-40B4-BE49-F238E27FC236}">
                <a16:creationId xmlns:a16="http://schemas.microsoft.com/office/drawing/2014/main" id="{DC2E0896-ABE1-A02C-7929-33C49976884A}"/>
              </a:ext>
            </a:extLst>
          </p:cNvPr>
          <p:cNvSpPr txBox="1"/>
          <p:nvPr/>
        </p:nvSpPr>
        <p:spPr>
          <a:xfrm>
            <a:off x="214679" y="3604098"/>
            <a:ext cx="11217894" cy="3416320"/>
          </a:xfrm>
          <a:prstGeom prst="rect">
            <a:avLst/>
          </a:prstGeom>
          <a:noFill/>
        </p:spPr>
        <p:txBody>
          <a:bodyPr wrap="square" rtlCol="0">
            <a:spAutoFit/>
          </a:bodyPr>
          <a:lstStyle/>
          <a:p>
            <a:pPr marL="285750" indent="-285750" algn="l">
              <a:buFont typeface="Arial" panose="020B0604020202020204" pitchFamily="34" charset="0"/>
              <a:buChar char="•"/>
            </a:pPr>
            <a:r>
              <a:rPr lang="en-US" i="0" dirty="0">
                <a:solidFill>
                  <a:srgbClr val="000000"/>
                </a:solidFill>
                <a:effectLst/>
                <a:latin typeface="Helvetica" panose="020B0604020202020204" pitchFamily="34" charset="0"/>
              </a:rPr>
              <a:t>Pay: </a:t>
            </a:r>
          </a:p>
          <a:p>
            <a:pPr algn="l"/>
            <a:r>
              <a:rPr lang="en-US" i="0" dirty="0">
                <a:solidFill>
                  <a:srgbClr val="000000"/>
                </a:solidFill>
                <a:effectLst/>
                <a:latin typeface="Helvetica" panose="020B0604020202020204" pitchFamily="34" charset="0"/>
              </a:rPr>
              <a:t>Samsung offers software engineers competitive salaries, often affected by factors such as location, experience, and job role. Taking an overview from a salary survey recently done, a software engineer in Samsung can expect the average annual salary of $90,000 - $130,000 dependent on experience and the exact nature of job duties. (PayScale, 2024) </a:t>
            </a:r>
          </a:p>
          <a:p>
            <a:pPr algn="l"/>
            <a:endParaRPr lang="en-US" dirty="0">
              <a:solidFill>
                <a:srgbClr val="000000"/>
              </a:solidFill>
              <a:latin typeface="Helvetica" panose="020B0604020202020204" pitchFamily="34" charset="0"/>
            </a:endParaRPr>
          </a:p>
          <a:p>
            <a:pPr marL="285750" indent="-285750" algn="l">
              <a:buFont typeface="Arial" panose="020B0604020202020204" pitchFamily="34" charset="0"/>
              <a:buChar char="•"/>
            </a:pPr>
            <a:r>
              <a:rPr lang="en-US" i="0" dirty="0">
                <a:solidFill>
                  <a:srgbClr val="000000"/>
                </a:solidFill>
                <a:effectLst/>
                <a:latin typeface="Helvetica" panose="020B0604020202020204" pitchFamily="34" charset="0"/>
              </a:rPr>
              <a:t>Working Conditions: </a:t>
            </a:r>
          </a:p>
          <a:p>
            <a:pPr algn="l"/>
            <a:r>
              <a:rPr lang="en-US" i="0" dirty="0">
                <a:solidFill>
                  <a:srgbClr val="000000"/>
                </a:solidFill>
                <a:effectLst/>
                <a:latin typeface="Helvetica" panose="020B0604020202020204" pitchFamily="34" charset="0"/>
              </a:rPr>
              <a:t>Samsung offers a very vibrant and cooperative work atmosphere. It provides modern facilities, systemized health insurance, retirement plans, and professional development opportunities as gainful employment benefits. Work-life balance is, therefore, emphasized, although extra hours spent at work may be required in some positions in engineering and product development mostly during business-critical phases of projects.</a:t>
            </a:r>
          </a:p>
          <a:p>
            <a:endParaRPr lang="en-US" dirty="0"/>
          </a:p>
        </p:txBody>
      </p:sp>
      <p:sp>
        <p:nvSpPr>
          <p:cNvPr id="2" name="TextBox 1">
            <a:extLst>
              <a:ext uri="{FF2B5EF4-FFF2-40B4-BE49-F238E27FC236}">
                <a16:creationId xmlns:a16="http://schemas.microsoft.com/office/drawing/2014/main" id="{DDB605D6-1727-10CE-CCD0-D2BF50F4B312}"/>
              </a:ext>
            </a:extLst>
          </p:cNvPr>
          <p:cNvSpPr txBox="1"/>
          <p:nvPr/>
        </p:nvSpPr>
        <p:spPr>
          <a:xfrm>
            <a:off x="5023080" y="0"/>
            <a:ext cx="1128835" cy="369332"/>
          </a:xfrm>
          <a:prstGeom prst="rect">
            <a:avLst/>
          </a:prstGeom>
          <a:noFill/>
        </p:spPr>
        <p:txBody>
          <a:bodyPr wrap="none" rtlCol="0">
            <a:spAutoFit/>
          </a:bodyPr>
          <a:lstStyle/>
          <a:p>
            <a:r>
              <a:rPr lang="en-US" b="1" dirty="0"/>
              <a:t>Apple Inc </a:t>
            </a:r>
          </a:p>
        </p:txBody>
      </p:sp>
      <p:sp>
        <p:nvSpPr>
          <p:cNvPr id="5" name="TextBox 4">
            <a:extLst>
              <a:ext uri="{FF2B5EF4-FFF2-40B4-BE49-F238E27FC236}">
                <a16:creationId xmlns:a16="http://schemas.microsoft.com/office/drawing/2014/main" id="{84CFC605-1B9A-E99C-8EFE-61656D566817}"/>
              </a:ext>
            </a:extLst>
          </p:cNvPr>
          <p:cNvSpPr txBox="1"/>
          <p:nvPr/>
        </p:nvSpPr>
        <p:spPr>
          <a:xfrm>
            <a:off x="5023080" y="3419432"/>
            <a:ext cx="1375698" cy="369332"/>
          </a:xfrm>
          <a:prstGeom prst="rect">
            <a:avLst/>
          </a:prstGeom>
          <a:noFill/>
        </p:spPr>
        <p:txBody>
          <a:bodyPr wrap="none" rtlCol="0">
            <a:spAutoFit/>
          </a:bodyPr>
          <a:lstStyle/>
          <a:p>
            <a:r>
              <a:rPr lang="en-US" b="1"/>
              <a:t>Samsung Inc</a:t>
            </a:r>
            <a:endParaRPr lang="en-US" b="1" dirty="0"/>
          </a:p>
        </p:txBody>
      </p:sp>
    </p:spTree>
    <p:extLst>
      <p:ext uri="{BB962C8B-B14F-4D97-AF65-F5344CB8AC3E}">
        <p14:creationId xmlns:p14="http://schemas.microsoft.com/office/powerpoint/2010/main" val="2329650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1B45-570A-A62B-8CF9-667DF5D2E0BA}"/>
              </a:ext>
            </a:extLst>
          </p:cNvPr>
          <p:cNvSpPr>
            <a:spLocks noGrp="1"/>
          </p:cNvSpPr>
          <p:nvPr>
            <p:ph type="title"/>
          </p:nvPr>
        </p:nvSpPr>
        <p:spPr>
          <a:xfrm>
            <a:off x="686609" y="-141548"/>
            <a:ext cx="10971179" cy="753556"/>
          </a:xfrm>
        </p:spPr>
        <p:txBody>
          <a:bodyPr>
            <a:normAutofit fontScale="90000"/>
          </a:bodyPr>
          <a:lstStyle/>
          <a:p>
            <a:r>
              <a:rPr lang="en-US" dirty="0"/>
              <a:t>Flexible working arrangement with justifications </a:t>
            </a:r>
          </a:p>
        </p:txBody>
      </p:sp>
      <p:sp>
        <p:nvSpPr>
          <p:cNvPr id="9" name="Content Placeholder 8">
            <a:extLst>
              <a:ext uri="{FF2B5EF4-FFF2-40B4-BE49-F238E27FC236}">
                <a16:creationId xmlns:a16="http://schemas.microsoft.com/office/drawing/2014/main" id="{6C55F7DD-6B78-8D4E-8413-1765EA686B05}"/>
              </a:ext>
            </a:extLst>
          </p:cNvPr>
          <p:cNvSpPr>
            <a:spLocks noGrp="1"/>
          </p:cNvSpPr>
          <p:nvPr>
            <p:ph sz="half" idx="1"/>
          </p:nvPr>
        </p:nvSpPr>
        <p:spPr>
          <a:xfrm>
            <a:off x="336413" y="1426791"/>
            <a:ext cx="5333191" cy="5275566"/>
          </a:xfrm>
        </p:spPr>
        <p:txBody>
          <a:bodyPr>
            <a:normAutofit fontScale="40000" lnSpcReduction="20000"/>
          </a:bodyPr>
          <a:lstStyle/>
          <a:p>
            <a:pPr algn="l"/>
            <a:r>
              <a:rPr lang="en-US" sz="4500" b="1" i="0" dirty="0">
                <a:solidFill>
                  <a:srgbClr val="000000"/>
                </a:solidFill>
                <a:effectLst/>
                <a:latin typeface="Helvetica" panose="020B0604020202020204" pitchFamily="34" charset="0"/>
              </a:rPr>
              <a:t>Flexible Hours: </a:t>
            </a:r>
          </a:p>
          <a:p>
            <a:pPr marL="0" indent="0" algn="l">
              <a:buNone/>
            </a:pPr>
            <a:r>
              <a:rPr lang="en-US" sz="4500" dirty="0">
                <a:solidFill>
                  <a:srgbClr val="000000"/>
                </a:solidFill>
                <a:effectLst/>
                <a:latin typeface="Helvetica" panose="020B0604020202020204" pitchFamily="34" charset="0"/>
              </a:rPr>
              <a:t>In Apple, compared to some tech companies, there is a well-organized structure with respect to flexible hours of working. It allows flexibility in work arrangements for some senior and specialized roles; however, most software engineers must work in standard working hours. But still, Apple has some flexibility in terms of telecommuting options and work-from-home settings, as the trends are shifting from one habitat to other habitats and fulfilling employees' needs. </a:t>
            </a:r>
          </a:p>
          <a:p>
            <a:pPr algn="l"/>
            <a:r>
              <a:rPr lang="en-US" sz="4500" b="1" dirty="0">
                <a:solidFill>
                  <a:srgbClr val="000000"/>
                </a:solidFill>
                <a:effectLst/>
                <a:latin typeface="Helvetica" panose="020B0604020202020204" pitchFamily="34" charset="0"/>
              </a:rPr>
              <a:t>Justification: </a:t>
            </a:r>
          </a:p>
          <a:p>
            <a:pPr marL="0" indent="0" algn="l">
              <a:buNone/>
            </a:pPr>
            <a:r>
              <a:rPr lang="en-US" sz="4500" dirty="0">
                <a:solidFill>
                  <a:srgbClr val="000000"/>
                </a:solidFill>
                <a:effectLst/>
                <a:latin typeface="Helvetica" panose="020B0604020202020204" pitchFamily="34" charset="0"/>
              </a:rPr>
              <a:t>Apple puts a strong emphasis on standard working hours and structured schedules, in tandem with its emphasis on maintaining a high order of collaboration and coordination among members. In fact, the company looks forward to face-to-face collaboration that would further help drive innovation and maintain alignment to the goals of the project. It, however, also realizes the importance of work-life balance and hence allows flexibility wherever feasible to meet the diverse needs of its employees. </a:t>
            </a:r>
          </a:p>
          <a:p>
            <a:endParaRPr lang="en-US" dirty="0"/>
          </a:p>
        </p:txBody>
      </p:sp>
      <p:sp>
        <p:nvSpPr>
          <p:cNvPr id="10" name="Content Placeholder 9">
            <a:extLst>
              <a:ext uri="{FF2B5EF4-FFF2-40B4-BE49-F238E27FC236}">
                <a16:creationId xmlns:a16="http://schemas.microsoft.com/office/drawing/2014/main" id="{BEC220AA-D490-8D68-E639-E7314D0F7649}"/>
              </a:ext>
            </a:extLst>
          </p:cNvPr>
          <p:cNvSpPr>
            <a:spLocks noGrp="1"/>
          </p:cNvSpPr>
          <p:nvPr>
            <p:ph sz="half" idx="2"/>
          </p:nvPr>
        </p:nvSpPr>
        <p:spPr>
          <a:xfrm>
            <a:off x="6172199" y="1426791"/>
            <a:ext cx="5181600" cy="4351338"/>
          </a:xfrm>
        </p:spPr>
        <p:txBody>
          <a:bodyPr>
            <a:normAutofit fontScale="40000" lnSpcReduction="20000"/>
          </a:bodyPr>
          <a:lstStyle/>
          <a:p>
            <a:pPr algn="l"/>
            <a:r>
              <a:rPr lang="en-US" sz="4500" b="1" i="0" dirty="0">
                <a:solidFill>
                  <a:srgbClr val="000000"/>
                </a:solidFill>
                <a:effectLst/>
                <a:latin typeface="Helvetica" panose="020B0604020202020204" pitchFamily="34" charset="0"/>
              </a:rPr>
              <a:t>Flexible Working Hours: </a:t>
            </a:r>
          </a:p>
          <a:p>
            <a:pPr marL="0" indent="0" algn="l">
              <a:buNone/>
            </a:pPr>
            <a:r>
              <a:rPr lang="en-US" sz="4500" i="0" dirty="0">
                <a:solidFill>
                  <a:srgbClr val="000000"/>
                </a:solidFill>
                <a:effectLst/>
                <a:latin typeface="Helvetica" panose="020B0604020202020204" pitchFamily="34" charset="0"/>
              </a:rPr>
              <a:t>Generally, Samsung offers more flexible working hours compared to traditional setups. Software engineers working for Samsung would probably have flexible working hours, such as flexible start and end times and work from home depending on the position and department. Such policies at Samsung are chalked out with a view to increasing employee satisfaction and efficiency. </a:t>
            </a:r>
          </a:p>
          <a:p>
            <a:r>
              <a:rPr lang="en-US" sz="4500" b="1" i="0" dirty="0">
                <a:solidFill>
                  <a:srgbClr val="000000"/>
                </a:solidFill>
                <a:effectLst/>
                <a:latin typeface="Helvetica" panose="020B0604020202020204" pitchFamily="34" charset="0"/>
              </a:rPr>
              <a:t>Justification: </a:t>
            </a:r>
          </a:p>
          <a:p>
            <a:pPr marL="0" indent="0" algn="l">
              <a:buNone/>
            </a:pPr>
            <a:r>
              <a:rPr lang="en-US" sz="4500" i="0" dirty="0">
                <a:solidFill>
                  <a:srgbClr val="000000"/>
                </a:solidFill>
                <a:effectLst/>
                <a:latin typeface="Helvetica" panose="020B0604020202020204" pitchFamily="34" charset="0"/>
              </a:rPr>
              <a:t>Flexibility in working hours at Samsung manifests interest in taking good care of the workers and ensuring a good working environment. Flexibility will enable Samsung to enhance job satisfaction, attract personnel, and be able to maintain them; it will also be able to adjust to the varying needs of its workforce across the world. This flexibility would let employees balance their personal and professional life in keeping up with their job demands.</a:t>
            </a:r>
          </a:p>
          <a:p>
            <a:endParaRPr lang="en-US" dirty="0"/>
          </a:p>
        </p:txBody>
      </p:sp>
      <p:sp>
        <p:nvSpPr>
          <p:cNvPr id="3" name="TextBox 2">
            <a:extLst>
              <a:ext uri="{FF2B5EF4-FFF2-40B4-BE49-F238E27FC236}">
                <a16:creationId xmlns:a16="http://schemas.microsoft.com/office/drawing/2014/main" id="{4AC48201-7D19-5D18-5F5A-8DEFD7E82AF2}"/>
              </a:ext>
            </a:extLst>
          </p:cNvPr>
          <p:cNvSpPr txBox="1"/>
          <p:nvPr/>
        </p:nvSpPr>
        <p:spPr>
          <a:xfrm>
            <a:off x="1870967" y="753556"/>
            <a:ext cx="1075936" cy="369332"/>
          </a:xfrm>
          <a:prstGeom prst="rect">
            <a:avLst/>
          </a:prstGeom>
          <a:noFill/>
        </p:spPr>
        <p:txBody>
          <a:bodyPr wrap="none" rtlCol="0">
            <a:spAutoFit/>
          </a:bodyPr>
          <a:lstStyle/>
          <a:p>
            <a:r>
              <a:rPr lang="en-US" b="1" dirty="0"/>
              <a:t>Apple Inc</a:t>
            </a:r>
          </a:p>
        </p:txBody>
      </p:sp>
      <p:sp>
        <p:nvSpPr>
          <p:cNvPr id="4" name="TextBox 3">
            <a:extLst>
              <a:ext uri="{FF2B5EF4-FFF2-40B4-BE49-F238E27FC236}">
                <a16:creationId xmlns:a16="http://schemas.microsoft.com/office/drawing/2014/main" id="{790DEC44-203F-ADAC-ABE6-9A4709504DE4}"/>
              </a:ext>
            </a:extLst>
          </p:cNvPr>
          <p:cNvSpPr txBox="1"/>
          <p:nvPr/>
        </p:nvSpPr>
        <p:spPr>
          <a:xfrm>
            <a:off x="7451387" y="710539"/>
            <a:ext cx="1428596" cy="369332"/>
          </a:xfrm>
          <a:prstGeom prst="rect">
            <a:avLst/>
          </a:prstGeom>
          <a:noFill/>
        </p:spPr>
        <p:txBody>
          <a:bodyPr wrap="none" rtlCol="0">
            <a:spAutoFit/>
          </a:bodyPr>
          <a:lstStyle/>
          <a:p>
            <a:r>
              <a:rPr lang="en-US" b="1" dirty="0"/>
              <a:t>Samsung Inc </a:t>
            </a:r>
          </a:p>
        </p:txBody>
      </p:sp>
    </p:spTree>
    <p:extLst>
      <p:ext uri="{BB962C8B-B14F-4D97-AF65-F5344CB8AC3E}">
        <p14:creationId xmlns:p14="http://schemas.microsoft.com/office/powerpoint/2010/main" val="4172916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790D-4D94-FD22-70D2-76DC4269BAF7}"/>
              </a:ext>
            </a:extLst>
          </p:cNvPr>
          <p:cNvSpPr>
            <a:spLocks noGrp="1"/>
          </p:cNvSpPr>
          <p:nvPr>
            <p:ph type="title"/>
          </p:nvPr>
        </p:nvSpPr>
        <p:spPr/>
        <p:txBody>
          <a:bodyPr/>
          <a:lstStyle/>
          <a:p>
            <a:r>
              <a:rPr lang="en-US" dirty="0"/>
              <a:t>Conclusion </a:t>
            </a:r>
          </a:p>
        </p:txBody>
      </p:sp>
      <p:sp>
        <p:nvSpPr>
          <p:cNvPr id="3" name="TextBox 2">
            <a:extLst>
              <a:ext uri="{FF2B5EF4-FFF2-40B4-BE49-F238E27FC236}">
                <a16:creationId xmlns:a16="http://schemas.microsoft.com/office/drawing/2014/main" id="{7CB7CA29-7AB5-7840-319A-F20032F5935B}"/>
              </a:ext>
            </a:extLst>
          </p:cNvPr>
          <p:cNvSpPr txBox="1"/>
          <p:nvPr/>
        </p:nvSpPr>
        <p:spPr>
          <a:xfrm>
            <a:off x="389283" y="1595086"/>
            <a:ext cx="10672969" cy="2308324"/>
          </a:xfrm>
          <a:prstGeom prst="rect">
            <a:avLst/>
          </a:prstGeom>
          <a:noFill/>
        </p:spPr>
        <p:txBody>
          <a:bodyPr wrap="square" rtlCol="0">
            <a:spAutoFit/>
          </a:bodyPr>
          <a:lstStyle/>
          <a:p>
            <a:r>
              <a:rPr lang="en-US" b="0" i="0" dirty="0">
                <a:effectLst/>
                <a:highlight>
                  <a:srgbClr val="FFFFFF"/>
                </a:highlight>
                <a:latin typeface="__Inter_aaf875"/>
              </a:rPr>
              <a:t>Therefore, the evaluation of Human Capital Management in the organizations of Apple Inc. and Samsung Electronics Co. Ltd. accentuates the HCM’s role in enhancing organizational performance. As one can derive from the comparison of the two companies, regardless of their origin, the type of business they are in, and their business strategies, they both exemplify the significance of strategically performed job analysis, clear definition of the job description, and accurate preparation of the person specification within the human resource management frameworks. The necessary competencies, wage, and other conditions Finally, the development of people is critical in sustaining competitive edge and long-term growth perspectives for both Apple and Samsung, thus calling for investment in human capital.</a:t>
            </a:r>
            <a:endParaRPr lang="en-US" dirty="0"/>
          </a:p>
        </p:txBody>
      </p:sp>
    </p:spTree>
    <p:extLst>
      <p:ext uri="{BB962C8B-B14F-4D97-AF65-F5344CB8AC3E}">
        <p14:creationId xmlns:p14="http://schemas.microsoft.com/office/powerpoint/2010/main" val="3264808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3F2AE-DFE5-477F-BC0A-989F1707199D}"/>
              </a:ext>
            </a:extLst>
          </p:cNvPr>
          <p:cNvSpPr>
            <a:spLocks noGrp="1"/>
          </p:cNvSpPr>
          <p:nvPr>
            <p:ph type="title"/>
          </p:nvPr>
        </p:nvSpPr>
        <p:spPr/>
        <p:txBody>
          <a:bodyPr/>
          <a:lstStyle/>
          <a:p>
            <a:r>
              <a:rPr lang="en-US" dirty="0"/>
              <a:t>List of References </a:t>
            </a:r>
          </a:p>
        </p:txBody>
      </p:sp>
      <p:sp>
        <p:nvSpPr>
          <p:cNvPr id="6" name="TextBox 5">
            <a:extLst>
              <a:ext uri="{FF2B5EF4-FFF2-40B4-BE49-F238E27FC236}">
                <a16:creationId xmlns:a16="http://schemas.microsoft.com/office/drawing/2014/main" id="{30F63347-333A-0AC6-E939-CD2E05C95101}"/>
              </a:ext>
            </a:extLst>
          </p:cNvPr>
          <p:cNvSpPr txBox="1"/>
          <p:nvPr/>
        </p:nvSpPr>
        <p:spPr>
          <a:xfrm flipV="1">
            <a:off x="758757" y="3386220"/>
            <a:ext cx="11060870" cy="369332"/>
          </a:xfrm>
          <a:prstGeom prst="rect">
            <a:avLst/>
          </a:prstGeom>
          <a:noFill/>
        </p:spPr>
        <p:txBody>
          <a:bodyPr wrap="square" rtlCol="0">
            <a:spAutoFit/>
          </a:bodyPr>
          <a:lstStyle/>
          <a:p>
            <a:r>
              <a:rPr lang="en-US" dirty="0"/>
              <a:t> </a:t>
            </a:r>
          </a:p>
        </p:txBody>
      </p:sp>
      <p:sp>
        <p:nvSpPr>
          <p:cNvPr id="8" name="Rectangle 2">
            <a:extLst>
              <a:ext uri="{FF2B5EF4-FFF2-40B4-BE49-F238E27FC236}">
                <a16:creationId xmlns:a16="http://schemas.microsoft.com/office/drawing/2014/main" id="{1BAA75EA-A555-52CA-0F2D-475A0D7C8981}"/>
              </a:ext>
            </a:extLst>
          </p:cNvPr>
          <p:cNvSpPr>
            <a:spLocks noChangeArrowheads="1"/>
          </p:cNvSpPr>
          <p:nvPr/>
        </p:nvSpPr>
        <p:spPr bwMode="auto">
          <a:xfrm>
            <a:off x="333462" y="1027906"/>
            <a:ext cx="11391090" cy="5447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Harvard Business Review. (2021). Available at</a:t>
            </a:r>
            <a:r>
              <a:rPr lang="en-US" altLang="en-US" sz="1200" dirty="0">
                <a:latin typeface="Arial" panose="020B0604020202020204" pitchFamily="34" charset="0"/>
              </a:rPr>
              <a:t> </a:t>
            </a:r>
            <a:r>
              <a:rPr lang="en-US" altLang="en-US" sz="1200" dirty="0">
                <a:latin typeface="Arial" panose="020B0604020202020204" pitchFamily="34" charset="0"/>
                <a:hlinkClick r:id="rId2"/>
              </a:rPr>
              <a:t>https://books.google.co.uk/books?hl=en&amp;lr=&amp;id=TQEWEAAAQBAJ&amp;oi=fnd&amp;pg=PT6&amp;dq=Harvard+Business+Review.++(2021).+&amp;ots=M7vdeLR7Ed&amp;sig=ykM-glabPMq8w5sX4NgOI6nnCoE&amp;redir_esc=y#v=onepage&amp;q=Harvard%20Business%20Review.%20%20(2021).&amp;f=false</a:t>
            </a:r>
            <a:r>
              <a:rPr lang="en-US" altLang="en-US" sz="1200" dirty="0">
                <a:latin typeface="Arial" panose="020B0604020202020204" pitchFamily="34" charset="0"/>
              </a:rPr>
              <a:t>  </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Samsung Electronics. "Investment in R&amp;D quality and geographical coverage." (2023). Available at</a:t>
            </a:r>
            <a:r>
              <a:rPr lang="en-US" altLang="en-US" sz="1200" dirty="0">
                <a:latin typeface="Arial" panose="020B0604020202020204" pitchFamily="34" charset="0"/>
              </a:rPr>
              <a:t> </a:t>
            </a:r>
            <a:r>
              <a:rPr lang="en-US" altLang="en-US" sz="1200" dirty="0">
                <a:latin typeface="Arial" panose="020B0604020202020204" pitchFamily="34" charset="0"/>
                <a:hlinkClick r:id="rId3"/>
              </a:rPr>
              <a:t>https://news.samsung.com/global/recap-the-learning-curve-how-samsungs-rd-institutes-around-the-world-worked-on-galaxy-ai</a:t>
            </a:r>
            <a:r>
              <a:rPr lang="en-US" altLang="en-US" sz="1200" dirty="0">
                <a:latin typeface="Arial" panose="020B0604020202020204" pitchFamily="34" charset="0"/>
              </a:rPr>
              <a:t> </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Henderson, M. "The required skills and qualifications for software engineers at Apple." (2024). </a:t>
            </a:r>
            <a:r>
              <a:rPr kumimoji="0" lang="en-US" altLang="en-US" sz="1200" b="0" i="0" u="none" strike="noStrike" cap="none" normalizeH="0" baseline="0" dirty="0" err="1">
                <a:ln>
                  <a:noFill/>
                </a:ln>
                <a:solidFill>
                  <a:schemeClr val="tx1"/>
                </a:solidFill>
                <a:effectLst/>
                <a:latin typeface="Arial" panose="020B0604020202020204" pitchFamily="34" charset="0"/>
              </a:rPr>
              <a:t>TechJournal</a:t>
            </a:r>
            <a:r>
              <a:rPr kumimoji="0" lang="en-US" altLang="en-US" sz="1200" b="0" i="0" u="none" strike="noStrike" cap="none" normalizeH="0" baseline="0" dirty="0">
                <a:ln>
                  <a:noFill/>
                </a:ln>
                <a:solidFill>
                  <a:schemeClr val="tx1"/>
                </a:solidFill>
                <a:effectLst/>
                <a:latin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4"/>
              </a:rPr>
              <a:t>https://techjournal.com/2024/required-skills-apple</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lang="en-US" altLang="en-US" sz="1200" dirty="0">
                <a:latin typeface="Arial" panose="020B0604020202020204" pitchFamily="34" charset="0"/>
              </a:rPr>
              <a:t>Apple carries 2024 (software engineer) at </a:t>
            </a:r>
            <a:r>
              <a:rPr lang="en-US" altLang="en-US" sz="1200" dirty="0">
                <a:latin typeface="Arial" panose="020B0604020202020204" pitchFamily="34" charset="0"/>
                <a:hlinkClick r:id="rId5"/>
              </a:rPr>
              <a:t>https://jobs.apple.com/en-us/details/200559702/software-engineering-manager-test-intelligent-system-experience?team=SFTWR</a:t>
            </a:r>
            <a:r>
              <a:rPr lang="en-US" altLang="en-US" sz="1200" dirty="0">
                <a:latin typeface="Arial" panose="020B0604020202020204" pitchFamily="34" charset="0"/>
              </a:rPr>
              <a:t> </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Samsung carriers (software engineer) at </a:t>
            </a:r>
            <a:r>
              <a:rPr kumimoji="0" lang="en-US" altLang="en-US" sz="1200" b="0" i="0" u="none" strike="noStrike" cap="none" normalizeH="0" baseline="0" dirty="0">
                <a:ln>
                  <a:noFill/>
                </a:ln>
                <a:solidFill>
                  <a:schemeClr val="tx1"/>
                </a:solidFill>
                <a:effectLst/>
                <a:latin typeface="Arial" panose="020B0604020202020204" pitchFamily="34" charset="0"/>
                <a:hlinkClick r:id="rId6"/>
              </a:rPr>
              <a:t>https://sec.wd3.myworkdayjobs.com/en-US/Samsung_Careers/details/Software-Engineer--Java_R93781?q=software%20engineer</a:t>
            </a:r>
            <a:r>
              <a:rPr kumimoji="0" lang="en-US" altLang="en-US" sz="1200" b="0" i="0" u="none" strike="noStrike" cap="none" normalizeH="0" baseline="0" dirty="0">
                <a:ln>
                  <a:noFill/>
                </a:ln>
                <a:solidFill>
                  <a:schemeClr val="tx1"/>
                </a:solidFill>
                <a:effectLst/>
                <a:latin typeface="Arial" panose="020B0604020202020204" pitchFamily="34" charset="0"/>
              </a:rPr>
              <a:t> </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Lee, J. "Skills and qualifications for software engineers at Samsung." (2024). Engineering Today.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7"/>
              </a:rPr>
              <a:t>https://engineeringtoday.com/2024/skills-samsung</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err="1">
                <a:ln>
                  <a:noFill/>
                </a:ln>
                <a:solidFill>
                  <a:schemeClr val="tx1"/>
                </a:solidFill>
                <a:effectLst/>
                <a:latin typeface="Arial" panose="020B0604020202020204" pitchFamily="34" charset="0"/>
              </a:rPr>
              <a:t>Payscale</a:t>
            </a:r>
            <a:r>
              <a:rPr kumimoji="0" lang="en-US" altLang="en-US" sz="1200" b="0" i="0" u="none" strike="noStrike" cap="none" normalizeH="0" baseline="0" dirty="0">
                <a:ln>
                  <a:noFill/>
                </a:ln>
                <a:solidFill>
                  <a:schemeClr val="tx1"/>
                </a:solidFill>
                <a:effectLst/>
                <a:latin typeface="Arial" panose="020B0604020202020204" pitchFamily="34" charset="0"/>
              </a:rPr>
              <a:t>. "Salary survey for software engineers at Samsung." (2024).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8"/>
              </a:rPr>
              <a:t>https://payscale.com/salary/samsung/2024</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Glassdoor. "Salary data for software engineers at Apple." (2024).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9"/>
              </a:rPr>
              <a:t>https://glassdoor.com/salary/apple-engineer/2024</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HCM Insights. "Human Capital Management in technology firms." (2022).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0"/>
              </a:rPr>
              <a:t>https://hcm-insights.com/2022/technology-firms</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Work-Life Balance in Tech. "Comparison of work-life balance at Apple and Samsung." (2023).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1"/>
              </a:rPr>
              <a:t>https://wlbtech.com/2023/apple-vs-samsung</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Innovation in Tech Companies. "How innovation is managed at Apple and Samsung." (2021).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2"/>
              </a:rPr>
              <a:t>https://innovationtech.com/2021/apple-samsung</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HR Strategies. "Effective HR strategies in multinational corporations." (2023).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3"/>
              </a:rPr>
              <a:t>https://hrstrategies.com/2023/multinational-corporations</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Employee Satisfaction Report. "Employee satisfaction at Apple and Samsung." (2024).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4"/>
              </a:rPr>
              <a:t>https://employeesatisfaction.com/2024/apple-samsung</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rPr>
              <a:t>Tech Industry Review. "The impact of flexible working arrangements on tech firms." (2023). Available at: </a:t>
            </a:r>
            <a:r>
              <a:rPr kumimoji="0" lang="en-US" altLang="en-US" sz="1200" b="0" i="0" u="none" strike="noStrike" cap="none" normalizeH="0" baseline="0" dirty="0">
                <a:ln>
                  <a:noFill/>
                </a:ln>
                <a:solidFill>
                  <a:schemeClr val="tx1"/>
                </a:solidFill>
                <a:effectLst/>
                <a:latin typeface="Arial" panose="020B0604020202020204" pitchFamily="34" charset="0"/>
                <a:hlinkClick r:id="rId15"/>
              </a:rPr>
              <a:t>https://techindustryreview.com/2023/flexible-working-tech</a:t>
            </a:r>
            <a:r>
              <a:rPr kumimoji="0" lang="en-US" altLang="en-US" sz="1200" b="0" i="0" u="none" strike="noStrike" cap="none" normalizeH="0" baseline="0" dirty="0">
                <a:ln>
                  <a:noFill/>
                </a:ln>
                <a:solidFill>
                  <a:schemeClr val="tx1"/>
                </a:solidFill>
                <a:effectLst/>
                <a:latin typeface="Arial" panose="020B0604020202020204" pitchFamily="34" charset="0"/>
              </a:rPr>
              <a:t>  [Accessed 4 Aug. 2024].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590812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1707</TotalTime>
  <Words>2003</Words>
  <Application>Microsoft Office PowerPoint</Application>
  <PresentationFormat>Widescreen</PresentationFormat>
  <Paragraphs>105</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__Inter_aaf875</vt:lpstr>
      <vt:lpstr>Arial</vt:lpstr>
      <vt:lpstr>Calibri</vt:lpstr>
      <vt:lpstr>Calibri Light</vt:lpstr>
      <vt:lpstr>Helvetica</vt:lpstr>
      <vt:lpstr>Wingdings</vt:lpstr>
      <vt:lpstr>Office Theme</vt:lpstr>
      <vt:lpstr>Student Name: Badal Nimeshkumar Patel Student Number: 2332044 Course Name: Human Capital management  Lecturer Name: Nishi Ramsurrun Session: June 2024 Term  </vt:lpstr>
      <vt:lpstr>Table of Contents</vt:lpstr>
      <vt:lpstr>PowerPoint Presentation</vt:lpstr>
      <vt:lpstr>PowerPoint Presentation</vt:lpstr>
      <vt:lpstr>Job Analysis / Position </vt:lpstr>
      <vt:lpstr>PowerPoint Presentation</vt:lpstr>
      <vt:lpstr>Person Specification </vt:lpstr>
      <vt:lpstr>Required skills </vt:lpstr>
      <vt:lpstr>PowerPoint Presentation</vt:lpstr>
      <vt:lpstr>Flexible working arrangement with justifications </vt:lpstr>
      <vt:lpstr>Conclusion </vt:lpstr>
      <vt:lpstr>List of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Gladius David Kulothungan</dc:creator>
  <cp:lastModifiedBy>Badal Patel</cp:lastModifiedBy>
  <cp:revision>113</cp:revision>
  <dcterms:created xsi:type="dcterms:W3CDTF">2024-06-27T11:21:54Z</dcterms:created>
  <dcterms:modified xsi:type="dcterms:W3CDTF">2024-08-05T10:32:23Z</dcterms:modified>
</cp:coreProperties>
</file>