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5" r:id="rId10"/>
    <p:sldId id="268"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336" y="-6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487F5A8-1804-4E17-942C-95ECD78F67A6}" type="datetimeFigureOut">
              <a:rPr lang="en-US" smtClean="0"/>
              <a:pPr/>
              <a:t>10/31/2022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EA4B0F6-BA11-47F5-9BA2-D3F2EF6494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EA4B0F6-BA11-47F5-9BA2-D3F2EF649466}"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EA4B0F6-BA11-47F5-9BA2-D3F2EF649466}"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EA4B0F6-BA11-47F5-9BA2-D3F2EF649466}"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EA4B0F6-BA11-47F5-9BA2-D3F2EF64946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EA4B0F6-BA11-47F5-9BA2-D3F2EF649466}"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EA4B0F6-BA11-47F5-9BA2-D3F2EF6494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487F5A8-1804-4E17-942C-95ECD78F67A6}" type="datetimeFigureOut">
              <a:rPr lang="en-US" smtClean="0"/>
              <a:pPr/>
              <a:t>10/31/2022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EA4B0F6-BA11-47F5-9BA2-D3F2EF64946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487F5A8-1804-4E17-942C-95ECD78F67A6}" type="datetimeFigureOut">
              <a:rPr lang="en-US" smtClean="0"/>
              <a:pPr/>
              <a:t>10/31/2022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EA4B0F6-BA11-47F5-9BA2-D3F2EF649466}"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EA4B0F6-BA11-47F5-9BA2-D3F2EF6494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487F5A8-1804-4E17-942C-95ECD78F67A6}" type="datetimeFigureOut">
              <a:rPr lang="en-US" smtClean="0"/>
              <a:pPr/>
              <a:t>10/31/2022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EA4B0F6-BA11-47F5-9BA2-D3F2EF64946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487F5A8-1804-4E17-942C-95ECD78F67A6}" type="datetimeFigureOut">
              <a:rPr lang="en-US" smtClean="0"/>
              <a:pPr/>
              <a:t>10/31/2022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EA4B0F6-BA11-47F5-9BA2-D3F2EF6494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igital.nhs.uk/data-and-information/publications/statistical/autism-statistics/april-2021-to-march-2022" TargetMode="External"/><Relationship Id="rId2" Type="http://schemas.openxmlformats.org/officeDocument/2006/relationships/hyperlink" Target="https://training.cochrane.org/handbook/current/chapter-05"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autism-spectrum-disorders" TargetMode="External"/><Relationship Id="rId4" Type="http://schemas.openxmlformats.org/officeDocument/2006/relationships/hyperlink" Target="https://www.gov.uk/government/publications/assistive-technology-research-and-development-work-2020-to-2021/research-and-development-work-relating-to-assistive-technology-2020-to-2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14423"/>
            <a:ext cx="7772400" cy="2367940"/>
          </a:xfrm>
        </p:spPr>
        <p:txBody>
          <a:bodyPr/>
          <a:lstStyle/>
          <a:p>
            <a:pPr algn="ctr"/>
            <a:r>
              <a:rPr lang="en-GB" i="1" dirty="0" smtClean="0"/>
              <a:t>Project Proposal</a:t>
            </a:r>
            <a:endParaRPr lang="en-GB" dirty="0"/>
          </a:p>
        </p:txBody>
      </p:sp>
      <p:sp>
        <p:nvSpPr>
          <p:cNvPr id="3" name="Subtitle 2"/>
          <p:cNvSpPr>
            <a:spLocks noGrp="1"/>
          </p:cNvSpPr>
          <p:nvPr>
            <p:ph type="subTitle" idx="1"/>
          </p:nvPr>
        </p:nvSpPr>
        <p:spPr/>
        <p:txBody>
          <a:bodyPr>
            <a:normAutofit fontScale="92500" lnSpcReduction="10000"/>
          </a:bodyPr>
          <a:lstStyle/>
          <a:p>
            <a:pPr algn="ctr"/>
            <a:r>
              <a:rPr lang="en-GB" sz="2800" b="1" i="1" u="sng" dirty="0" smtClean="0"/>
              <a:t>The use of modern technology in helping young autistic adults to deal with daily challenges</a:t>
            </a:r>
            <a:endParaRPr lang="en-GB" dirty="0"/>
          </a:p>
        </p:txBody>
      </p:sp>
      <p:sp>
        <p:nvSpPr>
          <p:cNvPr id="4" name="TextBox 3"/>
          <p:cNvSpPr txBox="1"/>
          <p:nvPr/>
        </p:nvSpPr>
        <p:spPr>
          <a:xfrm>
            <a:off x="928662" y="5786454"/>
            <a:ext cx="3071834"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smtClean="0"/>
              <a:t>Aurora </a:t>
            </a:r>
            <a:r>
              <a:rPr lang="en-GB" dirty="0" err="1" smtClean="0"/>
              <a:t>Copae</a:t>
            </a:r>
            <a:r>
              <a:rPr lang="en-GB" dirty="0" smtClean="0"/>
              <a:t>, </a:t>
            </a:r>
          </a:p>
          <a:p>
            <a:r>
              <a:rPr lang="en-GB" dirty="0" smtClean="0"/>
              <a:t>Id:1919900</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endParaRPr lang="en-GB" b="1" dirty="0" smtClean="0"/>
          </a:p>
          <a:p>
            <a:pPr marL="624078" indent="-514350">
              <a:buNone/>
            </a:pPr>
            <a:r>
              <a:rPr lang="en-GB" b="1" dirty="0" smtClean="0"/>
              <a:t>1) Aim of the project</a:t>
            </a:r>
          </a:p>
          <a:p>
            <a:pPr marL="624078" indent="-514350">
              <a:buNone/>
            </a:pPr>
            <a:endParaRPr lang="en-GB" b="1" dirty="0" smtClean="0"/>
          </a:p>
          <a:p>
            <a:r>
              <a:rPr lang="en-GB" dirty="0" smtClean="0"/>
              <a:t>The project aim is to explore the various modern technologies and describe its impact in the daily lives of young adults living with autism, focusing on areas which can be improved by implementing modern technology in the current settings</a:t>
            </a:r>
            <a:r>
              <a:rPr lang="en-GB" i="1" dirty="0" smtClean="0"/>
              <a:t>.</a:t>
            </a:r>
            <a:endParaRPr lang="en-GB" dirty="0" smtClean="0"/>
          </a:p>
          <a:p>
            <a:endParaRPr lang="en-GB" dirty="0"/>
          </a:p>
        </p:txBody>
      </p:sp>
      <p:sp>
        <p:nvSpPr>
          <p:cNvPr id="3" name="Title 2"/>
          <p:cNvSpPr>
            <a:spLocks noGrp="1"/>
          </p:cNvSpPr>
          <p:nvPr>
            <p:ph type="title"/>
          </p:nvPr>
        </p:nvSpPr>
        <p:spPr/>
        <p:txBody>
          <a:bodyPr/>
          <a:lstStyle/>
          <a:p>
            <a:pPr algn="ctr"/>
            <a:r>
              <a:rPr lang="en-GB" dirty="0" smtClean="0"/>
              <a:t>Aim of the project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662316"/>
          </a:xfrm>
        </p:spPr>
        <p:txBody>
          <a:bodyPr>
            <a:normAutofit fontScale="92500" lnSpcReduction="20000"/>
          </a:bodyPr>
          <a:lstStyle/>
          <a:p>
            <a:pPr>
              <a:buNone/>
            </a:pPr>
            <a:r>
              <a:rPr lang="en-GB" sz="2900" b="1" dirty="0" smtClean="0"/>
              <a:t>2) Objectives of the </a:t>
            </a:r>
            <a:r>
              <a:rPr lang="en-GB" sz="2900" b="1" dirty="0" smtClean="0"/>
              <a:t>project</a:t>
            </a:r>
            <a:endParaRPr lang="en-GB" b="1" dirty="0" smtClean="0"/>
          </a:p>
          <a:p>
            <a:pPr lvl="0"/>
            <a:r>
              <a:rPr lang="en-GB" sz="2900" dirty="0" smtClean="0"/>
              <a:t> Describe the concept of autism, its biological explanations and daily challenges faced by young people living with autism, explore and identify the modern technology which helps to improve their quality of life</a:t>
            </a:r>
            <a:r>
              <a:rPr lang="en-GB" sz="2900" dirty="0" smtClean="0"/>
              <a:t>.</a:t>
            </a:r>
            <a:endParaRPr lang="en-GB" sz="2900" dirty="0" smtClean="0"/>
          </a:p>
          <a:p>
            <a:pPr lvl="0" algn="just"/>
            <a:r>
              <a:rPr lang="en-GB" sz="2900" dirty="0" smtClean="0"/>
              <a:t> Using systematic reviews and based on work experience, to identify areas that may benefit from introduction of new technology as well as appropriate application of modern day legislation particularly on people’s deprivation of freedoms, also consider any negative effects.</a:t>
            </a:r>
            <a:endParaRPr lang="en-GB" sz="2900" dirty="0"/>
          </a:p>
        </p:txBody>
      </p:sp>
      <p:sp>
        <p:nvSpPr>
          <p:cNvPr id="3" name="Title 2"/>
          <p:cNvSpPr>
            <a:spLocks noGrp="1"/>
          </p:cNvSpPr>
          <p:nvPr>
            <p:ph type="title"/>
          </p:nvPr>
        </p:nvSpPr>
        <p:spPr/>
        <p:txBody>
          <a:bodyPr/>
          <a:lstStyle/>
          <a:p>
            <a:r>
              <a:rPr lang="en-GB" dirty="0" smtClean="0"/>
              <a:t>Objectives of the project (1/2)</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lgn="just"/>
            <a:endParaRPr lang="en-GB" dirty="0" smtClean="0"/>
          </a:p>
          <a:p>
            <a:pPr lvl="0" algn="just"/>
            <a:r>
              <a:rPr lang="en-GB" dirty="0" smtClean="0"/>
              <a:t>To evaluate appropriate technological solutions that is convenient with the modern lifestyle and current settings for adults suffering from autism in United Kingdom. </a:t>
            </a:r>
          </a:p>
          <a:p>
            <a:pPr lvl="0" algn="just"/>
            <a:r>
              <a:rPr lang="en-GB" dirty="0" smtClean="0"/>
              <a:t>To draw up recommendations of the implementation of technologies as a practical solution for autistic adults, organisations, and people involved in delivery of person centred care.</a:t>
            </a:r>
          </a:p>
          <a:p>
            <a:pPr>
              <a:buNone/>
            </a:pPr>
            <a:endParaRPr lang="en-GB" dirty="0"/>
          </a:p>
        </p:txBody>
      </p:sp>
      <p:sp>
        <p:nvSpPr>
          <p:cNvPr id="3" name="Title 2"/>
          <p:cNvSpPr>
            <a:spLocks noGrp="1"/>
          </p:cNvSpPr>
          <p:nvPr>
            <p:ph type="title"/>
          </p:nvPr>
        </p:nvSpPr>
        <p:spPr/>
        <p:txBody>
          <a:bodyPr/>
          <a:lstStyle/>
          <a:p>
            <a:r>
              <a:rPr lang="en-GB" dirty="0" smtClean="0"/>
              <a:t>Objectives of the project ( 2/2)</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b="1" dirty="0" smtClean="0"/>
              <a:t>3) Background</a:t>
            </a:r>
          </a:p>
          <a:p>
            <a:r>
              <a:rPr lang="en-GB" dirty="0" smtClean="0"/>
              <a:t>Using technology can be very powerful for young adults. Young adults with autism face a lot of conflicts and difficulties in their daily life. </a:t>
            </a:r>
          </a:p>
          <a:p>
            <a:r>
              <a:rPr lang="en-GB" dirty="0" smtClean="0"/>
              <a:t>Autism disorder is a lifetime development disorder which requires special care in communication, behaviour and socialisation.</a:t>
            </a:r>
          </a:p>
          <a:p>
            <a:r>
              <a:rPr lang="en-GB" dirty="0" smtClean="0"/>
              <a:t>The government and the medical board of the UK are very conscious of autism patients (NHS, 2022).</a:t>
            </a:r>
          </a:p>
          <a:p>
            <a:endParaRPr lang="en-GB" dirty="0"/>
          </a:p>
        </p:txBody>
      </p:sp>
      <p:sp>
        <p:nvSpPr>
          <p:cNvPr id="3" name="Title 2"/>
          <p:cNvSpPr>
            <a:spLocks noGrp="1"/>
          </p:cNvSpPr>
          <p:nvPr>
            <p:ph type="title"/>
          </p:nvPr>
        </p:nvSpPr>
        <p:spPr/>
        <p:txBody>
          <a:bodyPr/>
          <a:lstStyle/>
          <a:p>
            <a:r>
              <a:rPr lang="en-GB" dirty="0" smtClean="0"/>
              <a:t>Background of the project (1/2)</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According to Word Health Organisation (2022), 1 in 100 individuals is suffering from Autism globally. More than 1.76% of the UK population has Autism that includes children and adults over 19 years old. (NHS, 2022).</a:t>
            </a:r>
            <a:endParaRPr lang="en-GB" dirty="0"/>
          </a:p>
        </p:txBody>
      </p:sp>
      <p:sp>
        <p:nvSpPr>
          <p:cNvPr id="3" name="Title 2"/>
          <p:cNvSpPr>
            <a:spLocks noGrp="1"/>
          </p:cNvSpPr>
          <p:nvPr>
            <p:ph type="title"/>
          </p:nvPr>
        </p:nvSpPr>
        <p:spPr/>
        <p:txBody>
          <a:bodyPr/>
          <a:lstStyle/>
          <a:p>
            <a:r>
              <a:rPr lang="en-GB" dirty="0" smtClean="0"/>
              <a:t>Background of the project (2/2)</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sz="3200" b="1" dirty="0" smtClean="0"/>
              <a:t>4) </a:t>
            </a:r>
            <a:r>
              <a:rPr lang="en-GB" sz="2800" b="1" dirty="0" smtClean="0"/>
              <a:t>Methodology</a:t>
            </a:r>
          </a:p>
          <a:p>
            <a:r>
              <a:rPr lang="en-GB" b="1" dirty="0" smtClean="0"/>
              <a:t>Research methods</a:t>
            </a:r>
            <a:endParaRPr lang="en-GB" dirty="0" smtClean="0"/>
          </a:p>
          <a:p>
            <a:pPr>
              <a:buNone/>
            </a:pPr>
            <a:r>
              <a:rPr lang="en-GB" dirty="0" smtClean="0"/>
              <a:t>	It will be use a systematic literature review to conduct the research. </a:t>
            </a:r>
            <a:r>
              <a:rPr lang="en-GB" dirty="0" smtClean="0"/>
              <a:t>It </a:t>
            </a:r>
            <a:r>
              <a:rPr lang="en-GB" dirty="0" smtClean="0"/>
              <a:t>will be analyse </a:t>
            </a:r>
            <a:r>
              <a:rPr lang="en-GB" dirty="0" smtClean="0"/>
              <a:t>the technologies, their convenience and their practicality by reviewing the statistical or empirical study collected from the National Health Service and National Survey portal.</a:t>
            </a:r>
          </a:p>
          <a:p>
            <a:pPr>
              <a:buNone/>
            </a:pPr>
            <a:endParaRPr lang="en-GB" dirty="0" smtClean="0"/>
          </a:p>
          <a:p>
            <a:endParaRPr lang="en-GB" dirty="0"/>
          </a:p>
        </p:txBody>
      </p:sp>
      <p:sp>
        <p:nvSpPr>
          <p:cNvPr id="3" name="Title 2"/>
          <p:cNvSpPr>
            <a:spLocks noGrp="1"/>
          </p:cNvSpPr>
          <p:nvPr>
            <p:ph type="title"/>
          </p:nvPr>
        </p:nvSpPr>
        <p:spPr/>
        <p:txBody>
          <a:bodyPr/>
          <a:lstStyle/>
          <a:p>
            <a:pPr algn="ctr"/>
            <a:r>
              <a:rPr lang="en-GB" dirty="0" smtClean="0"/>
              <a:t>Methodology (1/2)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b="1" dirty="0" smtClean="0"/>
              <a:t>Data Collection</a:t>
            </a:r>
            <a:endParaRPr lang="en-GB" dirty="0" smtClean="0"/>
          </a:p>
          <a:p>
            <a:r>
              <a:rPr lang="en-GB" dirty="0" smtClean="0"/>
              <a:t> The project will collect secondary data from the existing national statistics, NHS data, outcomes from the previous researches (Cochrane.org, 2022)‌ and also practical data from comprehensive work place, based activities collected from specialist Autism local service provider will be used in the project, with the option “Practice Focus Project “.</a:t>
            </a:r>
          </a:p>
          <a:p>
            <a:endParaRPr lang="en-GB" dirty="0"/>
          </a:p>
        </p:txBody>
      </p:sp>
      <p:sp>
        <p:nvSpPr>
          <p:cNvPr id="3" name="Title 2"/>
          <p:cNvSpPr>
            <a:spLocks noGrp="1"/>
          </p:cNvSpPr>
          <p:nvPr>
            <p:ph type="title"/>
          </p:nvPr>
        </p:nvSpPr>
        <p:spPr/>
        <p:txBody>
          <a:bodyPr/>
          <a:lstStyle/>
          <a:p>
            <a:pPr algn="ctr"/>
            <a:r>
              <a:rPr lang="en-GB" dirty="0" smtClean="0"/>
              <a:t>Methodology (2/2)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b="1" dirty="0" smtClean="0"/>
              <a:t>5) Resources</a:t>
            </a:r>
          </a:p>
          <a:p>
            <a:pPr>
              <a:buNone/>
            </a:pPr>
            <a:endParaRPr lang="en-GB" b="1" dirty="0" smtClean="0"/>
          </a:p>
          <a:p>
            <a:r>
              <a:rPr lang="en-GB" dirty="0" smtClean="0"/>
              <a:t>In the research will be use data from Google scholar, University of Wales Trinity Saint David library portal, Databases of academic journals, Official websites of organisations (NHS portal, GOV.UK, WHO, etc). </a:t>
            </a:r>
          </a:p>
          <a:p>
            <a:endParaRPr lang="en-GB" dirty="0"/>
          </a:p>
        </p:txBody>
      </p:sp>
      <p:sp>
        <p:nvSpPr>
          <p:cNvPr id="3" name="Title 2"/>
          <p:cNvSpPr>
            <a:spLocks noGrp="1"/>
          </p:cNvSpPr>
          <p:nvPr>
            <p:ph type="title"/>
          </p:nvPr>
        </p:nvSpPr>
        <p:spPr/>
        <p:txBody>
          <a:bodyPr/>
          <a:lstStyle/>
          <a:p>
            <a:pPr algn="ctr"/>
            <a:r>
              <a:rPr lang="en-GB" dirty="0" smtClean="0"/>
              <a:t>Resources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85788" y="500041"/>
          <a:ext cx="8022314" cy="5786478"/>
        </p:xfrm>
        <a:graphic>
          <a:graphicData uri="http://schemas.openxmlformats.org/drawingml/2006/table">
            <a:tbl>
              <a:tblPr/>
              <a:tblGrid>
                <a:gridCol w="1200760"/>
                <a:gridCol w="2090979"/>
                <a:gridCol w="946115"/>
                <a:gridCol w="946115"/>
                <a:gridCol w="946115"/>
                <a:gridCol w="946115"/>
                <a:gridCol w="946115"/>
              </a:tblGrid>
              <a:tr h="439030">
                <a:tc gridSpan="2">
                  <a:txBody>
                    <a:bodyPr/>
                    <a:lstStyle/>
                    <a:p>
                      <a:pPr algn="ctr">
                        <a:lnSpc>
                          <a:spcPct val="200000"/>
                        </a:lnSpc>
                        <a:spcAft>
                          <a:spcPts val="0"/>
                        </a:spcAft>
                      </a:pPr>
                      <a:r>
                        <a:rPr lang="en-GB" sz="1000" b="1" dirty="0">
                          <a:latin typeface="Times New Roman"/>
                          <a:ea typeface="Times New Roman"/>
                          <a:cs typeface="Times New Roman"/>
                        </a:rPr>
                        <a:t>Research sections</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EAD3"/>
                    </a:solidFill>
                  </a:tcPr>
                </a:tc>
                <a:tc hMerge="1">
                  <a:txBody>
                    <a:bodyPr/>
                    <a:lstStyle/>
                    <a:p>
                      <a:endParaRPr lang="en-GB"/>
                    </a:p>
                  </a:txBody>
                  <a:tcPr/>
                </a:tc>
                <a:tc gridSpan="5">
                  <a:txBody>
                    <a:bodyPr/>
                    <a:lstStyle/>
                    <a:p>
                      <a:pPr algn="ctr">
                        <a:lnSpc>
                          <a:spcPct val="200000"/>
                        </a:lnSpc>
                        <a:spcAft>
                          <a:spcPts val="0"/>
                        </a:spcAft>
                      </a:pPr>
                      <a:r>
                        <a:rPr lang="en-GB" sz="1000" b="1" dirty="0">
                          <a:latin typeface="Times New Roman"/>
                          <a:ea typeface="Times New Roman"/>
                          <a:cs typeface="Times New Roman"/>
                        </a:rPr>
                        <a:t>Deadline</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EAD3"/>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439030">
                <a:tc>
                  <a:txBody>
                    <a:bodyPr/>
                    <a:lstStyle/>
                    <a:p>
                      <a:pPr algn="ctr">
                        <a:lnSpc>
                          <a:spcPct val="200000"/>
                        </a:lnSpc>
                        <a:spcAft>
                          <a:spcPts val="0"/>
                        </a:spcAft>
                      </a:pPr>
                      <a:r>
                        <a:rPr lang="en-GB" sz="1000" b="1" dirty="0">
                          <a:latin typeface="Times New Roman"/>
                          <a:ea typeface="Times New Roman"/>
                          <a:cs typeface="Times New Roman"/>
                        </a:rPr>
                        <a:t>Chapter</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b="1" dirty="0">
                          <a:latin typeface="Times New Roman"/>
                          <a:ea typeface="Times New Roman"/>
                          <a:cs typeface="Times New Roman"/>
                        </a:rPr>
                        <a:t>Subdivisions</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a:latin typeface="Times New Roman"/>
                          <a:ea typeface="Times New Roman"/>
                          <a:cs typeface="Times New Roman"/>
                        </a:rPr>
                        <a:t>30.12.2022</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a:latin typeface="Times New Roman"/>
                          <a:ea typeface="Times New Roman"/>
                          <a:cs typeface="Times New Roman"/>
                        </a:rPr>
                        <a:t>31.01.2023</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a:latin typeface="Times New Roman"/>
                          <a:ea typeface="Times New Roman"/>
                          <a:cs typeface="Times New Roman"/>
                        </a:rPr>
                        <a:t>27.02.2023</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a:latin typeface="Times New Roman"/>
                          <a:ea typeface="Times New Roman"/>
                          <a:cs typeface="Times New Roman"/>
                        </a:rPr>
                        <a:t>20.03.2023</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c>
                  <a:txBody>
                    <a:bodyPr/>
                    <a:lstStyle/>
                    <a:p>
                      <a:pPr algn="ctr">
                        <a:lnSpc>
                          <a:spcPct val="200000"/>
                        </a:lnSpc>
                        <a:spcAft>
                          <a:spcPts val="0"/>
                        </a:spcAft>
                      </a:pPr>
                      <a:r>
                        <a:rPr lang="en-GB" sz="1000">
                          <a:latin typeface="Times New Roman"/>
                          <a:ea typeface="Times New Roman"/>
                          <a:cs typeface="Times New Roman"/>
                        </a:rPr>
                        <a:t>15.04.2023</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B6D7A8"/>
                    </a:solidFill>
                  </a:tcPr>
                </a:tc>
              </a:tr>
              <a:tr h="1836774">
                <a:tc>
                  <a:txBody>
                    <a:bodyPr/>
                    <a:lstStyle/>
                    <a:p>
                      <a:pPr algn="just">
                        <a:lnSpc>
                          <a:spcPct val="200000"/>
                        </a:lnSpc>
                        <a:spcAft>
                          <a:spcPts val="0"/>
                        </a:spcAft>
                      </a:pPr>
                      <a:r>
                        <a:rPr lang="en-GB" sz="1000" dirty="0">
                          <a:latin typeface="Times New Roman"/>
                          <a:ea typeface="Times New Roman"/>
                          <a:cs typeface="Times New Roman"/>
                        </a:rPr>
                        <a:t>Introducing the topic of the research</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just">
                        <a:lnSpc>
                          <a:spcPct val="150000"/>
                        </a:lnSpc>
                        <a:spcAft>
                          <a:spcPts val="0"/>
                        </a:spcAft>
                      </a:pPr>
                      <a:r>
                        <a:rPr lang="en-GB" sz="1000" dirty="0">
                          <a:latin typeface="Times New Roman"/>
                          <a:ea typeface="Arial Unicode MS"/>
                          <a:cs typeface="Times New Roman"/>
                        </a:rPr>
                        <a:t>Definition </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of main concepts of the study</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Rationale of the study</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Aim of the study</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Objectives of the study</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Structure </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of the dissertation</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E599"/>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r>
              <a:tr h="1096792">
                <a:tc>
                  <a:txBody>
                    <a:bodyPr/>
                    <a:lstStyle/>
                    <a:p>
                      <a:pPr algn="just">
                        <a:lnSpc>
                          <a:spcPct val="200000"/>
                        </a:lnSpc>
                        <a:spcAft>
                          <a:spcPts val="0"/>
                        </a:spcAft>
                      </a:pPr>
                      <a:r>
                        <a:rPr lang="en-GB" sz="1000">
                          <a:latin typeface="Times New Roman"/>
                          <a:ea typeface="Times New Roman"/>
                          <a:cs typeface="Times New Roman"/>
                        </a:rPr>
                        <a:t>Background of the research</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just">
                        <a:lnSpc>
                          <a:spcPct val="150000"/>
                        </a:lnSpc>
                        <a:spcAft>
                          <a:spcPts val="0"/>
                        </a:spcAft>
                      </a:pPr>
                      <a:r>
                        <a:rPr lang="en-GB" sz="1000" dirty="0">
                          <a:latin typeface="Times New Roman"/>
                          <a:ea typeface="Arial Unicode MS"/>
                          <a:cs typeface="Times New Roman"/>
                        </a:rPr>
                        <a:t>Historical background </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Theoretical background </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International context </a:t>
                      </a:r>
                      <a:endParaRPr lang="en-GB" sz="1000" dirty="0">
                        <a:latin typeface="Times New Roman"/>
                        <a:ea typeface="Times New Roman"/>
                        <a:cs typeface="Times New Roman"/>
                      </a:endParaRPr>
                    </a:p>
                    <a:p>
                      <a:pPr algn="just">
                        <a:lnSpc>
                          <a:spcPct val="150000"/>
                        </a:lnSpc>
                        <a:spcAft>
                          <a:spcPts val="0"/>
                        </a:spcAft>
                      </a:pPr>
                      <a:r>
                        <a:rPr lang="en-GB" sz="1000" dirty="0">
                          <a:latin typeface="Times New Roman"/>
                          <a:ea typeface="Arial Unicode MS"/>
                          <a:cs typeface="Times New Roman"/>
                        </a:rPr>
                        <a:t>National/Local context </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A4C2F4"/>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r>
              <a:tr h="1096792">
                <a:tc>
                  <a:txBody>
                    <a:bodyPr/>
                    <a:lstStyle/>
                    <a:p>
                      <a:pPr algn="just">
                        <a:lnSpc>
                          <a:spcPct val="200000"/>
                        </a:lnSpc>
                        <a:spcAft>
                          <a:spcPts val="0"/>
                        </a:spcAft>
                      </a:pPr>
                      <a:r>
                        <a:rPr lang="en-GB" sz="1000">
                          <a:latin typeface="Times New Roman"/>
                          <a:ea typeface="Times New Roman"/>
                          <a:cs typeface="Times New Roman"/>
                        </a:rPr>
                        <a:t>Methods</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just">
                        <a:lnSpc>
                          <a:spcPct val="150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00" dirty="0">
                          <a:latin typeface="Times New Roman"/>
                          <a:ea typeface="Arial Unicode MS"/>
                          <a:cs typeface="Times New Roman"/>
                        </a:rPr>
                        <a:t>Data collection</a:t>
                      </a:r>
                      <a:endParaRPr lang="en-GB" sz="1000" dirty="0">
                        <a:latin typeface="Times New Roman"/>
                        <a:ea typeface="Times New Roman"/>
                        <a:cs typeface="Times New Roman"/>
                      </a:endParaRPr>
                    </a:p>
                    <a:p>
                      <a:pPr algn="just">
                        <a:lnSpc>
                          <a:spcPct val="150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00" dirty="0">
                          <a:latin typeface="Times New Roman"/>
                          <a:ea typeface="Arial Unicode MS"/>
                          <a:cs typeface="Times New Roman"/>
                        </a:rPr>
                        <a:t>Data analysis</a:t>
                      </a:r>
                      <a:endParaRPr lang="en-GB" sz="1000" dirty="0">
                        <a:latin typeface="Times New Roman"/>
                        <a:ea typeface="Times New Roman"/>
                        <a:cs typeface="Times New Roman"/>
                      </a:endParaRPr>
                    </a:p>
                    <a:p>
                      <a:pPr algn="just">
                        <a:lnSpc>
                          <a:spcPct val="150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00" dirty="0">
                          <a:latin typeface="Times New Roman"/>
                          <a:ea typeface="Arial Unicode MS"/>
                          <a:cs typeface="Times New Roman"/>
                        </a:rPr>
                        <a:t>Ethical considerations</a:t>
                      </a:r>
                      <a:endParaRPr lang="en-GB" sz="1000" dirty="0">
                        <a:latin typeface="Times New Roman"/>
                        <a:ea typeface="Times New Roman"/>
                        <a:cs typeface="Times New Roman"/>
                      </a:endParaRPr>
                    </a:p>
                    <a:p>
                      <a:pPr algn="just">
                        <a:lnSpc>
                          <a:spcPct val="150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000" dirty="0">
                          <a:latin typeface="Arial"/>
                          <a:ea typeface="Arial Unicode MS"/>
                          <a:cs typeface="Times New Roman"/>
                        </a:rPr>
                        <a:t> </a:t>
                      </a: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2E9"/>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r>
              <a:tr h="439030">
                <a:tc gridSpan="2">
                  <a:txBody>
                    <a:bodyPr/>
                    <a:lstStyle/>
                    <a:p>
                      <a:pPr algn="ctr">
                        <a:lnSpc>
                          <a:spcPct val="200000"/>
                        </a:lnSpc>
                        <a:spcAft>
                          <a:spcPts val="0"/>
                        </a:spcAft>
                      </a:pPr>
                      <a:r>
                        <a:rPr lang="en-GB" sz="1000" dirty="0">
                          <a:latin typeface="Times New Roman"/>
                          <a:ea typeface="Times New Roman"/>
                          <a:cs typeface="Times New Roman"/>
                        </a:rPr>
                        <a:t>Discussion and Results</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hMerge="1">
                  <a:txBody>
                    <a:bodyPr/>
                    <a:lstStyle/>
                    <a:p>
                      <a:endParaRPr lang="en-GB"/>
                    </a:p>
                  </a:txBody>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A9999"/>
                    </a:solidFill>
                  </a:tcPr>
                </a:tc>
                <a:tc>
                  <a:txBody>
                    <a:bodyPr/>
                    <a:lstStyle/>
                    <a:p>
                      <a:pPr algn="l">
                        <a:lnSpc>
                          <a:spcPct val="200000"/>
                        </a:lnSpc>
                        <a:spcAft>
                          <a:spcPts val="0"/>
                        </a:spcAft>
                      </a:pPr>
                      <a:endParaRPr lang="en-GB" sz="100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r>
              <a:tr h="439030">
                <a:tc gridSpan="2">
                  <a:txBody>
                    <a:bodyPr/>
                    <a:lstStyle/>
                    <a:p>
                      <a:pPr algn="ctr">
                        <a:lnSpc>
                          <a:spcPct val="200000"/>
                        </a:lnSpc>
                        <a:spcAft>
                          <a:spcPts val="0"/>
                        </a:spcAft>
                      </a:pPr>
                      <a:r>
                        <a:rPr lang="en-GB" sz="1000" dirty="0">
                          <a:latin typeface="Times New Roman"/>
                          <a:ea typeface="Times New Roman"/>
                          <a:cs typeface="Times New Roman"/>
                        </a:rPr>
                        <a:t>Recommendations and Conclusion</a:t>
                      </a: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D9D9D9"/>
                    </a:solidFill>
                  </a:tcPr>
                </a:tc>
                <a:tc hMerge="1">
                  <a:txBody>
                    <a:bodyPr/>
                    <a:lstStyle/>
                    <a:p>
                      <a:endParaRPr lang="en-GB"/>
                    </a:p>
                  </a:txBody>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FEFEF"/>
                    </a:solidFill>
                  </a:tcPr>
                </a:tc>
                <a:tc>
                  <a:txBody>
                    <a:bodyPr/>
                    <a:lstStyle/>
                    <a:p>
                      <a:pPr algn="l">
                        <a:lnSpc>
                          <a:spcPct val="200000"/>
                        </a:lnSpc>
                        <a:spcAft>
                          <a:spcPts val="0"/>
                        </a:spcAft>
                      </a:pPr>
                      <a:endParaRPr lang="en-GB" sz="1000" dirty="0">
                        <a:latin typeface="Times New Roman"/>
                        <a:ea typeface="Times New Roman"/>
                        <a:cs typeface="Times New Roman"/>
                      </a:endParaRPr>
                    </a:p>
                  </a:txBody>
                  <a:tcPr marL="38282" marR="38282" marT="51042" marB="51042">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AD1DC"/>
                    </a:solidFill>
                  </a:tcPr>
                </a:tc>
              </a:tr>
            </a:tbl>
          </a:graphicData>
        </a:graphic>
      </p:graphicFrame>
      <p:sp>
        <p:nvSpPr>
          <p:cNvPr id="1025" name="Rectangle 1"/>
          <p:cNvSpPr>
            <a:spLocks noChangeArrowheads="1"/>
          </p:cNvSpPr>
          <p:nvPr/>
        </p:nvSpPr>
        <p:spPr bwMode="auto">
          <a:xfrm>
            <a:off x="2043404" y="-46641"/>
            <a:ext cx="2617082" cy="477054"/>
          </a:xfrm>
          <a:prstGeom prst="rect">
            <a:avLst/>
          </a:prstGeom>
          <a:noFill/>
          <a:ln w="9525">
            <a:noFill/>
            <a:miter lim="800000"/>
            <a:headEnd/>
            <a:tailEnd/>
          </a:ln>
          <a:effectLst/>
        </p:spPr>
        <p:txBody>
          <a:bodyPr vert="horz" wrap="square" lIns="91440" tIns="45720" rIns="9144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800" b="1" dirty="0" smtClean="0">
                <a:cs typeface="Arial" pitchFamily="34" charset="0"/>
              </a:rPr>
              <a:t>6) Timescale</a:t>
            </a:r>
            <a:endParaRPr kumimoji="0" lang="en-GB" sz="2800" b="1"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sz="2400" b="1" dirty="0" smtClean="0"/>
              <a:t>7) Self-reflection</a:t>
            </a:r>
          </a:p>
          <a:p>
            <a:r>
              <a:rPr lang="en-GB" sz="2400" dirty="0" smtClean="0"/>
              <a:t>I have realised that my data collection and organising skills are strong which can allow me to collect relevant data and statistics from the NHS portal.  </a:t>
            </a:r>
          </a:p>
          <a:p>
            <a:r>
              <a:rPr lang="en-GB" sz="2400" dirty="0" smtClean="0"/>
              <a:t>I may face difficulties in making decisions regarding the appropriate use of data. Also, I realised that I need to work on my referencing skills to improve them.</a:t>
            </a:r>
          </a:p>
          <a:p>
            <a:r>
              <a:rPr lang="en-GB" sz="2400" dirty="0" smtClean="0"/>
              <a:t> I am hopeful that if I structure my priorities in ways that allow me effective time management, I will be in a good position to meet my deadlines and reduce stress factors upon myself.</a:t>
            </a:r>
          </a:p>
          <a:p>
            <a:endParaRPr lang="en-GB" dirty="0"/>
          </a:p>
        </p:txBody>
      </p:sp>
      <p:sp>
        <p:nvSpPr>
          <p:cNvPr id="3" name="Title 2"/>
          <p:cNvSpPr>
            <a:spLocks noGrp="1"/>
          </p:cNvSpPr>
          <p:nvPr>
            <p:ph type="title"/>
          </p:nvPr>
        </p:nvSpPr>
        <p:spPr/>
        <p:txBody>
          <a:bodyPr>
            <a:normAutofit fontScale="90000"/>
          </a:bodyPr>
          <a:lstStyle/>
          <a:p>
            <a:pPr algn="ctr"/>
            <a:r>
              <a:rPr lang="en-US" dirty="0" smtClean="0"/>
              <a:t>Self-reflection on the proposal project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a:buNone/>
            </a:pPr>
            <a:endParaRPr lang="en-GB" b="1" dirty="0" smtClean="0"/>
          </a:p>
          <a:p>
            <a:pPr>
              <a:buNone/>
            </a:pPr>
            <a:r>
              <a:rPr lang="en-GB" b="1" dirty="0" smtClean="0"/>
              <a:t>8) References </a:t>
            </a:r>
          </a:p>
          <a:p>
            <a:r>
              <a:rPr lang="en-GB" dirty="0" smtClean="0"/>
              <a:t>Cochrane.org, (2022). </a:t>
            </a:r>
            <a:r>
              <a:rPr lang="en-GB" i="1" dirty="0" smtClean="0"/>
              <a:t>Chapter 5: Collecting data</a:t>
            </a:r>
            <a:r>
              <a:rPr lang="en-GB" dirty="0" smtClean="0"/>
              <a:t>. Available at: </a:t>
            </a:r>
            <a:r>
              <a:rPr lang="en-GB" dirty="0" smtClean="0">
                <a:hlinkClick r:id="rId2"/>
              </a:rPr>
              <a:t>https://training.cochrane.org/handbook/current/chapter-05</a:t>
            </a:r>
            <a:r>
              <a:rPr lang="en-GB" dirty="0" smtClean="0"/>
              <a:t> [Accessed 28 October 2022]</a:t>
            </a:r>
          </a:p>
          <a:p>
            <a:r>
              <a:rPr lang="en-GB" dirty="0" smtClean="0"/>
              <a:t>NHS, (2022).</a:t>
            </a:r>
            <a:r>
              <a:rPr lang="en-GB" i="1" dirty="0" smtClean="0"/>
              <a:t> Autism Statistics, April 2021 to March 2022. </a:t>
            </a:r>
            <a:r>
              <a:rPr lang="en-GB" dirty="0" smtClean="0"/>
              <a:t>Available at: </a:t>
            </a:r>
            <a:r>
              <a:rPr lang="en-GB" dirty="0" smtClean="0">
                <a:hlinkClick r:id="rId3"/>
              </a:rPr>
              <a:t>https://digital.nhs.uk/data-and-information/publications/statistical/autism-statistics/april-2021-to-march-2022</a:t>
            </a:r>
            <a:r>
              <a:rPr lang="en-GB" dirty="0" smtClean="0"/>
              <a:t> [Accessed 28 October 2022]</a:t>
            </a:r>
          </a:p>
          <a:p>
            <a:r>
              <a:rPr lang="en-GB" dirty="0" smtClean="0"/>
              <a:t>UK Gov, (2022).</a:t>
            </a:r>
            <a:r>
              <a:rPr lang="en-GB" i="1" dirty="0" smtClean="0"/>
              <a:t> Research and development work relating to assistive technology: 2020 to 2021. </a:t>
            </a:r>
            <a:r>
              <a:rPr lang="en-GB" dirty="0" smtClean="0"/>
              <a:t>Available at: </a:t>
            </a:r>
            <a:r>
              <a:rPr lang="en-GB" dirty="0" smtClean="0">
                <a:hlinkClick r:id="rId4"/>
              </a:rPr>
              <a:t>https://www.gov.uk/government/publications/assistive-technology-research-and-development-work-2020-to-2021/research-and-development-work-relating-to-assistive-technology-2020-to-2021</a:t>
            </a:r>
            <a:r>
              <a:rPr lang="en-GB" dirty="0" smtClean="0"/>
              <a:t> [Accessed 28 October 2022]</a:t>
            </a:r>
          </a:p>
          <a:p>
            <a:r>
              <a:rPr lang="en-GB" dirty="0" smtClean="0"/>
              <a:t>World Health Organisation, (2022). </a:t>
            </a:r>
            <a:r>
              <a:rPr lang="en-GB" i="1" dirty="0" smtClean="0"/>
              <a:t>Autism. </a:t>
            </a:r>
            <a:r>
              <a:rPr lang="en-GB" dirty="0" smtClean="0"/>
              <a:t>Available at: </a:t>
            </a:r>
            <a:r>
              <a:rPr lang="en-GB" dirty="0" smtClean="0">
                <a:hlinkClick r:id="rId5"/>
              </a:rPr>
              <a:t>https://www.who.int/news-room/fact-sheets/detail/autism-spectrum-disorders</a:t>
            </a:r>
            <a:endParaRPr lang="en-GB" dirty="0" smtClean="0"/>
          </a:p>
          <a:p>
            <a:endParaRPr lang="en-GB" dirty="0"/>
          </a:p>
        </p:txBody>
      </p:sp>
      <p:sp>
        <p:nvSpPr>
          <p:cNvPr id="3" name="Title 2"/>
          <p:cNvSpPr>
            <a:spLocks noGrp="1"/>
          </p:cNvSpPr>
          <p:nvPr>
            <p:ph type="title"/>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73</TotalTime>
  <Words>733</Words>
  <Application>Microsoft Office PowerPoint</Application>
  <PresentationFormat>On-screen Show (4:3)</PresentationFormat>
  <Paragraphs>77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Project Proposal</vt:lpstr>
      <vt:lpstr>Aim of the project</vt:lpstr>
      <vt:lpstr>Objectives of the project (1/2)</vt:lpstr>
      <vt:lpstr>Objectives of the project ( 2/2)</vt:lpstr>
      <vt:lpstr>Background of the project (1/2)</vt:lpstr>
      <vt:lpstr>Background of the project (2/2)</vt:lpstr>
      <vt:lpstr>Methodology (1/2)</vt:lpstr>
      <vt:lpstr>Methodology (2/2) </vt:lpstr>
      <vt:lpstr>Resources</vt:lpstr>
      <vt:lpstr>Slide 10</vt:lpstr>
      <vt:lpstr>Self-reflection on the proposal project</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auror</dc:creator>
  <cp:lastModifiedBy>auror</cp:lastModifiedBy>
  <cp:revision>7</cp:revision>
  <dcterms:created xsi:type="dcterms:W3CDTF">2022-10-31T21:34:31Z</dcterms:created>
  <dcterms:modified xsi:type="dcterms:W3CDTF">2022-10-31T22:49:55Z</dcterms:modified>
</cp:coreProperties>
</file>