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8288000" cy="10287000"/>
  <p:notesSz cx="6858000" cy="9144000"/>
  <p:embeddedFontLst>
    <p:embeddedFont>
      <p:font typeface="Times New Roman Bold" panose="02020803070505020304" pitchFamily="18" charset="0"/>
      <p:regular r:id="rId12"/>
      <p:bold r:id="rId13"/>
    </p:embeddedFont>
    <p:embeddedFont>
      <p:font typeface="Touvlo Bold" panose="020B0604020202020204" charset="0"/>
      <p:regular r:id="rId1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CFB1832-D887-FEF6-329C-32A76414BDA2}" v="349" dt="2026-02-22T15:22:23.8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2.fntdata"/><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font" Target="fonts/font1.fntdata"/><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3.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smia Bano (2433992)" userId="S::2433992@student.uwtsd.ac.uk::8cb7be04-2329-42a4-8fe5-51397d705bf6" providerId="AD" clId="Web-{3CFB1832-D887-FEF6-329C-32A76414BDA2}"/>
    <pc:docChg chg="modSld">
      <pc:chgData name="Tasmia Bano (2433992)" userId="S::2433992@student.uwtsd.ac.uk::8cb7be04-2329-42a4-8fe5-51397d705bf6" providerId="AD" clId="Web-{3CFB1832-D887-FEF6-329C-32A76414BDA2}" dt="2026-02-22T15:22:23.704" v="203" actId="20577"/>
      <pc:docMkLst>
        <pc:docMk/>
      </pc:docMkLst>
      <pc:sldChg chg="delSp modSp">
        <pc:chgData name="Tasmia Bano (2433992)" userId="S::2433992@student.uwtsd.ac.uk::8cb7be04-2329-42a4-8fe5-51397d705bf6" providerId="AD" clId="Web-{3CFB1832-D887-FEF6-329C-32A76414BDA2}" dt="2026-02-22T15:22:23.704" v="203" actId="20577"/>
        <pc:sldMkLst>
          <pc:docMk/>
          <pc:sldMk cId="0" sldId="256"/>
        </pc:sldMkLst>
        <pc:spChg chg="mod">
          <ac:chgData name="Tasmia Bano (2433992)" userId="S::2433992@student.uwtsd.ac.uk::8cb7be04-2329-42a4-8fe5-51397d705bf6" providerId="AD" clId="Web-{3CFB1832-D887-FEF6-329C-32A76414BDA2}" dt="2026-02-22T14:16:23.922" v="4" actId="1076"/>
          <ac:spMkLst>
            <pc:docMk/>
            <pc:sldMk cId="0" sldId="256"/>
            <ac:spMk id="2" creationId="{00000000-0000-0000-0000-000000000000}"/>
          </ac:spMkLst>
        </pc:spChg>
        <pc:spChg chg="del mod">
          <ac:chgData name="Tasmia Bano (2433992)" userId="S::2433992@student.uwtsd.ac.uk::8cb7be04-2329-42a4-8fe5-51397d705bf6" providerId="AD" clId="Web-{3CFB1832-D887-FEF6-329C-32A76414BDA2}" dt="2026-02-22T14:17:23.096" v="8"/>
          <ac:spMkLst>
            <pc:docMk/>
            <pc:sldMk cId="0" sldId="256"/>
            <ac:spMk id="3" creationId="{00000000-0000-0000-0000-000000000000}"/>
          </ac:spMkLst>
        </pc:spChg>
        <pc:spChg chg="mod">
          <ac:chgData name="Tasmia Bano (2433992)" userId="S::2433992@student.uwtsd.ac.uk::8cb7be04-2329-42a4-8fe5-51397d705bf6" providerId="AD" clId="Web-{3CFB1832-D887-FEF6-329C-32A76414BDA2}" dt="2026-02-22T15:22:23.704" v="203" actId="20577"/>
          <ac:spMkLst>
            <pc:docMk/>
            <pc:sldMk cId="0" sldId="256"/>
            <ac:spMk id="6"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22.02.2026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In this slide, the authors describe professional communication as a competency that is regulated and high stakes, as opposed to a soft skill. Communication is regulated by law, ethics and organizational parameters in health and social care, and consequently failure to communicate may have immediate safety consequences. A qualitative systematic review conducted by Gleeson et al. (2023) reveals that inefficient interprofessional communication is one of the factors that lead to fragmented decision-making and heightened clinical risk, especially in acute care. Research evidence on handover demonstrates that communication failures interrelate with negative events in a strong way, and the structured interventions produce great benefits in continuity and accuracy of care (Choi et al., 2024). Additionally, communication plays a core role in governance and protection, which have been emphasized in patient-safety education literature, and poor communication is pointed out as a systemic risk, as opposed to an individual mistake (Jang et al., 2022). Thus, this presentation will take the structured analytical approach by moving towards the theoretical models into the applied practice, critical self-reflection, and professional development, making communication an inherent organizational and professional responsibility.</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slide visualises communication as a multidimensional professional practice, which involves verbal, non-verbal, written, and digital communication, and all of them are part of safe and effective health and social care practice. Notably, these modes cannot be used interchangeably failure in written or digital communication, including incomplete clinical documentation or low-quality handovers is always linked to patient safety risks. The systematic reviews prove that the most common situations in which the breakdowns in communication are observed are the transitions between care when the responsibility between professionals or between teams is changed (Choi et al., 2024). Gleeson et al. (2023) also emphasize that there are hardly any cases when the failures of interprofessional communication can be attributed to the personal incompetence of the individuals involved but rather to the weaknesses of the organizational structure (e.g., the lack of clarity in role allocation, time constraints, deficiency in communication strategies, etc.). Unlike a normal communication, professional communication has a formal duty of care, legal responsibility and ethical consequence, especially in aspects of protection and informed decision-making (Jang et al., 2022). The idea of communication as a foreseeable organisational risk restates any efforts at improvement to systems, training, and governance and not to blame.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slide presents the concept of SBAR as an ordered scheme of communication that was developed in particular to minimize risk when participating in a high-stakes interaction with a client. SBAR also makes the information presentation homogeneous, which reduces ambiguity and aids in situational awareness across professional borders. Martinez-Fernandez et al. (2022) demonstrated statistically significant changes in staff welfare and communication clarity and improvement after the implementation of SBAR in internal medicine units in a quasi-experiment study. Systematic reviews also indicate that SBAR-based training improves the quality of handover, confidence, and accuracy of decisions among nursing professionals and pupils (Yun et al., 2023; Alizadeh-Risani et al., 2024). Limitations are however pointed out too. Choi et al. (2024) concluded that the effectiveness of isolated training in the absence of organisational reinforcement was inconsistent, especially in a complex environment where emergency and acute care take place. This supports the argument that SBAR must not be used as a checklist but a part of the organisational culture, leadership support, and continuous training to ensure that the communication and patient safety can be improved continuously.</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current slide explores the direct correlation that exists between the quality of communication and the results of care. The studies continuously demonstrate that patient safety heavily depends on communication, especially on medication errors and continuity between different care transitions. Homofermentative reviews on interprofessional communication point to the fact that failures in interprofessional communication often happen during handovers, which results in the incompleteness of information transfer and the emergence of clinical risk (Gleeson et al., 2023). It has been shown by the studies of handover-centered education that structured communication can play a decisive role in reducing the level of fragmentation and enhancing the level of awareness protection (Choi et al., 2024). Moreover, the ethical use of communication failures is that the lack of informed consent can result due to inadequate communication and the lack of patient autonomy (Jang et al., 2022). The association between poor communication and lack of confidence in staff and escalated risk perception also applies to acute and emergency environments, which indicates that it plays an important role in patient safety governance (Alizadeh-Risani et al., 2024). Together, such evidence places the competence of communication as the basis of ethical practice and regulatory compliance, instead of an interpersonal skill.</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slide shows the application of SBAR to a real-life situation of health and social care, namely, to the procedure of transfer of shifts between vulnerable adults with complex needs. In the case of health care assistants and support workers, handovers are a high- risk situation when incomplete or informal communication may cause a lapse in safeguarding issues or unmet care requirements. The systematic review by Choi et al. (2024) indicates that the systematic handover interventions enhance the accuracy of information and decrease the number of omissions between shifts. SBAR is also very direct and provides a framework in which staff are guided to focus on immediate concerns, relevant medical and social history, observed risks, and actions or escalation required. In the emergency and acute care, quasi-experimental research revealed that SBAR was a valuable tool to improve the perceived quality of handover and staff confidence, which promotes the accountability (Alizadeh-Risani et al., 2024). The further evidence of simulation-based studies proves that SBAR leads to consistency and continuity in care delivery, especially when it comes to the staff in supportive or assistant positions (Yun et al., 2023).</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slide focuses on self-awareness as a fundamental professional skill in health and social care communication. Self-awareness helps practitioners recognize the direct role of their communication behaviours including active listening, clarity or being hesitant to escalate the situation on patient safety and team decisions. The findings of the interprofessional communication literature suggest that poor escalation is not necessarily associated with the deficit of knowledge but may be caused by low confidence and role ambiguity (Gleeson et al., 2023). Research on patient safety education also emphasizes emotional intelligence and boundary consciousness as fundamentals in the complex interaction management, especially the safeguarding context (Jang et al., 2022). Reflective practice of communication would enable the professionals to realise their own weakness and reduce risk by adopting systematic methods, including SBAR, and not just intuition. Choi et al. (2024) believe that the incorporation of the reflective communication practices into the training systems reinforces the accountability and ethical practice. As a result, self-awareness is to be interpreted as a professional responsibility that contributes to safe escalation, ethical decision-making, and employability.</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conclusion is a synthesis of the presented evidence to support communication as one of the cornerstone professional competencies in health and social care. The quality of communication has always been shown to directly impact patient safety, ethical decision-making, and outcomes of the service, especially in interprofessional and transitional care (Gleeson et al., 2023; Choi et al., 2024). Notably, a proper communication cannot be maintained by an individual effort only. Formal handover systems, training and governance frameworks are organisational factors that contribute decisively towards risk reduction and facilitating consistent practice (Yun et al., 2023). Self-awareness is found as one of the important processes of professional responsibility that allow practitioners to identify constraints, raise concerns in the most suitable way, and self-improve in reflection (Jang et al., 2022). This presentation make individual and organisational communication a personal and organisational responsibility, by demonstrating how communication competence is the key to employability, ethical practice, and the delivery of high-quality health and social care.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2/22/2026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2/22/2026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2/22/2026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2/22/2026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3.png"/><Relationship Id="rId5" Type="http://schemas.openxmlformats.org/officeDocument/2006/relationships/image" Target="../media/image11.svg"/><Relationship Id="rId4" Type="http://schemas.openxmlformats.org/officeDocument/2006/relationships/image" Target="../media/image10.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3ED"/>
        </a:solidFill>
        <a:effectLst/>
      </p:bgPr>
    </p:bg>
    <p:spTree>
      <p:nvGrpSpPr>
        <p:cNvPr id="1" name=""/>
        <p:cNvGrpSpPr/>
        <p:nvPr/>
      </p:nvGrpSpPr>
      <p:grpSpPr>
        <a:xfrm>
          <a:off x="0" y="0"/>
          <a:ext cx="0" cy="0"/>
          <a:chOff x="0" y="0"/>
          <a:chExt cx="0" cy="0"/>
        </a:xfrm>
      </p:grpSpPr>
      <p:sp>
        <p:nvSpPr>
          <p:cNvPr id="2" name="Freeform 2"/>
          <p:cNvSpPr/>
          <p:nvPr/>
        </p:nvSpPr>
        <p:spPr>
          <a:xfrm rot="403359">
            <a:off x="3413095" y="373452"/>
            <a:ext cx="16623773" cy="11698980"/>
          </a:xfrm>
          <a:custGeom>
            <a:avLst/>
            <a:gdLst/>
            <a:ahLst/>
            <a:cxnLst/>
            <a:rect l="l" t="t" r="r" b="b"/>
            <a:pathLst>
              <a:path w="16623773" h="11698980">
                <a:moveTo>
                  <a:pt x="0" y="0"/>
                </a:moveTo>
                <a:lnTo>
                  <a:pt x="16623773" y="0"/>
                </a:lnTo>
                <a:lnTo>
                  <a:pt x="16623773" y="11698980"/>
                </a:lnTo>
                <a:lnTo>
                  <a:pt x="0" y="11698980"/>
                </a:lnTo>
                <a:lnTo>
                  <a:pt x="0" y="0"/>
                </a:lnTo>
                <a:close/>
              </a:path>
            </a:pathLst>
          </a:custGeom>
          <a:blipFill>
            <a:blip r:embed="rId2">
              <a:alphaModFix amt="50000"/>
            </a:blip>
            <a:stretch>
              <a:fillRect/>
            </a:stretch>
          </a:blipFill>
        </p:spPr>
      </p:sp>
      <p:sp>
        <p:nvSpPr>
          <p:cNvPr id="4" name="Freeform 4"/>
          <p:cNvSpPr/>
          <p:nvPr/>
        </p:nvSpPr>
        <p:spPr>
          <a:xfrm flipH="1">
            <a:off x="10723492" y="2507521"/>
            <a:ext cx="7973162" cy="8316206"/>
          </a:xfrm>
          <a:custGeom>
            <a:avLst/>
            <a:gdLst/>
            <a:ahLst/>
            <a:cxnLst/>
            <a:rect l="l" t="t" r="r" b="b"/>
            <a:pathLst>
              <a:path w="7973162" h="8316206">
                <a:moveTo>
                  <a:pt x="7973163" y="0"/>
                </a:moveTo>
                <a:lnTo>
                  <a:pt x="0" y="0"/>
                </a:lnTo>
                <a:lnTo>
                  <a:pt x="0" y="8316205"/>
                </a:lnTo>
                <a:lnTo>
                  <a:pt x="7973163" y="8316205"/>
                </a:lnTo>
                <a:lnTo>
                  <a:pt x="7973163" y="0"/>
                </a:lnTo>
                <a:close/>
              </a:path>
            </a:pathLst>
          </a:custGeom>
          <a:blipFill>
            <a:blip r:embed="rId3"/>
            <a:stretch>
              <a:fillRect/>
            </a:stretch>
          </a:blipFill>
        </p:spPr>
      </p:sp>
      <p:sp>
        <p:nvSpPr>
          <p:cNvPr id="5" name="Freeform 5"/>
          <p:cNvSpPr/>
          <p:nvPr/>
        </p:nvSpPr>
        <p:spPr>
          <a:xfrm flipH="1">
            <a:off x="15957389" y="3761627"/>
            <a:ext cx="1081318" cy="1048878"/>
          </a:xfrm>
          <a:custGeom>
            <a:avLst/>
            <a:gdLst/>
            <a:ahLst/>
            <a:cxnLst/>
            <a:rect l="l" t="t" r="r" b="b"/>
            <a:pathLst>
              <a:path w="1081318" h="1048878">
                <a:moveTo>
                  <a:pt x="1081318" y="0"/>
                </a:moveTo>
                <a:lnTo>
                  <a:pt x="0" y="0"/>
                </a:lnTo>
                <a:lnTo>
                  <a:pt x="0" y="1048878"/>
                </a:lnTo>
                <a:lnTo>
                  <a:pt x="1081318" y="1048878"/>
                </a:lnTo>
                <a:lnTo>
                  <a:pt x="1081318" y="0"/>
                </a:lnTo>
                <a:close/>
              </a:path>
            </a:pathLst>
          </a:custGeom>
          <a:blipFill>
            <a:blip r:embed="rId4"/>
            <a:stretch>
              <a:fillRect/>
            </a:stretch>
          </a:blipFill>
        </p:spPr>
      </p:sp>
      <p:sp>
        <p:nvSpPr>
          <p:cNvPr id="6" name="TextBox 6"/>
          <p:cNvSpPr txBox="1"/>
          <p:nvPr/>
        </p:nvSpPr>
        <p:spPr>
          <a:xfrm>
            <a:off x="3170711" y="104296"/>
            <a:ext cx="11222063" cy="14733264"/>
          </a:xfrm>
          <a:prstGeom prst="rect">
            <a:avLst/>
          </a:prstGeom>
        </p:spPr>
        <p:txBody>
          <a:bodyPr wrap="square" lIns="0" tIns="0" rIns="0" bIns="0" rtlCol="0" anchor="t">
            <a:spAutoFit/>
          </a:bodyPr>
          <a:lstStyle/>
          <a:p>
            <a:pPr algn="ctr">
              <a:lnSpc>
                <a:spcPts val="4830"/>
              </a:lnSpc>
            </a:pPr>
            <a:r>
              <a:rPr lang="en-US" sz="3500" b="1" spc="-175" dirty="0">
                <a:solidFill>
                  <a:srgbClr val="1D2B31"/>
                </a:solidFill>
                <a:latin typeface="Touvlo Bold"/>
                <a:ea typeface="Touvlo Bold"/>
                <a:cs typeface="Touvlo Bold"/>
                <a:sym typeface="Touvlo Bold"/>
              </a:rPr>
              <a:t>“Professional Communication as a Determinant of Safety, Quality, and Accountability in Health and Social Care Practice”</a:t>
            </a:r>
          </a:p>
          <a:p>
            <a:pPr algn="ctr">
              <a:lnSpc>
                <a:spcPts val="4830"/>
              </a:lnSpc>
            </a:pPr>
            <a:endParaRPr lang="en-US" sz="3500" b="1" spc="-175" dirty="0">
              <a:solidFill>
                <a:srgbClr val="1D2B31"/>
              </a:solidFill>
              <a:latin typeface="Touvlo Bold"/>
              <a:ea typeface="Touvlo Bold"/>
              <a:cs typeface="Touvlo Bold"/>
            </a:endParaRPr>
          </a:p>
          <a:p>
            <a:pPr algn="ctr">
              <a:lnSpc>
                <a:spcPts val="4830"/>
              </a:lnSpc>
            </a:pPr>
            <a:endParaRPr lang="en-US" sz="3500" b="1" spc="-175" dirty="0">
              <a:solidFill>
                <a:srgbClr val="1D2B31"/>
              </a:solidFill>
              <a:latin typeface="Touvlo Bold"/>
              <a:ea typeface="Touvlo Bold"/>
              <a:cs typeface="Touvlo Bold"/>
            </a:endParaRPr>
          </a:p>
          <a:p>
            <a:pPr algn="ctr">
              <a:lnSpc>
                <a:spcPts val="4830"/>
              </a:lnSpc>
            </a:pPr>
            <a:endParaRPr lang="en-US" sz="3500" b="1" spc="-175" dirty="0">
              <a:solidFill>
                <a:srgbClr val="1D2B31"/>
              </a:solidFill>
              <a:latin typeface="Touvlo Bold"/>
              <a:ea typeface="Touvlo Bold"/>
              <a:cs typeface="Touvlo Bold"/>
            </a:endParaRPr>
          </a:p>
          <a:p>
            <a:pPr algn="ctr">
              <a:lnSpc>
                <a:spcPts val="4830"/>
              </a:lnSpc>
            </a:pPr>
            <a:r>
              <a:rPr lang="en-US" sz="3500" b="1" spc="-175" dirty="0">
                <a:solidFill>
                  <a:srgbClr val="1D2B31"/>
                </a:solidFill>
                <a:latin typeface="Touvlo Bold"/>
                <a:ea typeface="Touvlo Bold"/>
                <a:cs typeface="Touvlo Bold"/>
              </a:rPr>
              <a:t>Student Name: Tasmia Bano</a:t>
            </a:r>
          </a:p>
          <a:p>
            <a:pPr algn="ctr">
              <a:lnSpc>
                <a:spcPts val="4830"/>
              </a:lnSpc>
            </a:pPr>
            <a:r>
              <a:rPr lang="en-US" sz="3500" b="1" spc="-175" dirty="0">
                <a:solidFill>
                  <a:srgbClr val="1D2B31"/>
                </a:solidFill>
                <a:latin typeface="Touvlo Bold"/>
                <a:ea typeface="Touvlo Bold"/>
                <a:cs typeface="Touvlo Bold"/>
              </a:rPr>
              <a:t>Student Id: 2433992</a:t>
            </a:r>
          </a:p>
          <a:p>
            <a:pPr algn="ctr">
              <a:lnSpc>
                <a:spcPts val="4830"/>
              </a:lnSpc>
            </a:pPr>
            <a:r>
              <a:rPr lang="en-US" sz="3500" b="1" spc="-175" dirty="0">
                <a:solidFill>
                  <a:srgbClr val="1D2B31"/>
                </a:solidFill>
                <a:latin typeface="Touvlo Bold"/>
                <a:ea typeface="Touvlo Bold"/>
                <a:cs typeface="Touvlo Bold"/>
              </a:rPr>
              <a:t>Module code:LCHS4009</a:t>
            </a:r>
          </a:p>
          <a:p>
            <a:pPr algn="ctr">
              <a:lnSpc>
                <a:spcPts val="4830"/>
              </a:lnSpc>
            </a:pPr>
            <a:r>
              <a:rPr lang="en-US" sz="3500" b="1" spc="-175" dirty="0">
                <a:solidFill>
                  <a:srgbClr val="1D2B31"/>
                </a:solidFill>
                <a:latin typeface="Touvlo Bold"/>
                <a:ea typeface="Touvlo Bold"/>
                <a:cs typeface="Touvlo Bold"/>
              </a:rPr>
              <a:t>Module Name :Professional Development within health and social care</a:t>
            </a:r>
          </a:p>
          <a:p>
            <a:pPr algn="ctr">
              <a:lnSpc>
                <a:spcPts val="4830"/>
              </a:lnSpc>
            </a:pPr>
            <a:r>
              <a:rPr lang="en-US" sz="3500" b="1" spc="-175" dirty="0">
                <a:solidFill>
                  <a:srgbClr val="1D2B31"/>
                </a:solidFill>
                <a:latin typeface="Touvlo Bold"/>
                <a:ea typeface="Touvlo Bold"/>
                <a:cs typeface="Touvlo Bold"/>
              </a:rPr>
              <a:t>Lecturer Name: Hajira </a:t>
            </a:r>
            <a:r>
              <a:rPr lang="en-US" sz="3500" b="1" spc="-175" dirty="0" err="1">
                <a:solidFill>
                  <a:srgbClr val="1D2B31"/>
                </a:solidFill>
                <a:latin typeface="Touvlo Bold"/>
                <a:ea typeface="Touvlo Bold"/>
                <a:cs typeface="Touvlo Bold"/>
              </a:rPr>
              <a:t>Mustasim</a:t>
            </a:r>
            <a:endParaRPr lang="en-US" sz="3500" b="1" spc="-175" dirty="0">
              <a:solidFill>
                <a:srgbClr val="1D2B31"/>
              </a:solidFill>
              <a:latin typeface="Touvlo Bold"/>
              <a:ea typeface="Touvlo Bold"/>
              <a:cs typeface="Touvlo Bold"/>
            </a:endParaRPr>
          </a:p>
          <a:p>
            <a:pPr algn="ctr">
              <a:lnSpc>
                <a:spcPts val="4830"/>
              </a:lnSpc>
            </a:pPr>
            <a:endParaRPr lang="en-US" sz="3500" b="1" spc="-175" dirty="0">
              <a:solidFill>
                <a:srgbClr val="1D2B31"/>
              </a:solidFill>
              <a:latin typeface="Touvlo Bold"/>
              <a:ea typeface="Touvlo Bold"/>
              <a:cs typeface="Touvlo Bold"/>
            </a:endParaRPr>
          </a:p>
          <a:p>
            <a:pPr algn="ctr">
              <a:lnSpc>
                <a:spcPts val="4830"/>
              </a:lnSpc>
            </a:pPr>
            <a:endParaRPr lang="en-US" sz="3500" b="1" spc="-175" dirty="0">
              <a:solidFill>
                <a:srgbClr val="1D2B31"/>
              </a:solidFill>
              <a:latin typeface="Touvlo Bold"/>
              <a:ea typeface="Touvlo Bold"/>
              <a:cs typeface="Touvlo Bold"/>
            </a:endParaRPr>
          </a:p>
          <a:p>
            <a:pPr algn="ctr">
              <a:lnSpc>
                <a:spcPts val="4830"/>
              </a:lnSpc>
            </a:pPr>
            <a:endParaRPr lang="en-US" sz="3500" b="1" spc="-175" dirty="0">
              <a:solidFill>
                <a:srgbClr val="1D2B31"/>
              </a:solidFill>
              <a:latin typeface="Touvlo Bold"/>
              <a:ea typeface="Touvlo Bold"/>
              <a:cs typeface="Touvlo Bold"/>
            </a:endParaRPr>
          </a:p>
          <a:p>
            <a:pPr algn="ctr">
              <a:lnSpc>
                <a:spcPts val="4830"/>
              </a:lnSpc>
            </a:pPr>
            <a:endParaRPr lang="en-US" sz="3500" b="1" spc="-175" dirty="0">
              <a:solidFill>
                <a:srgbClr val="1D2B31"/>
              </a:solidFill>
              <a:latin typeface="Touvlo Bold"/>
              <a:ea typeface="Touvlo Bold"/>
              <a:cs typeface="Touvlo Bold"/>
            </a:endParaRPr>
          </a:p>
          <a:p>
            <a:pPr algn="ctr">
              <a:lnSpc>
                <a:spcPts val="4830"/>
              </a:lnSpc>
            </a:pPr>
            <a:endParaRPr lang="en-US" sz="3500" b="1" spc="-175" dirty="0">
              <a:solidFill>
                <a:srgbClr val="1D2B31"/>
              </a:solidFill>
              <a:latin typeface="Touvlo Bold"/>
              <a:ea typeface="Touvlo Bold"/>
              <a:cs typeface="Touvlo Bold"/>
            </a:endParaRPr>
          </a:p>
          <a:p>
            <a:pPr algn="ctr">
              <a:lnSpc>
                <a:spcPts val="4830"/>
              </a:lnSpc>
            </a:pPr>
            <a:endParaRPr lang="en-US" sz="3500" b="1" spc="-175" dirty="0">
              <a:solidFill>
                <a:srgbClr val="1D2B31"/>
              </a:solidFill>
              <a:latin typeface="Touvlo Bold"/>
              <a:ea typeface="Touvlo Bold"/>
              <a:cs typeface="Touvlo Bold"/>
            </a:endParaRPr>
          </a:p>
          <a:p>
            <a:pPr algn="ctr">
              <a:lnSpc>
                <a:spcPts val="4830"/>
              </a:lnSpc>
            </a:pPr>
            <a:endParaRPr lang="en-US" sz="3500" b="1" spc="-175" dirty="0">
              <a:solidFill>
                <a:srgbClr val="1D2B31"/>
              </a:solidFill>
              <a:latin typeface="Touvlo Bold"/>
              <a:ea typeface="Touvlo Bold"/>
              <a:cs typeface="Touvlo Bold"/>
            </a:endParaRPr>
          </a:p>
          <a:p>
            <a:pPr algn="ctr">
              <a:lnSpc>
                <a:spcPts val="4830"/>
              </a:lnSpc>
            </a:pPr>
            <a:endParaRPr lang="en-US" sz="3500" b="1" spc="-175" dirty="0">
              <a:solidFill>
                <a:srgbClr val="1D2B31"/>
              </a:solidFill>
              <a:latin typeface="Touvlo Bold"/>
              <a:ea typeface="Touvlo Bold"/>
              <a:cs typeface="Touvlo Bold"/>
            </a:endParaRPr>
          </a:p>
          <a:p>
            <a:pPr algn="ctr">
              <a:lnSpc>
                <a:spcPts val="4830"/>
              </a:lnSpc>
            </a:pPr>
            <a:endParaRPr lang="en-US" sz="3500" b="1" spc="-175" dirty="0">
              <a:solidFill>
                <a:srgbClr val="1D2B31"/>
              </a:solidFill>
              <a:latin typeface="Touvlo Bold"/>
              <a:ea typeface="Touvlo Bold"/>
              <a:cs typeface="Touvlo Bold"/>
            </a:endParaRPr>
          </a:p>
          <a:p>
            <a:pPr algn="ctr">
              <a:lnSpc>
                <a:spcPts val="4830"/>
              </a:lnSpc>
            </a:pPr>
            <a:endParaRPr lang="en-US" sz="3500" b="1" spc="-175" dirty="0">
              <a:solidFill>
                <a:srgbClr val="1D2B31"/>
              </a:solidFill>
              <a:latin typeface="Touvlo Bold"/>
              <a:ea typeface="Touvlo Bold"/>
              <a:cs typeface="Touvlo Bold"/>
            </a:endParaRPr>
          </a:p>
          <a:p>
            <a:pPr algn="ctr">
              <a:lnSpc>
                <a:spcPts val="4830"/>
              </a:lnSpc>
            </a:pPr>
            <a:endParaRPr lang="en-US" sz="3500" b="1" spc="-175" dirty="0">
              <a:solidFill>
                <a:srgbClr val="1D2B31"/>
              </a:solidFill>
              <a:latin typeface="Touvlo Bold"/>
              <a:ea typeface="Touvlo Bold"/>
              <a:cs typeface="Touvlo Bold"/>
            </a:endParaRPr>
          </a:p>
          <a:p>
            <a:pPr algn="ctr">
              <a:lnSpc>
                <a:spcPts val="4830"/>
              </a:lnSpc>
            </a:pPr>
            <a:endParaRPr lang="en-US" sz="3500" b="1" spc="-175" dirty="0">
              <a:solidFill>
                <a:srgbClr val="1D2B31"/>
              </a:solidFill>
              <a:latin typeface="Touvlo Bold"/>
              <a:ea typeface="Touvlo Bold"/>
              <a:cs typeface="Touvlo Bold"/>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3ED"/>
        </a:solidFill>
        <a:effectLst/>
      </p:bgPr>
    </p:bg>
    <p:spTree>
      <p:nvGrpSpPr>
        <p:cNvPr id="1" name=""/>
        <p:cNvGrpSpPr/>
        <p:nvPr/>
      </p:nvGrpSpPr>
      <p:grpSpPr>
        <a:xfrm>
          <a:off x="0" y="0"/>
          <a:ext cx="0" cy="0"/>
          <a:chOff x="0" y="0"/>
          <a:chExt cx="0" cy="0"/>
        </a:xfrm>
      </p:grpSpPr>
      <p:sp>
        <p:nvSpPr>
          <p:cNvPr id="2" name="Freeform 2"/>
          <p:cNvSpPr/>
          <p:nvPr/>
        </p:nvSpPr>
        <p:spPr>
          <a:xfrm rot="403359">
            <a:off x="6834990" y="4039085"/>
            <a:ext cx="16623773" cy="11698980"/>
          </a:xfrm>
          <a:custGeom>
            <a:avLst/>
            <a:gdLst/>
            <a:ahLst/>
            <a:cxnLst/>
            <a:rect l="l" t="t" r="r" b="b"/>
            <a:pathLst>
              <a:path w="16623773" h="11698980">
                <a:moveTo>
                  <a:pt x="0" y="0"/>
                </a:moveTo>
                <a:lnTo>
                  <a:pt x="16623773" y="0"/>
                </a:lnTo>
                <a:lnTo>
                  <a:pt x="16623773" y="11698980"/>
                </a:lnTo>
                <a:lnTo>
                  <a:pt x="0" y="11698980"/>
                </a:lnTo>
                <a:lnTo>
                  <a:pt x="0" y="0"/>
                </a:lnTo>
                <a:close/>
              </a:path>
            </a:pathLst>
          </a:custGeom>
          <a:blipFill>
            <a:blip r:embed="rId3">
              <a:alphaModFix amt="50000"/>
            </a:blip>
            <a:stretch>
              <a:fillRect/>
            </a:stretch>
          </a:blipFill>
        </p:spPr>
      </p:sp>
      <p:sp>
        <p:nvSpPr>
          <p:cNvPr id="3" name="Freeform 3"/>
          <p:cNvSpPr/>
          <p:nvPr/>
        </p:nvSpPr>
        <p:spPr>
          <a:xfrm flipH="1">
            <a:off x="9867937" y="1661669"/>
            <a:ext cx="8867965" cy="8635181"/>
          </a:xfrm>
          <a:custGeom>
            <a:avLst/>
            <a:gdLst/>
            <a:ahLst/>
            <a:cxnLst/>
            <a:rect l="l" t="t" r="r" b="b"/>
            <a:pathLst>
              <a:path w="8867965" h="8635181">
                <a:moveTo>
                  <a:pt x="8867965" y="0"/>
                </a:moveTo>
                <a:lnTo>
                  <a:pt x="0" y="0"/>
                </a:lnTo>
                <a:lnTo>
                  <a:pt x="0" y="8635182"/>
                </a:lnTo>
                <a:lnTo>
                  <a:pt x="8867965" y="8635182"/>
                </a:lnTo>
                <a:lnTo>
                  <a:pt x="8867965" y="0"/>
                </a:lnTo>
                <a:close/>
              </a:path>
            </a:pathLst>
          </a:custGeom>
          <a:blipFill>
            <a:blip r:embed="rId4"/>
            <a:stretch>
              <a:fillRect/>
            </a:stretch>
          </a:blipFill>
        </p:spPr>
      </p:sp>
      <p:sp>
        <p:nvSpPr>
          <p:cNvPr id="4" name="Freeform 4"/>
          <p:cNvSpPr/>
          <p:nvPr/>
        </p:nvSpPr>
        <p:spPr>
          <a:xfrm rot="903030">
            <a:off x="16003628" y="3096616"/>
            <a:ext cx="753476" cy="683779"/>
          </a:xfrm>
          <a:custGeom>
            <a:avLst/>
            <a:gdLst/>
            <a:ahLst/>
            <a:cxnLst/>
            <a:rect l="l" t="t" r="r" b="b"/>
            <a:pathLst>
              <a:path w="753476" h="683779">
                <a:moveTo>
                  <a:pt x="0" y="0"/>
                </a:moveTo>
                <a:lnTo>
                  <a:pt x="753476" y="0"/>
                </a:lnTo>
                <a:lnTo>
                  <a:pt x="753476" y="683779"/>
                </a:lnTo>
                <a:lnTo>
                  <a:pt x="0" y="683779"/>
                </a:lnTo>
                <a:lnTo>
                  <a:pt x="0" y="0"/>
                </a:lnTo>
                <a:close/>
              </a:path>
            </a:pathLst>
          </a:custGeom>
          <a:blipFill>
            <a:blip r:embed="rId5"/>
            <a:stretch>
              <a:fillRect/>
            </a:stretch>
          </a:blipFill>
        </p:spPr>
      </p:sp>
      <p:sp>
        <p:nvSpPr>
          <p:cNvPr id="5" name="TextBox 5"/>
          <p:cNvSpPr txBox="1"/>
          <p:nvPr/>
        </p:nvSpPr>
        <p:spPr>
          <a:xfrm>
            <a:off x="396914" y="468515"/>
            <a:ext cx="13905005" cy="1321317"/>
          </a:xfrm>
          <a:prstGeom prst="rect">
            <a:avLst/>
          </a:prstGeom>
        </p:spPr>
        <p:txBody>
          <a:bodyPr lIns="0" tIns="0" rIns="0" bIns="0" rtlCol="0" anchor="t">
            <a:spAutoFit/>
          </a:bodyPr>
          <a:lstStyle/>
          <a:p>
            <a:pPr algn="ctr">
              <a:lnSpc>
                <a:spcPts val="10019"/>
              </a:lnSpc>
            </a:pPr>
            <a:r>
              <a:rPr lang="en-US" sz="10019" b="1" spc="-500">
                <a:solidFill>
                  <a:srgbClr val="8E7DE4"/>
                </a:solidFill>
                <a:latin typeface="Touvlo Bold"/>
                <a:ea typeface="Touvlo Bold"/>
                <a:cs typeface="Touvlo Bold"/>
                <a:sym typeface="Touvlo Bold"/>
              </a:rPr>
              <a:t>Introduction </a:t>
            </a:r>
          </a:p>
        </p:txBody>
      </p:sp>
      <p:sp>
        <p:nvSpPr>
          <p:cNvPr id="6" name="TextBox 6"/>
          <p:cNvSpPr txBox="1"/>
          <p:nvPr/>
        </p:nvSpPr>
        <p:spPr>
          <a:xfrm>
            <a:off x="555596" y="3100655"/>
            <a:ext cx="8751265" cy="5466623"/>
          </a:xfrm>
          <a:prstGeom prst="rect">
            <a:avLst/>
          </a:prstGeom>
        </p:spPr>
        <p:txBody>
          <a:bodyPr lIns="0" tIns="0" rIns="0" bIns="0" rtlCol="0" anchor="t">
            <a:spAutoFit/>
          </a:bodyPr>
          <a:lstStyle/>
          <a:p>
            <a:pPr marL="565480" lvl="1" indent="-282740" algn="l">
              <a:lnSpc>
                <a:spcPts val="3666"/>
              </a:lnSpc>
              <a:buFont typeface="Arial"/>
              <a:buChar char="•"/>
            </a:pPr>
            <a:r>
              <a:rPr lang="en-US" sz="2619" spc="-52">
                <a:solidFill>
                  <a:srgbClr val="1D2B31"/>
                </a:solidFill>
                <a:latin typeface="Times New Roman"/>
                <a:ea typeface="Times New Roman"/>
                <a:cs typeface="Times New Roman"/>
                <a:sym typeface="Times New Roman"/>
              </a:rPr>
              <a:t>Regulated health and social care communication Professionally regulated exchange of clinical information in legal, ethical, and organisational contexts (Gleeson et al., 2023).</a:t>
            </a:r>
          </a:p>
          <a:p>
            <a:pPr algn="l">
              <a:lnSpc>
                <a:spcPts val="3666"/>
              </a:lnSpc>
            </a:pPr>
            <a:endParaRPr lang="en-US" sz="2619" spc="-52">
              <a:solidFill>
                <a:srgbClr val="1D2B31"/>
              </a:solidFill>
              <a:latin typeface="Times New Roman"/>
              <a:ea typeface="Times New Roman"/>
              <a:cs typeface="Times New Roman"/>
              <a:sym typeface="Times New Roman"/>
            </a:endParaRPr>
          </a:p>
          <a:p>
            <a:pPr marL="565480" lvl="1" indent="-282740" algn="l">
              <a:lnSpc>
                <a:spcPts val="3666"/>
              </a:lnSpc>
              <a:buFont typeface="Arial"/>
              <a:buChar char="•"/>
            </a:pPr>
            <a:r>
              <a:rPr lang="en-US" sz="2619" spc="-52">
                <a:solidFill>
                  <a:srgbClr val="1D2B31"/>
                </a:solidFill>
                <a:latin typeface="Times New Roman"/>
                <a:ea typeface="Times New Roman"/>
                <a:cs typeface="Times New Roman"/>
                <a:sym typeface="Times New Roman"/>
              </a:rPr>
              <a:t>Communication failures are associated with patient safety events and poor quality of care, especially when it comes to handovers and interprofessional transfers (Choi et al., 2024).</a:t>
            </a:r>
          </a:p>
          <a:p>
            <a:pPr algn="l">
              <a:lnSpc>
                <a:spcPts val="3666"/>
              </a:lnSpc>
            </a:pPr>
            <a:endParaRPr lang="en-US" sz="2619" spc="-52">
              <a:solidFill>
                <a:srgbClr val="1D2B31"/>
              </a:solidFill>
              <a:latin typeface="Times New Roman"/>
              <a:ea typeface="Times New Roman"/>
              <a:cs typeface="Times New Roman"/>
              <a:sym typeface="Times New Roman"/>
            </a:endParaRPr>
          </a:p>
          <a:p>
            <a:pPr marL="565480" lvl="1" indent="-282740" algn="l">
              <a:lnSpc>
                <a:spcPts val="3666"/>
              </a:lnSpc>
              <a:buFont typeface="Arial"/>
              <a:buChar char="•"/>
            </a:pPr>
            <a:r>
              <a:rPr lang="en-US" sz="2619" spc="-52">
                <a:solidFill>
                  <a:srgbClr val="1D2B31"/>
                </a:solidFill>
                <a:latin typeface="Times New Roman"/>
                <a:ea typeface="Times New Roman"/>
                <a:cs typeface="Times New Roman"/>
                <a:sym typeface="Times New Roman"/>
              </a:rPr>
              <a:t>This presentation is an analysis of communication as a systemic competency - in terms of theory, applied practice, critical self-reflection, and professional development in the context of governance and protection (Jang et al., 2022).</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3ED"/>
        </a:solidFill>
        <a:effectLst/>
      </p:bgPr>
    </p:bg>
    <p:spTree>
      <p:nvGrpSpPr>
        <p:cNvPr id="1" name=""/>
        <p:cNvGrpSpPr/>
        <p:nvPr/>
      </p:nvGrpSpPr>
      <p:grpSpPr>
        <a:xfrm>
          <a:off x="0" y="0"/>
          <a:ext cx="0" cy="0"/>
          <a:chOff x="0" y="0"/>
          <a:chExt cx="0" cy="0"/>
        </a:xfrm>
      </p:grpSpPr>
      <p:sp>
        <p:nvSpPr>
          <p:cNvPr id="2" name="Freeform 2"/>
          <p:cNvSpPr/>
          <p:nvPr/>
        </p:nvSpPr>
        <p:spPr>
          <a:xfrm rot="403359">
            <a:off x="3202777" y="5867929"/>
            <a:ext cx="16623773" cy="11698980"/>
          </a:xfrm>
          <a:custGeom>
            <a:avLst/>
            <a:gdLst/>
            <a:ahLst/>
            <a:cxnLst/>
            <a:rect l="l" t="t" r="r" b="b"/>
            <a:pathLst>
              <a:path w="16623773" h="11698980">
                <a:moveTo>
                  <a:pt x="0" y="0"/>
                </a:moveTo>
                <a:lnTo>
                  <a:pt x="16623773" y="0"/>
                </a:lnTo>
                <a:lnTo>
                  <a:pt x="16623773" y="11698980"/>
                </a:lnTo>
                <a:lnTo>
                  <a:pt x="0" y="11698980"/>
                </a:lnTo>
                <a:lnTo>
                  <a:pt x="0" y="0"/>
                </a:lnTo>
                <a:close/>
              </a:path>
            </a:pathLst>
          </a:custGeom>
          <a:blipFill>
            <a:blip r:embed="rId3">
              <a:alphaModFix amt="50000"/>
            </a:blip>
            <a:stretch>
              <a:fillRect/>
            </a:stretch>
          </a:blipFill>
        </p:spPr>
      </p:sp>
      <p:grpSp>
        <p:nvGrpSpPr>
          <p:cNvPr id="3" name="Group 3"/>
          <p:cNvGrpSpPr/>
          <p:nvPr/>
        </p:nvGrpSpPr>
        <p:grpSpPr>
          <a:xfrm>
            <a:off x="759987" y="2400518"/>
            <a:ext cx="9407123" cy="6857782"/>
            <a:chOff x="0" y="0"/>
            <a:chExt cx="2477596" cy="1806165"/>
          </a:xfrm>
        </p:grpSpPr>
        <p:sp>
          <p:nvSpPr>
            <p:cNvPr id="4" name="Freeform 4"/>
            <p:cNvSpPr/>
            <p:nvPr/>
          </p:nvSpPr>
          <p:spPr>
            <a:xfrm>
              <a:off x="0" y="0"/>
              <a:ext cx="2477596" cy="1806165"/>
            </a:xfrm>
            <a:custGeom>
              <a:avLst/>
              <a:gdLst/>
              <a:ahLst/>
              <a:cxnLst/>
              <a:rect l="l" t="t" r="r" b="b"/>
              <a:pathLst>
                <a:path w="2477596" h="1806165">
                  <a:moveTo>
                    <a:pt x="28804" y="0"/>
                  </a:moveTo>
                  <a:lnTo>
                    <a:pt x="2448792" y="0"/>
                  </a:lnTo>
                  <a:cubicBezTo>
                    <a:pt x="2456431" y="0"/>
                    <a:pt x="2463758" y="3035"/>
                    <a:pt x="2469160" y="8437"/>
                  </a:cubicBezTo>
                  <a:cubicBezTo>
                    <a:pt x="2474562" y="13839"/>
                    <a:pt x="2477596" y="21165"/>
                    <a:pt x="2477596" y="28804"/>
                  </a:cubicBezTo>
                  <a:lnTo>
                    <a:pt x="2477596" y="1777360"/>
                  </a:lnTo>
                  <a:cubicBezTo>
                    <a:pt x="2477596" y="1793269"/>
                    <a:pt x="2464700" y="1806165"/>
                    <a:pt x="2448792" y="1806165"/>
                  </a:cubicBezTo>
                  <a:lnTo>
                    <a:pt x="28804" y="1806165"/>
                  </a:lnTo>
                  <a:cubicBezTo>
                    <a:pt x="21165" y="1806165"/>
                    <a:pt x="13839" y="1803130"/>
                    <a:pt x="8437" y="1797728"/>
                  </a:cubicBezTo>
                  <a:cubicBezTo>
                    <a:pt x="3035" y="1792326"/>
                    <a:pt x="0" y="1785000"/>
                    <a:pt x="0" y="1777360"/>
                  </a:cubicBezTo>
                  <a:lnTo>
                    <a:pt x="0" y="28804"/>
                  </a:lnTo>
                  <a:cubicBezTo>
                    <a:pt x="0" y="21165"/>
                    <a:pt x="3035" y="13839"/>
                    <a:pt x="8437" y="8437"/>
                  </a:cubicBezTo>
                  <a:cubicBezTo>
                    <a:pt x="13839" y="3035"/>
                    <a:pt x="21165" y="0"/>
                    <a:pt x="28804" y="0"/>
                  </a:cubicBezTo>
                  <a:close/>
                </a:path>
              </a:pathLst>
            </a:custGeom>
            <a:solidFill>
              <a:srgbClr val="A8E3E2"/>
            </a:solidFill>
          </p:spPr>
        </p:sp>
        <p:sp>
          <p:nvSpPr>
            <p:cNvPr id="5" name="TextBox 5"/>
            <p:cNvSpPr txBox="1"/>
            <p:nvPr/>
          </p:nvSpPr>
          <p:spPr>
            <a:xfrm>
              <a:off x="0" y="-19050"/>
              <a:ext cx="2477596" cy="1825215"/>
            </a:xfrm>
            <a:prstGeom prst="rect">
              <a:avLst/>
            </a:prstGeom>
          </p:spPr>
          <p:txBody>
            <a:bodyPr lIns="50800" tIns="50800" rIns="50800" bIns="50800" rtlCol="0" anchor="ctr"/>
            <a:lstStyle/>
            <a:p>
              <a:pPr algn="ctr">
                <a:lnSpc>
                  <a:spcPts val="2520"/>
                </a:lnSpc>
              </a:pPr>
              <a:endParaRPr/>
            </a:p>
          </p:txBody>
        </p:sp>
      </p:grpSp>
      <p:sp>
        <p:nvSpPr>
          <p:cNvPr id="6" name="TextBox 6"/>
          <p:cNvSpPr txBox="1"/>
          <p:nvPr/>
        </p:nvSpPr>
        <p:spPr>
          <a:xfrm>
            <a:off x="2367980" y="295235"/>
            <a:ext cx="14891320" cy="1571706"/>
          </a:xfrm>
          <a:prstGeom prst="rect">
            <a:avLst/>
          </a:prstGeom>
        </p:spPr>
        <p:txBody>
          <a:bodyPr lIns="0" tIns="0" rIns="0" bIns="0" rtlCol="0" anchor="t">
            <a:spAutoFit/>
          </a:bodyPr>
          <a:lstStyle/>
          <a:p>
            <a:pPr algn="ctr">
              <a:lnSpc>
                <a:spcPts val="6000"/>
              </a:lnSpc>
            </a:pPr>
            <a:r>
              <a:rPr lang="en-US" sz="6000" b="1" spc="-300">
                <a:solidFill>
                  <a:srgbClr val="1D2B31"/>
                </a:solidFill>
                <a:latin typeface="Touvlo Bold"/>
                <a:ea typeface="Touvlo Bold"/>
                <a:cs typeface="Touvlo Bold"/>
                <a:sym typeface="Touvlo Bold"/>
              </a:rPr>
              <a:t>Conceptualizing Communication in Health and Social Care</a:t>
            </a:r>
          </a:p>
        </p:txBody>
      </p:sp>
      <p:sp>
        <p:nvSpPr>
          <p:cNvPr id="7" name="Freeform 7"/>
          <p:cNvSpPr/>
          <p:nvPr/>
        </p:nvSpPr>
        <p:spPr>
          <a:xfrm>
            <a:off x="10482663" y="3038882"/>
            <a:ext cx="7450754" cy="5581054"/>
          </a:xfrm>
          <a:custGeom>
            <a:avLst/>
            <a:gdLst/>
            <a:ahLst/>
            <a:cxnLst/>
            <a:rect l="l" t="t" r="r" b="b"/>
            <a:pathLst>
              <a:path w="7450754" h="5581054">
                <a:moveTo>
                  <a:pt x="0" y="0"/>
                </a:moveTo>
                <a:lnTo>
                  <a:pt x="7450753" y="0"/>
                </a:lnTo>
                <a:lnTo>
                  <a:pt x="7450753" y="5581054"/>
                </a:lnTo>
                <a:lnTo>
                  <a:pt x="0" y="5581054"/>
                </a:lnTo>
                <a:lnTo>
                  <a:pt x="0" y="0"/>
                </a:lnTo>
                <a:close/>
              </a:path>
            </a:pathLst>
          </a:custGeom>
          <a:blipFill>
            <a:blip r:embed="rId4"/>
            <a:stretch>
              <a:fillRect/>
            </a:stretch>
          </a:blipFill>
        </p:spPr>
      </p:sp>
      <p:sp>
        <p:nvSpPr>
          <p:cNvPr id="8" name="TextBox 8"/>
          <p:cNvSpPr txBox="1"/>
          <p:nvPr/>
        </p:nvSpPr>
        <p:spPr>
          <a:xfrm>
            <a:off x="1362961" y="3570414"/>
            <a:ext cx="8285307" cy="4122524"/>
          </a:xfrm>
          <a:prstGeom prst="rect">
            <a:avLst/>
          </a:prstGeom>
        </p:spPr>
        <p:txBody>
          <a:bodyPr lIns="0" tIns="0" rIns="0" bIns="0" rtlCol="0" anchor="t">
            <a:spAutoFit/>
          </a:bodyPr>
          <a:lstStyle/>
          <a:p>
            <a:pPr marL="420939" lvl="1" indent="-210469" algn="l">
              <a:lnSpc>
                <a:spcPts val="2729"/>
              </a:lnSpc>
              <a:buFont typeface="Arial"/>
              <a:buChar char="•"/>
            </a:pPr>
            <a:r>
              <a:rPr lang="en-US" sz="1949" spc="-38">
                <a:solidFill>
                  <a:srgbClr val="1D2B31"/>
                </a:solidFill>
                <a:latin typeface="Times New Roman"/>
                <a:ea typeface="Times New Roman"/>
                <a:cs typeface="Times New Roman"/>
                <a:sym typeface="Times New Roman"/>
              </a:rPr>
              <a:t>Health and social care professional communication consists of verbal, non-verbal, written, and digital clinical documentation, with all forms being regulated by organisational and regulatory requirements (Gleeson et al., 2023).</a:t>
            </a:r>
          </a:p>
          <a:p>
            <a:pPr algn="l">
              <a:lnSpc>
                <a:spcPts val="2729"/>
              </a:lnSpc>
            </a:pPr>
            <a:endParaRPr lang="en-US" sz="1949" spc="-38">
              <a:solidFill>
                <a:srgbClr val="1D2B31"/>
              </a:solidFill>
              <a:latin typeface="Times New Roman"/>
              <a:ea typeface="Times New Roman"/>
              <a:cs typeface="Times New Roman"/>
              <a:sym typeface="Times New Roman"/>
            </a:endParaRPr>
          </a:p>
          <a:p>
            <a:pPr marL="420939" lvl="1" indent="-210469" algn="l">
              <a:lnSpc>
                <a:spcPts val="2729"/>
              </a:lnSpc>
              <a:buFont typeface="Arial"/>
              <a:buChar char="•"/>
            </a:pPr>
            <a:r>
              <a:rPr lang="en-US" sz="1949" spc="-38">
                <a:solidFill>
                  <a:srgbClr val="1D2B31"/>
                </a:solidFill>
                <a:latin typeface="Times New Roman"/>
                <a:ea typeface="Times New Roman"/>
                <a:cs typeface="Times New Roman"/>
                <a:sym typeface="Times New Roman"/>
              </a:rPr>
              <a:t>Professional communication, as opposed to everyday communication, has a burden of care, a legal obligation, and ethics, especially in patient safety and continuity of care (Jang et al., 2022).</a:t>
            </a:r>
          </a:p>
          <a:p>
            <a:pPr algn="l">
              <a:lnSpc>
                <a:spcPts val="2729"/>
              </a:lnSpc>
            </a:pPr>
            <a:endParaRPr lang="en-US" sz="1949" spc="-38">
              <a:solidFill>
                <a:srgbClr val="1D2B31"/>
              </a:solidFill>
              <a:latin typeface="Times New Roman"/>
              <a:ea typeface="Times New Roman"/>
              <a:cs typeface="Times New Roman"/>
              <a:sym typeface="Times New Roman"/>
            </a:endParaRPr>
          </a:p>
          <a:p>
            <a:pPr marL="420939" lvl="1" indent="-210469" algn="l">
              <a:lnSpc>
                <a:spcPts val="2729"/>
              </a:lnSpc>
              <a:buFont typeface="Arial"/>
              <a:buChar char="•"/>
            </a:pPr>
            <a:r>
              <a:rPr lang="en-US" sz="1949" spc="-38">
                <a:solidFill>
                  <a:srgbClr val="1D2B31"/>
                </a:solidFill>
                <a:latin typeface="Times New Roman"/>
                <a:ea typeface="Times New Roman"/>
                <a:cs typeface="Times New Roman"/>
                <a:sym typeface="Times New Roman"/>
              </a:rPr>
              <a:t>As it has been demonstrated, communication failures are not only systemic but also predictable organisational risks that are often associated with handovers and documentation procedures as opposed to individual competence per se (Choi et al., 2024).</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3ED"/>
        </a:solidFill>
        <a:effectLst/>
      </p:bgPr>
    </p:bg>
    <p:spTree>
      <p:nvGrpSpPr>
        <p:cNvPr id="1" name=""/>
        <p:cNvGrpSpPr/>
        <p:nvPr/>
      </p:nvGrpSpPr>
      <p:grpSpPr>
        <a:xfrm>
          <a:off x="0" y="0"/>
          <a:ext cx="0" cy="0"/>
          <a:chOff x="0" y="0"/>
          <a:chExt cx="0" cy="0"/>
        </a:xfrm>
      </p:grpSpPr>
      <p:sp>
        <p:nvSpPr>
          <p:cNvPr id="2" name="Freeform 2"/>
          <p:cNvSpPr/>
          <p:nvPr/>
        </p:nvSpPr>
        <p:spPr>
          <a:xfrm rot="403359">
            <a:off x="1908557" y="-1487607"/>
            <a:ext cx="16623773" cy="11698980"/>
          </a:xfrm>
          <a:custGeom>
            <a:avLst/>
            <a:gdLst/>
            <a:ahLst/>
            <a:cxnLst/>
            <a:rect l="l" t="t" r="r" b="b"/>
            <a:pathLst>
              <a:path w="16623773" h="11698980">
                <a:moveTo>
                  <a:pt x="0" y="0"/>
                </a:moveTo>
                <a:lnTo>
                  <a:pt x="16623773" y="0"/>
                </a:lnTo>
                <a:lnTo>
                  <a:pt x="16623773" y="11698980"/>
                </a:lnTo>
                <a:lnTo>
                  <a:pt x="0" y="11698980"/>
                </a:lnTo>
                <a:lnTo>
                  <a:pt x="0" y="0"/>
                </a:lnTo>
                <a:close/>
              </a:path>
            </a:pathLst>
          </a:custGeom>
          <a:blipFill>
            <a:blip r:embed="rId3">
              <a:alphaModFix amt="50000"/>
            </a:blip>
            <a:stretch>
              <a:fillRect/>
            </a:stretch>
          </a:blipFill>
        </p:spPr>
      </p:sp>
      <p:grpSp>
        <p:nvGrpSpPr>
          <p:cNvPr id="3" name="Group 3"/>
          <p:cNvGrpSpPr/>
          <p:nvPr/>
        </p:nvGrpSpPr>
        <p:grpSpPr>
          <a:xfrm>
            <a:off x="1028700" y="2181334"/>
            <a:ext cx="15101041" cy="7518028"/>
            <a:chOff x="0" y="0"/>
            <a:chExt cx="3977229" cy="1980057"/>
          </a:xfrm>
        </p:grpSpPr>
        <p:sp>
          <p:nvSpPr>
            <p:cNvPr id="4" name="Freeform 4"/>
            <p:cNvSpPr/>
            <p:nvPr/>
          </p:nvSpPr>
          <p:spPr>
            <a:xfrm>
              <a:off x="0" y="0"/>
              <a:ext cx="3977229" cy="1980057"/>
            </a:xfrm>
            <a:custGeom>
              <a:avLst/>
              <a:gdLst/>
              <a:ahLst/>
              <a:cxnLst/>
              <a:rect l="l" t="t" r="r" b="b"/>
              <a:pathLst>
                <a:path w="3977229" h="1980057">
                  <a:moveTo>
                    <a:pt x="17944" y="0"/>
                  </a:moveTo>
                  <a:lnTo>
                    <a:pt x="3959285" y="0"/>
                  </a:lnTo>
                  <a:cubicBezTo>
                    <a:pt x="3964044" y="0"/>
                    <a:pt x="3968608" y="1890"/>
                    <a:pt x="3971973" y="5256"/>
                  </a:cubicBezTo>
                  <a:cubicBezTo>
                    <a:pt x="3975338" y="8621"/>
                    <a:pt x="3977229" y="13185"/>
                    <a:pt x="3977229" y="17944"/>
                  </a:cubicBezTo>
                  <a:lnTo>
                    <a:pt x="3977229" y="1962113"/>
                  </a:lnTo>
                  <a:cubicBezTo>
                    <a:pt x="3977229" y="1966872"/>
                    <a:pt x="3975338" y="1971436"/>
                    <a:pt x="3971973" y="1974801"/>
                  </a:cubicBezTo>
                  <a:cubicBezTo>
                    <a:pt x="3968608" y="1978166"/>
                    <a:pt x="3964044" y="1980057"/>
                    <a:pt x="3959285" y="1980057"/>
                  </a:cubicBezTo>
                  <a:lnTo>
                    <a:pt x="17944" y="1980057"/>
                  </a:lnTo>
                  <a:cubicBezTo>
                    <a:pt x="13185" y="1980057"/>
                    <a:pt x="8621" y="1978166"/>
                    <a:pt x="5256" y="1974801"/>
                  </a:cubicBezTo>
                  <a:cubicBezTo>
                    <a:pt x="1890" y="1971436"/>
                    <a:pt x="0" y="1966872"/>
                    <a:pt x="0" y="1962113"/>
                  </a:cubicBezTo>
                  <a:lnTo>
                    <a:pt x="0" y="17944"/>
                  </a:lnTo>
                  <a:cubicBezTo>
                    <a:pt x="0" y="13185"/>
                    <a:pt x="1890" y="8621"/>
                    <a:pt x="5256" y="5256"/>
                  </a:cubicBezTo>
                  <a:cubicBezTo>
                    <a:pt x="8621" y="1890"/>
                    <a:pt x="13185" y="0"/>
                    <a:pt x="17944" y="0"/>
                  </a:cubicBezTo>
                  <a:close/>
                </a:path>
              </a:pathLst>
            </a:custGeom>
            <a:solidFill>
              <a:srgbClr val="A8E3E2"/>
            </a:solidFill>
          </p:spPr>
        </p:sp>
        <p:sp>
          <p:nvSpPr>
            <p:cNvPr id="5" name="TextBox 5"/>
            <p:cNvSpPr txBox="1"/>
            <p:nvPr/>
          </p:nvSpPr>
          <p:spPr>
            <a:xfrm>
              <a:off x="0" y="-19050"/>
              <a:ext cx="3977229" cy="1999107"/>
            </a:xfrm>
            <a:prstGeom prst="rect">
              <a:avLst/>
            </a:prstGeom>
          </p:spPr>
          <p:txBody>
            <a:bodyPr lIns="50800" tIns="50800" rIns="50800" bIns="50800" rtlCol="0" anchor="ctr"/>
            <a:lstStyle/>
            <a:p>
              <a:pPr algn="ctr">
                <a:lnSpc>
                  <a:spcPts val="2520"/>
                </a:lnSpc>
              </a:pPr>
              <a:endParaRPr/>
            </a:p>
          </p:txBody>
        </p:sp>
      </p:grpSp>
      <p:sp>
        <p:nvSpPr>
          <p:cNvPr id="6" name="TextBox 6"/>
          <p:cNvSpPr txBox="1"/>
          <p:nvPr/>
        </p:nvSpPr>
        <p:spPr>
          <a:xfrm>
            <a:off x="2367980" y="295235"/>
            <a:ext cx="14891320" cy="1571706"/>
          </a:xfrm>
          <a:prstGeom prst="rect">
            <a:avLst/>
          </a:prstGeom>
        </p:spPr>
        <p:txBody>
          <a:bodyPr lIns="0" tIns="0" rIns="0" bIns="0" rtlCol="0" anchor="t">
            <a:spAutoFit/>
          </a:bodyPr>
          <a:lstStyle/>
          <a:p>
            <a:pPr algn="ctr">
              <a:lnSpc>
                <a:spcPts val="6000"/>
              </a:lnSpc>
            </a:pPr>
            <a:r>
              <a:rPr lang="en-US" sz="6000" b="1" spc="-300">
                <a:solidFill>
                  <a:srgbClr val="1D2B31"/>
                </a:solidFill>
                <a:latin typeface="Touvlo Bold"/>
                <a:ea typeface="Touvlo Bold"/>
                <a:cs typeface="Touvlo Bold"/>
                <a:sym typeface="Touvlo Bold"/>
              </a:rPr>
              <a:t>Theoretical Framework: SBAR as a Communication Model</a:t>
            </a:r>
          </a:p>
        </p:txBody>
      </p:sp>
      <p:sp>
        <p:nvSpPr>
          <p:cNvPr id="7" name="TextBox 7"/>
          <p:cNvSpPr txBox="1"/>
          <p:nvPr/>
        </p:nvSpPr>
        <p:spPr>
          <a:xfrm>
            <a:off x="1280945" y="3316074"/>
            <a:ext cx="14101864" cy="5143772"/>
          </a:xfrm>
          <a:prstGeom prst="rect">
            <a:avLst/>
          </a:prstGeom>
        </p:spPr>
        <p:txBody>
          <a:bodyPr lIns="0" tIns="0" rIns="0" bIns="0" rtlCol="0" anchor="t">
            <a:spAutoFit/>
          </a:bodyPr>
          <a:lstStyle/>
          <a:p>
            <a:pPr marL="592867" lvl="1" indent="-296434" algn="l">
              <a:lnSpc>
                <a:spcPts val="4119"/>
              </a:lnSpc>
              <a:buFont typeface="Arial"/>
              <a:buChar char="•"/>
            </a:pPr>
            <a:r>
              <a:rPr lang="en-US" sz="2746" spc="-54">
                <a:solidFill>
                  <a:srgbClr val="1D2B31"/>
                </a:solidFill>
                <a:latin typeface="Times New Roman"/>
                <a:ea typeface="Times New Roman"/>
                <a:cs typeface="Times New Roman"/>
                <a:sym typeface="Times New Roman"/>
              </a:rPr>
              <a:t>SBAR (Situation, Background, Assessment, Recommendation) is a framework that is used to standardise information transfer and minimise clinical risk during the process of handovers and escalation (Martinez-Fernandez et al., 2022).</a:t>
            </a:r>
          </a:p>
          <a:p>
            <a:pPr algn="l">
              <a:lnSpc>
                <a:spcPts val="4119"/>
              </a:lnSpc>
            </a:pPr>
            <a:endParaRPr lang="en-US" sz="2746" spc="-54">
              <a:solidFill>
                <a:srgbClr val="1D2B31"/>
              </a:solidFill>
              <a:latin typeface="Times New Roman"/>
              <a:ea typeface="Times New Roman"/>
              <a:cs typeface="Times New Roman"/>
              <a:sym typeface="Times New Roman"/>
            </a:endParaRPr>
          </a:p>
          <a:p>
            <a:pPr marL="592867" lvl="1" indent="-296434" algn="l">
              <a:lnSpc>
                <a:spcPts val="4119"/>
              </a:lnSpc>
              <a:buFont typeface="Arial"/>
              <a:buChar char="•"/>
            </a:pPr>
            <a:r>
              <a:rPr lang="en-US" sz="2746" spc="-54">
                <a:solidFill>
                  <a:srgbClr val="1D2B31"/>
                </a:solidFill>
                <a:latin typeface="Times New Roman"/>
                <a:ea typeface="Times New Roman"/>
                <a:cs typeface="Times New Roman"/>
                <a:sym typeface="Times New Roman"/>
              </a:rPr>
              <a:t>Studies indicate that SBAR leads to a better level of clarity, mutual understanding, and decision-making within a multidisciplinary team, and systematic reviews report an increase in the quality of handover and professional confidence (Yun et al., 2023; Alizadeh-Risani et al., 2024).</a:t>
            </a:r>
          </a:p>
          <a:p>
            <a:pPr algn="l">
              <a:lnSpc>
                <a:spcPts val="4119"/>
              </a:lnSpc>
            </a:pPr>
            <a:endParaRPr lang="en-US" sz="2746" spc="-54">
              <a:solidFill>
                <a:srgbClr val="1D2B31"/>
              </a:solidFill>
              <a:latin typeface="Times New Roman"/>
              <a:ea typeface="Times New Roman"/>
              <a:cs typeface="Times New Roman"/>
              <a:sym typeface="Times New Roman"/>
            </a:endParaRPr>
          </a:p>
          <a:p>
            <a:pPr marL="592867" lvl="1" indent="-296434" algn="l">
              <a:lnSpc>
                <a:spcPts val="4119"/>
              </a:lnSpc>
              <a:buFont typeface="Arial"/>
              <a:buChar char="•"/>
            </a:pPr>
            <a:r>
              <a:rPr lang="en-US" sz="2746" spc="-54">
                <a:solidFill>
                  <a:srgbClr val="1D2B31"/>
                </a:solidFill>
                <a:latin typeface="Times New Roman"/>
                <a:ea typeface="Times New Roman"/>
                <a:cs typeface="Times New Roman"/>
                <a:sym typeface="Times New Roman"/>
              </a:rPr>
              <a:t>Nevertheless, SBAR can only be efficient when its implementation is integrated into the organisational culture and training rather than using it as a checklist in vacuums (Choi et al., 2024).</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3ED"/>
        </a:solidFill>
        <a:effectLst/>
      </p:bgPr>
    </p:bg>
    <p:spTree>
      <p:nvGrpSpPr>
        <p:cNvPr id="1" name=""/>
        <p:cNvGrpSpPr/>
        <p:nvPr/>
      </p:nvGrpSpPr>
      <p:grpSpPr>
        <a:xfrm>
          <a:off x="0" y="0"/>
          <a:ext cx="0" cy="0"/>
          <a:chOff x="0" y="0"/>
          <a:chExt cx="0" cy="0"/>
        </a:xfrm>
      </p:grpSpPr>
      <p:sp>
        <p:nvSpPr>
          <p:cNvPr id="2" name="Freeform 2"/>
          <p:cNvSpPr/>
          <p:nvPr/>
        </p:nvSpPr>
        <p:spPr>
          <a:xfrm rot="403359">
            <a:off x="6834990" y="4039085"/>
            <a:ext cx="16623773" cy="11698980"/>
          </a:xfrm>
          <a:custGeom>
            <a:avLst/>
            <a:gdLst/>
            <a:ahLst/>
            <a:cxnLst/>
            <a:rect l="l" t="t" r="r" b="b"/>
            <a:pathLst>
              <a:path w="16623773" h="11698980">
                <a:moveTo>
                  <a:pt x="0" y="0"/>
                </a:moveTo>
                <a:lnTo>
                  <a:pt x="16623773" y="0"/>
                </a:lnTo>
                <a:lnTo>
                  <a:pt x="16623773" y="11698980"/>
                </a:lnTo>
                <a:lnTo>
                  <a:pt x="0" y="11698980"/>
                </a:lnTo>
                <a:lnTo>
                  <a:pt x="0" y="0"/>
                </a:lnTo>
                <a:close/>
              </a:path>
            </a:pathLst>
          </a:custGeom>
          <a:blipFill>
            <a:blip r:embed="rId3">
              <a:alphaModFix amt="50000"/>
            </a:blip>
            <a:stretch>
              <a:fillRect/>
            </a:stretch>
          </a:blipFill>
        </p:spPr>
      </p:sp>
      <p:sp>
        <p:nvSpPr>
          <p:cNvPr id="3" name="Freeform 3"/>
          <p:cNvSpPr/>
          <p:nvPr/>
        </p:nvSpPr>
        <p:spPr>
          <a:xfrm rot="903030">
            <a:off x="16003628" y="3096616"/>
            <a:ext cx="753476" cy="683779"/>
          </a:xfrm>
          <a:custGeom>
            <a:avLst/>
            <a:gdLst/>
            <a:ahLst/>
            <a:cxnLst/>
            <a:rect l="l" t="t" r="r" b="b"/>
            <a:pathLst>
              <a:path w="753476" h="683779">
                <a:moveTo>
                  <a:pt x="0" y="0"/>
                </a:moveTo>
                <a:lnTo>
                  <a:pt x="753476" y="0"/>
                </a:lnTo>
                <a:lnTo>
                  <a:pt x="753476" y="683779"/>
                </a:lnTo>
                <a:lnTo>
                  <a:pt x="0" y="683779"/>
                </a:lnTo>
                <a:lnTo>
                  <a:pt x="0" y="0"/>
                </a:lnTo>
                <a:close/>
              </a:path>
            </a:pathLst>
          </a:custGeom>
          <a:blipFill>
            <a:blip r:embed="rId4"/>
            <a:stretch>
              <a:fillRect/>
            </a:stretch>
          </a:blipFill>
        </p:spPr>
      </p:sp>
      <p:sp>
        <p:nvSpPr>
          <p:cNvPr id="4" name="TextBox 4"/>
          <p:cNvSpPr txBox="1"/>
          <p:nvPr/>
        </p:nvSpPr>
        <p:spPr>
          <a:xfrm>
            <a:off x="1745667" y="767154"/>
            <a:ext cx="11908578" cy="1289147"/>
          </a:xfrm>
          <a:prstGeom prst="rect">
            <a:avLst/>
          </a:prstGeom>
        </p:spPr>
        <p:txBody>
          <a:bodyPr lIns="0" tIns="0" rIns="0" bIns="0" rtlCol="0" anchor="t">
            <a:spAutoFit/>
          </a:bodyPr>
          <a:lstStyle/>
          <a:p>
            <a:pPr algn="ctr">
              <a:lnSpc>
                <a:spcPts val="5000"/>
              </a:lnSpc>
            </a:pPr>
            <a:r>
              <a:rPr lang="en-US" sz="5000" b="1" spc="-250">
                <a:solidFill>
                  <a:srgbClr val="8E7DE4"/>
                </a:solidFill>
                <a:latin typeface="Touvlo Bold"/>
                <a:ea typeface="Touvlo Bold"/>
                <a:cs typeface="Touvlo Bold"/>
                <a:sym typeface="Touvlo Bold"/>
              </a:rPr>
              <a:t>Professional Relevance: Communication and Quality of Care</a:t>
            </a:r>
          </a:p>
        </p:txBody>
      </p:sp>
      <p:sp>
        <p:nvSpPr>
          <p:cNvPr id="5" name="TextBox 5"/>
          <p:cNvSpPr txBox="1"/>
          <p:nvPr/>
        </p:nvSpPr>
        <p:spPr>
          <a:xfrm>
            <a:off x="392735" y="2984841"/>
            <a:ext cx="8751265" cy="5922163"/>
          </a:xfrm>
          <a:prstGeom prst="rect">
            <a:avLst/>
          </a:prstGeom>
        </p:spPr>
        <p:txBody>
          <a:bodyPr lIns="0" tIns="0" rIns="0" bIns="0" rtlCol="0" anchor="t">
            <a:spAutoFit/>
          </a:bodyPr>
          <a:lstStyle/>
          <a:p>
            <a:pPr marL="565480" lvl="1" indent="-282740" algn="l">
              <a:lnSpc>
                <a:spcPts val="3666"/>
              </a:lnSpc>
              <a:buFont typeface="Arial"/>
              <a:buChar char="•"/>
            </a:pPr>
            <a:r>
              <a:rPr lang="en-US" sz="2619" spc="-52">
                <a:solidFill>
                  <a:srgbClr val="1D2B31"/>
                </a:solidFill>
                <a:latin typeface="Times New Roman"/>
                <a:ea typeface="Times New Roman"/>
                <a:cs typeface="Times New Roman"/>
                <a:sym typeface="Times New Roman"/>
              </a:rPr>
              <a:t>Proper professional communication is directly linked with patient safety, continuity of care, informed consent, and protection, especially in interprofessional and handover situations (Gleeson et al., 2023; Jang et al., 2022).</a:t>
            </a:r>
          </a:p>
          <a:p>
            <a:pPr algn="l">
              <a:lnSpc>
                <a:spcPts val="3666"/>
              </a:lnSpc>
            </a:pPr>
            <a:endParaRPr lang="en-US" sz="2619" spc="-52">
              <a:solidFill>
                <a:srgbClr val="1D2B31"/>
              </a:solidFill>
              <a:latin typeface="Times New Roman"/>
              <a:ea typeface="Times New Roman"/>
              <a:cs typeface="Times New Roman"/>
              <a:sym typeface="Times New Roman"/>
            </a:endParaRPr>
          </a:p>
          <a:p>
            <a:pPr marL="565480" lvl="1" indent="-282740" algn="l">
              <a:lnSpc>
                <a:spcPts val="3666"/>
              </a:lnSpc>
              <a:buFont typeface="Arial"/>
              <a:buChar char="•"/>
            </a:pPr>
            <a:r>
              <a:rPr lang="en-US" sz="2619" spc="-52">
                <a:solidFill>
                  <a:srgbClr val="1D2B31"/>
                </a:solidFill>
                <a:latin typeface="Times New Roman"/>
                <a:ea typeface="Times New Roman"/>
                <a:cs typeface="Times New Roman"/>
                <a:sym typeface="Times New Roman"/>
              </a:rPr>
              <a:t>Research supports that ineffective communication is associated with medication mistakes, lapsed protective measures, and interrupted care particularly in transition and handover of shifts (Choi et al., 2024; Alizadeh-Risani et al., 2024).</a:t>
            </a:r>
          </a:p>
          <a:p>
            <a:pPr algn="l">
              <a:lnSpc>
                <a:spcPts val="3666"/>
              </a:lnSpc>
            </a:pPr>
            <a:endParaRPr lang="en-US" sz="2619" spc="-52">
              <a:solidFill>
                <a:srgbClr val="1D2B31"/>
              </a:solidFill>
              <a:latin typeface="Times New Roman"/>
              <a:ea typeface="Times New Roman"/>
              <a:cs typeface="Times New Roman"/>
              <a:sym typeface="Times New Roman"/>
            </a:endParaRPr>
          </a:p>
          <a:p>
            <a:pPr marL="565480" lvl="1" indent="-282740" algn="l">
              <a:lnSpc>
                <a:spcPts val="3666"/>
              </a:lnSpc>
              <a:buFont typeface="Arial"/>
              <a:buChar char="•"/>
            </a:pPr>
            <a:r>
              <a:rPr lang="en-US" sz="2619" spc="-52">
                <a:solidFill>
                  <a:srgbClr val="1D2B31"/>
                </a:solidFill>
                <a:latin typeface="Times New Roman"/>
                <a:ea typeface="Times New Roman"/>
                <a:cs typeface="Times New Roman"/>
                <a:sym typeface="Times New Roman"/>
              </a:rPr>
              <a:t>Ethical practice, regulatory compliance, and accountability are thus based on communication competence, but it goes further than interpersonal skill, to organisational responsibility.</a:t>
            </a:r>
          </a:p>
        </p:txBody>
      </p:sp>
      <p:sp>
        <p:nvSpPr>
          <p:cNvPr id="6" name="Freeform 6"/>
          <p:cNvSpPr/>
          <p:nvPr/>
        </p:nvSpPr>
        <p:spPr>
          <a:xfrm flipH="1">
            <a:off x="10130280" y="1955069"/>
            <a:ext cx="6564976" cy="7933506"/>
          </a:xfrm>
          <a:custGeom>
            <a:avLst/>
            <a:gdLst/>
            <a:ahLst/>
            <a:cxnLst/>
            <a:rect l="l" t="t" r="r" b="b"/>
            <a:pathLst>
              <a:path w="6564976" h="7933506">
                <a:moveTo>
                  <a:pt x="6564976" y="0"/>
                </a:moveTo>
                <a:lnTo>
                  <a:pt x="0" y="0"/>
                </a:lnTo>
                <a:lnTo>
                  <a:pt x="0" y="7933506"/>
                </a:lnTo>
                <a:lnTo>
                  <a:pt x="6564976" y="7933506"/>
                </a:lnTo>
                <a:lnTo>
                  <a:pt x="6564976" y="0"/>
                </a:lnTo>
                <a:close/>
              </a:path>
            </a:pathLst>
          </a:custGeom>
          <a:blipFill>
            <a:blip r:embed="rId5"/>
            <a:stretch>
              <a:fillRect/>
            </a:stretch>
          </a:blipFill>
        </p:spPr>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3ED"/>
        </a:solidFill>
        <a:effectLst/>
      </p:bgPr>
    </p:bg>
    <p:spTree>
      <p:nvGrpSpPr>
        <p:cNvPr id="1" name=""/>
        <p:cNvGrpSpPr/>
        <p:nvPr/>
      </p:nvGrpSpPr>
      <p:grpSpPr>
        <a:xfrm>
          <a:off x="0" y="0"/>
          <a:ext cx="0" cy="0"/>
          <a:chOff x="0" y="0"/>
          <a:chExt cx="0" cy="0"/>
        </a:xfrm>
      </p:grpSpPr>
      <p:sp>
        <p:nvSpPr>
          <p:cNvPr id="2" name="Freeform 2"/>
          <p:cNvSpPr/>
          <p:nvPr/>
        </p:nvSpPr>
        <p:spPr>
          <a:xfrm rot="-8532826">
            <a:off x="-4414621" y="2763567"/>
            <a:ext cx="16860140" cy="11865324"/>
          </a:xfrm>
          <a:custGeom>
            <a:avLst/>
            <a:gdLst/>
            <a:ahLst/>
            <a:cxnLst/>
            <a:rect l="l" t="t" r="r" b="b"/>
            <a:pathLst>
              <a:path w="16860140" h="11865324">
                <a:moveTo>
                  <a:pt x="0" y="0"/>
                </a:moveTo>
                <a:lnTo>
                  <a:pt x="16860140" y="0"/>
                </a:lnTo>
                <a:lnTo>
                  <a:pt x="16860140" y="11865324"/>
                </a:lnTo>
                <a:lnTo>
                  <a:pt x="0" y="11865324"/>
                </a:lnTo>
                <a:lnTo>
                  <a:pt x="0" y="0"/>
                </a:lnTo>
                <a:close/>
              </a:path>
            </a:pathLst>
          </a:custGeom>
          <a:blipFill>
            <a:blip r:embed="rId3">
              <a:alphaModFix amt="50000"/>
            </a:blip>
            <a:stretch>
              <a:fillRect/>
            </a:stretch>
          </a:blipFill>
        </p:spPr>
      </p:sp>
      <p:grpSp>
        <p:nvGrpSpPr>
          <p:cNvPr id="3" name="Group 3"/>
          <p:cNvGrpSpPr/>
          <p:nvPr/>
        </p:nvGrpSpPr>
        <p:grpSpPr>
          <a:xfrm>
            <a:off x="394430" y="1230407"/>
            <a:ext cx="11508761" cy="9289984"/>
            <a:chOff x="0" y="0"/>
            <a:chExt cx="1006925" cy="812800"/>
          </a:xfrm>
        </p:grpSpPr>
        <p:sp>
          <p:nvSpPr>
            <p:cNvPr id="4" name="Freeform 4"/>
            <p:cNvSpPr/>
            <p:nvPr/>
          </p:nvSpPr>
          <p:spPr>
            <a:xfrm>
              <a:off x="0" y="0"/>
              <a:ext cx="1006925" cy="812800"/>
            </a:xfrm>
            <a:custGeom>
              <a:avLst/>
              <a:gdLst/>
              <a:ahLst/>
              <a:cxnLst/>
              <a:rect l="l" t="t" r="r" b="b"/>
              <a:pathLst>
                <a:path w="1006925" h="812800">
                  <a:moveTo>
                    <a:pt x="503463" y="0"/>
                  </a:moveTo>
                  <a:cubicBezTo>
                    <a:pt x="225408" y="0"/>
                    <a:pt x="0" y="181951"/>
                    <a:pt x="0" y="406400"/>
                  </a:cubicBezTo>
                  <a:cubicBezTo>
                    <a:pt x="0" y="630849"/>
                    <a:pt x="225408" y="812800"/>
                    <a:pt x="503463" y="812800"/>
                  </a:cubicBezTo>
                  <a:cubicBezTo>
                    <a:pt x="781517" y="812800"/>
                    <a:pt x="1006925" y="630849"/>
                    <a:pt x="1006925" y="406400"/>
                  </a:cubicBezTo>
                  <a:cubicBezTo>
                    <a:pt x="1006925" y="181951"/>
                    <a:pt x="781517" y="0"/>
                    <a:pt x="503463" y="0"/>
                  </a:cubicBezTo>
                  <a:close/>
                </a:path>
              </a:pathLst>
            </a:custGeom>
            <a:solidFill>
              <a:srgbClr val="F19394"/>
            </a:solidFill>
          </p:spPr>
        </p:sp>
        <p:sp>
          <p:nvSpPr>
            <p:cNvPr id="5" name="TextBox 5"/>
            <p:cNvSpPr txBox="1"/>
            <p:nvPr/>
          </p:nvSpPr>
          <p:spPr>
            <a:xfrm>
              <a:off x="94399" y="9525"/>
              <a:ext cx="818127" cy="727075"/>
            </a:xfrm>
            <a:prstGeom prst="rect">
              <a:avLst/>
            </a:prstGeom>
          </p:spPr>
          <p:txBody>
            <a:bodyPr lIns="50800" tIns="50800" rIns="50800" bIns="50800" rtlCol="0" anchor="ctr"/>
            <a:lstStyle/>
            <a:p>
              <a:pPr algn="ctr">
                <a:lnSpc>
                  <a:spcPts val="2400"/>
                </a:lnSpc>
              </a:pPr>
              <a:endParaRPr/>
            </a:p>
          </p:txBody>
        </p:sp>
      </p:grpSp>
      <p:sp>
        <p:nvSpPr>
          <p:cNvPr id="6" name="Freeform 6"/>
          <p:cNvSpPr/>
          <p:nvPr/>
        </p:nvSpPr>
        <p:spPr>
          <a:xfrm>
            <a:off x="7535829" y="2462274"/>
            <a:ext cx="11346422" cy="7587920"/>
          </a:xfrm>
          <a:custGeom>
            <a:avLst/>
            <a:gdLst/>
            <a:ahLst/>
            <a:cxnLst/>
            <a:rect l="l" t="t" r="r" b="b"/>
            <a:pathLst>
              <a:path w="11346422" h="7587920">
                <a:moveTo>
                  <a:pt x="0" y="0"/>
                </a:moveTo>
                <a:lnTo>
                  <a:pt x="11346423" y="0"/>
                </a:lnTo>
                <a:lnTo>
                  <a:pt x="11346423" y="7587920"/>
                </a:lnTo>
                <a:lnTo>
                  <a:pt x="0" y="7587920"/>
                </a:lnTo>
                <a:lnTo>
                  <a:pt x="0" y="0"/>
                </a:lnTo>
                <a:close/>
              </a:path>
            </a:pathLst>
          </a:custGeom>
          <a:blipFill>
            <a:blip r:embed="rId4"/>
            <a:stretch>
              <a:fillRect/>
            </a:stretch>
          </a:blipFill>
        </p:spPr>
      </p:sp>
      <p:sp>
        <p:nvSpPr>
          <p:cNvPr id="7" name="TextBox 7"/>
          <p:cNvSpPr txBox="1"/>
          <p:nvPr/>
        </p:nvSpPr>
        <p:spPr>
          <a:xfrm>
            <a:off x="1028700" y="368253"/>
            <a:ext cx="15439130" cy="660447"/>
          </a:xfrm>
          <a:prstGeom prst="rect">
            <a:avLst/>
          </a:prstGeom>
        </p:spPr>
        <p:txBody>
          <a:bodyPr lIns="0" tIns="0" rIns="0" bIns="0" rtlCol="0" anchor="t">
            <a:spAutoFit/>
          </a:bodyPr>
          <a:lstStyle/>
          <a:p>
            <a:pPr algn="l">
              <a:lnSpc>
                <a:spcPts val="4999"/>
              </a:lnSpc>
            </a:pPr>
            <a:r>
              <a:rPr lang="en-US" sz="4999" b="1" spc="-249">
                <a:solidFill>
                  <a:srgbClr val="1D2B31"/>
                </a:solidFill>
                <a:latin typeface="Touvlo Bold"/>
                <a:ea typeface="Touvlo Bold"/>
                <a:cs typeface="Touvlo Bold"/>
                <a:sym typeface="Touvlo Bold"/>
              </a:rPr>
              <a:t>Practical Application in a Health and Social Care Role</a:t>
            </a:r>
          </a:p>
        </p:txBody>
      </p:sp>
      <p:sp>
        <p:nvSpPr>
          <p:cNvPr id="8" name="TextBox 8"/>
          <p:cNvSpPr txBox="1"/>
          <p:nvPr/>
        </p:nvSpPr>
        <p:spPr>
          <a:xfrm>
            <a:off x="1298016" y="3545090"/>
            <a:ext cx="9300182" cy="4708243"/>
          </a:xfrm>
          <a:prstGeom prst="rect">
            <a:avLst/>
          </a:prstGeom>
        </p:spPr>
        <p:txBody>
          <a:bodyPr lIns="0" tIns="0" rIns="0" bIns="0" rtlCol="0" anchor="t">
            <a:spAutoFit/>
          </a:bodyPr>
          <a:lstStyle/>
          <a:p>
            <a:pPr marL="604516" lvl="1" indent="-302258" algn="l">
              <a:lnSpc>
                <a:spcPts val="2659"/>
              </a:lnSpc>
              <a:buFont typeface="Arial"/>
              <a:buChar char="•"/>
            </a:pPr>
            <a:r>
              <a:rPr lang="en-US" sz="2799" b="1" spc="-55">
                <a:solidFill>
                  <a:srgbClr val="000000"/>
                </a:solidFill>
                <a:latin typeface="Times New Roman Bold"/>
                <a:ea typeface="Times New Roman Bold"/>
                <a:cs typeface="Times New Roman Bold"/>
                <a:sym typeface="Times New Roman Bold"/>
              </a:rPr>
              <a:t>SBAR may organize shift handovers of vulnerable patients with complex needs in the position of health care assistant/support worker, making sure the information vital to them is relayed correctly (Choi et al., 2024).</a:t>
            </a:r>
          </a:p>
          <a:p>
            <a:pPr algn="l">
              <a:lnSpc>
                <a:spcPts val="2659"/>
              </a:lnSpc>
            </a:pPr>
            <a:endParaRPr lang="en-US" sz="2799" b="1" spc="-55">
              <a:solidFill>
                <a:srgbClr val="000000"/>
              </a:solidFill>
              <a:latin typeface="Times New Roman Bold"/>
              <a:ea typeface="Times New Roman Bold"/>
              <a:cs typeface="Times New Roman Bold"/>
              <a:sym typeface="Times New Roman Bold"/>
            </a:endParaRPr>
          </a:p>
          <a:p>
            <a:pPr marL="604516" lvl="1" indent="-302258" algn="l">
              <a:lnSpc>
                <a:spcPts val="2659"/>
              </a:lnSpc>
              <a:buFont typeface="Arial"/>
              <a:buChar char="•"/>
            </a:pPr>
            <a:r>
              <a:rPr lang="en-US" sz="2799" b="1" spc="-55">
                <a:solidFill>
                  <a:srgbClr val="000000"/>
                </a:solidFill>
                <a:latin typeface="Times New Roman Bold"/>
                <a:ea typeface="Times New Roman Bold"/>
                <a:cs typeface="Times New Roman Bold"/>
                <a:sym typeface="Times New Roman Bold"/>
              </a:rPr>
              <a:t>SBAR facilitates definite identification of existing issues, pertinent medical and social history, risks that arise, and escalation that is necessary and minimizes omission when transferring care (Alizadeh-Risani et al., 2024).</a:t>
            </a:r>
          </a:p>
          <a:p>
            <a:pPr algn="l">
              <a:lnSpc>
                <a:spcPts val="2659"/>
              </a:lnSpc>
            </a:pPr>
            <a:endParaRPr lang="en-US" sz="2799" b="1" spc="-55">
              <a:solidFill>
                <a:srgbClr val="000000"/>
              </a:solidFill>
              <a:latin typeface="Times New Roman Bold"/>
              <a:ea typeface="Times New Roman Bold"/>
              <a:cs typeface="Times New Roman Bold"/>
              <a:sym typeface="Times New Roman Bold"/>
            </a:endParaRPr>
          </a:p>
          <a:p>
            <a:pPr marL="604516" lvl="1" indent="-302258" algn="l">
              <a:lnSpc>
                <a:spcPts val="2659"/>
              </a:lnSpc>
              <a:buFont typeface="Arial"/>
              <a:buChar char="•"/>
            </a:pPr>
            <a:r>
              <a:rPr lang="en-US" sz="2799" b="1" spc="-55">
                <a:solidFill>
                  <a:srgbClr val="000000"/>
                </a:solidFill>
                <a:latin typeface="Times New Roman Bold"/>
                <a:ea typeface="Times New Roman Bold"/>
                <a:cs typeface="Times New Roman Bold"/>
                <a:sym typeface="Times New Roman Bold"/>
              </a:rPr>
              <a:t>It has been found out that structured handovers enhance continuity, accountability, and the protection of outcomes in acute and long-term care (Yun et al., 2023).</a:t>
            </a:r>
          </a:p>
          <a:p>
            <a:pPr algn="l">
              <a:lnSpc>
                <a:spcPts val="2659"/>
              </a:lnSpc>
            </a:pPr>
            <a:endParaRPr lang="en-US" sz="2799" b="1" spc="-55">
              <a:solidFill>
                <a:srgbClr val="000000"/>
              </a:solidFill>
              <a:latin typeface="Times New Roman Bold"/>
              <a:ea typeface="Times New Roman Bold"/>
              <a:cs typeface="Times New Roman Bold"/>
              <a:sym typeface="Times New Roman Bold"/>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3ED"/>
        </a:solidFill>
        <a:effectLst/>
      </p:bgPr>
    </p:bg>
    <p:spTree>
      <p:nvGrpSpPr>
        <p:cNvPr id="1" name=""/>
        <p:cNvGrpSpPr/>
        <p:nvPr/>
      </p:nvGrpSpPr>
      <p:grpSpPr>
        <a:xfrm>
          <a:off x="0" y="0"/>
          <a:ext cx="0" cy="0"/>
          <a:chOff x="0" y="0"/>
          <a:chExt cx="0" cy="0"/>
        </a:xfrm>
      </p:grpSpPr>
      <p:sp>
        <p:nvSpPr>
          <p:cNvPr id="2" name="Freeform 2"/>
          <p:cNvSpPr/>
          <p:nvPr/>
        </p:nvSpPr>
        <p:spPr>
          <a:xfrm rot="-8532826">
            <a:off x="-4414621" y="2763567"/>
            <a:ext cx="16860140" cy="11865324"/>
          </a:xfrm>
          <a:custGeom>
            <a:avLst/>
            <a:gdLst/>
            <a:ahLst/>
            <a:cxnLst/>
            <a:rect l="l" t="t" r="r" b="b"/>
            <a:pathLst>
              <a:path w="16860140" h="11865324">
                <a:moveTo>
                  <a:pt x="0" y="0"/>
                </a:moveTo>
                <a:lnTo>
                  <a:pt x="16860140" y="0"/>
                </a:lnTo>
                <a:lnTo>
                  <a:pt x="16860140" y="11865324"/>
                </a:lnTo>
                <a:lnTo>
                  <a:pt x="0" y="11865324"/>
                </a:lnTo>
                <a:lnTo>
                  <a:pt x="0" y="0"/>
                </a:lnTo>
                <a:close/>
              </a:path>
            </a:pathLst>
          </a:custGeom>
          <a:blipFill>
            <a:blip r:embed="rId3">
              <a:alphaModFix amt="50000"/>
            </a:blip>
            <a:stretch>
              <a:fillRect/>
            </a:stretch>
          </a:blipFill>
        </p:spPr>
      </p:sp>
      <p:grpSp>
        <p:nvGrpSpPr>
          <p:cNvPr id="3" name="Group 3"/>
          <p:cNvGrpSpPr/>
          <p:nvPr/>
        </p:nvGrpSpPr>
        <p:grpSpPr>
          <a:xfrm>
            <a:off x="394430" y="1230407"/>
            <a:ext cx="17398604" cy="9289984"/>
            <a:chOff x="0" y="0"/>
            <a:chExt cx="1522240" cy="812800"/>
          </a:xfrm>
        </p:grpSpPr>
        <p:sp>
          <p:nvSpPr>
            <p:cNvPr id="4" name="Freeform 4"/>
            <p:cNvSpPr/>
            <p:nvPr/>
          </p:nvSpPr>
          <p:spPr>
            <a:xfrm>
              <a:off x="0" y="0"/>
              <a:ext cx="1522240" cy="812800"/>
            </a:xfrm>
            <a:custGeom>
              <a:avLst/>
              <a:gdLst/>
              <a:ahLst/>
              <a:cxnLst/>
              <a:rect l="l" t="t" r="r" b="b"/>
              <a:pathLst>
                <a:path w="1522240" h="812800">
                  <a:moveTo>
                    <a:pt x="761120" y="0"/>
                  </a:moveTo>
                  <a:cubicBezTo>
                    <a:pt x="340765" y="0"/>
                    <a:pt x="0" y="181951"/>
                    <a:pt x="0" y="406400"/>
                  </a:cubicBezTo>
                  <a:cubicBezTo>
                    <a:pt x="0" y="630849"/>
                    <a:pt x="340765" y="812800"/>
                    <a:pt x="761120" y="812800"/>
                  </a:cubicBezTo>
                  <a:cubicBezTo>
                    <a:pt x="1181475" y="812800"/>
                    <a:pt x="1522240" y="630849"/>
                    <a:pt x="1522240" y="406400"/>
                  </a:cubicBezTo>
                  <a:cubicBezTo>
                    <a:pt x="1522240" y="181951"/>
                    <a:pt x="1181475" y="0"/>
                    <a:pt x="761120" y="0"/>
                  </a:cubicBezTo>
                  <a:close/>
                </a:path>
              </a:pathLst>
            </a:custGeom>
            <a:solidFill>
              <a:srgbClr val="D08068"/>
            </a:solidFill>
          </p:spPr>
        </p:sp>
        <p:sp>
          <p:nvSpPr>
            <p:cNvPr id="5" name="TextBox 5"/>
            <p:cNvSpPr txBox="1"/>
            <p:nvPr/>
          </p:nvSpPr>
          <p:spPr>
            <a:xfrm>
              <a:off x="142710" y="9525"/>
              <a:ext cx="1236820" cy="727075"/>
            </a:xfrm>
            <a:prstGeom prst="rect">
              <a:avLst/>
            </a:prstGeom>
          </p:spPr>
          <p:txBody>
            <a:bodyPr lIns="50800" tIns="50800" rIns="50800" bIns="50800" rtlCol="0" anchor="ctr"/>
            <a:lstStyle/>
            <a:p>
              <a:pPr algn="ctr">
                <a:lnSpc>
                  <a:spcPts val="2400"/>
                </a:lnSpc>
              </a:pPr>
              <a:endParaRPr/>
            </a:p>
          </p:txBody>
        </p:sp>
      </p:grpSp>
      <p:sp>
        <p:nvSpPr>
          <p:cNvPr id="6" name="TextBox 6"/>
          <p:cNvSpPr txBox="1"/>
          <p:nvPr/>
        </p:nvSpPr>
        <p:spPr>
          <a:xfrm>
            <a:off x="1028700" y="368253"/>
            <a:ext cx="15439130" cy="660447"/>
          </a:xfrm>
          <a:prstGeom prst="rect">
            <a:avLst/>
          </a:prstGeom>
        </p:spPr>
        <p:txBody>
          <a:bodyPr lIns="0" tIns="0" rIns="0" bIns="0" rtlCol="0" anchor="t">
            <a:spAutoFit/>
          </a:bodyPr>
          <a:lstStyle/>
          <a:p>
            <a:pPr algn="l">
              <a:lnSpc>
                <a:spcPts val="4999"/>
              </a:lnSpc>
            </a:pPr>
            <a:r>
              <a:rPr lang="en-US" sz="4999" b="1" spc="-249">
                <a:solidFill>
                  <a:srgbClr val="1D2B31"/>
                </a:solidFill>
                <a:latin typeface="Touvlo Bold"/>
                <a:ea typeface="Touvlo Bold"/>
                <a:cs typeface="Touvlo Bold"/>
                <a:sym typeface="Touvlo Bold"/>
              </a:rPr>
              <a:t>Self-Awareness and Critical Reflection</a:t>
            </a:r>
          </a:p>
        </p:txBody>
      </p:sp>
      <p:sp>
        <p:nvSpPr>
          <p:cNvPr id="7" name="TextBox 7"/>
          <p:cNvSpPr txBox="1"/>
          <p:nvPr/>
        </p:nvSpPr>
        <p:spPr>
          <a:xfrm>
            <a:off x="3326244" y="2603539"/>
            <a:ext cx="10844041" cy="6332761"/>
          </a:xfrm>
          <a:prstGeom prst="rect">
            <a:avLst/>
          </a:prstGeom>
        </p:spPr>
        <p:txBody>
          <a:bodyPr lIns="0" tIns="0" rIns="0" bIns="0" rtlCol="0" anchor="t">
            <a:spAutoFit/>
          </a:bodyPr>
          <a:lstStyle/>
          <a:p>
            <a:pPr marL="753922" lvl="1" indent="-376961" algn="l">
              <a:lnSpc>
                <a:spcPts val="3317"/>
              </a:lnSpc>
              <a:buFont typeface="Arial"/>
              <a:buChar char="•"/>
            </a:pPr>
            <a:r>
              <a:rPr lang="en-US" sz="3491" b="1" spc="-69">
                <a:solidFill>
                  <a:srgbClr val="000000"/>
                </a:solidFill>
                <a:latin typeface="Times New Roman Bold"/>
                <a:ea typeface="Times New Roman Bold"/>
                <a:cs typeface="Times New Roman Bold"/>
                <a:sym typeface="Times New Roman Bold"/>
              </a:rPr>
              <a:t>Professional communication is self-awareness that allows identifying personal strengths (e.g. active listening, clarity) and weaknesses (e.g. assertiveness, confidence in escalation) that contribute to patient safety (Gleeson et al., 2023).</a:t>
            </a:r>
          </a:p>
          <a:p>
            <a:pPr algn="l">
              <a:lnSpc>
                <a:spcPts val="3317"/>
              </a:lnSpc>
            </a:pPr>
            <a:endParaRPr lang="en-US" sz="3491" b="1" spc="-69">
              <a:solidFill>
                <a:srgbClr val="000000"/>
              </a:solidFill>
              <a:latin typeface="Times New Roman Bold"/>
              <a:ea typeface="Times New Roman Bold"/>
              <a:cs typeface="Times New Roman Bold"/>
              <a:sym typeface="Times New Roman Bold"/>
            </a:endParaRPr>
          </a:p>
          <a:p>
            <a:pPr marL="753922" lvl="1" indent="-376961" algn="l">
              <a:lnSpc>
                <a:spcPts val="3317"/>
              </a:lnSpc>
              <a:buFont typeface="Arial"/>
              <a:buChar char="•"/>
            </a:pPr>
            <a:r>
              <a:rPr lang="en-US" sz="3491" b="1" spc="-69">
                <a:solidFill>
                  <a:srgbClr val="000000"/>
                </a:solidFill>
                <a:latin typeface="Times New Roman Bold"/>
                <a:ea typeface="Times New Roman Bold"/>
                <a:cs typeface="Times New Roman Bold"/>
                <a:sym typeface="Times New Roman Bold"/>
              </a:rPr>
              <a:t>There is evidence that emotional intelligence and boundary management are the key to successful interprofessional communication and the protection of practice (Jang et al., 2022).</a:t>
            </a:r>
          </a:p>
          <a:p>
            <a:pPr algn="l">
              <a:lnSpc>
                <a:spcPts val="3317"/>
              </a:lnSpc>
            </a:pPr>
            <a:endParaRPr lang="en-US" sz="3491" b="1" spc="-69">
              <a:solidFill>
                <a:srgbClr val="000000"/>
              </a:solidFill>
              <a:latin typeface="Times New Roman Bold"/>
              <a:ea typeface="Times New Roman Bold"/>
              <a:cs typeface="Times New Roman Bold"/>
              <a:sym typeface="Times New Roman Bold"/>
            </a:endParaRPr>
          </a:p>
          <a:p>
            <a:pPr marL="753922" lvl="1" indent="-376961" algn="l">
              <a:lnSpc>
                <a:spcPts val="3317"/>
              </a:lnSpc>
              <a:buFont typeface="Arial"/>
              <a:buChar char="•"/>
            </a:pPr>
            <a:r>
              <a:rPr lang="en-US" sz="3491" b="1" spc="-69">
                <a:solidFill>
                  <a:srgbClr val="000000"/>
                </a:solidFill>
                <a:latin typeface="Times New Roman Bold"/>
                <a:ea typeface="Times New Roman Bold"/>
                <a:cs typeface="Times New Roman Bold"/>
                <a:sym typeface="Times New Roman Bold"/>
              </a:rPr>
              <a:t>The reflection that delves into communication is thus a professional duty and helps in the ethical accountability and safe escalation in lieu of a personal choice (Choi et al., 2024).</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3ED"/>
        </a:solidFill>
        <a:effectLst/>
      </p:bgPr>
    </p:bg>
    <p:spTree>
      <p:nvGrpSpPr>
        <p:cNvPr id="1" name=""/>
        <p:cNvGrpSpPr/>
        <p:nvPr/>
      </p:nvGrpSpPr>
      <p:grpSpPr>
        <a:xfrm>
          <a:off x="0" y="0"/>
          <a:ext cx="0" cy="0"/>
          <a:chOff x="0" y="0"/>
          <a:chExt cx="0" cy="0"/>
        </a:xfrm>
      </p:grpSpPr>
      <p:sp>
        <p:nvSpPr>
          <p:cNvPr id="2" name="Freeform 2"/>
          <p:cNvSpPr/>
          <p:nvPr/>
        </p:nvSpPr>
        <p:spPr>
          <a:xfrm rot="403359">
            <a:off x="1908557" y="-1487607"/>
            <a:ext cx="16623773" cy="11698980"/>
          </a:xfrm>
          <a:custGeom>
            <a:avLst/>
            <a:gdLst/>
            <a:ahLst/>
            <a:cxnLst/>
            <a:rect l="l" t="t" r="r" b="b"/>
            <a:pathLst>
              <a:path w="16623773" h="11698980">
                <a:moveTo>
                  <a:pt x="0" y="0"/>
                </a:moveTo>
                <a:lnTo>
                  <a:pt x="16623773" y="0"/>
                </a:lnTo>
                <a:lnTo>
                  <a:pt x="16623773" y="11698980"/>
                </a:lnTo>
                <a:lnTo>
                  <a:pt x="0" y="11698980"/>
                </a:lnTo>
                <a:lnTo>
                  <a:pt x="0" y="0"/>
                </a:lnTo>
                <a:close/>
              </a:path>
            </a:pathLst>
          </a:custGeom>
          <a:blipFill>
            <a:blip r:embed="rId3">
              <a:alphaModFix amt="50000"/>
            </a:blip>
            <a:stretch>
              <a:fillRect/>
            </a:stretch>
          </a:blipFill>
        </p:spPr>
      </p:sp>
      <p:grpSp>
        <p:nvGrpSpPr>
          <p:cNvPr id="3" name="Group 3"/>
          <p:cNvGrpSpPr/>
          <p:nvPr/>
        </p:nvGrpSpPr>
        <p:grpSpPr>
          <a:xfrm>
            <a:off x="1698340" y="2181334"/>
            <a:ext cx="13063800" cy="7518028"/>
            <a:chOff x="0" y="0"/>
            <a:chExt cx="3440672" cy="1980057"/>
          </a:xfrm>
        </p:grpSpPr>
        <p:sp>
          <p:nvSpPr>
            <p:cNvPr id="4" name="Freeform 4"/>
            <p:cNvSpPr/>
            <p:nvPr/>
          </p:nvSpPr>
          <p:spPr>
            <a:xfrm>
              <a:off x="0" y="0"/>
              <a:ext cx="3440672" cy="1980057"/>
            </a:xfrm>
            <a:custGeom>
              <a:avLst/>
              <a:gdLst/>
              <a:ahLst/>
              <a:cxnLst/>
              <a:rect l="l" t="t" r="r" b="b"/>
              <a:pathLst>
                <a:path w="3440672" h="1980057">
                  <a:moveTo>
                    <a:pt x="20742" y="0"/>
                  </a:moveTo>
                  <a:lnTo>
                    <a:pt x="3419930" y="0"/>
                  </a:lnTo>
                  <a:cubicBezTo>
                    <a:pt x="3425431" y="0"/>
                    <a:pt x="3430707" y="2185"/>
                    <a:pt x="3434597" y="6075"/>
                  </a:cubicBezTo>
                  <a:cubicBezTo>
                    <a:pt x="3438487" y="9965"/>
                    <a:pt x="3440672" y="15241"/>
                    <a:pt x="3440672" y="20742"/>
                  </a:cubicBezTo>
                  <a:lnTo>
                    <a:pt x="3440672" y="1959315"/>
                  </a:lnTo>
                  <a:cubicBezTo>
                    <a:pt x="3440672" y="1964816"/>
                    <a:pt x="3438487" y="1970092"/>
                    <a:pt x="3434597" y="1973981"/>
                  </a:cubicBezTo>
                  <a:cubicBezTo>
                    <a:pt x="3430707" y="1977871"/>
                    <a:pt x="3425431" y="1980057"/>
                    <a:pt x="3419930" y="1980057"/>
                  </a:cubicBezTo>
                  <a:lnTo>
                    <a:pt x="20742" y="1980057"/>
                  </a:lnTo>
                  <a:cubicBezTo>
                    <a:pt x="15241" y="1980057"/>
                    <a:pt x="9965" y="1977871"/>
                    <a:pt x="6075" y="1973981"/>
                  </a:cubicBezTo>
                  <a:cubicBezTo>
                    <a:pt x="2185" y="1970092"/>
                    <a:pt x="0" y="1964816"/>
                    <a:pt x="0" y="1959315"/>
                  </a:cubicBezTo>
                  <a:lnTo>
                    <a:pt x="0" y="20742"/>
                  </a:lnTo>
                  <a:cubicBezTo>
                    <a:pt x="0" y="15241"/>
                    <a:pt x="2185" y="9965"/>
                    <a:pt x="6075" y="6075"/>
                  </a:cubicBezTo>
                  <a:cubicBezTo>
                    <a:pt x="9965" y="2185"/>
                    <a:pt x="15241" y="0"/>
                    <a:pt x="20742" y="0"/>
                  </a:cubicBezTo>
                  <a:close/>
                </a:path>
              </a:pathLst>
            </a:custGeom>
            <a:solidFill>
              <a:srgbClr val="A8E3E2"/>
            </a:solidFill>
          </p:spPr>
        </p:sp>
        <p:sp>
          <p:nvSpPr>
            <p:cNvPr id="5" name="TextBox 5"/>
            <p:cNvSpPr txBox="1"/>
            <p:nvPr/>
          </p:nvSpPr>
          <p:spPr>
            <a:xfrm>
              <a:off x="0" y="-19050"/>
              <a:ext cx="3440672" cy="1999107"/>
            </a:xfrm>
            <a:prstGeom prst="rect">
              <a:avLst/>
            </a:prstGeom>
          </p:spPr>
          <p:txBody>
            <a:bodyPr lIns="50800" tIns="50800" rIns="50800" bIns="50800" rtlCol="0" anchor="ctr"/>
            <a:lstStyle/>
            <a:p>
              <a:pPr algn="ctr">
                <a:lnSpc>
                  <a:spcPts val="2520"/>
                </a:lnSpc>
              </a:pPr>
              <a:endParaRPr/>
            </a:p>
          </p:txBody>
        </p:sp>
      </p:grpSp>
      <p:sp>
        <p:nvSpPr>
          <p:cNvPr id="6" name="TextBox 6"/>
          <p:cNvSpPr txBox="1"/>
          <p:nvPr/>
        </p:nvSpPr>
        <p:spPr>
          <a:xfrm>
            <a:off x="784580" y="900356"/>
            <a:ext cx="14891320" cy="809665"/>
          </a:xfrm>
          <a:prstGeom prst="rect">
            <a:avLst/>
          </a:prstGeom>
        </p:spPr>
        <p:txBody>
          <a:bodyPr lIns="0" tIns="0" rIns="0" bIns="0" rtlCol="0" anchor="t">
            <a:spAutoFit/>
          </a:bodyPr>
          <a:lstStyle/>
          <a:p>
            <a:pPr algn="ctr">
              <a:lnSpc>
                <a:spcPts val="6000"/>
              </a:lnSpc>
            </a:pPr>
            <a:r>
              <a:rPr lang="en-US" sz="6000" b="1" spc="-300">
                <a:solidFill>
                  <a:srgbClr val="1D2B31"/>
                </a:solidFill>
                <a:latin typeface="Touvlo Bold"/>
                <a:ea typeface="Touvlo Bold"/>
                <a:cs typeface="Touvlo Bold"/>
                <a:sym typeface="Touvlo Bold"/>
              </a:rPr>
              <a:t>Conclusion</a:t>
            </a:r>
          </a:p>
        </p:txBody>
      </p:sp>
      <p:sp>
        <p:nvSpPr>
          <p:cNvPr id="7" name="TextBox 7"/>
          <p:cNvSpPr txBox="1"/>
          <p:nvPr/>
        </p:nvSpPr>
        <p:spPr>
          <a:xfrm>
            <a:off x="2177758" y="2801712"/>
            <a:ext cx="11661210" cy="6172496"/>
          </a:xfrm>
          <a:prstGeom prst="rect">
            <a:avLst/>
          </a:prstGeom>
        </p:spPr>
        <p:txBody>
          <a:bodyPr lIns="0" tIns="0" rIns="0" bIns="0" rtlCol="0" anchor="t">
            <a:spAutoFit/>
          </a:bodyPr>
          <a:lstStyle/>
          <a:p>
            <a:pPr marL="592867" lvl="1" indent="-296434" algn="l">
              <a:lnSpc>
                <a:spcPts val="4119"/>
              </a:lnSpc>
              <a:buFont typeface="Arial"/>
              <a:buChar char="•"/>
            </a:pPr>
            <a:r>
              <a:rPr lang="en-US" sz="2746" spc="-54">
                <a:solidFill>
                  <a:srgbClr val="1D2B31"/>
                </a:solidFill>
                <a:latin typeface="Times New Roman"/>
                <a:ea typeface="Times New Roman"/>
                <a:cs typeface="Times New Roman"/>
                <a:sym typeface="Times New Roman"/>
              </a:rPr>
              <a:t>Professional communication is one of the fundamental health and social care competencies, which directly affect patient safety, ethical practice, and quality of services, especially in interprofessional and handover settings (Gleeson et al., 2023; Choi et al., 2024).</a:t>
            </a:r>
          </a:p>
          <a:p>
            <a:pPr algn="l">
              <a:lnSpc>
                <a:spcPts val="4119"/>
              </a:lnSpc>
            </a:pPr>
            <a:endParaRPr lang="en-US" sz="2746" spc="-54">
              <a:solidFill>
                <a:srgbClr val="1D2B31"/>
              </a:solidFill>
              <a:latin typeface="Times New Roman"/>
              <a:ea typeface="Times New Roman"/>
              <a:cs typeface="Times New Roman"/>
              <a:sym typeface="Times New Roman"/>
            </a:endParaRPr>
          </a:p>
          <a:p>
            <a:pPr marL="592867" lvl="1" indent="-296434" algn="l">
              <a:lnSpc>
                <a:spcPts val="4119"/>
              </a:lnSpc>
              <a:buFont typeface="Arial"/>
              <a:buChar char="•"/>
            </a:pPr>
            <a:r>
              <a:rPr lang="en-US" sz="2746" spc="-54">
                <a:solidFill>
                  <a:srgbClr val="1D2B31"/>
                </a:solidFill>
                <a:latin typeface="Times New Roman"/>
                <a:ea typeface="Times New Roman"/>
                <a:cs typeface="Times New Roman"/>
                <a:sym typeface="Times New Roman"/>
              </a:rPr>
              <a:t>Self-awareness facilitates longer-term communication enhancement and professional responsibility, which makes it possible to properly escalate and protect (Jang et al., 2022).</a:t>
            </a:r>
          </a:p>
          <a:p>
            <a:pPr algn="l">
              <a:lnSpc>
                <a:spcPts val="4119"/>
              </a:lnSpc>
            </a:pPr>
            <a:endParaRPr lang="en-US" sz="2746" spc="-54">
              <a:solidFill>
                <a:srgbClr val="1D2B31"/>
              </a:solidFill>
              <a:latin typeface="Times New Roman"/>
              <a:ea typeface="Times New Roman"/>
              <a:cs typeface="Times New Roman"/>
              <a:sym typeface="Times New Roman"/>
            </a:endParaRPr>
          </a:p>
          <a:p>
            <a:pPr marL="592867" lvl="1" indent="-296434" algn="l">
              <a:lnSpc>
                <a:spcPts val="4119"/>
              </a:lnSpc>
              <a:buFont typeface="Arial"/>
              <a:buChar char="•"/>
            </a:pPr>
            <a:r>
              <a:rPr lang="en-US" sz="2746" spc="-54">
                <a:solidFill>
                  <a:srgbClr val="1D2B31"/>
                </a:solidFill>
                <a:latin typeface="Times New Roman"/>
                <a:ea typeface="Times New Roman"/>
                <a:cs typeface="Times New Roman"/>
                <a:sym typeface="Times New Roman"/>
              </a:rPr>
              <a:t>It is proved that proper communication is a personal task, as well as an organisational activity, which needs systematised systems, training, and governance support mechanisms (Yun et al., 2023).</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3ED"/>
        </a:solidFill>
        <a:effectLst/>
      </p:bgPr>
    </p:bg>
    <p:spTree>
      <p:nvGrpSpPr>
        <p:cNvPr id="1" name=""/>
        <p:cNvGrpSpPr/>
        <p:nvPr/>
      </p:nvGrpSpPr>
      <p:grpSpPr>
        <a:xfrm>
          <a:off x="0" y="0"/>
          <a:ext cx="0" cy="0"/>
          <a:chOff x="0" y="0"/>
          <a:chExt cx="0" cy="0"/>
        </a:xfrm>
      </p:grpSpPr>
      <p:sp>
        <p:nvSpPr>
          <p:cNvPr id="2" name="Freeform 2"/>
          <p:cNvSpPr/>
          <p:nvPr/>
        </p:nvSpPr>
        <p:spPr>
          <a:xfrm rot="-3558717">
            <a:off x="7383981" y="86115"/>
            <a:ext cx="16860140" cy="11865324"/>
          </a:xfrm>
          <a:custGeom>
            <a:avLst/>
            <a:gdLst/>
            <a:ahLst/>
            <a:cxnLst/>
            <a:rect l="l" t="t" r="r" b="b"/>
            <a:pathLst>
              <a:path w="16860140" h="11865324">
                <a:moveTo>
                  <a:pt x="0" y="0"/>
                </a:moveTo>
                <a:lnTo>
                  <a:pt x="16860140" y="0"/>
                </a:lnTo>
                <a:lnTo>
                  <a:pt x="16860140" y="11865324"/>
                </a:lnTo>
                <a:lnTo>
                  <a:pt x="0" y="11865324"/>
                </a:lnTo>
                <a:lnTo>
                  <a:pt x="0" y="0"/>
                </a:lnTo>
                <a:close/>
              </a:path>
            </a:pathLst>
          </a:custGeom>
          <a:blipFill>
            <a:blip r:embed="rId2">
              <a:alphaModFix amt="50000"/>
            </a:blip>
            <a:stretch>
              <a:fillRect/>
            </a:stretch>
          </a:blipFill>
        </p:spPr>
      </p:sp>
      <p:sp>
        <p:nvSpPr>
          <p:cNvPr id="3" name="TextBox 3"/>
          <p:cNvSpPr txBox="1"/>
          <p:nvPr/>
        </p:nvSpPr>
        <p:spPr>
          <a:xfrm>
            <a:off x="1198647" y="1041444"/>
            <a:ext cx="10422318" cy="930279"/>
          </a:xfrm>
          <a:prstGeom prst="rect">
            <a:avLst/>
          </a:prstGeom>
        </p:spPr>
        <p:txBody>
          <a:bodyPr lIns="0" tIns="0" rIns="0" bIns="0" rtlCol="0" anchor="t">
            <a:spAutoFit/>
          </a:bodyPr>
          <a:lstStyle/>
          <a:p>
            <a:pPr algn="l">
              <a:lnSpc>
                <a:spcPts val="6999"/>
              </a:lnSpc>
            </a:pPr>
            <a:r>
              <a:rPr lang="en-US" sz="6999" b="1" spc="-349">
                <a:solidFill>
                  <a:srgbClr val="8E7DE4"/>
                </a:solidFill>
                <a:latin typeface="Touvlo Bold"/>
                <a:ea typeface="Touvlo Bold"/>
                <a:cs typeface="Touvlo Bold"/>
                <a:sym typeface="Touvlo Bold"/>
              </a:rPr>
              <a:t>Reference</a:t>
            </a:r>
          </a:p>
        </p:txBody>
      </p:sp>
      <p:sp>
        <p:nvSpPr>
          <p:cNvPr id="4" name="Freeform 4"/>
          <p:cNvSpPr/>
          <p:nvPr/>
        </p:nvSpPr>
        <p:spPr>
          <a:xfrm>
            <a:off x="11437823" y="731148"/>
            <a:ext cx="6850177" cy="8824704"/>
          </a:xfrm>
          <a:custGeom>
            <a:avLst/>
            <a:gdLst/>
            <a:ahLst/>
            <a:cxnLst/>
            <a:rect l="l" t="t" r="r" b="b"/>
            <a:pathLst>
              <a:path w="6850177" h="8824704">
                <a:moveTo>
                  <a:pt x="0" y="0"/>
                </a:moveTo>
                <a:lnTo>
                  <a:pt x="6850177" y="0"/>
                </a:lnTo>
                <a:lnTo>
                  <a:pt x="6850177" y="8824704"/>
                </a:lnTo>
                <a:lnTo>
                  <a:pt x="0" y="8824704"/>
                </a:lnTo>
                <a:lnTo>
                  <a:pt x="0" y="0"/>
                </a:lnTo>
                <a:close/>
              </a:path>
            </a:pathLst>
          </a:custGeom>
          <a:blipFill>
            <a:blip r:embed="rId3"/>
            <a:stretch>
              <a:fillRect/>
            </a:stretch>
          </a:blipFill>
        </p:spPr>
      </p:sp>
      <p:sp>
        <p:nvSpPr>
          <p:cNvPr id="5" name="Freeform 5"/>
          <p:cNvSpPr/>
          <p:nvPr/>
        </p:nvSpPr>
        <p:spPr>
          <a:xfrm flipH="1" flipV="1">
            <a:off x="1583202" y="5518293"/>
            <a:ext cx="236536" cy="236536"/>
          </a:xfrm>
          <a:custGeom>
            <a:avLst/>
            <a:gdLst/>
            <a:ahLst/>
            <a:cxnLst/>
            <a:rect l="l" t="t" r="r" b="b"/>
            <a:pathLst>
              <a:path w="236536" h="236536">
                <a:moveTo>
                  <a:pt x="236535" y="236536"/>
                </a:moveTo>
                <a:lnTo>
                  <a:pt x="0" y="236536"/>
                </a:lnTo>
                <a:lnTo>
                  <a:pt x="0" y="0"/>
                </a:lnTo>
                <a:lnTo>
                  <a:pt x="236535" y="0"/>
                </a:lnTo>
                <a:lnTo>
                  <a:pt x="236535" y="236536"/>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6" name="Freeform 6"/>
          <p:cNvSpPr/>
          <p:nvPr/>
        </p:nvSpPr>
        <p:spPr>
          <a:xfrm rot="1185723">
            <a:off x="14468933" y="646541"/>
            <a:ext cx="787957" cy="764318"/>
          </a:xfrm>
          <a:custGeom>
            <a:avLst/>
            <a:gdLst/>
            <a:ahLst/>
            <a:cxnLst/>
            <a:rect l="l" t="t" r="r" b="b"/>
            <a:pathLst>
              <a:path w="787957" h="764318">
                <a:moveTo>
                  <a:pt x="0" y="0"/>
                </a:moveTo>
                <a:lnTo>
                  <a:pt x="787957" y="0"/>
                </a:lnTo>
                <a:lnTo>
                  <a:pt x="787957" y="764318"/>
                </a:lnTo>
                <a:lnTo>
                  <a:pt x="0" y="764318"/>
                </a:lnTo>
                <a:lnTo>
                  <a:pt x="0" y="0"/>
                </a:lnTo>
                <a:close/>
              </a:path>
            </a:pathLst>
          </a:custGeom>
          <a:blipFill>
            <a:blip r:embed="rId6"/>
            <a:stretch>
              <a:fillRect/>
            </a:stretch>
          </a:blipFill>
        </p:spPr>
      </p:sp>
      <p:sp>
        <p:nvSpPr>
          <p:cNvPr id="7" name="TextBox 7"/>
          <p:cNvSpPr txBox="1"/>
          <p:nvPr/>
        </p:nvSpPr>
        <p:spPr>
          <a:xfrm>
            <a:off x="1028700" y="2377349"/>
            <a:ext cx="10275220" cy="6265044"/>
          </a:xfrm>
          <a:prstGeom prst="rect">
            <a:avLst/>
          </a:prstGeom>
        </p:spPr>
        <p:txBody>
          <a:bodyPr lIns="0" tIns="0" rIns="0" bIns="0" rtlCol="0" anchor="t">
            <a:spAutoFit/>
          </a:bodyPr>
          <a:lstStyle/>
          <a:p>
            <a:pPr algn="l">
              <a:lnSpc>
                <a:spcPts val="1664"/>
              </a:lnSpc>
            </a:pPr>
            <a:r>
              <a:rPr lang="en-US" sz="1600" spc="-32">
                <a:solidFill>
                  <a:srgbClr val="1D2B31"/>
                </a:solidFill>
                <a:latin typeface="Times New Roman"/>
                <a:ea typeface="Times New Roman"/>
                <a:cs typeface="Times New Roman"/>
                <a:sym typeface="Times New Roman"/>
              </a:rPr>
              <a:t>Alizadeh-Risani, A., Mohammadkhah, F., Pourhabib, A., Fotokian, Z. and Khatooni, M. (2024) ‘Comparison of the SBAR method and modified handover model on handover quality and nurse perception in the emergency department: a quasi-experimental study’, BMC Nursing, 23(1), p. 585. Available at: https://pmc.ncbi.nlm.nih.gov/articles/PMC11344952/</a:t>
            </a:r>
          </a:p>
          <a:p>
            <a:pPr algn="l">
              <a:lnSpc>
                <a:spcPts val="1664"/>
              </a:lnSpc>
            </a:pPr>
            <a:endParaRPr lang="en-US" sz="1600" spc="-32">
              <a:solidFill>
                <a:srgbClr val="1D2B31"/>
              </a:solidFill>
              <a:latin typeface="Times New Roman"/>
              <a:ea typeface="Times New Roman"/>
              <a:cs typeface="Times New Roman"/>
              <a:sym typeface="Times New Roman"/>
            </a:endParaRPr>
          </a:p>
          <a:p>
            <a:pPr algn="l">
              <a:lnSpc>
                <a:spcPts val="1664"/>
              </a:lnSpc>
            </a:pPr>
            <a:r>
              <a:rPr lang="en-US" sz="1600" spc="-32">
                <a:solidFill>
                  <a:srgbClr val="1D2B31"/>
                </a:solidFill>
                <a:latin typeface="Times New Roman"/>
                <a:ea typeface="Times New Roman"/>
                <a:cs typeface="Times New Roman"/>
                <a:sym typeface="Times New Roman"/>
              </a:rPr>
              <a:t>Choi, J.Y., Byun, M. and Kim, E.J. (2024) ‘Educational interventions for improving nursing shift handovers: a systematic review’, Nurse Education in Practice, 74, p. 103846. Available at: https://www.sciencedirect.com/science/article/pii/S1471595323003086</a:t>
            </a:r>
          </a:p>
          <a:p>
            <a:pPr algn="l">
              <a:lnSpc>
                <a:spcPts val="1664"/>
              </a:lnSpc>
            </a:pPr>
            <a:endParaRPr lang="en-US" sz="1600" spc="-32">
              <a:solidFill>
                <a:srgbClr val="1D2B31"/>
              </a:solidFill>
              <a:latin typeface="Times New Roman"/>
              <a:ea typeface="Times New Roman"/>
              <a:cs typeface="Times New Roman"/>
              <a:sym typeface="Times New Roman"/>
            </a:endParaRPr>
          </a:p>
          <a:p>
            <a:pPr algn="l">
              <a:lnSpc>
                <a:spcPts val="1664"/>
              </a:lnSpc>
            </a:pPr>
            <a:r>
              <a:rPr lang="en-US" sz="1600" spc="-32">
                <a:solidFill>
                  <a:srgbClr val="1D2B31"/>
                </a:solidFill>
                <a:latin typeface="Times New Roman"/>
                <a:ea typeface="Times New Roman"/>
                <a:cs typeface="Times New Roman"/>
                <a:sym typeface="Times New Roman"/>
              </a:rPr>
              <a:t>Gleeson, L., O’Brien, G.L., O’Mahony, D. and Byrne, S. (2023) ‘Interprofessional communication in the hospital setting: a systematic review of the qualitative literature’, Journal of Interprofessional Care, 37(2), pp. 203–213. Available at: https://pubmed.ncbi.nlm.nih.gov/35109753/</a:t>
            </a:r>
          </a:p>
          <a:p>
            <a:pPr algn="l">
              <a:lnSpc>
                <a:spcPts val="1664"/>
              </a:lnSpc>
            </a:pPr>
            <a:endParaRPr lang="en-US" sz="1600" spc="-32">
              <a:solidFill>
                <a:srgbClr val="1D2B31"/>
              </a:solidFill>
              <a:latin typeface="Times New Roman"/>
              <a:ea typeface="Times New Roman"/>
              <a:cs typeface="Times New Roman"/>
              <a:sym typeface="Times New Roman"/>
            </a:endParaRPr>
          </a:p>
          <a:p>
            <a:pPr algn="l">
              <a:lnSpc>
                <a:spcPts val="1664"/>
              </a:lnSpc>
            </a:pPr>
            <a:r>
              <a:rPr lang="en-US" sz="1600" spc="-32">
                <a:solidFill>
                  <a:srgbClr val="1D2B31"/>
                </a:solidFill>
                <a:latin typeface="Times New Roman"/>
                <a:ea typeface="Times New Roman"/>
                <a:cs typeface="Times New Roman"/>
                <a:sym typeface="Times New Roman"/>
              </a:rPr>
              <a:t>Jang, H., Lee, M. and Lee, N.J. (2022) ‘Communication education regarding patient safety for registered nurses in acute hospital settings: a scoping review protocol’, BMJ Open, 12(2), e053217. Available at: https://pmc.ncbi.nlm.nih.gov/articles/PMC8808417/</a:t>
            </a:r>
          </a:p>
          <a:p>
            <a:pPr algn="l">
              <a:lnSpc>
                <a:spcPts val="1664"/>
              </a:lnSpc>
            </a:pPr>
            <a:endParaRPr lang="en-US" sz="1600" spc="-32">
              <a:solidFill>
                <a:srgbClr val="1D2B31"/>
              </a:solidFill>
              <a:latin typeface="Times New Roman"/>
              <a:ea typeface="Times New Roman"/>
              <a:cs typeface="Times New Roman"/>
              <a:sym typeface="Times New Roman"/>
            </a:endParaRPr>
          </a:p>
          <a:p>
            <a:pPr algn="l">
              <a:lnSpc>
                <a:spcPts val="1664"/>
              </a:lnSpc>
            </a:pPr>
            <a:r>
              <a:rPr lang="en-US" sz="1600" spc="-32">
                <a:solidFill>
                  <a:srgbClr val="1D2B31"/>
                </a:solidFill>
                <a:latin typeface="Times New Roman"/>
                <a:ea typeface="Times New Roman"/>
                <a:cs typeface="Times New Roman"/>
                <a:sym typeface="Times New Roman"/>
              </a:rPr>
              <a:t>Martínez-Fernández, M.C., Castiñeiras-Martín, S., Liébana-Presa, C., Fernández-Martínez, E., Gomes, L. and Marques-Sanchez, P. (2022) ‘SBAR method for improving well-being in the internal medicine unit: quasi-experimental research’, International Journal of Environmental Research and Public Health, 19(24), p. 16813. Available at: https://www.mdpi.com/1660-4601/19/24/16813</a:t>
            </a:r>
          </a:p>
          <a:p>
            <a:pPr algn="l">
              <a:lnSpc>
                <a:spcPts val="1664"/>
              </a:lnSpc>
            </a:pPr>
            <a:endParaRPr lang="en-US" sz="1600" spc="-32">
              <a:solidFill>
                <a:srgbClr val="1D2B31"/>
              </a:solidFill>
              <a:latin typeface="Times New Roman"/>
              <a:ea typeface="Times New Roman"/>
              <a:cs typeface="Times New Roman"/>
              <a:sym typeface="Times New Roman"/>
            </a:endParaRPr>
          </a:p>
          <a:p>
            <a:pPr algn="l">
              <a:lnSpc>
                <a:spcPts val="1664"/>
              </a:lnSpc>
            </a:pPr>
            <a:r>
              <a:rPr lang="en-US" sz="1600" spc="-32">
                <a:solidFill>
                  <a:srgbClr val="1D2B31"/>
                </a:solidFill>
                <a:latin typeface="Times New Roman"/>
                <a:ea typeface="Times New Roman"/>
                <a:cs typeface="Times New Roman"/>
                <a:sym typeface="Times New Roman"/>
              </a:rPr>
              <a:t>Seuren, L.M., Ilomäki, S., Dalmaijer, E., Shaw, S.E. and Stommel, W.J.P. (2024) ‘Communication in telehealth: a state-of-the-art literature review of conversation-analytic research’, Research on Language and Social Interaction, 57(1), pp. 73–90. Available at: https://pmc.ncbi.nlm.nih.gov/articles/PMC11090155/</a:t>
            </a:r>
          </a:p>
          <a:p>
            <a:pPr algn="l">
              <a:lnSpc>
                <a:spcPts val="1664"/>
              </a:lnSpc>
            </a:pPr>
            <a:endParaRPr lang="en-US" sz="1600" spc="-32">
              <a:solidFill>
                <a:srgbClr val="1D2B31"/>
              </a:solidFill>
              <a:latin typeface="Times New Roman"/>
              <a:ea typeface="Times New Roman"/>
              <a:cs typeface="Times New Roman"/>
              <a:sym typeface="Times New Roman"/>
            </a:endParaRPr>
          </a:p>
          <a:p>
            <a:pPr algn="l">
              <a:lnSpc>
                <a:spcPts val="1664"/>
              </a:lnSpc>
            </a:pPr>
            <a:r>
              <a:rPr lang="en-US" sz="1600" spc="-32">
                <a:solidFill>
                  <a:srgbClr val="1D2B31"/>
                </a:solidFill>
                <a:latin typeface="Times New Roman"/>
                <a:ea typeface="Times New Roman"/>
                <a:cs typeface="Times New Roman"/>
                <a:sym typeface="Times New Roman"/>
              </a:rPr>
              <a:t>Yoon, E., Hur, S., Curtis, L.M., Benavente, J.Y., Wolf, M.S. and Serper, M. (2024) ‘Patient factors associated with telehealth quality and experience among adults with chronic conditions’, JAMIA Open, 7(2), ooae026. Available at: https://pmc.ncbi.nlm.nih.gov/articles/PMC11000823/</a:t>
            </a:r>
          </a:p>
          <a:p>
            <a:pPr algn="l">
              <a:lnSpc>
                <a:spcPts val="1664"/>
              </a:lnSpc>
            </a:pPr>
            <a:endParaRPr lang="en-US" sz="1600" spc="-32">
              <a:solidFill>
                <a:srgbClr val="1D2B31"/>
              </a:solidFill>
              <a:latin typeface="Times New Roman"/>
              <a:ea typeface="Times New Roman"/>
              <a:cs typeface="Times New Roman"/>
              <a:sym typeface="Times New Roman"/>
            </a:endParaRPr>
          </a:p>
          <a:p>
            <a:pPr algn="l">
              <a:lnSpc>
                <a:spcPts val="1664"/>
              </a:lnSpc>
            </a:pPr>
            <a:r>
              <a:rPr lang="en-US" sz="1600" spc="-32">
                <a:solidFill>
                  <a:srgbClr val="1D2B31"/>
                </a:solidFill>
                <a:latin typeface="Times New Roman"/>
                <a:ea typeface="Times New Roman"/>
                <a:cs typeface="Times New Roman"/>
                <a:sym typeface="Times New Roman"/>
              </a:rPr>
              <a:t>Yun, J., Lee, Y.J., Kang, K. and Park, J. (2023) ‘Effectiveness of SBAR-based simulation programs for nursing students: a systematic review’, BMC Medical Education, 23(1), p. 507. Available at: https://pmc.ncbi.nlm.nih.gov/articles/PMC10347853/</a:t>
            </a:r>
          </a:p>
          <a:p>
            <a:pPr algn="l">
              <a:lnSpc>
                <a:spcPts val="1472"/>
              </a:lnSpc>
            </a:pPr>
            <a:endParaRPr lang="en-US" sz="1600" spc="-32">
              <a:solidFill>
                <a:srgbClr val="1D2B31"/>
              </a:solidFill>
              <a:latin typeface="Times New Roman"/>
              <a:ea typeface="Times New Roman"/>
              <a:cs typeface="Times New Roman"/>
              <a:sym typeface="Times New Roman"/>
            </a:endParaRPr>
          </a:p>
          <a:p>
            <a:pPr algn="l">
              <a:lnSpc>
                <a:spcPts val="1472"/>
              </a:lnSpc>
            </a:pPr>
            <a:endParaRPr lang="en-US" sz="1600" spc="-32">
              <a:solidFill>
                <a:srgbClr val="1D2B31"/>
              </a:solidFill>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Custom</PresentationFormat>
  <Paragraphs>0</Paragraphs>
  <Slides>9</Slides>
  <Notes>7</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and Social Care Practice</dc:title>
  <cp:revision>64</cp:revision>
  <dcterms:created xsi:type="dcterms:W3CDTF">2006-08-16T00:00:00Z</dcterms:created>
  <dcterms:modified xsi:type="dcterms:W3CDTF">2026-02-22T15:22:33Z</dcterms:modified>
  <dc:identifier>DAG_pUYsLC4</dc:identifier>
</cp:coreProperties>
</file>