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17"/>
  </p:notesMasterIdLst>
  <p:sldIdLst>
    <p:sldId id="256" r:id="rId2"/>
    <p:sldId id="257" r:id="rId3"/>
    <p:sldId id="271" r:id="rId4"/>
    <p:sldId id="272" r:id="rId5"/>
    <p:sldId id="258" r:id="rId6"/>
    <p:sldId id="263" r:id="rId7"/>
    <p:sldId id="259" r:id="rId8"/>
    <p:sldId id="260" r:id="rId9"/>
    <p:sldId id="262" r:id="rId10"/>
    <p:sldId id="267" r:id="rId11"/>
    <p:sldId id="270" r:id="rId12"/>
    <p:sldId id="273" r:id="rId13"/>
    <p:sldId id="268" r:id="rId14"/>
    <p:sldId id="274" r:id="rId15"/>
    <p:sldId id="27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24"/>
    <p:restoredTop sz="94021"/>
  </p:normalViewPr>
  <p:slideViewPr>
    <p:cSldViewPr snapToGrid="0" snapToObjects="1">
      <p:cViewPr varScale="1">
        <p:scale>
          <a:sx n="109" d="100"/>
          <a:sy n="109" d="100"/>
        </p:scale>
        <p:origin x="352" y="176"/>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C530D5-6FB8-1A4A-926C-1767A14BF7E1}" type="datetimeFigureOut">
              <a:rPr lang="en-US" smtClean="0"/>
              <a:t>4/13/20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5E325C-CC88-3847-8093-69E5935709C8}" type="slidenum">
              <a:rPr lang="en-US" smtClean="0"/>
              <a:t>‹#›</a:t>
            </a:fld>
            <a:endParaRPr lang="en-US"/>
          </a:p>
        </p:txBody>
      </p:sp>
    </p:spTree>
    <p:extLst>
      <p:ext uri="{BB962C8B-B14F-4D97-AF65-F5344CB8AC3E}">
        <p14:creationId xmlns:p14="http://schemas.microsoft.com/office/powerpoint/2010/main" val="348373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5E325C-CC88-3847-8093-69E5935709C8}" type="slidenum">
              <a:rPr lang="en-US" smtClean="0"/>
              <a:t>1</a:t>
            </a:fld>
            <a:endParaRPr lang="en-US"/>
          </a:p>
        </p:txBody>
      </p:sp>
    </p:spTree>
    <p:extLst>
      <p:ext uri="{BB962C8B-B14F-4D97-AF65-F5344CB8AC3E}">
        <p14:creationId xmlns:p14="http://schemas.microsoft.com/office/powerpoint/2010/main" val="1729956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LIMAM20 is a small consulting company of five experts that provides professional feedback, guidance, and action solutions to an individual and organization.</a:t>
            </a:r>
          </a:p>
        </p:txBody>
      </p:sp>
      <p:sp>
        <p:nvSpPr>
          <p:cNvPr id="4" name="Slide Number Placeholder 3"/>
          <p:cNvSpPr>
            <a:spLocks noGrp="1"/>
          </p:cNvSpPr>
          <p:nvPr>
            <p:ph type="sldNum" sz="quarter" idx="5"/>
          </p:nvPr>
        </p:nvSpPr>
        <p:spPr/>
        <p:txBody>
          <a:bodyPr/>
          <a:lstStyle/>
          <a:p>
            <a:fld id="{695E325C-CC88-3847-8093-69E5935709C8}" type="slidenum">
              <a:rPr lang="en-US" smtClean="0"/>
              <a:t>2</a:t>
            </a:fld>
            <a:endParaRPr lang="en-US"/>
          </a:p>
        </p:txBody>
      </p:sp>
    </p:spTree>
    <p:extLst>
      <p:ext uri="{BB962C8B-B14F-4D97-AF65-F5344CB8AC3E}">
        <p14:creationId xmlns:p14="http://schemas.microsoft.com/office/powerpoint/2010/main" val="38747059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LIMAM20 was hired by Red Cross UK senior manager to consult  a newly formed team of seven volunteers which will be helping vulnerable people during the Coronavirus lockdown. </a:t>
            </a:r>
          </a:p>
        </p:txBody>
      </p:sp>
      <p:sp>
        <p:nvSpPr>
          <p:cNvPr id="4" name="Slide Number Placeholder 3"/>
          <p:cNvSpPr>
            <a:spLocks noGrp="1"/>
          </p:cNvSpPr>
          <p:nvPr>
            <p:ph type="sldNum" sz="quarter" idx="5"/>
          </p:nvPr>
        </p:nvSpPr>
        <p:spPr/>
        <p:txBody>
          <a:bodyPr/>
          <a:lstStyle/>
          <a:p>
            <a:fld id="{695E325C-CC88-3847-8093-69E5935709C8}" type="slidenum">
              <a:rPr lang="en-US" smtClean="0"/>
              <a:t>3</a:t>
            </a:fld>
            <a:endParaRPr lang="en-US"/>
          </a:p>
        </p:txBody>
      </p:sp>
    </p:spTree>
    <p:extLst>
      <p:ext uri="{BB962C8B-B14F-4D97-AF65-F5344CB8AC3E}">
        <p14:creationId xmlns:p14="http://schemas.microsoft.com/office/powerpoint/2010/main" val="2517169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a:solidFill>
                  <a:schemeClr val="tx1"/>
                </a:solidFill>
                <a:effectLst/>
                <a:latin typeface="+mn-lt"/>
                <a:ea typeface="+mn-ea"/>
                <a:cs typeface="+mn-cs"/>
              </a:rPr>
              <a:t>EXAMPLES OF THE BENEFITS OF TEAM WORKING</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IDEA GENERATION : working together on a project will raise the enthusiasm for the whole team and brigs more ideas and foster both individual and team knowledge.</a:t>
            </a:r>
          </a:p>
          <a:p>
            <a:pPr lvl="0"/>
            <a:r>
              <a:rPr lang="en-GB" sz="1200" kern="1200" dirty="0">
                <a:solidFill>
                  <a:schemeClr val="tx1"/>
                </a:solidFill>
                <a:effectLst/>
                <a:latin typeface="+mn-lt"/>
                <a:ea typeface="+mn-ea"/>
                <a:cs typeface="+mn-cs"/>
              </a:rPr>
              <a:t>SHARE THE WORKLOAD: this can be sometimes a bit challenging for teams working together towards a common goal to perform up to the mark always.</a:t>
            </a:r>
          </a:p>
          <a:p>
            <a:pPr lvl="0"/>
            <a:r>
              <a:rPr lang="en-GB" sz="1200" kern="1200" dirty="0">
                <a:solidFill>
                  <a:schemeClr val="tx1"/>
                </a:solidFill>
                <a:effectLst/>
                <a:latin typeface="+mn-lt"/>
                <a:ea typeface="+mn-ea"/>
                <a:cs typeface="+mn-cs"/>
              </a:rPr>
              <a:t>MAKES WORK MORE FUN: team will create a little more fun at work, working in a team is inspiring fun and brings pleasure.</a:t>
            </a:r>
          </a:p>
          <a:p>
            <a:pPr lvl="0"/>
            <a:r>
              <a:rPr lang="en-GB" sz="1200" kern="1200" dirty="0">
                <a:solidFill>
                  <a:schemeClr val="tx1"/>
                </a:solidFill>
                <a:effectLst/>
                <a:latin typeface="+mn-lt"/>
                <a:ea typeface="+mn-ea"/>
                <a:cs typeface="+mn-cs"/>
              </a:rPr>
              <a:t>STRONG WORK ETHIC AND TEAM SPIRIT: the team is a very way that demonstrates strong work ethic and team spirit as everything goes in the company.</a:t>
            </a:r>
          </a:p>
        </p:txBody>
      </p:sp>
      <p:sp>
        <p:nvSpPr>
          <p:cNvPr id="4" name="Slide Number Placeholder 3"/>
          <p:cNvSpPr>
            <a:spLocks noGrp="1"/>
          </p:cNvSpPr>
          <p:nvPr>
            <p:ph type="sldNum" sz="quarter" idx="5"/>
          </p:nvPr>
        </p:nvSpPr>
        <p:spPr/>
        <p:txBody>
          <a:bodyPr/>
          <a:lstStyle/>
          <a:p>
            <a:fld id="{695E325C-CC88-3847-8093-69E5935709C8}" type="slidenum">
              <a:rPr lang="en-US" smtClean="0"/>
              <a:t>4</a:t>
            </a:fld>
            <a:endParaRPr lang="en-US"/>
          </a:p>
        </p:txBody>
      </p:sp>
    </p:spTree>
    <p:extLst>
      <p:ext uri="{BB962C8B-B14F-4D97-AF65-F5344CB8AC3E}">
        <p14:creationId xmlns:p14="http://schemas.microsoft.com/office/powerpoint/2010/main" val="3045855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team is two or more people - work together to achieve a mutual goal. Work teams are mainly for members to share material and make decisions so that each member can realize their individual work goals. The team changes over time. The first few views of a newly formed group are substantially different from the twentieth meeting. After the benefits of team working, I will talk about how the stages of team development can support team members the same to comprehend the progressions and oversee expectations.</a:t>
            </a:r>
          </a:p>
          <a:p>
            <a:r>
              <a:rPr lang="en-GB" sz="1200" kern="1200" dirty="0">
                <a:solidFill>
                  <a:schemeClr val="tx1"/>
                </a:solidFill>
                <a:effectLst/>
                <a:latin typeface="+mn-lt"/>
                <a:ea typeface="+mn-ea"/>
                <a:cs typeface="+mn-cs"/>
              </a:rPr>
              <a:t> While the team is in the forming stage of its development, members are sizing one another up while self-knowingly assessing their competence. At the forming stage, members are naturally disturbed with acceptance. They rely mainly on the leader. There is a lack of precision concerning the roles and rules of operation. When the composition of existing teams changes, they often return to the new forming stage.  New members can provide a fresh perspective that encourages an examination of the current team structure that propels the group into the n stage of development. With this stage, the undertaking task is beginning (</a:t>
            </a:r>
            <a:r>
              <a:rPr lang="en-GB" sz="1200" kern="1200" dirty="0" err="1">
                <a:solidFill>
                  <a:schemeClr val="tx1"/>
                </a:solidFill>
                <a:effectLst/>
                <a:latin typeface="+mn-lt"/>
                <a:ea typeface="+mn-ea"/>
                <a:cs typeface="+mn-cs"/>
              </a:rPr>
              <a:t>Maund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Schriek</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Tinkler</a:t>
            </a:r>
            <a:r>
              <a:rPr lang="en-GB" sz="1200" kern="1200" dirty="0">
                <a:solidFill>
                  <a:schemeClr val="tx1"/>
                </a:solidFill>
                <a:effectLst/>
                <a:latin typeface="+mn-lt"/>
                <a:ea typeface="+mn-ea"/>
                <a:cs typeface="+mn-cs"/>
              </a:rPr>
              <a:t>, 2017).</a:t>
            </a:r>
          </a:p>
          <a:p>
            <a:r>
              <a:rPr lang="en-GB" sz="1200" kern="1200" dirty="0">
                <a:solidFill>
                  <a:schemeClr val="tx1"/>
                </a:solidFill>
                <a:effectLst/>
                <a:latin typeface="+mn-lt"/>
                <a:ea typeface="+mn-ea"/>
                <a:cs typeface="+mn-cs"/>
              </a:rPr>
              <a:t>In the storming stage, members become more impatient with the existing structure and challenge team leader. It is almost impossible for everyone in the group to be happy with plans and decisions. Individuals roles appear. Members take a passive, passive-aggressive, or aggressive stance against the group. Coalitions and alliances are forming to influence others. This stage is necessary for the optimal cohesion and functioning of the group (</a:t>
            </a:r>
            <a:r>
              <a:rPr lang="en-GB" sz="1200" kern="1200" dirty="0" err="1">
                <a:solidFill>
                  <a:schemeClr val="tx1"/>
                </a:solidFill>
                <a:effectLst/>
                <a:latin typeface="+mn-lt"/>
                <a:ea typeface="+mn-ea"/>
                <a:cs typeface="+mn-cs"/>
              </a:rPr>
              <a:t>Maund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Schriek</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Tinkler</a:t>
            </a:r>
            <a:r>
              <a:rPr lang="en-GB" sz="1200" kern="1200" dirty="0">
                <a:solidFill>
                  <a:schemeClr val="tx1"/>
                </a:solidFill>
                <a:effectLst/>
                <a:latin typeface="+mn-lt"/>
                <a:ea typeface="+mn-ea"/>
                <a:cs typeface="+mn-cs"/>
              </a:rPr>
              <a:t>, 2017).</a:t>
            </a:r>
          </a:p>
          <a:p>
            <a:endParaRPr lang="en-US" dirty="0"/>
          </a:p>
        </p:txBody>
      </p:sp>
      <p:sp>
        <p:nvSpPr>
          <p:cNvPr id="4" name="Slide Number Placeholder 3"/>
          <p:cNvSpPr>
            <a:spLocks noGrp="1"/>
          </p:cNvSpPr>
          <p:nvPr>
            <p:ph type="sldNum" sz="quarter" idx="5"/>
          </p:nvPr>
        </p:nvSpPr>
        <p:spPr/>
        <p:txBody>
          <a:bodyPr/>
          <a:lstStyle/>
          <a:p>
            <a:fld id="{695E325C-CC88-3847-8093-69E5935709C8}" type="slidenum">
              <a:rPr lang="en-US" smtClean="0"/>
              <a:t>5</a:t>
            </a:fld>
            <a:endParaRPr lang="en-US"/>
          </a:p>
        </p:txBody>
      </p:sp>
    </p:spTree>
    <p:extLst>
      <p:ext uri="{BB962C8B-B14F-4D97-AF65-F5344CB8AC3E}">
        <p14:creationId xmlns:p14="http://schemas.microsoft.com/office/powerpoint/2010/main" val="825034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norming stage of the team is an attempt by an attempt to restore stability and rapprochement after storming. When task effectiveness increases at the same time relationships deepen. Complete this stage, and the storming period has formally given way to a renewed assurance to the goals and purpose of the group, resulting in an examination and redefinition of norms, roles, and connections.</a:t>
            </a:r>
          </a:p>
          <a:p>
            <a:r>
              <a:rPr lang="en-GB" sz="1200" kern="1200" dirty="0">
                <a:solidFill>
                  <a:schemeClr val="tx1"/>
                </a:solidFill>
                <a:effectLst/>
                <a:latin typeface="+mn-lt"/>
                <a:ea typeface="+mn-ea"/>
                <a:cs typeface="+mn-cs"/>
              </a:rPr>
              <a:t>In the performing stage, the team's effort is on getting work done. Optimal strategies have constructed, and the underlay group structure has solidified. Reaching this stage, it's the way to success. Performing leads to competence, trust and experience. The team is mature and can solve problems with minimal supervision. The member support and assist each other. All of these characteristic facilitates peak performance during the fourth stage of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1977, Tuckman added a fifth stage - adjourning. In this stage of group development, groups are preparing to disband. For some, this is a joyful event, but for others, there may be disillusionment. Approaches for this stage include recognizing variation, providing a chance for summative team estimations, and providing an opportunity for acknowledgements (</a:t>
            </a:r>
            <a:r>
              <a:rPr lang="en-GB" sz="1200" kern="1200" dirty="0" err="1">
                <a:solidFill>
                  <a:schemeClr val="tx1"/>
                </a:solidFill>
                <a:effectLst/>
                <a:latin typeface="+mn-lt"/>
                <a:ea typeface="+mn-ea"/>
                <a:cs typeface="+mn-cs"/>
              </a:rPr>
              <a:t>Maund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Schriek</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Tinkler</a:t>
            </a:r>
            <a:r>
              <a:rPr lang="en-GB" sz="1200" kern="1200" dirty="0">
                <a:solidFill>
                  <a:schemeClr val="tx1"/>
                </a:solidFill>
                <a:effectLst/>
                <a:latin typeface="+mn-lt"/>
                <a:ea typeface="+mn-ea"/>
                <a:cs typeface="+mn-cs"/>
              </a:rPr>
              <a:t>, 2017).</a:t>
            </a:r>
          </a:p>
          <a:p>
            <a:r>
              <a:rPr lang="en-GB" sz="1200" kern="1200" dirty="0">
                <a:solidFill>
                  <a:schemeClr val="tx1"/>
                </a:solidFill>
                <a:effectLst/>
                <a:latin typeface="+mn-lt"/>
                <a:ea typeface="+mn-ea"/>
                <a:cs typeface="+mn-cs"/>
              </a:rPr>
              <a:t>Understanding Tuckman's theory about development process increases the chance of reaching project. Team effectiveness improving by a team's obligation to reflection and on-going evaluation. In accumulation to estimating actions in relations of meeting a particular task, for the group to be high-performance, must recognize the development as a team. </a:t>
            </a:r>
          </a:p>
        </p:txBody>
      </p:sp>
      <p:sp>
        <p:nvSpPr>
          <p:cNvPr id="4" name="Slide Number Placeholder 3"/>
          <p:cNvSpPr>
            <a:spLocks noGrp="1"/>
          </p:cNvSpPr>
          <p:nvPr>
            <p:ph type="sldNum" sz="quarter" idx="5"/>
          </p:nvPr>
        </p:nvSpPr>
        <p:spPr/>
        <p:txBody>
          <a:bodyPr/>
          <a:lstStyle/>
          <a:p>
            <a:fld id="{695E325C-CC88-3847-8093-69E5935709C8}" type="slidenum">
              <a:rPr lang="en-US" smtClean="0"/>
              <a:t>6</a:t>
            </a:fld>
            <a:endParaRPr lang="en-US"/>
          </a:p>
        </p:txBody>
      </p:sp>
    </p:spTree>
    <p:extLst>
      <p:ext uri="{BB962C8B-B14F-4D97-AF65-F5344CB8AC3E}">
        <p14:creationId xmlns:p14="http://schemas.microsoft.com/office/powerpoint/2010/main" val="22019564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Helvetica" pitchFamily="2" charset="0"/>
              </a:rPr>
              <a:t>Conflicts happen when there is a dispute about goals, resources, ideas, ways of working, or just different perspectives (Hristov, 2019).</a:t>
            </a:r>
          </a:p>
          <a:p>
            <a:r>
              <a:rPr lang="en-GB" sz="1200" kern="1200" dirty="0">
                <a:solidFill>
                  <a:schemeClr val="tx1"/>
                </a:solidFill>
                <a:effectLst/>
                <a:latin typeface="+mn-lt"/>
                <a:ea typeface="+mn-ea"/>
                <a:cs typeface="+mn-cs"/>
              </a:rPr>
              <a:t>Conflict can occur anywhere. If an organization is conflicted and unchecked, it can reduce productivity and profits.</a:t>
            </a:r>
          </a:p>
          <a:p>
            <a:r>
              <a:rPr lang="en-GB" sz="1200" kern="1200" dirty="0">
                <a:solidFill>
                  <a:schemeClr val="tx1"/>
                </a:solidFill>
                <a:effectLst/>
                <a:latin typeface="+mn-lt"/>
                <a:ea typeface="+mn-ea"/>
                <a:cs typeface="+mn-cs"/>
              </a:rPr>
              <a:t>The key to resolving conflicts and disagreements is to maintain a professional relationship.</a:t>
            </a:r>
          </a:p>
          <a:p>
            <a:r>
              <a:rPr lang="en-GB" sz="1200" b="1" kern="1200" dirty="0">
                <a:solidFill>
                  <a:schemeClr val="tx1"/>
                </a:solidFill>
                <a:effectLst/>
                <a:latin typeface="+mn-lt"/>
                <a:ea typeface="+mn-ea"/>
                <a:cs typeface="+mn-cs"/>
              </a:rPr>
              <a:t>1. Relationships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No matter what the type of conflict, an organization must have respect, despite differences, to have a professional working environment.</a:t>
            </a:r>
          </a:p>
          <a:p>
            <a:r>
              <a:rPr lang="en-GB" sz="1200" b="1" kern="1200" dirty="0">
                <a:solidFill>
                  <a:schemeClr val="tx1"/>
                </a:solidFill>
                <a:effectLst/>
                <a:latin typeface="+mn-lt"/>
                <a:ea typeface="+mn-ea"/>
                <a:cs typeface="+mn-cs"/>
              </a:rPr>
              <a:t>2. Mediation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a conflict between two hostile parties is not resolved, a third-party mediator will help maintain a professional relationship.</a:t>
            </a:r>
          </a:p>
          <a:p>
            <a:r>
              <a:rPr lang="en-GB" sz="1200" b="1" kern="1200" dirty="0">
                <a:solidFill>
                  <a:schemeClr val="tx1"/>
                </a:solidFill>
                <a:effectLst/>
                <a:latin typeface="+mn-lt"/>
                <a:ea typeface="+mn-ea"/>
                <a:cs typeface="+mn-cs"/>
              </a:rPr>
              <a:t>3. Compromise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Compromise is an effective way to resolve conflict professionally and allows conflicting colleagues to maintain their position by creating a fair and respectful agreement.</a:t>
            </a:r>
          </a:p>
          <a:p>
            <a:r>
              <a:rPr lang="en-GB" sz="1200" b="1" kern="1200" dirty="0">
                <a:solidFill>
                  <a:schemeClr val="tx1"/>
                </a:solidFill>
                <a:effectLst/>
                <a:latin typeface="+mn-lt"/>
                <a:ea typeface="+mn-ea"/>
                <a:cs typeface="+mn-cs"/>
              </a:rPr>
              <a:t>4. Assessment and consultation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reduce conflict and maintain a professional environment, managers should regularly review results and identify potential problematic employees through surveys to identify specific areas of the dispute.</a:t>
            </a:r>
          </a:p>
          <a:p>
            <a:r>
              <a:rPr lang="en-GB" sz="1200" b="1" kern="1200" dirty="0">
                <a:solidFill>
                  <a:schemeClr val="tx1"/>
                </a:solidFill>
                <a:effectLst/>
                <a:latin typeface="+mn-lt"/>
                <a:ea typeface="+mn-ea"/>
                <a:cs typeface="+mn-cs"/>
              </a:rPr>
              <a:t>5.Prevention of conflict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some extent, conflict is inevitable in almost every organization. Several steps can be prevented.</a:t>
            </a:r>
          </a:p>
          <a:p>
            <a:pPr lvl="0"/>
            <a:r>
              <a:rPr lang="en-GB" sz="1200" kern="1200" dirty="0">
                <a:solidFill>
                  <a:schemeClr val="tx1"/>
                </a:solidFill>
                <a:effectLst/>
                <a:latin typeface="+mn-lt"/>
                <a:ea typeface="+mn-ea"/>
                <a:cs typeface="+mn-cs"/>
              </a:rPr>
              <a:t>employee training through role-playing exercises;</a:t>
            </a:r>
          </a:p>
          <a:p>
            <a:pPr lvl="0"/>
            <a:r>
              <a:rPr lang="en-GB" sz="1200" kern="1200" dirty="0">
                <a:solidFill>
                  <a:schemeClr val="tx1"/>
                </a:solidFill>
                <a:effectLst/>
                <a:latin typeface="+mn-lt"/>
                <a:ea typeface="+mn-ea"/>
                <a:cs typeface="+mn-cs"/>
              </a:rPr>
              <a:t>encouraging employees to work through differences in relationships;</a:t>
            </a:r>
          </a:p>
          <a:p>
            <a:pPr lvl="0"/>
            <a:r>
              <a:rPr lang="en-GB" sz="1200" kern="1200" dirty="0">
                <a:solidFill>
                  <a:schemeClr val="tx1"/>
                </a:solidFill>
                <a:effectLst/>
                <a:latin typeface="+mn-lt"/>
                <a:ea typeface="+mn-ea"/>
                <a:cs typeface="+mn-cs"/>
              </a:rPr>
              <a:t>a clear definition of office policies and procedures to reduce the "grey areas" that may lead to conflict. </a:t>
            </a:r>
          </a:p>
        </p:txBody>
      </p:sp>
      <p:sp>
        <p:nvSpPr>
          <p:cNvPr id="4" name="Slide Number Placeholder 3"/>
          <p:cNvSpPr>
            <a:spLocks noGrp="1"/>
          </p:cNvSpPr>
          <p:nvPr>
            <p:ph type="sldNum" sz="quarter" idx="5"/>
          </p:nvPr>
        </p:nvSpPr>
        <p:spPr/>
        <p:txBody>
          <a:bodyPr/>
          <a:lstStyle/>
          <a:p>
            <a:fld id="{695E325C-CC88-3847-8093-69E5935709C8}" type="slidenum">
              <a:rPr lang="en-US" smtClean="0"/>
              <a:t>8</a:t>
            </a:fld>
            <a:endParaRPr lang="en-US"/>
          </a:p>
        </p:txBody>
      </p:sp>
    </p:spTree>
    <p:extLst>
      <p:ext uri="{BB962C8B-B14F-4D97-AF65-F5344CB8AC3E}">
        <p14:creationId xmlns:p14="http://schemas.microsoft.com/office/powerpoint/2010/main" val="24784295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6. Seminars to avoid conflict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Professional workshops for employees can give them the skills and knowledge to resolve a conflict quickly. Employees who can negotiate, compromise, and respect the conflict can help and ensure that their company has a professional reputation.</a:t>
            </a:r>
          </a:p>
          <a:p>
            <a:r>
              <a:rPr lang="en-GB" sz="1200" b="1" kern="1200" dirty="0">
                <a:solidFill>
                  <a:schemeClr val="tx1"/>
                </a:solidFill>
                <a:effectLst/>
                <a:latin typeface="+mn-lt"/>
                <a:ea typeface="+mn-ea"/>
                <a:cs typeface="+mn-cs"/>
              </a:rPr>
              <a:t>7. Confront the offender</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a group member does not want to collaborate or does not want to engage in teamwork, there may be issues and resentment among other employees. Talk to the employee alone and share your concerns. Focus on the facts and allow the employee to respond to your criticisms and explain your behaviour.</a:t>
            </a:r>
          </a:p>
          <a:p>
            <a:r>
              <a:rPr lang="en-GB" sz="1200" b="1" kern="1200" dirty="0">
                <a:solidFill>
                  <a:schemeClr val="tx1"/>
                </a:solidFill>
                <a:effectLst/>
                <a:latin typeface="+mn-lt"/>
                <a:ea typeface="+mn-ea"/>
                <a:cs typeface="+mn-cs"/>
              </a:rPr>
              <a:t>8.Help.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Set goals If a team member does not cooperate and is not aware of his behaviour but wants to improve, help him/her to set specific goals and become a contributing member of the team and improve his / her communication with colleagues</a:t>
            </a:r>
          </a:p>
          <a:p>
            <a:r>
              <a:rPr lang="en-GB" sz="1200" b="1" kern="1200" dirty="0">
                <a:solidFill>
                  <a:schemeClr val="tx1"/>
                </a:solidFill>
                <a:effectLst/>
                <a:latin typeface="+mn-lt"/>
                <a:ea typeface="+mn-ea"/>
                <a:cs typeface="+mn-cs"/>
              </a:rPr>
              <a:t>9. Work with other team members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Talk to other employees to support their colleague in his efforts. Unauthorized conflict can lead to resentment among other employees who take on his responsibilities. Your staffs will gain the fact that you are looking for a solution to the problem (</a:t>
            </a:r>
            <a:r>
              <a:rPr lang="en-GB" sz="1200" kern="1200" dirty="0" err="1">
                <a:solidFill>
                  <a:schemeClr val="tx1"/>
                </a:solidFill>
                <a:effectLst/>
                <a:latin typeface="Arial" panose="020B0604020202020204" pitchFamily="34" charset="0"/>
                <a:ea typeface="+mn-ea"/>
                <a:cs typeface="Arial" panose="020B0604020202020204" pitchFamily="34" charset="0"/>
              </a:rPr>
              <a:t>azcentral</a:t>
            </a:r>
            <a:r>
              <a:rPr lang="en-GB" sz="1200" kern="1200" dirty="0">
                <a:solidFill>
                  <a:schemeClr val="tx1"/>
                </a:solidFill>
                <a:effectLst/>
                <a:latin typeface="Arial" panose="020B0604020202020204" pitchFamily="34" charset="0"/>
                <a:ea typeface="+mn-ea"/>
                <a:cs typeface="Arial" panose="020B0604020202020204" pitchFamily="34" charset="0"/>
              </a:rPr>
              <a:t>, 2019).</a:t>
            </a:r>
          </a:p>
        </p:txBody>
      </p:sp>
      <p:sp>
        <p:nvSpPr>
          <p:cNvPr id="4" name="Slide Number Placeholder 3"/>
          <p:cNvSpPr>
            <a:spLocks noGrp="1"/>
          </p:cNvSpPr>
          <p:nvPr>
            <p:ph type="sldNum" sz="quarter" idx="5"/>
          </p:nvPr>
        </p:nvSpPr>
        <p:spPr/>
        <p:txBody>
          <a:bodyPr/>
          <a:lstStyle/>
          <a:p>
            <a:fld id="{695E325C-CC88-3847-8093-69E5935709C8}" type="slidenum">
              <a:rPr lang="en-US" smtClean="0"/>
              <a:t>9</a:t>
            </a:fld>
            <a:endParaRPr lang="en-US"/>
          </a:p>
        </p:txBody>
      </p:sp>
    </p:spTree>
    <p:extLst>
      <p:ext uri="{BB962C8B-B14F-4D97-AF65-F5344CB8AC3E}">
        <p14:creationId xmlns:p14="http://schemas.microsoft.com/office/powerpoint/2010/main" val="20956464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Good communication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Working together efficiently on tasks, as well as keeping track of progress requires excellent communication inside the team. Communication is vital for trust track of progress and working together efficiently on tasks. The members of a successful team communicate with each other openly. They share their thoughts, opinions and ideas; each member listens carefully to what others have to say (Deering, 2015).</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Focus on goals and results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Team goals are set based on results and outcomes, rather than the amount of work being done. Then the team set a clear plan on how to achieve those objectives, as a group, as well as each contribution. This provides clear direction and aims for collectively (Deering, 2015).</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Fair share contribution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Each member contributes his fair share of the workload. The team members fully understand what their responsibilities are and know where they fit in with the business. They feel that they belong to the team, are committed to their work and care about company success (Deering, 2015).</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Support each other</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Members of the team offer help and support others when they need help. Teams are more productive when they have support from the organisation and access to resources (Deering, 2015).</a:t>
            </a:r>
          </a:p>
        </p:txBody>
      </p:sp>
      <p:sp>
        <p:nvSpPr>
          <p:cNvPr id="4" name="Slide Number Placeholder 3"/>
          <p:cNvSpPr>
            <a:spLocks noGrp="1"/>
          </p:cNvSpPr>
          <p:nvPr>
            <p:ph type="sldNum" sz="quarter" idx="5"/>
          </p:nvPr>
        </p:nvSpPr>
        <p:spPr/>
        <p:txBody>
          <a:bodyPr/>
          <a:lstStyle/>
          <a:p>
            <a:fld id="{695E325C-CC88-3847-8093-69E5935709C8}" type="slidenum">
              <a:rPr lang="en-US" smtClean="0"/>
              <a:t>10</a:t>
            </a:fld>
            <a:endParaRPr lang="en-US"/>
          </a:p>
        </p:txBody>
      </p:sp>
    </p:spTree>
    <p:extLst>
      <p:ext uri="{BB962C8B-B14F-4D97-AF65-F5344CB8AC3E}">
        <p14:creationId xmlns:p14="http://schemas.microsoft.com/office/powerpoint/2010/main" val="2383048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Team is diverse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diversity is needed to cover all required skills. A member takes a role based on his strengths and abilities, offering his own experiences and knowledge which others may not have. Deferent personalities, age groups, cultures can contribute to creativity inside the team and may bring a range of ideas (Deering, 2015).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Good leadership</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Good team respect and trust their leader. A good leader holds the team together, settles the pace, encourage and motivate the team and keeps them updated (Deering, 2015).</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Team members are organised</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run a business smoothly, the organisation is essential. Each individual is responsible for arranging their workload. The management ensures that everything is running to plan, and each member completes their work efficiently. Regular meetings help to assure that everyone is on the same level and will meet the deadlines (Deering, 2015).</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Team members have fun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Team members enjoy each other's company. They get together outside the office to socialise and have fun. Building a positive relationship between the colleagues makes the environment more relaxing and reduce conflict (Deering, 2015).</a:t>
            </a:r>
          </a:p>
          <a:p>
            <a:pPr lvl="0"/>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695E325C-CC88-3847-8093-69E5935709C8}" type="slidenum">
              <a:rPr lang="en-US" smtClean="0"/>
              <a:t>11</a:t>
            </a:fld>
            <a:endParaRPr lang="en-US"/>
          </a:p>
        </p:txBody>
      </p:sp>
    </p:spTree>
    <p:extLst>
      <p:ext uri="{BB962C8B-B14F-4D97-AF65-F5344CB8AC3E}">
        <p14:creationId xmlns:p14="http://schemas.microsoft.com/office/powerpoint/2010/main" val="1159711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2DF77-6479-D247-8328-8D77A7765FD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5B59642-91A9-DF4F-866E-3AD6956A1F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5C355DC-07D8-E34F-BE89-DE313AA418F6}"/>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5" name="Footer Placeholder 4">
            <a:extLst>
              <a:ext uri="{FF2B5EF4-FFF2-40B4-BE49-F238E27FC236}">
                <a16:creationId xmlns:a16="http://schemas.microsoft.com/office/drawing/2014/main" id="{CEA0F41C-F7EC-7F41-9BB5-5F58FE4265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4CACC7-E246-624C-82B2-C3DB1F09885E}"/>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1282879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CCBC7-825E-C046-AC1F-5A04F916CFD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94A2190-3620-BA4D-88B6-A4B837654B6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506B0D-155E-0F47-A4B0-9A744A9B38D7}"/>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5" name="Footer Placeholder 4">
            <a:extLst>
              <a:ext uri="{FF2B5EF4-FFF2-40B4-BE49-F238E27FC236}">
                <a16:creationId xmlns:a16="http://schemas.microsoft.com/office/drawing/2014/main" id="{2BE0589C-D04B-8C4F-AB80-2D649A1CC7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B4F26F-3A41-9D41-AA34-BFC61D397861}"/>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1752335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F9DC8-FF73-824E-900F-83AFE2CB2EE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F8D0232-E790-2C4B-9CAE-1D6499790E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6B4C14-D851-AA45-801A-4B7961B05E45}"/>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5" name="Footer Placeholder 4">
            <a:extLst>
              <a:ext uri="{FF2B5EF4-FFF2-40B4-BE49-F238E27FC236}">
                <a16:creationId xmlns:a16="http://schemas.microsoft.com/office/drawing/2014/main" id="{045BDA4E-B968-6344-B54F-58E9634EB59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006B6D-2EB4-7D46-B1EB-F49A5A897864}"/>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25490952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00398-1856-334E-9C59-20861FA065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C391F83-AF4C-3F4E-92A5-C78610C966D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9B81200-0FE0-3F4B-8445-E9556791A40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4F1BB36-EC3F-F344-8117-EE84201C85EB}"/>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6" name="Footer Placeholder 5">
            <a:extLst>
              <a:ext uri="{FF2B5EF4-FFF2-40B4-BE49-F238E27FC236}">
                <a16:creationId xmlns:a16="http://schemas.microsoft.com/office/drawing/2014/main" id="{C0E3BF6A-4528-A445-9AB0-3720C7CCC3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9671EB-5DFD-BD43-B26B-9DB880F55D7E}"/>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4055841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73185-9042-984E-8EAA-67D59B549C6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F288D66-C5F1-4045-8FCF-5A13ACF240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6CDE710-5027-9E48-98B8-F910A7DDA72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9505C69-8227-8948-8703-750B2D4AC6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EFC174-ADF7-CF49-8EDF-BC7293E1D70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AC06B25-9FED-6C42-A18A-CC9AD5FA8338}"/>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8" name="Footer Placeholder 7">
            <a:extLst>
              <a:ext uri="{FF2B5EF4-FFF2-40B4-BE49-F238E27FC236}">
                <a16:creationId xmlns:a16="http://schemas.microsoft.com/office/drawing/2014/main" id="{62AEE52B-C8E0-C742-86E8-7B0E7F7E5DD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2F08561-2F5F-354C-B021-D5BEE8BFD15D}"/>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13672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D576-CAED-5049-B9E7-31656BE3E5C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7B0E300-FAA0-9945-A280-0321A24B68E3}"/>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4" name="Footer Placeholder 3">
            <a:extLst>
              <a:ext uri="{FF2B5EF4-FFF2-40B4-BE49-F238E27FC236}">
                <a16:creationId xmlns:a16="http://schemas.microsoft.com/office/drawing/2014/main" id="{95BB10AC-FDDC-6345-A86C-EDA23AC8801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7B676C-A19A-A746-B27E-3A3D03EBA7B7}"/>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419350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CABE4A-4512-364F-845C-EA2DD8B91EDF}"/>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3" name="Footer Placeholder 2">
            <a:extLst>
              <a:ext uri="{FF2B5EF4-FFF2-40B4-BE49-F238E27FC236}">
                <a16:creationId xmlns:a16="http://schemas.microsoft.com/office/drawing/2014/main" id="{0B1CB9DC-6807-BA4A-89B5-9BDB623424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EEE25AE-97C4-1441-80BF-4DD50CDAEDAC}"/>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3147844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807E2-8CDF-3E47-99EB-CDC0C7E2C02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C9AD2ED-63C7-D449-B6BF-67E28B37E4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106D589-4E57-704D-96CF-3672F92CB9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7CF4E3-E695-594A-AD8A-F52B1DAACB20}"/>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6" name="Footer Placeholder 5">
            <a:extLst>
              <a:ext uri="{FF2B5EF4-FFF2-40B4-BE49-F238E27FC236}">
                <a16:creationId xmlns:a16="http://schemas.microsoft.com/office/drawing/2014/main" id="{CE01E295-98EE-B74D-B3C6-DDFA6C6E1C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766722-487D-3245-B695-A154D1C2A96D}"/>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423818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91E82-57A3-F146-8FED-BEA8E67EB0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6231343-1D02-774A-BA04-76352A6C59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0DFB0E-3279-A54B-AAAB-9630FF4292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14B0CF8-C6A5-E040-B63B-A296D18B2654}"/>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6" name="Footer Placeholder 5">
            <a:extLst>
              <a:ext uri="{FF2B5EF4-FFF2-40B4-BE49-F238E27FC236}">
                <a16:creationId xmlns:a16="http://schemas.microsoft.com/office/drawing/2014/main" id="{45E09D80-8B89-A04B-9AAA-E8C449B1285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851995-572D-F940-AF4F-3F4907807720}"/>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3610651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96EEE-8A5D-8F42-847B-F7E9879366D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CB44F90-9DCA-8345-8BEA-9987A5049DB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6CE61D-CC1B-C947-A894-2142E4BC4EA1}"/>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5" name="Footer Placeholder 4">
            <a:extLst>
              <a:ext uri="{FF2B5EF4-FFF2-40B4-BE49-F238E27FC236}">
                <a16:creationId xmlns:a16="http://schemas.microsoft.com/office/drawing/2014/main" id="{CA2ACD1A-1368-6443-B4E0-67A24510D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DC9A6F-185D-0342-A284-AA11EAF866CF}"/>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1990686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20A745-01BA-D347-9AF3-C5F43E9BF7A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EBB704F-700E-CD44-900B-65E019F7FD5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EAD9C08-9F22-A04C-9339-27A771AA673B}"/>
              </a:ext>
            </a:extLst>
          </p:cNvPr>
          <p:cNvSpPr>
            <a:spLocks noGrp="1"/>
          </p:cNvSpPr>
          <p:nvPr>
            <p:ph type="dt" sz="half" idx="10"/>
          </p:nvPr>
        </p:nvSpPr>
        <p:spPr/>
        <p:txBody>
          <a:bodyPr/>
          <a:lstStyle/>
          <a:p>
            <a:fld id="{27AB4239-BD8B-DC40-B7AF-39D54D248DC7}" type="datetimeFigureOut">
              <a:rPr lang="en-US" smtClean="0"/>
              <a:t>4/13/20</a:t>
            </a:fld>
            <a:endParaRPr lang="en-US"/>
          </a:p>
        </p:txBody>
      </p:sp>
      <p:sp>
        <p:nvSpPr>
          <p:cNvPr id="5" name="Footer Placeholder 4">
            <a:extLst>
              <a:ext uri="{FF2B5EF4-FFF2-40B4-BE49-F238E27FC236}">
                <a16:creationId xmlns:a16="http://schemas.microsoft.com/office/drawing/2014/main" id="{ECFDFADD-A102-E147-BAC8-501A18A409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23B74A-8371-254C-88C6-C7CB07A9A165}"/>
              </a:ext>
            </a:extLst>
          </p:cNvPr>
          <p:cNvSpPr>
            <a:spLocks noGrp="1"/>
          </p:cNvSpPr>
          <p:nvPr>
            <p:ph type="sldNum" sz="quarter" idx="12"/>
          </p:nvPr>
        </p:nvSpPr>
        <p:spPr/>
        <p:txBody>
          <a:bodyPr/>
          <a:lstStyle/>
          <a:p>
            <a:fld id="{F77B8B41-A53F-B84C-9CD8-88F2827B5E36}" type="slidenum">
              <a:rPr lang="en-US" smtClean="0"/>
              <a:t>‹#›</a:t>
            </a:fld>
            <a:endParaRPr lang="en-US"/>
          </a:p>
        </p:txBody>
      </p:sp>
    </p:spTree>
    <p:extLst>
      <p:ext uri="{BB962C8B-B14F-4D97-AF65-F5344CB8AC3E}">
        <p14:creationId xmlns:p14="http://schemas.microsoft.com/office/powerpoint/2010/main" val="928000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7A6157-3B35-8A40-A9DC-A2979A8750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203F34-62FD-BC47-89EA-441ED0A8FE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DCEC8B-2F77-1040-A8BA-5B9CB366E4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AB4239-BD8B-DC40-B7AF-39D54D248DC7}" type="datetimeFigureOut">
              <a:rPr lang="en-US" smtClean="0"/>
              <a:t>4/13/20</a:t>
            </a:fld>
            <a:endParaRPr lang="en-US"/>
          </a:p>
        </p:txBody>
      </p:sp>
      <p:sp>
        <p:nvSpPr>
          <p:cNvPr id="5" name="Footer Placeholder 4">
            <a:extLst>
              <a:ext uri="{FF2B5EF4-FFF2-40B4-BE49-F238E27FC236}">
                <a16:creationId xmlns:a16="http://schemas.microsoft.com/office/drawing/2014/main" id="{BE1054D0-24C5-B145-A16B-222E1B64AA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96107B7-5F74-5340-AF0B-6E1DD7C1302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7B8B41-A53F-B84C-9CD8-88F2827B5E36}" type="slidenum">
              <a:rPr lang="en-US" smtClean="0"/>
              <a:t>‹#›</a:t>
            </a:fld>
            <a:endParaRPr lang="en-US"/>
          </a:p>
        </p:txBody>
      </p:sp>
    </p:spTree>
    <p:extLst>
      <p:ext uri="{BB962C8B-B14F-4D97-AF65-F5344CB8AC3E}">
        <p14:creationId xmlns:p14="http://schemas.microsoft.com/office/powerpoint/2010/main" val="176002691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9.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theundercoverrecruiter.com/qualities-successful-work-team/" TargetMode="External"/><Relationship Id="rId2" Type="http://schemas.openxmlformats.org/officeDocument/2006/relationships/hyperlink" Target="https://yourbusiness.azcentral.com/can-conflict-managed-organization-14709.html" TargetMode="External"/><Relationship Id="rId1" Type="http://schemas.openxmlformats.org/officeDocument/2006/relationships/slideLayout" Target="../slideLayouts/slideLayout2.xml"/><Relationship Id="rId5" Type="http://schemas.openxmlformats.org/officeDocument/2006/relationships/image" Target="../media/image2.tiff"/><Relationship Id="rId4" Type="http://schemas.openxmlformats.org/officeDocument/2006/relationships/hyperlink" Target="https://www.novavizia.com/5-stila-za-upravlenie-na-konflikti-na-tomas-i-kilman/"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hyperlink" Target="https://blog.proofhub.com/top-11-benefits-of-teamwork-in-workplace-24a55b8ab46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0000">
            <a:alpha val="82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0194E-4C90-194C-AC06-4A859BCCD4C6}"/>
              </a:ext>
            </a:extLst>
          </p:cNvPr>
          <p:cNvSpPr>
            <a:spLocks noGrp="1"/>
          </p:cNvSpPr>
          <p:nvPr>
            <p:ph type="ctrTitle"/>
          </p:nvPr>
        </p:nvSpPr>
        <p:spPr>
          <a:xfrm>
            <a:off x="170327" y="225631"/>
            <a:ext cx="11800114" cy="653144"/>
          </a:xfrm>
          <a:noFill/>
        </p:spPr>
        <p:txBody>
          <a:bodyPr>
            <a:normAutofit/>
          </a:bodyPr>
          <a:lstStyle/>
          <a:p>
            <a:r>
              <a:rPr lang="en-US" sz="2800" b="1" i="1" u="sng" dirty="0">
                <a:latin typeface="Helvetica" pitchFamily="2" charset="0"/>
              </a:rPr>
              <a:t>EFFECTIVE TEAM WORKING &amp; COMMUNICATION BMWS4002</a:t>
            </a:r>
          </a:p>
        </p:txBody>
      </p:sp>
      <p:sp>
        <p:nvSpPr>
          <p:cNvPr id="3" name="Subtitle 2">
            <a:extLst>
              <a:ext uri="{FF2B5EF4-FFF2-40B4-BE49-F238E27FC236}">
                <a16:creationId xmlns:a16="http://schemas.microsoft.com/office/drawing/2014/main" id="{970A2986-F50E-D842-A001-DBAF360044CA}"/>
              </a:ext>
            </a:extLst>
          </p:cNvPr>
          <p:cNvSpPr>
            <a:spLocks noGrp="1"/>
          </p:cNvSpPr>
          <p:nvPr>
            <p:ph type="subTitle" idx="1"/>
          </p:nvPr>
        </p:nvSpPr>
        <p:spPr>
          <a:xfrm>
            <a:off x="170327" y="1488141"/>
            <a:ext cx="11800114" cy="5213435"/>
          </a:xfrm>
          <a:solidFill>
            <a:srgbClr val="FF0000"/>
          </a:solidFill>
        </p:spPr>
        <p:txBody>
          <a:bodyPr>
            <a:normAutofit/>
          </a:bodyPr>
          <a:lstStyle/>
          <a:p>
            <a:r>
              <a:rPr lang="en-US" sz="1800" b="1" dirty="0">
                <a:latin typeface="Helvetica" pitchFamily="2" charset="0"/>
              </a:rPr>
              <a:t>ASSIGNMENT TITLE:</a:t>
            </a:r>
            <a:r>
              <a:rPr lang="en-US" sz="3000" b="1" dirty="0">
                <a:latin typeface="Helvetica" pitchFamily="2" charset="0"/>
              </a:rPr>
              <a:t> </a:t>
            </a:r>
            <a:r>
              <a:rPr lang="en-US" sz="3200" b="1" dirty="0">
                <a:latin typeface="Helvetica" pitchFamily="2" charset="0"/>
              </a:rPr>
              <a:t>EFFECTIVE TEAM WORKING </a:t>
            </a:r>
          </a:p>
          <a:p>
            <a:r>
              <a:rPr lang="en-US" sz="1800" b="1" dirty="0">
                <a:latin typeface="Helvetica" pitchFamily="2" charset="0"/>
              </a:rPr>
              <a:t>MODULE LECTURER’S NAME:</a:t>
            </a:r>
            <a:r>
              <a:rPr lang="en-US" sz="3000" b="1" dirty="0">
                <a:latin typeface="Helvetica" pitchFamily="2" charset="0"/>
              </a:rPr>
              <a:t> SHAO-LAN YUEN</a:t>
            </a:r>
          </a:p>
          <a:p>
            <a:pPr lvl="3" algn="l"/>
            <a:endParaRPr lang="en-GB" sz="2800" b="1" dirty="0">
              <a:latin typeface="Helvetica" pitchFamily="2" charset="0"/>
              <a:cs typeface="Kailasa" panose="02000500000000020004" pitchFamily="2" charset="0"/>
            </a:endParaRPr>
          </a:p>
          <a:p>
            <a:pPr lvl="3" algn="l"/>
            <a:r>
              <a:rPr lang="en-GB" sz="2800" b="1" dirty="0">
                <a:latin typeface="Helvetica" pitchFamily="2" charset="0"/>
                <a:cs typeface="Kailasa" panose="02000500000000020004" pitchFamily="2" charset="0"/>
              </a:rPr>
              <a:t>ADRIANA IVANOVA	1909640</a:t>
            </a:r>
          </a:p>
          <a:p>
            <a:pPr lvl="3" algn="l"/>
            <a:r>
              <a:rPr lang="en-GB" sz="2800" b="1" dirty="0">
                <a:latin typeface="Helvetica" pitchFamily="2" charset="0"/>
                <a:cs typeface="Kailasa" panose="02000500000000020004" pitchFamily="2" charset="0"/>
              </a:rPr>
              <a:t>IDIA BA 			1908758</a:t>
            </a:r>
          </a:p>
          <a:p>
            <a:pPr lvl="3" algn="l"/>
            <a:r>
              <a:rPr lang="en-GB" sz="2800" b="1" dirty="0">
                <a:latin typeface="Helvetica" pitchFamily="2" charset="0"/>
                <a:cs typeface="Kailasa" panose="02000500000000020004" pitchFamily="2" charset="0"/>
              </a:rPr>
              <a:t>LAMAMA LATELABWE  1909404</a:t>
            </a:r>
          </a:p>
          <a:p>
            <a:pPr lvl="3" algn="l"/>
            <a:r>
              <a:rPr lang="en-GB" sz="2800" b="1" dirty="0">
                <a:latin typeface="Helvetica" pitchFamily="2" charset="0"/>
                <a:cs typeface="Kailasa" panose="02000500000000020004" pitchFamily="2" charset="0"/>
              </a:rPr>
              <a:t>MARIYA GEORGIEVA 	1906952</a:t>
            </a:r>
          </a:p>
          <a:p>
            <a:pPr lvl="3" algn="l"/>
            <a:r>
              <a:rPr lang="en-GB" sz="2800" b="1" dirty="0">
                <a:latin typeface="Helvetica" pitchFamily="2" charset="0"/>
                <a:cs typeface="Kailasa" panose="02000500000000020004" pitchFamily="2" charset="0"/>
              </a:rPr>
              <a:t>MALINKA PAVLOVA  	1906953, </a:t>
            </a:r>
            <a:r>
              <a:rPr lang="en-GB" b="1" dirty="0">
                <a:latin typeface="Helvetica" pitchFamily="2" charset="0"/>
                <a:cs typeface="Kailasa" panose="02000500000000020004" pitchFamily="2" charset="0"/>
              </a:rPr>
              <a:t>TEAM LEADER</a:t>
            </a:r>
          </a:p>
          <a:p>
            <a:pPr lvl="3" algn="l"/>
            <a:br>
              <a:rPr lang="en-GB" sz="2800" b="1" dirty="0"/>
            </a:br>
            <a:endParaRPr lang="en-US" sz="2800" b="1" dirty="0">
              <a:latin typeface="Helvetica" pitchFamily="2" charset="0"/>
            </a:endParaRPr>
          </a:p>
          <a:p>
            <a:pPr lvl="3"/>
            <a:r>
              <a:rPr lang="en-US" sz="2400" b="1" i="1" dirty="0">
                <a:latin typeface="Helvetica" pitchFamily="2" charset="0"/>
              </a:rPr>
              <a:t>UNIVERSITY OF WALES TRINITY SAINT DAVID</a:t>
            </a:r>
          </a:p>
        </p:txBody>
      </p:sp>
      <p:pic>
        <p:nvPicPr>
          <p:cNvPr id="6" name="Picture 5">
            <a:extLst>
              <a:ext uri="{FF2B5EF4-FFF2-40B4-BE49-F238E27FC236}">
                <a16:creationId xmlns:a16="http://schemas.microsoft.com/office/drawing/2014/main" id="{8F2B8D4B-81F5-CB42-A1AD-82C88BCAF00D}"/>
              </a:ext>
            </a:extLst>
          </p:cNvPr>
          <p:cNvPicPr>
            <a:picLocks noChangeAspect="1"/>
          </p:cNvPicPr>
          <p:nvPr/>
        </p:nvPicPr>
        <p:blipFill>
          <a:blip r:embed="rId3"/>
          <a:stretch>
            <a:fillRect/>
          </a:stretch>
        </p:blipFill>
        <p:spPr>
          <a:xfrm>
            <a:off x="8928847" y="2975768"/>
            <a:ext cx="3041594" cy="2134114"/>
          </a:xfrm>
          <a:prstGeom prst="rect">
            <a:avLst/>
          </a:prstGeom>
        </p:spPr>
      </p:pic>
    </p:spTree>
    <p:extLst>
      <p:ext uri="{BB962C8B-B14F-4D97-AF65-F5344CB8AC3E}">
        <p14:creationId xmlns:p14="http://schemas.microsoft.com/office/powerpoint/2010/main" val="762945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25159-FD82-0049-90F9-CF777328C3E4}"/>
              </a:ext>
            </a:extLst>
          </p:cNvPr>
          <p:cNvSpPr>
            <a:spLocks noGrp="1"/>
          </p:cNvSpPr>
          <p:nvPr>
            <p:ph type="title"/>
          </p:nvPr>
        </p:nvSpPr>
        <p:spPr>
          <a:solidFill>
            <a:srgbClr val="FF0000"/>
          </a:solidFill>
        </p:spPr>
        <p:txBody>
          <a:bodyPr>
            <a:normAutofit/>
          </a:bodyPr>
          <a:lstStyle/>
          <a:p>
            <a:pPr algn="ctr"/>
            <a:r>
              <a:rPr lang="en-US" sz="3200" b="1" i="1" dirty="0">
                <a:latin typeface="Helvetica" pitchFamily="2" charset="0"/>
              </a:rPr>
              <a:t>LIMAM20</a:t>
            </a:r>
            <a:br>
              <a:rPr lang="en-US" sz="3200" b="1" i="1" dirty="0">
                <a:latin typeface="Helvetica" pitchFamily="2" charset="0"/>
              </a:rPr>
            </a:br>
            <a:r>
              <a:rPr lang="en-US" sz="2400" b="1" i="1" dirty="0">
                <a:latin typeface="Helvetica" pitchFamily="2" charset="0"/>
              </a:rPr>
              <a:t>CONSULTING COMPANY</a:t>
            </a:r>
          </a:p>
        </p:txBody>
      </p:sp>
      <p:sp>
        <p:nvSpPr>
          <p:cNvPr id="3" name="Content Placeholder 2">
            <a:extLst>
              <a:ext uri="{FF2B5EF4-FFF2-40B4-BE49-F238E27FC236}">
                <a16:creationId xmlns:a16="http://schemas.microsoft.com/office/drawing/2014/main" id="{2EDA9902-F68A-B24B-9AB3-04255455A79B}"/>
              </a:ext>
            </a:extLst>
          </p:cNvPr>
          <p:cNvSpPr>
            <a:spLocks noGrp="1"/>
          </p:cNvSpPr>
          <p:nvPr>
            <p:ph idx="1"/>
          </p:nvPr>
        </p:nvSpPr>
        <p:spPr>
          <a:solidFill>
            <a:schemeClr val="accent5">
              <a:lumMod val="20000"/>
              <a:lumOff val="80000"/>
            </a:schemeClr>
          </a:solidFill>
        </p:spPr>
        <p:txBody>
          <a:bodyPr/>
          <a:lstStyle/>
          <a:p>
            <a:pPr marL="1371600" lvl="3" indent="0">
              <a:buNone/>
            </a:pPr>
            <a:endParaRPr lang="en-GB" sz="2800" b="1" dirty="0">
              <a:latin typeface="Helvetica" pitchFamily="2" charset="0"/>
              <a:cs typeface="Kailasa" panose="02000500000000020004" pitchFamily="2" charset="0"/>
            </a:endParaRPr>
          </a:p>
          <a:p>
            <a:pPr marL="1371600" lvl="3" indent="0">
              <a:buNone/>
            </a:pPr>
            <a:endParaRPr lang="en-GB" sz="2800" b="1" dirty="0">
              <a:latin typeface="Helvetica" pitchFamily="2" charset="0"/>
              <a:cs typeface="Kailasa" panose="02000500000000020004" pitchFamily="2" charset="0"/>
            </a:endParaRPr>
          </a:p>
          <a:p>
            <a:pPr marL="1371600" lvl="3" indent="0">
              <a:buNone/>
            </a:pPr>
            <a:r>
              <a:rPr lang="en-GB" sz="2800" b="1" dirty="0">
                <a:latin typeface="Helvetica" pitchFamily="2" charset="0"/>
                <a:cs typeface="Kailasa" panose="02000500000000020004" pitchFamily="2" charset="0"/>
              </a:rPr>
              <a:t>LAMAMA </a:t>
            </a:r>
            <a:r>
              <a:rPr lang="en-GB" sz="2800" dirty="0">
                <a:latin typeface="Helvetica" pitchFamily="2" charset="0"/>
                <a:cs typeface="Kailasa" panose="02000500000000020004" pitchFamily="2" charset="0"/>
              </a:rPr>
              <a:t>- </a:t>
            </a:r>
            <a:r>
              <a:rPr lang="en-GB" sz="2800" i="1" dirty="0">
                <a:latin typeface="Helvetica" pitchFamily="2" charset="0"/>
                <a:cs typeface="Kailasa" panose="02000500000000020004" pitchFamily="2" charset="0"/>
              </a:rPr>
              <a:t>Benefits of team working</a:t>
            </a:r>
            <a:r>
              <a:rPr lang="en-GB" sz="2800" dirty="0">
                <a:latin typeface="Helvetica" pitchFamily="2" charset="0"/>
                <a:cs typeface="Kailasa" panose="02000500000000020004" pitchFamily="2" charset="0"/>
              </a:rPr>
              <a:t>;</a:t>
            </a:r>
          </a:p>
          <a:p>
            <a:pPr marL="1371600" lvl="3" indent="0">
              <a:buNone/>
            </a:pPr>
            <a:r>
              <a:rPr lang="en-GB" sz="2800" b="1" dirty="0">
                <a:latin typeface="Helvetica" pitchFamily="2" charset="0"/>
                <a:cs typeface="Kailasa" panose="02000500000000020004" pitchFamily="2" charset="0"/>
              </a:rPr>
              <a:t>ADRIANA </a:t>
            </a:r>
            <a:r>
              <a:rPr lang="en-GB" sz="2800" dirty="0">
                <a:latin typeface="Helvetica" pitchFamily="2" charset="0"/>
                <a:cs typeface="Kailasa" panose="02000500000000020004" pitchFamily="2" charset="0"/>
              </a:rPr>
              <a:t>- </a:t>
            </a:r>
            <a:r>
              <a:rPr lang="en-GB" sz="2800" i="1" dirty="0">
                <a:latin typeface="Helvetica" pitchFamily="2" charset="0"/>
                <a:cs typeface="Kailasa" panose="02000500000000020004" pitchFamily="2" charset="0"/>
              </a:rPr>
              <a:t>Stages of team development</a:t>
            </a:r>
            <a:r>
              <a:rPr lang="en-GB" sz="2800" dirty="0">
                <a:latin typeface="Helvetica" pitchFamily="2" charset="0"/>
                <a:cs typeface="Kailasa" panose="02000500000000020004" pitchFamily="2" charset="0"/>
              </a:rPr>
              <a:t>;</a:t>
            </a:r>
          </a:p>
          <a:p>
            <a:pPr marL="1371600" lvl="3" indent="0">
              <a:buNone/>
            </a:pPr>
            <a:r>
              <a:rPr lang="en-GB" sz="2800" b="1" dirty="0">
                <a:latin typeface="Helvetica" pitchFamily="2" charset="0"/>
                <a:cs typeface="Kailasa" panose="02000500000000020004" pitchFamily="2" charset="0"/>
              </a:rPr>
              <a:t>IDIA </a:t>
            </a:r>
            <a:r>
              <a:rPr lang="en-GB" sz="2800" dirty="0">
                <a:latin typeface="Helvetica" pitchFamily="2" charset="0"/>
                <a:cs typeface="Kailasa" panose="02000500000000020004" pitchFamily="2" charset="0"/>
              </a:rPr>
              <a:t>- </a:t>
            </a:r>
            <a:r>
              <a:rPr lang="en-GB" sz="2800" i="1" dirty="0">
                <a:latin typeface="Helvetica" pitchFamily="2" charset="0"/>
                <a:cs typeface="Kailasa" panose="02000500000000020004" pitchFamily="2" charset="0"/>
              </a:rPr>
              <a:t>Team roles;</a:t>
            </a:r>
          </a:p>
          <a:p>
            <a:pPr marL="1371600" lvl="3" indent="0">
              <a:buNone/>
            </a:pPr>
            <a:r>
              <a:rPr lang="en-GB" sz="2800" b="1" dirty="0">
                <a:latin typeface="Helvetica" pitchFamily="2" charset="0"/>
                <a:cs typeface="Kailasa" panose="02000500000000020004" pitchFamily="2" charset="0"/>
              </a:rPr>
              <a:t>MARIYA </a:t>
            </a:r>
            <a:r>
              <a:rPr lang="en-GB" sz="2800" dirty="0">
                <a:latin typeface="Helvetica" pitchFamily="2" charset="0"/>
                <a:cs typeface="Kailasa" panose="02000500000000020004" pitchFamily="2" charset="0"/>
              </a:rPr>
              <a:t>- </a:t>
            </a:r>
            <a:r>
              <a:rPr lang="en-GB" sz="2800" i="1" dirty="0">
                <a:latin typeface="Helvetica" pitchFamily="2" charset="0"/>
                <a:cs typeface="Kailasa" panose="02000500000000020004" pitchFamily="2" charset="0"/>
              </a:rPr>
              <a:t>Managing conflict</a:t>
            </a:r>
            <a:r>
              <a:rPr lang="en-GB" sz="2800" dirty="0">
                <a:latin typeface="Helvetica" pitchFamily="2" charset="0"/>
                <a:cs typeface="Kailasa" panose="02000500000000020004" pitchFamily="2" charset="0"/>
              </a:rPr>
              <a:t>;</a:t>
            </a:r>
          </a:p>
          <a:p>
            <a:pPr marL="1371600" lvl="3" indent="0">
              <a:buNone/>
            </a:pPr>
            <a:r>
              <a:rPr lang="en-GB" sz="2800" b="1" dirty="0">
                <a:latin typeface="Helvetica" pitchFamily="2" charset="0"/>
                <a:cs typeface="Kailasa" panose="02000500000000020004" pitchFamily="2" charset="0"/>
              </a:rPr>
              <a:t>MALINKA </a:t>
            </a:r>
            <a:r>
              <a:rPr lang="en-GB" sz="2800" dirty="0">
                <a:latin typeface="Helvetica" pitchFamily="2" charset="0"/>
                <a:cs typeface="Kailasa" panose="02000500000000020004" pitchFamily="2" charset="0"/>
              </a:rPr>
              <a:t>- </a:t>
            </a:r>
            <a:r>
              <a:rPr lang="en-GB" sz="2800" i="1" dirty="0">
                <a:latin typeface="Helvetica" pitchFamily="2" charset="0"/>
                <a:cs typeface="Kailasa" panose="02000500000000020004" pitchFamily="2" charset="0"/>
              </a:rPr>
              <a:t>Successful team development</a:t>
            </a:r>
            <a:r>
              <a:rPr lang="en-GB" sz="2800" dirty="0">
                <a:latin typeface="Helvetica" pitchFamily="2" charset="0"/>
                <a:cs typeface="Kailasa" panose="02000500000000020004" pitchFamily="2" charset="0"/>
              </a:rPr>
              <a:t>.</a:t>
            </a:r>
            <a:br>
              <a:rPr lang="en-GB" sz="2800" dirty="0"/>
            </a:br>
            <a:endParaRPr lang="en-US" sz="2800" b="1" dirty="0">
              <a:latin typeface="Helvetica" pitchFamily="2" charset="0"/>
            </a:endParaRPr>
          </a:p>
        </p:txBody>
      </p:sp>
      <p:pic>
        <p:nvPicPr>
          <p:cNvPr id="4" name="Picture 3">
            <a:extLst>
              <a:ext uri="{FF2B5EF4-FFF2-40B4-BE49-F238E27FC236}">
                <a16:creationId xmlns:a16="http://schemas.microsoft.com/office/drawing/2014/main" id="{5F76C19D-52C2-4F49-BB8C-72BF97D8E18C}"/>
              </a:ext>
            </a:extLst>
          </p:cNvPr>
          <p:cNvPicPr>
            <a:picLocks noChangeAspect="1"/>
          </p:cNvPicPr>
          <p:nvPr/>
        </p:nvPicPr>
        <p:blipFill>
          <a:blip r:embed="rId3"/>
          <a:stretch>
            <a:fillRect/>
          </a:stretch>
        </p:blipFill>
        <p:spPr>
          <a:xfrm>
            <a:off x="9410700" y="510639"/>
            <a:ext cx="1808862" cy="983200"/>
          </a:xfrm>
          <a:prstGeom prst="rect">
            <a:avLst/>
          </a:prstGeom>
        </p:spPr>
      </p:pic>
    </p:spTree>
    <p:extLst>
      <p:ext uri="{BB962C8B-B14F-4D97-AF65-F5344CB8AC3E}">
        <p14:creationId xmlns:p14="http://schemas.microsoft.com/office/powerpoint/2010/main" val="5082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25159-FD82-0049-90F9-CF777328C3E4}"/>
              </a:ext>
            </a:extLst>
          </p:cNvPr>
          <p:cNvSpPr>
            <a:spLocks noGrp="1"/>
          </p:cNvSpPr>
          <p:nvPr>
            <p:ph type="title"/>
          </p:nvPr>
        </p:nvSpPr>
        <p:spPr>
          <a:solidFill>
            <a:srgbClr val="FF0000"/>
          </a:solidFill>
        </p:spPr>
        <p:txBody>
          <a:bodyPr>
            <a:normAutofit/>
          </a:bodyPr>
          <a:lstStyle/>
          <a:p>
            <a:pPr algn="ctr"/>
            <a:r>
              <a:rPr lang="en-US" sz="3200" b="1" i="1" dirty="0">
                <a:latin typeface="Helvetica" pitchFamily="2" charset="0"/>
              </a:rPr>
              <a:t>BENEFICIARY COMPANY  </a:t>
            </a:r>
          </a:p>
        </p:txBody>
      </p:sp>
      <p:sp>
        <p:nvSpPr>
          <p:cNvPr id="3" name="Content Placeholder 2">
            <a:extLst>
              <a:ext uri="{FF2B5EF4-FFF2-40B4-BE49-F238E27FC236}">
                <a16:creationId xmlns:a16="http://schemas.microsoft.com/office/drawing/2014/main" id="{2EDA9902-F68A-B24B-9AB3-04255455A79B}"/>
              </a:ext>
            </a:extLst>
          </p:cNvPr>
          <p:cNvSpPr>
            <a:spLocks noGrp="1"/>
          </p:cNvSpPr>
          <p:nvPr>
            <p:ph idx="1"/>
          </p:nvPr>
        </p:nvSpPr>
        <p:spPr>
          <a:xfrm>
            <a:off x="838200" y="2148352"/>
            <a:ext cx="10515600" cy="4351338"/>
          </a:xfrm>
          <a:solidFill>
            <a:schemeClr val="accent5">
              <a:lumMod val="20000"/>
              <a:lumOff val="80000"/>
            </a:schemeClr>
          </a:solidFill>
        </p:spPr>
        <p:txBody>
          <a:bodyPr>
            <a:normAutofit/>
          </a:bodyPr>
          <a:lstStyle/>
          <a:p>
            <a:pPr marL="0" indent="0" algn="ctr">
              <a:buNone/>
            </a:pPr>
            <a:endParaRPr lang="en-US" sz="3200" b="1" dirty="0">
              <a:latin typeface="Helvetica" pitchFamily="2" charset="0"/>
            </a:endParaRPr>
          </a:p>
          <a:p>
            <a:pPr marL="0" indent="0" algn="ctr">
              <a:buNone/>
            </a:pPr>
            <a:r>
              <a:rPr lang="en-US" sz="3200" b="1" dirty="0">
                <a:latin typeface="Helvetica" pitchFamily="2" charset="0"/>
              </a:rPr>
              <a:t>RED CROSS UK</a:t>
            </a:r>
          </a:p>
          <a:p>
            <a:pPr marL="0" indent="0" algn="ctr">
              <a:buNone/>
            </a:pPr>
            <a:endParaRPr lang="en-US" sz="2000" b="1" dirty="0">
              <a:latin typeface="Helvetica" pitchFamily="2" charset="0"/>
            </a:endParaRPr>
          </a:p>
          <a:p>
            <a:pPr marL="0" indent="0" algn="ctr">
              <a:buNone/>
            </a:pPr>
            <a:r>
              <a:rPr lang="en-US" sz="3200" b="1" dirty="0">
                <a:latin typeface="Helvetica" pitchFamily="2" charset="0"/>
              </a:rPr>
              <a:t>OPERATIONAL TEAM OF SEVEN VOLUNTEERS </a:t>
            </a:r>
          </a:p>
          <a:p>
            <a:pPr marL="0" indent="0" algn="ctr">
              <a:buNone/>
            </a:pPr>
            <a:endParaRPr lang="en-US" sz="3200" b="1" dirty="0">
              <a:latin typeface="Helvetica" pitchFamily="2" charset="0"/>
            </a:endParaRPr>
          </a:p>
          <a:p>
            <a:pPr marL="0" indent="0" algn="ctr">
              <a:buNone/>
            </a:pPr>
            <a:r>
              <a:rPr lang="en-US" sz="3200" b="1" dirty="0">
                <a:latin typeface="Helvetica" pitchFamily="2" charset="0"/>
              </a:rPr>
              <a:t>HELPING WITH LONLINESS</a:t>
            </a:r>
          </a:p>
        </p:txBody>
      </p:sp>
      <p:pic>
        <p:nvPicPr>
          <p:cNvPr id="4" name="Picture 3">
            <a:extLst>
              <a:ext uri="{FF2B5EF4-FFF2-40B4-BE49-F238E27FC236}">
                <a16:creationId xmlns:a16="http://schemas.microsoft.com/office/drawing/2014/main" id="{5F76C19D-52C2-4F49-BB8C-72BF97D8E18C}"/>
              </a:ext>
            </a:extLst>
          </p:cNvPr>
          <p:cNvPicPr>
            <a:picLocks noChangeAspect="1"/>
          </p:cNvPicPr>
          <p:nvPr/>
        </p:nvPicPr>
        <p:blipFill>
          <a:blip r:embed="rId3"/>
          <a:stretch>
            <a:fillRect/>
          </a:stretch>
        </p:blipFill>
        <p:spPr>
          <a:xfrm>
            <a:off x="9410700" y="510639"/>
            <a:ext cx="1808862" cy="983200"/>
          </a:xfrm>
          <a:prstGeom prst="rect">
            <a:avLst/>
          </a:prstGeom>
        </p:spPr>
      </p:pic>
    </p:spTree>
    <p:extLst>
      <p:ext uri="{BB962C8B-B14F-4D97-AF65-F5344CB8AC3E}">
        <p14:creationId xmlns:p14="http://schemas.microsoft.com/office/powerpoint/2010/main" val="982917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25159-FD82-0049-90F9-CF777328C3E4}"/>
              </a:ext>
            </a:extLst>
          </p:cNvPr>
          <p:cNvSpPr>
            <a:spLocks noGrp="1"/>
          </p:cNvSpPr>
          <p:nvPr>
            <p:ph type="title"/>
          </p:nvPr>
        </p:nvSpPr>
        <p:spPr>
          <a:solidFill>
            <a:srgbClr val="FF0000"/>
          </a:solidFill>
        </p:spPr>
        <p:txBody>
          <a:bodyPr>
            <a:normAutofit/>
          </a:bodyPr>
          <a:lstStyle/>
          <a:p>
            <a:pPr algn="ctr"/>
            <a:r>
              <a:rPr lang="en-US" sz="3200" b="1" i="1" dirty="0">
                <a:latin typeface="Helvetica" pitchFamily="2" charset="0"/>
              </a:rPr>
              <a:t>BENEFIT OF TEAM WORKING</a:t>
            </a:r>
            <a:br>
              <a:rPr lang="en-US" sz="3200" b="1" i="1" dirty="0">
                <a:latin typeface="Helvetica" pitchFamily="2" charset="0"/>
              </a:rPr>
            </a:br>
            <a:r>
              <a:rPr lang="en-GB" sz="2400" b="1" i="1" dirty="0">
                <a:latin typeface="Helvetica" pitchFamily="2" charset="0"/>
                <a:cs typeface="Kailasa" panose="02000500000000020004" pitchFamily="2" charset="0"/>
              </a:rPr>
              <a:t>LAMAMA LATELABWE - 1909404</a:t>
            </a:r>
            <a:endParaRPr lang="en-US" sz="2400" b="1" i="1" dirty="0">
              <a:latin typeface="Helvetica" pitchFamily="2" charset="0"/>
            </a:endParaRPr>
          </a:p>
        </p:txBody>
      </p:sp>
      <p:sp>
        <p:nvSpPr>
          <p:cNvPr id="3" name="Content Placeholder 2">
            <a:extLst>
              <a:ext uri="{FF2B5EF4-FFF2-40B4-BE49-F238E27FC236}">
                <a16:creationId xmlns:a16="http://schemas.microsoft.com/office/drawing/2014/main" id="{2EDA9902-F68A-B24B-9AB3-04255455A79B}"/>
              </a:ext>
            </a:extLst>
          </p:cNvPr>
          <p:cNvSpPr>
            <a:spLocks noGrp="1"/>
          </p:cNvSpPr>
          <p:nvPr>
            <p:ph idx="1"/>
          </p:nvPr>
        </p:nvSpPr>
        <p:spPr>
          <a:xfrm>
            <a:off x="838200" y="1869167"/>
            <a:ext cx="10515600" cy="4351338"/>
          </a:xfrm>
          <a:solidFill>
            <a:schemeClr val="accent5">
              <a:lumMod val="20000"/>
              <a:lumOff val="80000"/>
            </a:schemeClr>
          </a:solidFill>
        </p:spPr>
        <p:txBody>
          <a:bodyPr>
            <a:normAutofit/>
          </a:bodyPr>
          <a:lstStyle/>
          <a:p>
            <a:pPr marL="0" indent="0" algn="just">
              <a:buNone/>
            </a:pPr>
            <a:endParaRPr lang="en-GB" dirty="0">
              <a:latin typeface="Helvetica" pitchFamily="2" charset="0"/>
            </a:endParaRPr>
          </a:p>
          <a:p>
            <a:pPr lvl="1" algn="just">
              <a:buFont typeface="Wingdings" pitchFamily="2" charset="2"/>
              <a:buChar char="v"/>
            </a:pPr>
            <a:r>
              <a:rPr lang="en-GB" sz="3200" b="1" dirty="0">
                <a:latin typeface="Helvetica" pitchFamily="2" charset="0"/>
              </a:rPr>
              <a:t> IDEA GENERATION</a:t>
            </a:r>
          </a:p>
          <a:p>
            <a:pPr marL="457200" lvl="1" indent="0" algn="just">
              <a:buNone/>
            </a:pPr>
            <a:endParaRPr lang="en-GB" sz="3200" b="1" dirty="0">
              <a:latin typeface="Helvetica" pitchFamily="2" charset="0"/>
            </a:endParaRPr>
          </a:p>
          <a:p>
            <a:pPr lvl="1" algn="just">
              <a:buFont typeface="Wingdings" pitchFamily="2" charset="2"/>
              <a:buChar char="v"/>
            </a:pPr>
            <a:r>
              <a:rPr lang="en-GB" sz="3200" b="1" dirty="0">
                <a:latin typeface="Helvetica" pitchFamily="2" charset="0"/>
              </a:rPr>
              <a:t> SHARE THE WORKLOAD</a:t>
            </a:r>
          </a:p>
          <a:p>
            <a:pPr marL="457200" lvl="1" indent="0" algn="just">
              <a:buNone/>
            </a:pPr>
            <a:endParaRPr lang="en-GB" sz="3200" b="1" dirty="0">
              <a:latin typeface="Helvetica" pitchFamily="2" charset="0"/>
            </a:endParaRPr>
          </a:p>
          <a:p>
            <a:pPr lvl="1" algn="just">
              <a:buFont typeface="Wingdings" pitchFamily="2" charset="2"/>
              <a:buChar char="v"/>
            </a:pPr>
            <a:r>
              <a:rPr lang="en-GB" sz="3200" b="1" dirty="0">
                <a:latin typeface="Helvetica" pitchFamily="2" charset="0"/>
              </a:rPr>
              <a:t> MAKES WORK MORE FUN</a:t>
            </a:r>
          </a:p>
          <a:p>
            <a:pPr marL="457200" lvl="1" indent="0" algn="just">
              <a:buNone/>
            </a:pPr>
            <a:endParaRPr lang="en-GB" sz="3200" b="1" dirty="0">
              <a:latin typeface="Helvetica" pitchFamily="2" charset="0"/>
            </a:endParaRPr>
          </a:p>
          <a:p>
            <a:pPr lvl="1" algn="just">
              <a:buFont typeface="Wingdings" pitchFamily="2" charset="2"/>
              <a:buChar char="v"/>
            </a:pPr>
            <a:r>
              <a:rPr lang="en-GB" sz="3200" b="1" dirty="0">
                <a:latin typeface="Helvetica" pitchFamily="2" charset="0"/>
              </a:rPr>
              <a:t> STRONG WORK ETHIC AND TEAM SPIRIT</a:t>
            </a:r>
          </a:p>
          <a:p>
            <a:pPr marL="0" indent="0">
              <a:buNone/>
            </a:pPr>
            <a:endParaRPr lang="en-US" dirty="0">
              <a:latin typeface="Helvetica" pitchFamily="2" charset="0"/>
            </a:endParaRPr>
          </a:p>
        </p:txBody>
      </p:sp>
      <p:pic>
        <p:nvPicPr>
          <p:cNvPr id="4" name="Picture 3">
            <a:extLst>
              <a:ext uri="{FF2B5EF4-FFF2-40B4-BE49-F238E27FC236}">
                <a16:creationId xmlns:a16="http://schemas.microsoft.com/office/drawing/2014/main" id="{5F76C19D-52C2-4F49-BB8C-72BF97D8E18C}"/>
              </a:ext>
            </a:extLst>
          </p:cNvPr>
          <p:cNvPicPr>
            <a:picLocks noChangeAspect="1"/>
          </p:cNvPicPr>
          <p:nvPr/>
        </p:nvPicPr>
        <p:blipFill>
          <a:blip r:embed="rId3"/>
          <a:stretch>
            <a:fillRect/>
          </a:stretch>
        </p:blipFill>
        <p:spPr>
          <a:xfrm>
            <a:off x="9717741" y="510639"/>
            <a:ext cx="1501820" cy="983200"/>
          </a:xfrm>
          <a:prstGeom prst="rect">
            <a:avLst/>
          </a:prstGeom>
        </p:spPr>
      </p:pic>
    </p:spTree>
    <p:extLst>
      <p:ext uri="{BB962C8B-B14F-4D97-AF65-F5344CB8AC3E}">
        <p14:creationId xmlns:p14="http://schemas.microsoft.com/office/powerpoint/2010/main" val="1776544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AF48D-8885-9E41-9506-90107BB0597E}"/>
              </a:ext>
            </a:extLst>
          </p:cNvPr>
          <p:cNvSpPr>
            <a:spLocks noGrp="1"/>
          </p:cNvSpPr>
          <p:nvPr>
            <p:ph type="title"/>
          </p:nvPr>
        </p:nvSpPr>
        <p:spPr>
          <a:xfrm>
            <a:off x="838199" y="365125"/>
            <a:ext cx="10716491" cy="1325563"/>
          </a:xfrm>
          <a:solidFill>
            <a:srgbClr val="FF0000"/>
          </a:solidFill>
        </p:spPr>
        <p:txBody>
          <a:bodyPr>
            <a:noAutofit/>
          </a:bodyPr>
          <a:lstStyle/>
          <a:p>
            <a:pPr algn="ctr"/>
            <a:r>
              <a:rPr lang="en-US" sz="3200" b="1" i="1" dirty="0">
                <a:latin typeface="Helvetica" pitchFamily="2" charset="0"/>
              </a:rPr>
              <a:t>STAGE OF TEAM DEVELOPMENT</a:t>
            </a:r>
            <a:br>
              <a:rPr lang="en-US" sz="3200" b="1" i="1" dirty="0">
                <a:latin typeface="Helvetica" pitchFamily="2" charset="0"/>
              </a:rPr>
            </a:br>
            <a:r>
              <a:rPr lang="en-GB" sz="2400" b="1" i="1" dirty="0">
                <a:latin typeface="Helvetica" pitchFamily="2" charset="0"/>
                <a:cs typeface="Kailasa" panose="02000500000000020004" pitchFamily="2" charset="0"/>
              </a:rPr>
              <a:t>ADRIANA IVANOVA -1909640</a:t>
            </a:r>
            <a:endParaRPr lang="en-US" sz="2400" b="1" i="1" dirty="0">
              <a:latin typeface="Helvetica" pitchFamily="2" charset="0"/>
            </a:endParaRPr>
          </a:p>
        </p:txBody>
      </p:sp>
      <p:sp>
        <p:nvSpPr>
          <p:cNvPr id="6" name="Content Placeholder 5">
            <a:extLst>
              <a:ext uri="{FF2B5EF4-FFF2-40B4-BE49-F238E27FC236}">
                <a16:creationId xmlns:a16="http://schemas.microsoft.com/office/drawing/2014/main" id="{2D781AF6-D93C-444E-ADD3-6DB364AF05B1}"/>
              </a:ext>
            </a:extLst>
          </p:cNvPr>
          <p:cNvSpPr>
            <a:spLocks noGrp="1"/>
          </p:cNvSpPr>
          <p:nvPr>
            <p:ph idx="1"/>
          </p:nvPr>
        </p:nvSpPr>
        <p:spPr>
          <a:xfrm>
            <a:off x="838200" y="1825625"/>
            <a:ext cx="10716490" cy="4351338"/>
          </a:xfrm>
          <a:solidFill>
            <a:schemeClr val="accent5">
              <a:lumMod val="20000"/>
              <a:lumOff val="80000"/>
            </a:schemeClr>
          </a:solidFill>
        </p:spPr>
        <p:txBody>
          <a:bodyPr>
            <a:normAutofit fontScale="85000" lnSpcReduction="10000"/>
          </a:bodyPr>
          <a:lstStyle/>
          <a:p>
            <a:pPr marL="914400" lvl="2" indent="0" algn="ctr">
              <a:lnSpc>
                <a:spcPct val="120000"/>
              </a:lnSpc>
              <a:spcAft>
                <a:spcPts val="600"/>
              </a:spcAft>
              <a:buNone/>
            </a:pPr>
            <a:r>
              <a:rPr lang="en-GB" sz="3800" b="1" dirty="0">
                <a:latin typeface="Helvetica" pitchFamily="2" charset="0"/>
              </a:rPr>
              <a:t>TUCKMAN’s MODEL (1965)</a:t>
            </a:r>
          </a:p>
          <a:p>
            <a:pPr>
              <a:lnSpc>
                <a:spcPct val="120000"/>
              </a:lnSpc>
              <a:buFont typeface="Wingdings" pitchFamily="2" charset="2"/>
              <a:buChar char="v"/>
            </a:pPr>
            <a:r>
              <a:rPr lang="en-GB" sz="3800" b="1" dirty="0">
                <a:latin typeface="Helvetica" pitchFamily="2" charset="0"/>
              </a:rPr>
              <a:t> FORMING</a:t>
            </a:r>
          </a:p>
          <a:p>
            <a:pPr marL="457200" lvl="1" indent="0">
              <a:lnSpc>
                <a:spcPct val="120000"/>
              </a:lnSpc>
              <a:buNone/>
            </a:pPr>
            <a:r>
              <a:rPr lang="en-GB" sz="3800" b="1" dirty="0">
                <a:latin typeface="Helvetica" pitchFamily="2" charset="0"/>
              </a:rPr>
              <a:t>	feeling out others; confusion</a:t>
            </a:r>
            <a:r>
              <a:rPr lang="en-GB" sz="3800" dirty="0">
                <a:latin typeface="Helvetica" pitchFamily="2" charset="0"/>
              </a:rPr>
              <a:t>; </a:t>
            </a:r>
            <a:r>
              <a:rPr lang="en-GB" sz="3800" b="1" dirty="0">
                <a:latin typeface="Helvetica" pitchFamily="2" charset="0"/>
              </a:rPr>
              <a:t>establishing rules</a:t>
            </a:r>
            <a:endParaRPr lang="en-GB" sz="3800" dirty="0">
              <a:latin typeface="Helvetica" pitchFamily="2" charset="0"/>
            </a:endParaRPr>
          </a:p>
          <a:p>
            <a:pPr lvl="2">
              <a:lnSpc>
                <a:spcPct val="120000"/>
              </a:lnSpc>
              <a:buFont typeface="Wingdings" pitchFamily="2" charset="2"/>
              <a:buChar char="v"/>
            </a:pPr>
            <a:endParaRPr lang="en-GB" sz="3800" b="1" dirty="0">
              <a:latin typeface="Helvetica" pitchFamily="2" charset="0"/>
            </a:endParaRPr>
          </a:p>
          <a:p>
            <a:pPr>
              <a:lnSpc>
                <a:spcPct val="120000"/>
              </a:lnSpc>
              <a:buFont typeface="Wingdings" pitchFamily="2" charset="2"/>
              <a:buChar char="v"/>
            </a:pPr>
            <a:r>
              <a:rPr lang="en-GB" sz="3800" b="1" dirty="0">
                <a:latin typeface="Helvetica" pitchFamily="2" charset="0"/>
              </a:rPr>
              <a:t> STORMING</a:t>
            </a:r>
            <a:r>
              <a:rPr lang="en-GB" sz="3800" dirty="0">
                <a:latin typeface="Helvetica" pitchFamily="2" charset="0"/>
              </a:rPr>
              <a:t> </a:t>
            </a:r>
          </a:p>
          <a:p>
            <a:pPr marL="457200" lvl="1" indent="0">
              <a:lnSpc>
                <a:spcPct val="120000"/>
              </a:lnSpc>
              <a:buNone/>
            </a:pPr>
            <a:r>
              <a:rPr lang="en-GB" sz="3800" b="1" dirty="0">
                <a:latin typeface="Helvetica" pitchFamily="2" charset="0"/>
              </a:rPr>
              <a:t>	disagreement</a:t>
            </a:r>
            <a:r>
              <a:rPr lang="en-GB" sz="3800" dirty="0">
                <a:latin typeface="Helvetica" pitchFamily="2" charset="0"/>
              </a:rPr>
              <a:t>; </a:t>
            </a:r>
            <a:r>
              <a:rPr lang="en-GB" sz="3800" b="1" dirty="0">
                <a:latin typeface="Helvetica" pitchFamily="2" charset="0"/>
              </a:rPr>
              <a:t>struggle for leadership</a:t>
            </a:r>
            <a:r>
              <a:rPr lang="en-GB" sz="3800" dirty="0">
                <a:latin typeface="Helvetica" pitchFamily="2" charset="0"/>
              </a:rPr>
              <a:t>; </a:t>
            </a:r>
            <a:r>
              <a:rPr lang="en-GB" sz="3800" b="1" dirty="0">
                <a:latin typeface="Helvetica" pitchFamily="2" charset="0"/>
              </a:rPr>
              <a:t>tension</a:t>
            </a:r>
            <a:endParaRPr lang="en-GB" sz="3800" dirty="0">
              <a:latin typeface="Helvetica" pitchFamily="2" charset="0"/>
            </a:endParaRPr>
          </a:p>
          <a:p>
            <a:pPr marL="0" indent="0">
              <a:buNone/>
            </a:pPr>
            <a:endParaRPr lang="en-US" dirty="0">
              <a:latin typeface="Helvetica" pitchFamily="2" charset="0"/>
            </a:endParaRPr>
          </a:p>
        </p:txBody>
      </p:sp>
      <p:pic>
        <p:nvPicPr>
          <p:cNvPr id="7" name="Picture 6">
            <a:extLst>
              <a:ext uri="{FF2B5EF4-FFF2-40B4-BE49-F238E27FC236}">
                <a16:creationId xmlns:a16="http://schemas.microsoft.com/office/drawing/2014/main" id="{2F9EF54B-641E-8741-8798-5B33DF8954FA}"/>
              </a:ext>
            </a:extLst>
          </p:cNvPr>
          <p:cNvPicPr>
            <a:picLocks noChangeAspect="1"/>
          </p:cNvPicPr>
          <p:nvPr/>
        </p:nvPicPr>
        <p:blipFill>
          <a:blip r:embed="rId3"/>
          <a:stretch>
            <a:fillRect/>
          </a:stretch>
        </p:blipFill>
        <p:spPr>
          <a:xfrm>
            <a:off x="9642764" y="463549"/>
            <a:ext cx="1711036" cy="1128714"/>
          </a:xfrm>
          <a:prstGeom prst="rect">
            <a:avLst/>
          </a:prstGeom>
        </p:spPr>
      </p:pic>
    </p:spTree>
    <p:extLst>
      <p:ext uri="{BB962C8B-B14F-4D97-AF65-F5344CB8AC3E}">
        <p14:creationId xmlns:p14="http://schemas.microsoft.com/office/powerpoint/2010/main" val="2740175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AF48D-8885-9E41-9506-90107BB0597E}"/>
              </a:ext>
            </a:extLst>
          </p:cNvPr>
          <p:cNvSpPr>
            <a:spLocks noGrp="1"/>
          </p:cNvSpPr>
          <p:nvPr>
            <p:ph type="title"/>
          </p:nvPr>
        </p:nvSpPr>
        <p:spPr>
          <a:xfrm>
            <a:off x="838200" y="365125"/>
            <a:ext cx="10657114" cy="1325563"/>
          </a:xfrm>
          <a:solidFill>
            <a:srgbClr val="FF0000"/>
          </a:solidFill>
        </p:spPr>
        <p:txBody>
          <a:bodyPr>
            <a:normAutofit/>
          </a:bodyPr>
          <a:lstStyle/>
          <a:p>
            <a:pPr algn="ctr"/>
            <a:r>
              <a:rPr lang="en-US" sz="3200" b="1" i="1" dirty="0">
                <a:latin typeface="Helvetica" pitchFamily="2" charset="0"/>
              </a:rPr>
              <a:t>STAGE OF TEAM DEVELOPMENT</a:t>
            </a:r>
            <a:br>
              <a:rPr lang="en-US" sz="3200" b="1" i="1" dirty="0">
                <a:latin typeface="Helvetica" pitchFamily="2" charset="0"/>
              </a:rPr>
            </a:br>
            <a:r>
              <a:rPr lang="en-GB" sz="2400" b="1" i="1" dirty="0">
                <a:latin typeface="Helvetica" pitchFamily="2" charset="0"/>
                <a:cs typeface="Kailasa" panose="02000500000000020004" pitchFamily="2" charset="0"/>
              </a:rPr>
              <a:t>ADRIANA IVANOVA -1909640</a:t>
            </a:r>
            <a:endParaRPr lang="en-US" sz="2400" b="1" i="1" dirty="0">
              <a:latin typeface="Helvetica" pitchFamily="2" charset="0"/>
            </a:endParaRPr>
          </a:p>
        </p:txBody>
      </p:sp>
      <p:sp>
        <p:nvSpPr>
          <p:cNvPr id="6" name="Content Placeholder 5">
            <a:extLst>
              <a:ext uri="{FF2B5EF4-FFF2-40B4-BE49-F238E27FC236}">
                <a16:creationId xmlns:a16="http://schemas.microsoft.com/office/drawing/2014/main" id="{2D781AF6-D93C-444E-ADD3-6DB364AF05B1}"/>
              </a:ext>
            </a:extLst>
          </p:cNvPr>
          <p:cNvSpPr>
            <a:spLocks noGrp="1"/>
          </p:cNvSpPr>
          <p:nvPr>
            <p:ph idx="1"/>
          </p:nvPr>
        </p:nvSpPr>
        <p:spPr>
          <a:xfrm>
            <a:off x="838200" y="1789111"/>
            <a:ext cx="10657114" cy="4703763"/>
          </a:xfrm>
          <a:solidFill>
            <a:schemeClr val="accent5">
              <a:lumMod val="20000"/>
              <a:lumOff val="80000"/>
            </a:schemeClr>
          </a:solidFill>
        </p:spPr>
        <p:txBody>
          <a:bodyPr>
            <a:normAutofit/>
          </a:bodyPr>
          <a:lstStyle/>
          <a:p>
            <a:pPr marL="529200" indent="-457200" algn="just">
              <a:lnSpc>
                <a:spcPct val="150000"/>
              </a:lnSpc>
              <a:buFont typeface="Wingdings" pitchFamily="2" charset="2"/>
              <a:buChar char="v"/>
            </a:pPr>
            <a:r>
              <a:rPr lang="en-GB" sz="3200" b="1" dirty="0">
                <a:latin typeface="Helvetica" pitchFamily="2" charset="0"/>
              </a:rPr>
              <a:t>NORMING</a:t>
            </a:r>
            <a:endParaRPr lang="en-GB" b="1" dirty="0">
              <a:latin typeface="Helvetica" pitchFamily="2" charset="0"/>
            </a:endParaRPr>
          </a:p>
          <a:p>
            <a:pPr marL="0" indent="0" algn="just">
              <a:buNone/>
            </a:pPr>
            <a:r>
              <a:rPr lang="en-GB" b="1" dirty="0">
                <a:latin typeface="Helvetica" pitchFamily="2" charset="0"/>
              </a:rPr>
              <a:t>	leadership  accepted; trust established; co-operation</a:t>
            </a:r>
          </a:p>
          <a:p>
            <a:pPr marL="0" lvl="0" indent="0" algn="just">
              <a:buNone/>
            </a:pPr>
            <a:endParaRPr lang="en-GB" dirty="0">
              <a:latin typeface="Helvetica" pitchFamily="2" charset="0"/>
            </a:endParaRPr>
          </a:p>
          <a:p>
            <a:pPr algn="just">
              <a:buFont typeface="Wingdings" pitchFamily="2" charset="2"/>
              <a:buChar char="v"/>
            </a:pPr>
            <a:r>
              <a:rPr lang="en-GB" sz="3200" b="1" dirty="0">
                <a:latin typeface="Helvetica" pitchFamily="2" charset="0"/>
              </a:rPr>
              <a:t> PERFORMING</a:t>
            </a:r>
          </a:p>
          <a:p>
            <a:pPr marL="0" indent="0" algn="just">
              <a:buNone/>
            </a:pPr>
            <a:r>
              <a:rPr lang="en-GB" b="1" dirty="0">
                <a:latin typeface="Helvetica" pitchFamily="2" charset="0"/>
              </a:rPr>
              <a:t>	flexible, task role; disillusion; successful performance</a:t>
            </a:r>
            <a:endParaRPr lang="en-GB" dirty="0">
              <a:latin typeface="Helvetica" pitchFamily="2" charset="0"/>
            </a:endParaRPr>
          </a:p>
          <a:p>
            <a:pPr marL="0" indent="0" algn="just">
              <a:buNone/>
            </a:pPr>
            <a:endParaRPr lang="en-GB" b="1" dirty="0">
              <a:latin typeface="Helvetica" pitchFamily="2" charset="0"/>
            </a:endParaRPr>
          </a:p>
          <a:p>
            <a:pPr algn="just">
              <a:buFont typeface="Wingdings" pitchFamily="2" charset="2"/>
              <a:buChar char="v"/>
            </a:pPr>
            <a:r>
              <a:rPr lang="en-GB" sz="3200" b="1" dirty="0">
                <a:latin typeface="Helvetica" pitchFamily="2" charset="0"/>
              </a:rPr>
              <a:t> ADJOURNUNG (1977)</a:t>
            </a:r>
            <a:endParaRPr lang="en-GB" sz="3200" dirty="0">
              <a:latin typeface="Helvetica" pitchFamily="2" charset="0"/>
            </a:endParaRPr>
          </a:p>
          <a:p>
            <a:pPr marL="0" lvl="0" indent="0" algn="just">
              <a:buNone/>
            </a:pPr>
            <a:r>
              <a:rPr lang="en-GB" b="1" dirty="0">
                <a:latin typeface="Helvetica" pitchFamily="2" charset="0"/>
              </a:rPr>
              <a:t>	positive feeling; self-evaluation; sadness</a:t>
            </a:r>
          </a:p>
          <a:p>
            <a:pPr marL="0" lvl="0" indent="0" algn="r">
              <a:buNone/>
            </a:pPr>
            <a:endParaRPr lang="en-GB" sz="2400" dirty="0">
              <a:latin typeface="Helvetica" pitchFamily="2" charset="0"/>
            </a:endParaRPr>
          </a:p>
        </p:txBody>
      </p:sp>
      <p:pic>
        <p:nvPicPr>
          <p:cNvPr id="7" name="Picture 6">
            <a:extLst>
              <a:ext uri="{FF2B5EF4-FFF2-40B4-BE49-F238E27FC236}">
                <a16:creationId xmlns:a16="http://schemas.microsoft.com/office/drawing/2014/main" id="{2F9EF54B-641E-8741-8798-5B33DF8954FA}"/>
              </a:ext>
            </a:extLst>
          </p:cNvPr>
          <p:cNvPicPr>
            <a:picLocks noChangeAspect="1"/>
          </p:cNvPicPr>
          <p:nvPr/>
        </p:nvPicPr>
        <p:blipFill>
          <a:blip r:embed="rId3"/>
          <a:stretch>
            <a:fillRect/>
          </a:stretch>
        </p:blipFill>
        <p:spPr>
          <a:xfrm>
            <a:off x="9619013" y="463549"/>
            <a:ext cx="1734787" cy="1128714"/>
          </a:xfrm>
          <a:prstGeom prst="rect">
            <a:avLst/>
          </a:prstGeom>
        </p:spPr>
      </p:pic>
    </p:spTree>
    <p:extLst>
      <p:ext uri="{BB962C8B-B14F-4D97-AF65-F5344CB8AC3E}">
        <p14:creationId xmlns:p14="http://schemas.microsoft.com/office/powerpoint/2010/main" val="3392624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A3F7-FE01-3E47-AC8D-ED8AFBDCAE67}"/>
              </a:ext>
            </a:extLst>
          </p:cNvPr>
          <p:cNvSpPr>
            <a:spLocks noGrp="1"/>
          </p:cNvSpPr>
          <p:nvPr>
            <p:ph type="title"/>
          </p:nvPr>
        </p:nvSpPr>
        <p:spPr>
          <a:solidFill>
            <a:srgbClr val="FF0000"/>
          </a:solidFill>
        </p:spPr>
        <p:txBody>
          <a:bodyPr>
            <a:normAutofit/>
          </a:bodyPr>
          <a:lstStyle/>
          <a:p>
            <a:pPr algn="ctr"/>
            <a:r>
              <a:rPr lang="en-US" sz="3200" b="1" i="1" dirty="0">
                <a:latin typeface="Helvetica" pitchFamily="2" charset="0"/>
              </a:rPr>
              <a:t>TEAM ROLES</a:t>
            </a:r>
            <a:br>
              <a:rPr lang="en-US" sz="3200" b="1" i="1" dirty="0">
                <a:latin typeface="Helvetica" pitchFamily="2" charset="0"/>
              </a:rPr>
            </a:br>
            <a:r>
              <a:rPr lang="en-GB" sz="2400" b="1" i="1" dirty="0">
                <a:latin typeface="Helvetica" pitchFamily="2" charset="0"/>
                <a:cs typeface="Kailasa" panose="02000500000000020004" pitchFamily="2" charset="0"/>
              </a:rPr>
              <a:t>IDIA BA - 1908758</a:t>
            </a:r>
            <a:endParaRPr lang="en-US" sz="2400" b="1" i="1" dirty="0">
              <a:latin typeface="Helvetica" pitchFamily="2" charset="0"/>
            </a:endParaRPr>
          </a:p>
        </p:txBody>
      </p:sp>
      <p:sp>
        <p:nvSpPr>
          <p:cNvPr id="3" name="Content Placeholder 2">
            <a:extLst>
              <a:ext uri="{FF2B5EF4-FFF2-40B4-BE49-F238E27FC236}">
                <a16:creationId xmlns:a16="http://schemas.microsoft.com/office/drawing/2014/main" id="{70F13CC8-362F-6F49-A0B6-00DC859F5EC6}"/>
              </a:ext>
            </a:extLst>
          </p:cNvPr>
          <p:cNvSpPr>
            <a:spLocks noGrp="1"/>
          </p:cNvSpPr>
          <p:nvPr>
            <p:ph idx="1"/>
          </p:nvPr>
        </p:nvSpPr>
        <p:spPr>
          <a:xfrm>
            <a:off x="838200" y="1869167"/>
            <a:ext cx="10515600" cy="4351338"/>
          </a:xfrm>
          <a:solidFill>
            <a:schemeClr val="accent5">
              <a:lumMod val="20000"/>
              <a:lumOff val="80000"/>
            </a:schemeClr>
          </a:solidFill>
        </p:spPr>
        <p:txBody>
          <a:bodyPr>
            <a:normAutofit fontScale="85000" lnSpcReduction="20000"/>
          </a:bodyPr>
          <a:lstStyle/>
          <a:p>
            <a:pPr marL="0" indent="0" algn="ctr">
              <a:lnSpc>
                <a:spcPct val="120000"/>
              </a:lnSpc>
              <a:buNone/>
            </a:pPr>
            <a:r>
              <a:rPr lang="en-GB" sz="3300" dirty="0">
                <a:latin typeface="Helvetica" pitchFamily="2" charset="0"/>
              </a:rPr>
              <a:t>Belbin’s research identified </a:t>
            </a:r>
            <a:r>
              <a:rPr lang="en-GB" sz="3300" b="1" dirty="0">
                <a:latin typeface="Helvetica" pitchFamily="2" charset="0"/>
              </a:rPr>
              <a:t>9 </a:t>
            </a:r>
            <a:r>
              <a:rPr lang="en-GB" sz="3300" dirty="0">
                <a:latin typeface="Helvetica" pitchFamily="2" charset="0"/>
              </a:rPr>
              <a:t>team roles based on personality:</a:t>
            </a:r>
          </a:p>
          <a:p>
            <a:pPr marL="0" indent="0" algn="ctr">
              <a:buNone/>
            </a:pPr>
            <a:endParaRPr lang="en-GB" dirty="0">
              <a:latin typeface="Helvetica" pitchFamily="2" charset="0"/>
            </a:endParaRPr>
          </a:p>
          <a:p>
            <a:pPr marL="742950" indent="-742950">
              <a:buFont typeface="+mj-lt"/>
              <a:buAutoNum type="arabicPeriod"/>
            </a:pPr>
            <a:r>
              <a:rPr lang="en-GB" b="1" dirty="0">
                <a:latin typeface="Helvetica" pitchFamily="2" charset="0"/>
              </a:rPr>
              <a:t>Resource Investigator </a:t>
            </a:r>
          </a:p>
          <a:p>
            <a:pPr marL="742950" indent="-742950">
              <a:buFont typeface="+mj-lt"/>
              <a:buAutoNum type="arabicPeriod"/>
            </a:pPr>
            <a:r>
              <a:rPr lang="en-GB" b="1" dirty="0" err="1">
                <a:latin typeface="Helvetica" pitchFamily="2" charset="0"/>
              </a:rPr>
              <a:t>Teamworker</a:t>
            </a:r>
            <a:endParaRPr lang="en-GB" b="1" dirty="0">
              <a:latin typeface="Helvetica" pitchFamily="2" charset="0"/>
            </a:endParaRPr>
          </a:p>
          <a:p>
            <a:pPr marL="742950" indent="-742950">
              <a:buFont typeface="+mj-lt"/>
              <a:buAutoNum type="arabicPeriod"/>
            </a:pPr>
            <a:r>
              <a:rPr lang="en-GB" b="1" dirty="0">
                <a:latin typeface="Helvetica" pitchFamily="2" charset="0"/>
              </a:rPr>
              <a:t>Co-ordinator</a:t>
            </a:r>
          </a:p>
          <a:p>
            <a:pPr marL="742950" indent="-742950">
              <a:buFont typeface="+mj-lt"/>
              <a:buAutoNum type="arabicPeriod"/>
            </a:pPr>
            <a:r>
              <a:rPr lang="en-GB" b="1" dirty="0">
                <a:latin typeface="Helvetica" pitchFamily="2" charset="0"/>
              </a:rPr>
              <a:t>Plant </a:t>
            </a:r>
          </a:p>
          <a:p>
            <a:pPr marL="742950" indent="-742950">
              <a:buFont typeface="+mj-lt"/>
              <a:buAutoNum type="arabicPeriod"/>
            </a:pPr>
            <a:r>
              <a:rPr lang="en-GB" b="1" dirty="0">
                <a:latin typeface="Helvetica" pitchFamily="2" charset="0"/>
              </a:rPr>
              <a:t>Monitor Evaluator </a:t>
            </a:r>
          </a:p>
          <a:p>
            <a:pPr marL="742950" indent="-742950">
              <a:buFont typeface="+mj-lt"/>
              <a:buAutoNum type="arabicPeriod"/>
            </a:pPr>
            <a:r>
              <a:rPr lang="en-GB" b="1" dirty="0">
                <a:latin typeface="Helvetica" pitchFamily="2" charset="0"/>
              </a:rPr>
              <a:t>Specialist</a:t>
            </a:r>
          </a:p>
          <a:p>
            <a:pPr marL="742950" indent="-742950">
              <a:buFont typeface="+mj-lt"/>
              <a:buAutoNum type="arabicPeriod"/>
            </a:pPr>
            <a:r>
              <a:rPr lang="en-GB" b="1" dirty="0">
                <a:latin typeface="Helvetica" pitchFamily="2" charset="0"/>
              </a:rPr>
              <a:t>Shaper</a:t>
            </a:r>
          </a:p>
          <a:p>
            <a:pPr marL="742950" indent="-742950">
              <a:buFont typeface="+mj-lt"/>
              <a:buAutoNum type="arabicPeriod"/>
            </a:pPr>
            <a:r>
              <a:rPr lang="en-GB" b="1" dirty="0">
                <a:latin typeface="Helvetica" pitchFamily="2" charset="0"/>
              </a:rPr>
              <a:t>Implementer </a:t>
            </a:r>
          </a:p>
          <a:p>
            <a:pPr marL="742950" indent="-742950">
              <a:buFont typeface="+mj-lt"/>
              <a:buAutoNum type="arabicPeriod"/>
            </a:pPr>
            <a:r>
              <a:rPr lang="en-GB" b="1" dirty="0">
                <a:latin typeface="Helvetica" pitchFamily="2" charset="0"/>
              </a:rPr>
              <a:t>Completer / Finisher </a:t>
            </a:r>
          </a:p>
          <a:p>
            <a:pPr marL="0" indent="0">
              <a:buNone/>
            </a:pPr>
            <a:endParaRPr lang="en-US" dirty="0">
              <a:latin typeface="Helvetica" pitchFamily="2" charset="0"/>
            </a:endParaRPr>
          </a:p>
        </p:txBody>
      </p:sp>
      <p:pic>
        <p:nvPicPr>
          <p:cNvPr id="4" name="Picture 3">
            <a:extLst>
              <a:ext uri="{FF2B5EF4-FFF2-40B4-BE49-F238E27FC236}">
                <a16:creationId xmlns:a16="http://schemas.microsoft.com/office/drawing/2014/main" id="{3F63A79E-0BDD-9B4B-BC13-19FF72A7A19F}"/>
              </a:ext>
            </a:extLst>
          </p:cNvPr>
          <p:cNvPicPr>
            <a:picLocks noChangeAspect="1"/>
          </p:cNvPicPr>
          <p:nvPr/>
        </p:nvPicPr>
        <p:blipFill>
          <a:blip r:embed="rId2"/>
          <a:stretch>
            <a:fillRect/>
          </a:stretch>
        </p:blipFill>
        <p:spPr>
          <a:xfrm>
            <a:off x="9381877" y="463549"/>
            <a:ext cx="1808862" cy="1128714"/>
          </a:xfrm>
          <a:prstGeom prst="rect">
            <a:avLst/>
          </a:prstGeom>
        </p:spPr>
      </p:pic>
      <p:sp>
        <p:nvSpPr>
          <p:cNvPr id="5" name="TextBox 4">
            <a:extLst>
              <a:ext uri="{FF2B5EF4-FFF2-40B4-BE49-F238E27FC236}">
                <a16:creationId xmlns:a16="http://schemas.microsoft.com/office/drawing/2014/main" id="{074C035F-8B49-6D47-B38C-101A1565AFC6}"/>
              </a:ext>
            </a:extLst>
          </p:cNvPr>
          <p:cNvSpPr txBox="1"/>
          <p:nvPr/>
        </p:nvSpPr>
        <p:spPr>
          <a:xfrm>
            <a:off x="5415148" y="5070764"/>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7931814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1004-FFB4-C64D-9F97-B6B28CEDCE05}"/>
              </a:ext>
            </a:extLst>
          </p:cNvPr>
          <p:cNvSpPr>
            <a:spLocks noGrp="1"/>
          </p:cNvSpPr>
          <p:nvPr>
            <p:ph type="title"/>
          </p:nvPr>
        </p:nvSpPr>
        <p:spPr>
          <a:xfrm>
            <a:off x="838199" y="365125"/>
            <a:ext cx="10848975" cy="1325563"/>
          </a:xfrm>
          <a:solidFill>
            <a:srgbClr val="FF0000"/>
          </a:solidFill>
        </p:spPr>
        <p:txBody>
          <a:bodyPr>
            <a:normAutofit/>
          </a:bodyPr>
          <a:lstStyle/>
          <a:p>
            <a:pPr algn="ctr"/>
            <a:r>
              <a:rPr lang="en-US" sz="3200" b="1" i="1" dirty="0">
                <a:latin typeface="Helvetica" pitchFamily="2" charset="0"/>
              </a:rPr>
              <a:t>MANAGING CONFLICT</a:t>
            </a:r>
            <a:br>
              <a:rPr lang="en-US" sz="3200" b="1" i="1" dirty="0">
                <a:latin typeface="Helvetica" pitchFamily="2" charset="0"/>
              </a:rPr>
            </a:br>
            <a:r>
              <a:rPr lang="en-GB" sz="2400" b="1" i="1" dirty="0">
                <a:latin typeface="Helvetica" pitchFamily="2" charset="0"/>
                <a:cs typeface="Kailasa" panose="02000500000000020004" pitchFamily="2" charset="0"/>
              </a:rPr>
              <a:t>MARIYA GEORGIEVA -1906952</a:t>
            </a:r>
            <a:endParaRPr lang="en-US" sz="2400" b="1" i="1" dirty="0">
              <a:latin typeface="Helvetica" pitchFamily="2" charset="0"/>
            </a:endParaRPr>
          </a:p>
        </p:txBody>
      </p:sp>
      <p:sp>
        <p:nvSpPr>
          <p:cNvPr id="3" name="Content Placeholder 2">
            <a:extLst>
              <a:ext uri="{FF2B5EF4-FFF2-40B4-BE49-F238E27FC236}">
                <a16:creationId xmlns:a16="http://schemas.microsoft.com/office/drawing/2014/main" id="{98B5E39A-046E-2B47-B30F-A433B3934C5A}"/>
              </a:ext>
            </a:extLst>
          </p:cNvPr>
          <p:cNvSpPr>
            <a:spLocks noGrp="1"/>
          </p:cNvSpPr>
          <p:nvPr>
            <p:ph idx="1"/>
          </p:nvPr>
        </p:nvSpPr>
        <p:spPr>
          <a:xfrm>
            <a:off x="838199" y="1825625"/>
            <a:ext cx="10848975" cy="4351338"/>
          </a:xfrm>
          <a:solidFill>
            <a:schemeClr val="accent5">
              <a:lumMod val="20000"/>
              <a:lumOff val="80000"/>
            </a:schemeClr>
          </a:solidFill>
        </p:spPr>
        <p:txBody>
          <a:bodyPr>
            <a:normAutofit/>
          </a:bodyPr>
          <a:lstStyle/>
          <a:p>
            <a:pPr marL="0" indent="0" algn="just">
              <a:lnSpc>
                <a:spcPct val="100000"/>
              </a:lnSpc>
              <a:spcAft>
                <a:spcPts val="1200"/>
              </a:spcAft>
              <a:buNone/>
            </a:pPr>
            <a:r>
              <a:rPr lang="en-GB" dirty="0">
                <a:latin typeface="Helvetica" pitchFamily="2" charset="0"/>
              </a:rPr>
              <a:t>The Conflict Management Model was created by Kenneth Thomas and Ralph Kilmann in 1974. The five primary forms of conflict management are:</a:t>
            </a:r>
          </a:p>
          <a:p>
            <a:pPr lvl="0">
              <a:spcBef>
                <a:spcPts val="1600"/>
              </a:spcBef>
            </a:pPr>
            <a:r>
              <a:rPr lang="en-GB" b="1" dirty="0">
                <a:latin typeface="Helvetica" pitchFamily="2" charset="0"/>
              </a:rPr>
              <a:t>Rivalry</a:t>
            </a:r>
          </a:p>
          <a:p>
            <a:pPr lvl="0"/>
            <a:r>
              <a:rPr lang="en-GB" b="1" dirty="0">
                <a:latin typeface="Helvetica" pitchFamily="2" charset="0"/>
              </a:rPr>
              <a:t>Adjustment</a:t>
            </a:r>
          </a:p>
          <a:p>
            <a:pPr lvl="0"/>
            <a:r>
              <a:rPr lang="en-GB" b="1" dirty="0">
                <a:latin typeface="Helvetica" pitchFamily="2" charset="0"/>
              </a:rPr>
              <a:t>Cooperation</a:t>
            </a:r>
          </a:p>
          <a:p>
            <a:pPr lvl="0"/>
            <a:r>
              <a:rPr lang="en-GB" b="1" dirty="0">
                <a:latin typeface="Helvetica" pitchFamily="2" charset="0"/>
              </a:rPr>
              <a:t>Avoidance</a:t>
            </a:r>
          </a:p>
          <a:p>
            <a:r>
              <a:rPr lang="en-GB" b="1" dirty="0">
                <a:latin typeface="Helvetica" pitchFamily="2" charset="0"/>
              </a:rPr>
              <a:t>Compromise</a:t>
            </a:r>
            <a:r>
              <a:rPr lang="en-GB" sz="2400" dirty="0">
                <a:latin typeface="Helvetica" pitchFamily="2" charset="0"/>
              </a:rPr>
              <a:t> </a:t>
            </a:r>
          </a:p>
        </p:txBody>
      </p:sp>
      <p:pic>
        <p:nvPicPr>
          <p:cNvPr id="5" name="Picture 4">
            <a:extLst>
              <a:ext uri="{FF2B5EF4-FFF2-40B4-BE49-F238E27FC236}">
                <a16:creationId xmlns:a16="http://schemas.microsoft.com/office/drawing/2014/main" id="{61ECD9C3-DDBF-2A41-A0B9-4C8121EF9F65}"/>
              </a:ext>
            </a:extLst>
          </p:cNvPr>
          <p:cNvPicPr>
            <a:picLocks noChangeAspect="1"/>
          </p:cNvPicPr>
          <p:nvPr/>
        </p:nvPicPr>
        <p:blipFill>
          <a:blip r:embed="rId3"/>
          <a:stretch>
            <a:fillRect/>
          </a:stretch>
        </p:blipFill>
        <p:spPr>
          <a:xfrm>
            <a:off x="9464634" y="463549"/>
            <a:ext cx="2030680" cy="1068368"/>
          </a:xfrm>
          <a:prstGeom prst="rect">
            <a:avLst/>
          </a:prstGeom>
        </p:spPr>
      </p:pic>
      <p:pic>
        <p:nvPicPr>
          <p:cNvPr id="7" name="Picture 6">
            <a:extLst>
              <a:ext uri="{FF2B5EF4-FFF2-40B4-BE49-F238E27FC236}">
                <a16:creationId xmlns:a16="http://schemas.microsoft.com/office/drawing/2014/main" id="{FCEE1D38-240C-2046-A84C-8F6C61908A49}"/>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6875712" y="2948354"/>
            <a:ext cx="3721949" cy="2948354"/>
          </a:xfrm>
          <a:prstGeom prst="rect">
            <a:avLst/>
          </a:prstGeom>
          <a:noFill/>
          <a:ln>
            <a:noFill/>
          </a:ln>
        </p:spPr>
      </p:pic>
    </p:spTree>
    <p:extLst>
      <p:ext uri="{BB962C8B-B14F-4D97-AF65-F5344CB8AC3E}">
        <p14:creationId xmlns:p14="http://schemas.microsoft.com/office/powerpoint/2010/main" val="11839222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1004-FFB4-C64D-9F97-B6B28CEDCE05}"/>
              </a:ext>
            </a:extLst>
          </p:cNvPr>
          <p:cNvSpPr>
            <a:spLocks noGrp="1"/>
          </p:cNvSpPr>
          <p:nvPr>
            <p:ph type="title"/>
          </p:nvPr>
        </p:nvSpPr>
        <p:spPr>
          <a:xfrm>
            <a:off x="838199" y="365125"/>
            <a:ext cx="10799619" cy="1325563"/>
          </a:xfrm>
          <a:solidFill>
            <a:srgbClr val="FF0000"/>
          </a:solidFill>
        </p:spPr>
        <p:txBody>
          <a:bodyPr>
            <a:normAutofit/>
          </a:bodyPr>
          <a:lstStyle/>
          <a:p>
            <a:pPr algn="ctr"/>
            <a:r>
              <a:rPr lang="en-US" sz="3200" b="1" i="1" dirty="0">
                <a:latin typeface="Helvetica" pitchFamily="2" charset="0"/>
              </a:rPr>
              <a:t>MANAGING CONFLICT</a:t>
            </a:r>
            <a:br>
              <a:rPr lang="en-US" sz="3200" b="1" i="1" dirty="0">
                <a:latin typeface="Helvetica" pitchFamily="2" charset="0"/>
              </a:rPr>
            </a:br>
            <a:r>
              <a:rPr lang="en-GB" sz="2400" b="1" i="1" dirty="0">
                <a:latin typeface="Helvetica" pitchFamily="2" charset="0"/>
                <a:cs typeface="Kailasa" panose="02000500000000020004" pitchFamily="2" charset="0"/>
              </a:rPr>
              <a:t>MARIYA GEORGIEVA -1906952</a:t>
            </a:r>
            <a:endParaRPr lang="en-US" sz="2400" b="1" i="1" dirty="0">
              <a:latin typeface="Helvetica" pitchFamily="2" charset="0"/>
            </a:endParaRPr>
          </a:p>
        </p:txBody>
      </p:sp>
      <p:sp>
        <p:nvSpPr>
          <p:cNvPr id="3" name="Content Placeholder 2">
            <a:extLst>
              <a:ext uri="{FF2B5EF4-FFF2-40B4-BE49-F238E27FC236}">
                <a16:creationId xmlns:a16="http://schemas.microsoft.com/office/drawing/2014/main" id="{98B5E39A-046E-2B47-B30F-A433B3934C5A}"/>
              </a:ext>
            </a:extLst>
          </p:cNvPr>
          <p:cNvSpPr>
            <a:spLocks noGrp="1"/>
          </p:cNvSpPr>
          <p:nvPr>
            <p:ph idx="1"/>
          </p:nvPr>
        </p:nvSpPr>
        <p:spPr>
          <a:xfrm>
            <a:off x="838200" y="1825625"/>
            <a:ext cx="10799618" cy="4568826"/>
          </a:xfrm>
          <a:solidFill>
            <a:schemeClr val="accent5">
              <a:lumMod val="20000"/>
              <a:lumOff val="80000"/>
            </a:schemeClr>
          </a:solidFill>
        </p:spPr>
        <p:txBody>
          <a:bodyPr/>
          <a:lstStyle/>
          <a:p>
            <a:pPr marL="0" indent="0">
              <a:buNone/>
            </a:pPr>
            <a:r>
              <a:rPr lang="en-GB" dirty="0">
                <a:latin typeface="Helvetica" pitchFamily="2" charset="0"/>
              </a:rPr>
              <a:t>There are, according to Thomas-Kilmann, several approaches:</a:t>
            </a:r>
          </a:p>
          <a:p>
            <a:pPr>
              <a:buFont typeface="Wingdings" pitchFamily="2" charset="2"/>
              <a:buChar char="v"/>
            </a:pPr>
            <a:r>
              <a:rPr lang="en-GB" dirty="0">
                <a:latin typeface="Helvetica" pitchFamily="2" charset="0"/>
              </a:rPr>
              <a:t>	</a:t>
            </a:r>
            <a:r>
              <a:rPr lang="en-GB" b="1" dirty="0">
                <a:latin typeface="Helvetica" pitchFamily="2" charset="0"/>
              </a:rPr>
              <a:t>RELATIONSHIP</a:t>
            </a:r>
          </a:p>
          <a:p>
            <a:pPr>
              <a:buFont typeface="Wingdings" pitchFamily="2" charset="2"/>
              <a:buChar char="v"/>
            </a:pPr>
            <a:r>
              <a:rPr lang="en-GB" b="1" dirty="0">
                <a:latin typeface="Helvetica" pitchFamily="2" charset="0"/>
              </a:rPr>
              <a:t>	MEDIATION</a:t>
            </a:r>
          </a:p>
          <a:p>
            <a:pPr>
              <a:buFont typeface="Wingdings" pitchFamily="2" charset="2"/>
              <a:buChar char="v"/>
            </a:pPr>
            <a:r>
              <a:rPr lang="en-GB" b="1" dirty="0">
                <a:latin typeface="Helvetica" pitchFamily="2" charset="0"/>
              </a:rPr>
              <a:t>	COMPROMISE</a:t>
            </a:r>
          </a:p>
          <a:p>
            <a:pPr>
              <a:buFont typeface="Wingdings" pitchFamily="2" charset="2"/>
              <a:buChar char="v"/>
            </a:pPr>
            <a:r>
              <a:rPr lang="en-GB" b="1" dirty="0">
                <a:latin typeface="Helvetica" pitchFamily="2" charset="0"/>
              </a:rPr>
              <a:t>	CONSULTATION</a:t>
            </a:r>
          </a:p>
          <a:p>
            <a:pPr>
              <a:buFont typeface="Wingdings" pitchFamily="2" charset="2"/>
              <a:buChar char="v"/>
            </a:pPr>
            <a:r>
              <a:rPr lang="en-GB" b="1" dirty="0">
                <a:latin typeface="Helvetica" pitchFamily="2" charset="0"/>
              </a:rPr>
              <a:t>	PREVENTION OF CONFLICT</a:t>
            </a:r>
          </a:p>
          <a:p>
            <a:pPr>
              <a:buFont typeface="Wingdings" pitchFamily="2" charset="2"/>
              <a:buChar char="v"/>
            </a:pPr>
            <a:r>
              <a:rPr lang="en-GB" b="1" dirty="0">
                <a:latin typeface="Helvetica" pitchFamily="2" charset="0"/>
              </a:rPr>
              <a:t>	CONFLICT AVOIDANCE SEMINAR</a:t>
            </a:r>
          </a:p>
          <a:p>
            <a:pPr>
              <a:buFont typeface="Wingdings" pitchFamily="2" charset="2"/>
              <a:buChar char="v"/>
            </a:pPr>
            <a:r>
              <a:rPr lang="en-GB" b="1" dirty="0">
                <a:latin typeface="Helvetica" pitchFamily="2" charset="0"/>
              </a:rPr>
              <a:t>	HELP SET GOALS</a:t>
            </a:r>
          </a:p>
          <a:p>
            <a:pPr>
              <a:buFont typeface="Wingdings" pitchFamily="2" charset="2"/>
              <a:buChar char="v"/>
            </a:pPr>
            <a:r>
              <a:rPr lang="en-GB" b="1" dirty="0">
                <a:latin typeface="Helvetica" pitchFamily="2" charset="0"/>
              </a:rPr>
              <a:t>	WORK WITH OTHER TEAM MEMBERS </a:t>
            </a:r>
            <a:endParaRPr lang="en-US" b="1" dirty="0">
              <a:latin typeface="Helvetica" pitchFamily="2" charset="0"/>
            </a:endParaRPr>
          </a:p>
        </p:txBody>
      </p:sp>
      <p:pic>
        <p:nvPicPr>
          <p:cNvPr id="5" name="Picture 4">
            <a:extLst>
              <a:ext uri="{FF2B5EF4-FFF2-40B4-BE49-F238E27FC236}">
                <a16:creationId xmlns:a16="http://schemas.microsoft.com/office/drawing/2014/main" id="{61ECD9C3-DDBF-2A41-A0B9-4C8121EF9F65}"/>
              </a:ext>
            </a:extLst>
          </p:cNvPr>
          <p:cNvPicPr>
            <a:picLocks noChangeAspect="1"/>
          </p:cNvPicPr>
          <p:nvPr/>
        </p:nvPicPr>
        <p:blipFill>
          <a:blip r:embed="rId3"/>
          <a:stretch>
            <a:fillRect/>
          </a:stretch>
        </p:blipFill>
        <p:spPr>
          <a:xfrm>
            <a:off x="9785267" y="463549"/>
            <a:ext cx="1651659" cy="1032742"/>
          </a:xfrm>
          <a:prstGeom prst="rect">
            <a:avLst/>
          </a:prstGeom>
          <a:solidFill>
            <a:srgbClr val="FF0000"/>
          </a:solidFill>
        </p:spPr>
      </p:pic>
    </p:spTree>
    <p:extLst>
      <p:ext uri="{BB962C8B-B14F-4D97-AF65-F5344CB8AC3E}">
        <p14:creationId xmlns:p14="http://schemas.microsoft.com/office/powerpoint/2010/main" val="4070592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1004-FFB4-C64D-9F97-B6B28CEDCE05}"/>
              </a:ext>
            </a:extLst>
          </p:cNvPr>
          <p:cNvSpPr>
            <a:spLocks noGrp="1"/>
          </p:cNvSpPr>
          <p:nvPr>
            <p:ph type="title"/>
          </p:nvPr>
        </p:nvSpPr>
        <p:spPr>
          <a:xfrm>
            <a:off x="838200" y="365125"/>
            <a:ext cx="11138806" cy="1325563"/>
          </a:xfrm>
          <a:solidFill>
            <a:srgbClr val="FF0000"/>
          </a:solidFill>
        </p:spPr>
        <p:txBody>
          <a:bodyPr>
            <a:normAutofit/>
          </a:bodyPr>
          <a:lstStyle/>
          <a:p>
            <a:pPr algn="ctr"/>
            <a:r>
              <a:rPr lang="en-US" sz="3200" b="1" i="1" dirty="0">
                <a:latin typeface="Helvetica" pitchFamily="2" charset="0"/>
              </a:rPr>
              <a:t>SUCCESSFUL TEAM DEVELOPMENT </a:t>
            </a:r>
            <a:br>
              <a:rPr lang="en-US" sz="3200" b="1" i="1" dirty="0">
                <a:latin typeface="Helvetica" pitchFamily="2" charset="0"/>
              </a:rPr>
            </a:br>
            <a:r>
              <a:rPr lang="en-GB" sz="2400" b="1" i="1" dirty="0">
                <a:latin typeface="Helvetica" pitchFamily="2" charset="0"/>
                <a:cs typeface="Kailasa" panose="02000500000000020004" pitchFamily="2" charset="0"/>
              </a:rPr>
              <a:t>MALINKA PAVLOVA – 1906953</a:t>
            </a:r>
            <a:endParaRPr lang="en-US" sz="2400" b="1" i="1" dirty="0">
              <a:latin typeface="Helvetica" pitchFamily="2" charset="0"/>
            </a:endParaRPr>
          </a:p>
        </p:txBody>
      </p:sp>
      <p:sp>
        <p:nvSpPr>
          <p:cNvPr id="3" name="Content Placeholder 2">
            <a:extLst>
              <a:ext uri="{FF2B5EF4-FFF2-40B4-BE49-F238E27FC236}">
                <a16:creationId xmlns:a16="http://schemas.microsoft.com/office/drawing/2014/main" id="{98B5E39A-046E-2B47-B30F-A433B3934C5A}"/>
              </a:ext>
            </a:extLst>
          </p:cNvPr>
          <p:cNvSpPr>
            <a:spLocks noGrp="1"/>
          </p:cNvSpPr>
          <p:nvPr>
            <p:ph idx="1"/>
          </p:nvPr>
        </p:nvSpPr>
        <p:spPr>
          <a:xfrm>
            <a:off x="838200" y="1943477"/>
            <a:ext cx="11138806" cy="4351338"/>
          </a:xfrm>
          <a:solidFill>
            <a:schemeClr val="accent5">
              <a:lumMod val="20000"/>
              <a:lumOff val="80000"/>
            </a:schemeClr>
          </a:solidFill>
        </p:spPr>
        <p:txBody>
          <a:bodyPr>
            <a:normAutofit/>
          </a:bodyPr>
          <a:lstStyle/>
          <a:p>
            <a:pPr lvl="0">
              <a:lnSpc>
                <a:spcPct val="200000"/>
              </a:lnSpc>
              <a:buFont typeface="Wingdings" pitchFamily="2" charset="2"/>
              <a:buChar char="v"/>
            </a:pPr>
            <a:r>
              <a:rPr lang="en-GB" sz="3200" b="1" dirty="0">
                <a:latin typeface="Helvetica" pitchFamily="2" charset="0"/>
              </a:rPr>
              <a:t>Good communication </a:t>
            </a:r>
          </a:p>
          <a:p>
            <a:pPr>
              <a:lnSpc>
                <a:spcPct val="200000"/>
              </a:lnSpc>
              <a:buFont typeface="Wingdings" pitchFamily="2" charset="2"/>
              <a:buChar char="v"/>
            </a:pPr>
            <a:r>
              <a:rPr lang="en-GB" sz="3200" b="1" dirty="0">
                <a:latin typeface="Helvetica" pitchFamily="2" charset="0"/>
              </a:rPr>
              <a:t>Focus on goals and results</a:t>
            </a:r>
            <a:endParaRPr lang="en-GB" sz="3200" dirty="0">
              <a:latin typeface="Helvetica" pitchFamily="2" charset="0"/>
            </a:endParaRPr>
          </a:p>
          <a:p>
            <a:pPr>
              <a:lnSpc>
                <a:spcPct val="200000"/>
              </a:lnSpc>
              <a:buFont typeface="Wingdings" pitchFamily="2" charset="2"/>
              <a:buChar char="v"/>
            </a:pPr>
            <a:r>
              <a:rPr lang="en-GB" sz="3200" b="1" dirty="0">
                <a:latin typeface="Helvetica" pitchFamily="2" charset="0"/>
              </a:rPr>
              <a:t>Fair share contribution </a:t>
            </a:r>
            <a:endParaRPr lang="en-GB" sz="3200" dirty="0">
              <a:latin typeface="Helvetica" pitchFamily="2" charset="0"/>
            </a:endParaRPr>
          </a:p>
          <a:p>
            <a:pPr>
              <a:lnSpc>
                <a:spcPct val="200000"/>
              </a:lnSpc>
              <a:buFont typeface="Wingdings" pitchFamily="2" charset="2"/>
              <a:buChar char="v"/>
            </a:pPr>
            <a:r>
              <a:rPr lang="en-GB" sz="3200" b="1" dirty="0">
                <a:latin typeface="Helvetica" pitchFamily="2" charset="0"/>
              </a:rPr>
              <a:t>Support each other</a:t>
            </a:r>
            <a:endParaRPr lang="en-GB" sz="3200" dirty="0">
              <a:latin typeface="Helvetica" pitchFamily="2" charset="0"/>
            </a:endParaRPr>
          </a:p>
        </p:txBody>
      </p:sp>
      <p:pic>
        <p:nvPicPr>
          <p:cNvPr id="5" name="Picture 4">
            <a:extLst>
              <a:ext uri="{FF2B5EF4-FFF2-40B4-BE49-F238E27FC236}">
                <a16:creationId xmlns:a16="http://schemas.microsoft.com/office/drawing/2014/main" id="{61ECD9C3-DDBF-2A41-A0B9-4C8121EF9F65}"/>
              </a:ext>
            </a:extLst>
          </p:cNvPr>
          <p:cNvPicPr>
            <a:picLocks noChangeAspect="1"/>
          </p:cNvPicPr>
          <p:nvPr/>
        </p:nvPicPr>
        <p:blipFill>
          <a:blip r:embed="rId3"/>
          <a:stretch>
            <a:fillRect/>
          </a:stretch>
        </p:blipFill>
        <p:spPr>
          <a:xfrm>
            <a:off x="10162572" y="524430"/>
            <a:ext cx="1700577" cy="1006951"/>
          </a:xfrm>
          <a:prstGeom prst="rect">
            <a:avLst/>
          </a:prstGeom>
        </p:spPr>
      </p:pic>
    </p:spTree>
    <p:extLst>
      <p:ext uri="{BB962C8B-B14F-4D97-AF65-F5344CB8AC3E}">
        <p14:creationId xmlns:p14="http://schemas.microsoft.com/office/powerpoint/2010/main" val="2902453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1004-FFB4-C64D-9F97-B6B28CEDCE05}"/>
              </a:ext>
            </a:extLst>
          </p:cNvPr>
          <p:cNvSpPr>
            <a:spLocks noGrp="1"/>
          </p:cNvSpPr>
          <p:nvPr>
            <p:ph type="title"/>
          </p:nvPr>
        </p:nvSpPr>
        <p:spPr>
          <a:xfrm>
            <a:off x="838200" y="365125"/>
            <a:ext cx="11138806" cy="1325563"/>
          </a:xfrm>
          <a:solidFill>
            <a:srgbClr val="FF0000"/>
          </a:solidFill>
        </p:spPr>
        <p:txBody>
          <a:bodyPr>
            <a:normAutofit/>
          </a:bodyPr>
          <a:lstStyle/>
          <a:p>
            <a:pPr algn="ctr"/>
            <a:r>
              <a:rPr lang="en-US" sz="3200" b="1" i="1" dirty="0">
                <a:latin typeface="Helvetica" pitchFamily="2" charset="0"/>
              </a:rPr>
              <a:t>SUCCESSFUL TEAM DEVELOPMENT</a:t>
            </a:r>
            <a:br>
              <a:rPr lang="en-US" sz="3200" b="1" i="1" dirty="0">
                <a:latin typeface="Helvetica" pitchFamily="2" charset="0"/>
              </a:rPr>
            </a:br>
            <a:r>
              <a:rPr lang="en-GB" sz="2400" b="1" i="1" dirty="0">
                <a:latin typeface="Helvetica" pitchFamily="2" charset="0"/>
                <a:cs typeface="Kailasa" panose="02000500000000020004" pitchFamily="2" charset="0"/>
              </a:rPr>
              <a:t>MALINKA PAVLOVA – 1906953</a:t>
            </a:r>
            <a:endParaRPr lang="en-US" sz="2400" b="1" i="1" dirty="0">
              <a:latin typeface="Helvetica" pitchFamily="2" charset="0"/>
            </a:endParaRPr>
          </a:p>
        </p:txBody>
      </p:sp>
      <p:sp>
        <p:nvSpPr>
          <p:cNvPr id="3" name="Content Placeholder 2">
            <a:extLst>
              <a:ext uri="{FF2B5EF4-FFF2-40B4-BE49-F238E27FC236}">
                <a16:creationId xmlns:a16="http://schemas.microsoft.com/office/drawing/2014/main" id="{98B5E39A-046E-2B47-B30F-A433B3934C5A}"/>
              </a:ext>
            </a:extLst>
          </p:cNvPr>
          <p:cNvSpPr>
            <a:spLocks noGrp="1"/>
          </p:cNvSpPr>
          <p:nvPr>
            <p:ph idx="1"/>
          </p:nvPr>
        </p:nvSpPr>
        <p:spPr>
          <a:xfrm>
            <a:off x="838200" y="1849375"/>
            <a:ext cx="11138806" cy="4351338"/>
          </a:xfrm>
          <a:solidFill>
            <a:schemeClr val="accent5">
              <a:lumMod val="20000"/>
              <a:lumOff val="80000"/>
            </a:schemeClr>
          </a:solidFill>
          <a:ln>
            <a:solidFill>
              <a:schemeClr val="tx1"/>
            </a:solidFill>
          </a:ln>
        </p:spPr>
        <p:txBody>
          <a:bodyPr>
            <a:normAutofit lnSpcReduction="10000"/>
          </a:bodyPr>
          <a:lstStyle/>
          <a:p>
            <a:pPr algn="just">
              <a:lnSpc>
                <a:spcPct val="200000"/>
              </a:lnSpc>
              <a:buFont typeface="Wingdings" pitchFamily="2" charset="2"/>
              <a:buChar char="v"/>
            </a:pPr>
            <a:r>
              <a:rPr lang="en-GB" sz="3200" b="1" dirty="0">
                <a:latin typeface="Helvetica" pitchFamily="2" charset="0"/>
              </a:rPr>
              <a:t>Team is diverse </a:t>
            </a:r>
            <a:endParaRPr lang="en-GB" sz="3200" dirty="0">
              <a:latin typeface="Helvetica" pitchFamily="2" charset="0"/>
            </a:endParaRPr>
          </a:p>
          <a:p>
            <a:pPr algn="just">
              <a:lnSpc>
                <a:spcPct val="200000"/>
              </a:lnSpc>
              <a:buFont typeface="Wingdings" pitchFamily="2" charset="2"/>
              <a:buChar char="v"/>
            </a:pPr>
            <a:r>
              <a:rPr lang="en-GB" sz="3200" b="1" dirty="0">
                <a:latin typeface="Helvetica" pitchFamily="2" charset="0"/>
              </a:rPr>
              <a:t>Good leadership</a:t>
            </a:r>
            <a:endParaRPr lang="en-GB" sz="3200" dirty="0">
              <a:latin typeface="Helvetica" pitchFamily="2" charset="0"/>
            </a:endParaRPr>
          </a:p>
          <a:p>
            <a:pPr algn="just">
              <a:lnSpc>
                <a:spcPct val="200000"/>
              </a:lnSpc>
              <a:buFont typeface="Wingdings" pitchFamily="2" charset="2"/>
              <a:buChar char="v"/>
            </a:pPr>
            <a:r>
              <a:rPr lang="en-GB" sz="3200" b="1" dirty="0">
                <a:latin typeface="Helvetica" pitchFamily="2" charset="0"/>
              </a:rPr>
              <a:t>Team members are organised</a:t>
            </a:r>
            <a:endParaRPr lang="en-GB" sz="3200" dirty="0">
              <a:latin typeface="Helvetica" pitchFamily="2" charset="0"/>
            </a:endParaRPr>
          </a:p>
          <a:p>
            <a:pPr algn="just">
              <a:lnSpc>
                <a:spcPct val="200000"/>
              </a:lnSpc>
              <a:buFont typeface="Wingdings" pitchFamily="2" charset="2"/>
              <a:buChar char="v"/>
            </a:pPr>
            <a:r>
              <a:rPr lang="en-GB" sz="3200" b="1" dirty="0">
                <a:latin typeface="Helvetica" pitchFamily="2" charset="0"/>
              </a:rPr>
              <a:t>Team members have fun</a:t>
            </a:r>
            <a:endParaRPr lang="en-GB" sz="3200" dirty="0">
              <a:latin typeface="Helvetica" pitchFamily="2" charset="0"/>
            </a:endParaRPr>
          </a:p>
          <a:p>
            <a:pPr marL="914400" lvl="2" indent="0">
              <a:lnSpc>
                <a:spcPct val="200000"/>
              </a:lnSpc>
              <a:buNone/>
            </a:pPr>
            <a:endParaRPr lang="en-GB" sz="3200" dirty="0">
              <a:latin typeface="Helvetica" pitchFamily="2" charset="0"/>
            </a:endParaRPr>
          </a:p>
        </p:txBody>
      </p:sp>
      <p:pic>
        <p:nvPicPr>
          <p:cNvPr id="5" name="Picture 4">
            <a:extLst>
              <a:ext uri="{FF2B5EF4-FFF2-40B4-BE49-F238E27FC236}">
                <a16:creationId xmlns:a16="http://schemas.microsoft.com/office/drawing/2014/main" id="{61ECD9C3-DDBF-2A41-A0B9-4C8121EF9F65}"/>
              </a:ext>
            </a:extLst>
          </p:cNvPr>
          <p:cNvPicPr>
            <a:picLocks noChangeAspect="1"/>
          </p:cNvPicPr>
          <p:nvPr/>
        </p:nvPicPr>
        <p:blipFill>
          <a:blip r:embed="rId3"/>
          <a:stretch>
            <a:fillRect/>
          </a:stretch>
        </p:blipFill>
        <p:spPr>
          <a:xfrm>
            <a:off x="10174147" y="524430"/>
            <a:ext cx="1700576" cy="1006951"/>
          </a:xfrm>
          <a:prstGeom prst="rect">
            <a:avLst/>
          </a:prstGeom>
        </p:spPr>
      </p:pic>
    </p:spTree>
    <p:extLst>
      <p:ext uri="{BB962C8B-B14F-4D97-AF65-F5344CB8AC3E}">
        <p14:creationId xmlns:p14="http://schemas.microsoft.com/office/powerpoint/2010/main" val="1474847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1004-FFB4-C64D-9F97-B6B28CEDCE05}"/>
              </a:ext>
            </a:extLst>
          </p:cNvPr>
          <p:cNvSpPr>
            <a:spLocks noGrp="1"/>
          </p:cNvSpPr>
          <p:nvPr>
            <p:ph type="title"/>
          </p:nvPr>
        </p:nvSpPr>
        <p:spPr>
          <a:xfrm>
            <a:off x="838200" y="365125"/>
            <a:ext cx="11138806" cy="1325563"/>
          </a:xfrm>
          <a:solidFill>
            <a:srgbClr val="FF0000"/>
          </a:solidFill>
        </p:spPr>
        <p:txBody>
          <a:bodyPr>
            <a:normAutofit/>
          </a:bodyPr>
          <a:lstStyle/>
          <a:p>
            <a:pPr algn="ctr"/>
            <a:r>
              <a:rPr lang="en-US" sz="3200" b="1" i="1" dirty="0">
                <a:latin typeface="Helvetica" pitchFamily="2" charset="0"/>
              </a:rPr>
              <a:t>CONCLUSION</a:t>
            </a:r>
            <a:br>
              <a:rPr lang="en-US" sz="3200" b="1" i="1" dirty="0">
                <a:latin typeface="Helvetica" pitchFamily="2" charset="0"/>
              </a:rPr>
            </a:br>
            <a:r>
              <a:rPr lang="en-GB" sz="2400" b="1" i="1" dirty="0">
                <a:latin typeface="Helvetica" pitchFamily="2" charset="0"/>
                <a:cs typeface="Kailasa" panose="02000500000000020004" pitchFamily="2" charset="0"/>
              </a:rPr>
              <a:t>MALINKA PAVLOVA – 1906953</a:t>
            </a:r>
            <a:endParaRPr lang="en-US" sz="2400" b="1" i="1" dirty="0">
              <a:latin typeface="Helvetica" pitchFamily="2" charset="0"/>
            </a:endParaRPr>
          </a:p>
        </p:txBody>
      </p:sp>
      <p:sp>
        <p:nvSpPr>
          <p:cNvPr id="3" name="Content Placeholder 2">
            <a:extLst>
              <a:ext uri="{FF2B5EF4-FFF2-40B4-BE49-F238E27FC236}">
                <a16:creationId xmlns:a16="http://schemas.microsoft.com/office/drawing/2014/main" id="{98B5E39A-046E-2B47-B30F-A433B3934C5A}"/>
              </a:ext>
            </a:extLst>
          </p:cNvPr>
          <p:cNvSpPr>
            <a:spLocks noGrp="1"/>
          </p:cNvSpPr>
          <p:nvPr>
            <p:ph idx="1"/>
          </p:nvPr>
        </p:nvSpPr>
        <p:spPr>
          <a:xfrm>
            <a:off x="838200" y="1964419"/>
            <a:ext cx="11138806" cy="4528456"/>
          </a:xfrm>
          <a:solidFill>
            <a:schemeClr val="accent5">
              <a:lumMod val="20000"/>
              <a:lumOff val="80000"/>
            </a:schemeClr>
          </a:solidFill>
        </p:spPr>
        <p:txBody>
          <a:bodyPr anchor="ctr">
            <a:normAutofit fontScale="92500" lnSpcReduction="10000"/>
          </a:bodyPr>
          <a:lstStyle/>
          <a:p>
            <a:pPr marL="0" indent="0">
              <a:buNone/>
            </a:pPr>
            <a:endParaRPr lang="en-GB" dirty="0"/>
          </a:p>
          <a:p>
            <a:pPr lvl="0">
              <a:lnSpc>
                <a:spcPct val="120000"/>
              </a:lnSpc>
              <a:buFont typeface="Wingdings" pitchFamily="2" charset="2"/>
              <a:buChar char="v"/>
            </a:pPr>
            <a:r>
              <a:rPr lang="en-GB" sz="3200" b="1" dirty="0">
                <a:latin typeface="Helvetica" pitchFamily="2" charset="0"/>
              </a:rPr>
              <a:t>The foundation of high-performing business is based on a strong team. </a:t>
            </a:r>
          </a:p>
          <a:p>
            <a:pPr lvl="0">
              <a:lnSpc>
                <a:spcPct val="120000"/>
              </a:lnSpc>
              <a:buFont typeface="Wingdings" pitchFamily="2" charset="2"/>
              <a:buChar char="v"/>
            </a:pPr>
            <a:r>
              <a:rPr lang="en-GB" sz="3200" b="1" dirty="0">
                <a:latin typeface="Helvetica" pitchFamily="2" charset="0"/>
              </a:rPr>
              <a:t>A good team ethic plays a significant role in the success and smooth running of the organisation. </a:t>
            </a:r>
          </a:p>
          <a:p>
            <a:pPr lvl="0">
              <a:lnSpc>
                <a:spcPct val="120000"/>
              </a:lnSpc>
              <a:buFont typeface="Wingdings" pitchFamily="2" charset="2"/>
              <a:buChar char="v"/>
            </a:pPr>
            <a:r>
              <a:rPr lang="en-GB" sz="3200" b="1" dirty="0">
                <a:latin typeface="Helvetica" pitchFamily="2" charset="0"/>
              </a:rPr>
              <a:t>When employees do not work well together, problems start. There will be poor organisation, deadlines missing and workplace conflict </a:t>
            </a:r>
            <a:r>
              <a:rPr lang="en-GB" sz="3200" dirty="0">
                <a:latin typeface="Helvetica" pitchFamily="2" charset="0"/>
              </a:rPr>
              <a:t>(</a:t>
            </a:r>
            <a:r>
              <a:rPr lang="en-GB" sz="1900" dirty="0">
                <a:latin typeface="Helvetica" pitchFamily="2" charset="0"/>
              </a:rPr>
              <a:t>Deering, 2015</a:t>
            </a:r>
            <a:r>
              <a:rPr lang="en-GB" sz="3200" dirty="0">
                <a:latin typeface="Helvetica" pitchFamily="2" charset="0"/>
              </a:rPr>
              <a:t>).</a:t>
            </a:r>
          </a:p>
        </p:txBody>
      </p:sp>
      <p:pic>
        <p:nvPicPr>
          <p:cNvPr id="5" name="Picture 4">
            <a:extLst>
              <a:ext uri="{FF2B5EF4-FFF2-40B4-BE49-F238E27FC236}">
                <a16:creationId xmlns:a16="http://schemas.microsoft.com/office/drawing/2014/main" id="{61ECD9C3-DDBF-2A41-A0B9-4C8121EF9F65}"/>
              </a:ext>
            </a:extLst>
          </p:cNvPr>
          <p:cNvPicPr>
            <a:picLocks noChangeAspect="1"/>
          </p:cNvPicPr>
          <p:nvPr/>
        </p:nvPicPr>
        <p:blipFill>
          <a:blip r:embed="rId2"/>
          <a:stretch>
            <a:fillRect/>
          </a:stretch>
        </p:blipFill>
        <p:spPr>
          <a:xfrm>
            <a:off x="9975273" y="486887"/>
            <a:ext cx="1876301" cy="1006951"/>
          </a:xfrm>
          <a:prstGeom prst="rect">
            <a:avLst/>
          </a:prstGeom>
        </p:spPr>
      </p:pic>
    </p:spTree>
    <p:extLst>
      <p:ext uri="{BB962C8B-B14F-4D97-AF65-F5344CB8AC3E}">
        <p14:creationId xmlns:p14="http://schemas.microsoft.com/office/powerpoint/2010/main" val="4272911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1004-FFB4-C64D-9F97-B6B28CEDCE05}"/>
              </a:ext>
            </a:extLst>
          </p:cNvPr>
          <p:cNvSpPr>
            <a:spLocks noGrp="1"/>
          </p:cNvSpPr>
          <p:nvPr>
            <p:ph type="title"/>
          </p:nvPr>
        </p:nvSpPr>
        <p:spPr>
          <a:xfrm>
            <a:off x="526597" y="365125"/>
            <a:ext cx="11450409" cy="1325563"/>
          </a:xfrm>
          <a:solidFill>
            <a:srgbClr val="FF0000"/>
          </a:solidFill>
        </p:spPr>
        <p:txBody>
          <a:bodyPr>
            <a:normAutofit/>
          </a:bodyPr>
          <a:lstStyle/>
          <a:p>
            <a:pPr algn="ctr"/>
            <a:r>
              <a:rPr lang="en-US" sz="3200" b="1" i="1" dirty="0">
                <a:latin typeface="Helvetica" pitchFamily="2" charset="0"/>
              </a:rPr>
              <a:t>REFERENCING LIST</a:t>
            </a:r>
            <a:r>
              <a:rPr lang="en-US" sz="2400" b="1" i="1" dirty="0">
                <a:latin typeface="Helvetica" pitchFamily="2" charset="0"/>
              </a:rPr>
              <a:t> </a:t>
            </a:r>
          </a:p>
        </p:txBody>
      </p:sp>
      <p:sp>
        <p:nvSpPr>
          <p:cNvPr id="3" name="Content Placeholder 2">
            <a:extLst>
              <a:ext uri="{FF2B5EF4-FFF2-40B4-BE49-F238E27FC236}">
                <a16:creationId xmlns:a16="http://schemas.microsoft.com/office/drawing/2014/main" id="{98B5E39A-046E-2B47-B30F-A433B3934C5A}"/>
              </a:ext>
            </a:extLst>
          </p:cNvPr>
          <p:cNvSpPr>
            <a:spLocks noGrp="1"/>
          </p:cNvSpPr>
          <p:nvPr>
            <p:ph idx="1"/>
          </p:nvPr>
        </p:nvSpPr>
        <p:spPr>
          <a:xfrm>
            <a:off x="526597" y="2008094"/>
            <a:ext cx="11450409" cy="4643718"/>
          </a:xfrm>
          <a:solidFill>
            <a:schemeClr val="accent5">
              <a:lumMod val="20000"/>
              <a:lumOff val="80000"/>
            </a:schemeClr>
          </a:solidFill>
        </p:spPr>
        <p:txBody>
          <a:bodyPr/>
          <a:lstStyle/>
          <a:p>
            <a:pPr fontAlgn="base"/>
            <a:r>
              <a:rPr lang="en-GB" dirty="0" err="1"/>
              <a:t>azcentral</a:t>
            </a:r>
            <a:r>
              <a:rPr lang="en-GB" dirty="0"/>
              <a:t> (2019) </a:t>
            </a:r>
            <a:r>
              <a:rPr lang="en-GB" i="1" dirty="0"/>
              <a:t>How Can Conflict Be Managed in on Organisation. </a:t>
            </a:r>
            <a:r>
              <a:rPr lang="en-GB" dirty="0"/>
              <a:t>Available at: </a:t>
            </a:r>
            <a:r>
              <a:rPr lang="en-GB" i="1" u="sng" dirty="0">
                <a:hlinkClick r:id="rId2"/>
              </a:rPr>
              <a:t>https://yourbusiness.azcentral.com/can-conflict-managed-organization-14709.html</a:t>
            </a:r>
            <a:r>
              <a:rPr lang="en-GB" i="1" dirty="0"/>
              <a:t> (Accessed: 5 April 2020)</a:t>
            </a:r>
            <a:r>
              <a:rPr lang="en-GB" dirty="0"/>
              <a:t> </a:t>
            </a:r>
          </a:p>
          <a:p>
            <a:pPr fontAlgn="base"/>
            <a:r>
              <a:rPr lang="en-GB" dirty="0"/>
              <a:t>Deering, S. (2015) </a:t>
            </a:r>
            <a:r>
              <a:rPr lang="en-GB" i="1" dirty="0"/>
              <a:t>Top 7 Qualities of a Successful Team.</a:t>
            </a:r>
            <a:r>
              <a:rPr lang="en-GB" dirty="0"/>
              <a:t> Available at: </a:t>
            </a:r>
            <a:r>
              <a:rPr lang="en-GB" u="sng" dirty="0">
                <a:hlinkClick r:id="rId3"/>
              </a:rPr>
              <a:t>https://theundercoverrecruiter.com/qualities-successful-work-team/</a:t>
            </a:r>
            <a:r>
              <a:rPr lang="en-GB" dirty="0"/>
              <a:t> (Accessed: 8 April 2020)</a:t>
            </a:r>
          </a:p>
          <a:p>
            <a:pPr fontAlgn="base"/>
            <a:r>
              <a:rPr lang="en-GB" dirty="0"/>
              <a:t>Hristov, T. (2019) </a:t>
            </a:r>
            <a:r>
              <a:rPr lang="en-GB" i="1" dirty="0"/>
              <a:t>5 </a:t>
            </a:r>
            <a:r>
              <a:rPr lang="en-GB" i="1" dirty="0" err="1"/>
              <a:t>stila</a:t>
            </a:r>
            <a:r>
              <a:rPr lang="en-GB" i="1" dirty="0"/>
              <a:t> za </a:t>
            </a:r>
            <a:r>
              <a:rPr lang="en-GB" i="1" dirty="0" err="1"/>
              <a:t>upravlenie</a:t>
            </a:r>
            <a:r>
              <a:rPr lang="en-GB" i="1" dirty="0"/>
              <a:t> </a:t>
            </a:r>
            <a:r>
              <a:rPr lang="en-GB" i="1" dirty="0" err="1"/>
              <a:t>na</a:t>
            </a:r>
            <a:r>
              <a:rPr lang="en-GB" i="1" dirty="0"/>
              <a:t> </a:t>
            </a:r>
            <a:r>
              <a:rPr lang="en-GB" i="1" dirty="0" err="1"/>
              <a:t>conflikti</a:t>
            </a:r>
            <a:r>
              <a:rPr lang="en-GB" i="1" dirty="0"/>
              <a:t> </a:t>
            </a:r>
            <a:r>
              <a:rPr lang="en-GB" i="1" dirty="0" err="1"/>
              <a:t>na</a:t>
            </a:r>
            <a:r>
              <a:rPr lang="en-GB" i="1" dirty="0"/>
              <a:t> Tomas I </a:t>
            </a:r>
            <a:r>
              <a:rPr lang="en-GB" i="1" dirty="0" err="1"/>
              <a:t>Kilman</a:t>
            </a:r>
            <a:r>
              <a:rPr lang="en-GB" i="1" dirty="0"/>
              <a:t>.</a:t>
            </a:r>
            <a:r>
              <a:rPr lang="en-GB" dirty="0"/>
              <a:t> Available at: </a:t>
            </a:r>
            <a:r>
              <a:rPr lang="en-GB" u="sng" dirty="0">
                <a:hlinkClick r:id="rId4"/>
              </a:rPr>
              <a:t>https://www.novavizia.com/5-stila-za-upravlenie-na-konflikti-na-tomas-i-kilman/</a:t>
            </a:r>
            <a:r>
              <a:rPr lang="en-GB" dirty="0"/>
              <a:t> (Accessed: 5 April 2020)  </a:t>
            </a:r>
          </a:p>
          <a:p>
            <a:pPr marL="0" indent="0">
              <a:buNone/>
            </a:pPr>
            <a:endParaRPr lang="en-GB" dirty="0">
              <a:latin typeface="Helvetica" pitchFamily="2" charset="0"/>
            </a:endParaRPr>
          </a:p>
        </p:txBody>
      </p:sp>
      <p:pic>
        <p:nvPicPr>
          <p:cNvPr id="5" name="Picture 4">
            <a:extLst>
              <a:ext uri="{FF2B5EF4-FFF2-40B4-BE49-F238E27FC236}">
                <a16:creationId xmlns:a16="http://schemas.microsoft.com/office/drawing/2014/main" id="{61ECD9C3-DDBF-2A41-A0B9-4C8121EF9F65}"/>
              </a:ext>
            </a:extLst>
          </p:cNvPr>
          <p:cNvPicPr>
            <a:picLocks noChangeAspect="1"/>
          </p:cNvPicPr>
          <p:nvPr/>
        </p:nvPicPr>
        <p:blipFill>
          <a:blip r:embed="rId5"/>
          <a:stretch>
            <a:fillRect/>
          </a:stretch>
        </p:blipFill>
        <p:spPr>
          <a:xfrm>
            <a:off x="9773392" y="463549"/>
            <a:ext cx="2072985" cy="1128714"/>
          </a:xfrm>
          <a:prstGeom prst="rect">
            <a:avLst/>
          </a:prstGeom>
        </p:spPr>
      </p:pic>
    </p:spTree>
    <p:extLst>
      <p:ext uri="{BB962C8B-B14F-4D97-AF65-F5344CB8AC3E}">
        <p14:creationId xmlns:p14="http://schemas.microsoft.com/office/powerpoint/2010/main" val="6536426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1004-FFB4-C64D-9F97-B6B28CEDCE05}"/>
              </a:ext>
            </a:extLst>
          </p:cNvPr>
          <p:cNvSpPr>
            <a:spLocks noGrp="1"/>
          </p:cNvSpPr>
          <p:nvPr>
            <p:ph type="title"/>
          </p:nvPr>
        </p:nvSpPr>
        <p:spPr>
          <a:xfrm>
            <a:off x="526597" y="365125"/>
            <a:ext cx="11450409" cy="1325563"/>
          </a:xfrm>
          <a:solidFill>
            <a:srgbClr val="FF0000"/>
          </a:solidFill>
        </p:spPr>
        <p:txBody>
          <a:bodyPr>
            <a:normAutofit/>
          </a:bodyPr>
          <a:lstStyle/>
          <a:p>
            <a:pPr algn="ctr"/>
            <a:r>
              <a:rPr lang="en-US" sz="3200" b="1" i="1" dirty="0">
                <a:latin typeface="Helvetica" pitchFamily="2" charset="0"/>
              </a:rPr>
              <a:t>REFERENCING LIST</a:t>
            </a:r>
            <a:r>
              <a:rPr lang="en-US" sz="2400" b="1" i="1" dirty="0">
                <a:latin typeface="Helvetica" pitchFamily="2" charset="0"/>
              </a:rPr>
              <a:t> </a:t>
            </a:r>
          </a:p>
        </p:txBody>
      </p:sp>
      <p:sp>
        <p:nvSpPr>
          <p:cNvPr id="3" name="Content Placeholder 2">
            <a:extLst>
              <a:ext uri="{FF2B5EF4-FFF2-40B4-BE49-F238E27FC236}">
                <a16:creationId xmlns:a16="http://schemas.microsoft.com/office/drawing/2014/main" id="{98B5E39A-046E-2B47-B30F-A433B3934C5A}"/>
              </a:ext>
            </a:extLst>
          </p:cNvPr>
          <p:cNvSpPr>
            <a:spLocks noGrp="1"/>
          </p:cNvSpPr>
          <p:nvPr>
            <p:ph idx="1"/>
          </p:nvPr>
        </p:nvSpPr>
        <p:spPr>
          <a:xfrm>
            <a:off x="526597" y="1990164"/>
            <a:ext cx="11450409" cy="4404287"/>
          </a:xfrm>
          <a:solidFill>
            <a:schemeClr val="accent5">
              <a:lumMod val="20000"/>
              <a:lumOff val="80000"/>
            </a:schemeClr>
          </a:solidFill>
        </p:spPr>
        <p:txBody>
          <a:bodyPr/>
          <a:lstStyle/>
          <a:p>
            <a:pPr fontAlgn="base"/>
            <a:r>
              <a:rPr lang="en-GB" dirty="0" err="1"/>
              <a:t>Maund</a:t>
            </a:r>
            <a:r>
              <a:rPr lang="en-GB" dirty="0"/>
              <a:t>, A. </a:t>
            </a:r>
            <a:r>
              <a:rPr lang="en-GB" dirty="0" err="1"/>
              <a:t>Schriek</a:t>
            </a:r>
            <a:r>
              <a:rPr lang="en-GB" dirty="0"/>
              <a:t>, M and </a:t>
            </a:r>
            <a:r>
              <a:rPr lang="en-GB" dirty="0" err="1"/>
              <a:t>Tinkler</a:t>
            </a:r>
            <a:r>
              <a:rPr lang="en-GB" dirty="0"/>
              <a:t>, </a:t>
            </a:r>
            <a:r>
              <a:rPr lang="en-GB" dirty="0" err="1"/>
              <a:t>Paul.K</a:t>
            </a:r>
            <a:r>
              <a:rPr lang="en-GB" dirty="0"/>
              <a:t> (2017) Certificate in Higher Education: </a:t>
            </a:r>
            <a:r>
              <a:rPr lang="en-GB" i="1" dirty="0"/>
              <a:t>Skills for the Workplace </a:t>
            </a:r>
            <a:r>
              <a:rPr lang="en-GB" dirty="0"/>
              <a:t>Student Yearbook. 1</a:t>
            </a:r>
            <a:r>
              <a:rPr lang="en-GB" baseline="30000" dirty="0"/>
              <a:t>st</a:t>
            </a:r>
            <a:r>
              <a:rPr lang="en-GB" dirty="0"/>
              <a:t> </a:t>
            </a:r>
            <a:r>
              <a:rPr lang="en-GB" dirty="0" err="1"/>
              <a:t>edn</a:t>
            </a:r>
            <a:r>
              <a:rPr lang="en-GB" dirty="0"/>
              <a:t>. Sage publication, London  </a:t>
            </a:r>
          </a:p>
          <a:p>
            <a:pPr fontAlgn="base"/>
            <a:r>
              <a:rPr lang="en-GB" dirty="0" err="1"/>
              <a:t>ProofHub</a:t>
            </a:r>
            <a:r>
              <a:rPr lang="en-GB" dirty="0"/>
              <a:t> (2018) ‘Top 11 Benefits of Team Working in Workplace’, </a:t>
            </a:r>
            <a:r>
              <a:rPr lang="en-GB" i="1" dirty="0" err="1"/>
              <a:t>ProofHub</a:t>
            </a:r>
            <a:r>
              <a:rPr lang="en-GB" dirty="0"/>
              <a:t> [blog]. 20 February. Available at: </a:t>
            </a:r>
            <a:r>
              <a:rPr lang="en-GB" u="sng" dirty="0">
                <a:hlinkClick r:id="rId2"/>
              </a:rPr>
              <a:t>https://blog.proofhub.com/top-11-benefits-of-teamwork-in-workplace-24a55b8ab46e</a:t>
            </a:r>
            <a:r>
              <a:rPr lang="en-GB" dirty="0"/>
              <a:t> (Accessed 9 April 2020) </a:t>
            </a:r>
          </a:p>
          <a:p>
            <a:pPr marL="0" indent="0" fontAlgn="base">
              <a:buNone/>
            </a:pPr>
            <a:endParaRPr lang="en-GB" dirty="0"/>
          </a:p>
          <a:p>
            <a:pPr fontAlgn="base"/>
            <a:endParaRPr lang="en-GB" dirty="0"/>
          </a:p>
        </p:txBody>
      </p:sp>
      <p:pic>
        <p:nvPicPr>
          <p:cNvPr id="5" name="Picture 4">
            <a:extLst>
              <a:ext uri="{FF2B5EF4-FFF2-40B4-BE49-F238E27FC236}">
                <a16:creationId xmlns:a16="http://schemas.microsoft.com/office/drawing/2014/main" id="{61ECD9C3-DDBF-2A41-A0B9-4C8121EF9F65}"/>
              </a:ext>
            </a:extLst>
          </p:cNvPr>
          <p:cNvPicPr>
            <a:picLocks noChangeAspect="1"/>
          </p:cNvPicPr>
          <p:nvPr/>
        </p:nvPicPr>
        <p:blipFill>
          <a:blip r:embed="rId3"/>
          <a:stretch>
            <a:fillRect/>
          </a:stretch>
        </p:blipFill>
        <p:spPr>
          <a:xfrm>
            <a:off x="9773392" y="463549"/>
            <a:ext cx="2072985" cy="1128714"/>
          </a:xfrm>
          <a:prstGeom prst="rect">
            <a:avLst/>
          </a:prstGeom>
        </p:spPr>
      </p:pic>
    </p:spTree>
    <p:extLst>
      <p:ext uri="{BB962C8B-B14F-4D97-AF65-F5344CB8AC3E}">
        <p14:creationId xmlns:p14="http://schemas.microsoft.com/office/powerpoint/2010/main" val="325016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A1004-FFB4-C64D-9F97-B6B28CEDCE05}"/>
              </a:ext>
            </a:extLst>
          </p:cNvPr>
          <p:cNvSpPr>
            <a:spLocks noGrp="1"/>
          </p:cNvSpPr>
          <p:nvPr>
            <p:ph type="title"/>
          </p:nvPr>
        </p:nvSpPr>
        <p:spPr>
          <a:xfrm>
            <a:off x="526597" y="365125"/>
            <a:ext cx="11450409" cy="1325563"/>
          </a:xfrm>
          <a:solidFill>
            <a:srgbClr val="FF0000"/>
          </a:solidFill>
        </p:spPr>
        <p:txBody>
          <a:bodyPr>
            <a:normAutofit/>
          </a:bodyPr>
          <a:lstStyle/>
          <a:p>
            <a:pPr algn="ctr"/>
            <a:r>
              <a:rPr lang="en-US" sz="3200" b="1" i="1" dirty="0">
                <a:latin typeface="Helvetica" pitchFamily="2" charset="0"/>
              </a:rPr>
              <a:t>REFERENCING LIST</a:t>
            </a:r>
            <a:r>
              <a:rPr lang="en-US" sz="2400" b="1" i="1" dirty="0">
                <a:latin typeface="Helvetica" pitchFamily="2" charset="0"/>
              </a:rPr>
              <a:t> </a:t>
            </a:r>
          </a:p>
        </p:txBody>
      </p:sp>
      <p:sp>
        <p:nvSpPr>
          <p:cNvPr id="3" name="Content Placeholder 2">
            <a:extLst>
              <a:ext uri="{FF2B5EF4-FFF2-40B4-BE49-F238E27FC236}">
                <a16:creationId xmlns:a16="http://schemas.microsoft.com/office/drawing/2014/main" id="{98B5E39A-046E-2B47-B30F-A433B3934C5A}"/>
              </a:ext>
            </a:extLst>
          </p:cNvPr>
          <p:cNvSpPr>
            <a:spLocks noGrp="1"/>
          </p:cNvSpPr>
          <p:nvPr>
            <p:ph idx="1"/>
          </p:nvPr>
        </p:nvSpPr>
        <p:spPr>
          <a:xfrm>
            <a:off x="526597" y="1789111"/>
            <a:ext cx="11450409" cy="4703763"/>
          </a:xfrm>
          <a:solidFill>
            <a:schemeClr val="accent5">
              <a:lumMod val="20000"/>
              <a:lumOff val="80000"/>
            </a:schemeClr>
          </a:solidFill>
        </p:spPr>
        <p:txBody>
          <a:bodyPr/>
          <a:lstStyle/>
          <a:p>
            <a:pPr marL="0" indent="0" fontAlgn="base">
              <a:buNone/>
            </a:pPr>
            <a:endParaRPr lang="en-GB" dirty="0"/>
          </a:p>
          <a:p>
            <a:pPr marL="0" indent="0">
              <a:buNone/>
            </a:pPr>
            <a:endParaRPr lang="en-US" dirty="0">
              <a:latin typeface="Helvetica" pitchFamily="2" charset="0"/>
            </a:endParaRPr>
          </a:p>
        </p:txBody>
      </p:sp>
      <p:pic>
        <p:nvPicPr>
          <p:cNvPr id="5" name="Picture 4">
            <a:extLst>
              <a:ext uri="{FF2B5EF4-FFF2-40B4-BE49-F238E27FC236}">
                <a16:creationId xmlns:a16="http://schemas.microsoft.com/office/drawing/2014/main" id="{61ECD9C3-DDBF-2A41-A0B9-4C8121EF9F65}"/>
              </a:ext>
            </a:extLst>
          </p:cNvPr>
          <p:cNvPicPr>
            <a:picLocks noChangeAspect="1"/>
          </p:cNvPicPr>
          <p:nvPr/>
        </p:nvPicPr>
        <p:blipFill>
          <a:blip r:embed="rId2"/>
          <a:stretch>
            <a:fillRect/>
          </a:stretch>
        </p:blipFill>
        <p:spPr>
          <a:xfrm>
            <a:off x="9773392" y="463549"/>
            <a:ext cx="2072985" cy="1128714"/>
          </a:xfrm>
          <a:prstGeom prst="rect">
            <a:avLst/>
          </a:prstGeom>
        </p:spPr>
      </p:pic>
    </p:spTree>
    <p:extLst>
      <p:ext uri="{BB962C8B-B14F-4D97-AF65-F5344CB8AC3E}">
        <p14:creationId xmlns:p14="http://schemas.microsoft.com/office/powerpoint/2010/main" val="16580398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1596</TotalTime>
  <Words>2240</Words>
  <Application>Microsoft Macintosh PowerPoint</Application>
  <PresentationFormat>Widescreen</PresentationFormat>
  <Paragraphs>173</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Helvetica</vt:lpstr>
      <vt:lpstr>Wingdings</vt:lpstr>
      <vt:lpstr>Office Theme</vt:lpstr>
      <vt:lpstr>EFFECTIVE TEAM WORKING &amp; COMMUNICATION BMWS4002</vt:lpstr>
      <vt:lpstr>LIMAM20 CONSULTING COMPANY</vt:lpstr>
      <vt:lpstr>BENEFICIARY COMPANY  </vt:lpstr>
      <vt:lpstr>BENEFIT OF TEAM WORKING LAMAMA LATELABWE - 1909404</vt:lpstr>
      <vt:lpstr>STAGE OF TEAM DEVELOPMENT ADRIANA IVANOVA -1909640</vt:lpstr>
      <vt:lpstr>STAGE OF TEAM DEVELOPMENT ADRIANA IVANOVA -1909640</vt:lpstr>
      <vt:lpstr>TEAM ROLES IDIA BA - 1908758</vt:lpstr>
      <vt:lpstr>MANAGING CONFLICT MARIYA GEORGIEVA -1906952</vt:lpstr>
      <vt:lpstr>MANAGING CONFLICT MARIYA GEORGIEVA -1906952</vt:lpstr>
      <vt:lpstr>SUCCESSFUL TEAM DEVELOPMENT  MALINKA PAVLOVA – 1906953</vt:lpstr>
      <vt:lpstr>SUCCESSFUL TEAM DEVELOPMENT MALINKA PAVLOVA – 1906953</vt:lpstr>
      <vt:lpstr>CONCLUSION MALINKA PAVLOVA – 1906953</vt:lpstr>
      <vt:lpstr>REFERENCING LIST </vt:lpstr>
      <vt:lpstr>REFERENCING LIST </vt:lpstr>
      <vt:lpstr>REFERENCING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Malinka Pavlova (1906953)</dc:creator>
  <cp:lastModifiedBy>Malinka Pavlova (1906953)</cp:lastModifiedBy>
  <cp:revision>97</cp:revision>
  <dcterms:created xsi:type="dcterms:W3CDTF">2020-04-06T17:29:34Z</dcterms:created>
  <dcterms:modified xsi:type="dcterms:W3CDTF">2020-04-13T10:03:33Z</dcterms:modified>
</cp:coreProperties>
</file>