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0" d="100"/>
          <a:sy n="20" d="100"/>
        </p:scale>
        <p:origin x="2746" y="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12/3/20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12/3/20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12/3/20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2.png"/><Relationship Id="rId7" Type="http://schemas.openxmlformats.org/officeDocument/2006/relationships/hyperlink" Target="http://gallica.bnf.fr/ark:/12148/btv1b8427170s/f373.item" TargetMode="External"/><Relationship Id="rId12" Type="http://schemas.openxmlformats.org/officeDocument/2006/relationships/image" Target="../media/image10.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9.jpeg"/><Relationship Id="rId5" Type="http://schemas.openxmlformats.org/officeDocument/2006/relationships/image" Target="../media/image4.gif"/><Relationship Id="rId10" Type="http://schemas.openxmlformats.org/officeDocument/2006/relationships/image" Target="../media/image8.jpeg"/><Relationship Id="rId4" Type="http://schemas.openxmlformats.org/officeDocument/2006/relationships/image" Target="../media/image3.jpe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Being an Engineer</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Husain </a:t>
            </a:r>
            <a:r>
              <a:rPr lang="en-GB" altLang="en-US" sz="4000" b="1" dirty="0" err="1">
                <a:solidFill>
                  <a:srgbClr val="002060"/>
                </a:solidFill>
                <a:latin typeface="Calibri" charset="0"/>
                <a:ea typeface="Calibri" charset="0"/>
                <a:cs typeface="Calibri" charset="0"/>
              </a:rPr>
              <a:t>Alhumadi</a:t>
            </a:r>
            <a:endParaRPr lang="en-GB" altLang="en-US" sz="40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err="1">
                <a:solidFill>
                  <a:srgbClr val="002060"/>
                </a:solidFill>
                <a:latin typeface="Calibri" charset="0"/>
                <a:ea typeface="Calibri" charset="0"/>
                <a:cs typeface="Calibri" charset="0"/>
              </a:rPr>
              <a:t>BEng</a:t>
            </a:r>
            <a:r>
              <a:rPr lang="en-GB" altLang="en-US" sz="3600" dirty="0">
                <a:solidFill>
                  <a:srgbClr val="002060"/>
                </a:solidFill>
                <a:latin typeface="Calibri" charset="0"/>
                <a:ea typeface="Calibri" charset="0"/>
                <a:cs typeface="Calibri" charset="0"/>
              </a:rPr>
              <a:t> (Hons) Motorsport Engineering </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927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t>Introduction</a:t>
            </a:r>
          </a:p>
          <a:p>
            <a:pPr>
              <a:spcBef>
                <a:spcPct val="50000"/>
              </a:spcBef>
            </a:pPr>
            <a:r>
              <a:rPr lang="en-GB" altLang="en-US" sz="2800" dirty="0"/>
              <a:t>What is an engineer?</a:t>
            </a:r>
          </a:p>
          <a:p>
            <a:pPr>
              <a:spcBef>
                <a:spcPct val="50000"/>
              </a:spcBef>
            </a:pPr>
            <a:r>
              <a:rPr lang="en-GB" altLang="en-US" sz="2800" dirty="0"/>
              <a:t>An engineer is a designer of engines, buildings and pretty much everything that’s been built </a:t>
            </a:r>
            <a:r>
              <a:rPr lang="en-GB" altLang="en-US" sz="2800"/>
              <a:t>by humans.</a:t>
            </a:r>
            <a:endParaRPr lang="en-GB" altLang="en-US" sz="2800" dirty="0"/>
          </a:p>
          <a:p>
            <a:pPr>
              <a:spcBef>
                <a:spcPct val="50000"/>
              </a:spcBef>
            </a:pPr>
            <a:r>
              <a:rPr lang="en-GB" altLang="en-US" sz="2800" dirty="0"/>
              <a:t>What’s the real meaning?</a:t>
            </a:r>
          </a:p>
          <a:p>
            <a:pPr>
              <a:spcBef>
                <a:spcPct val="50000"/>
              </a:spcBef>
            </a:pPr>
            <a:r>
              <a:rPr lang="en-GB" altLang="en-US" sz="2800" dirty="0"/>
              <a:t>An engineer uses his knowledge within mathematics and sciences to overcome struggles that we face in the world.</a:t>
            </a:r>
          </a:p>
          <a:p>
            <a:pPr>
              <a:spcBef>
                <a:spcPct val="50000"/>
              </a:spcBef>
            </a:pPr>
            <a:r>
              <a:rPr lang="en-GB" altLang="en-US" sz="2800" dirty="0"/>
              <a:t>Albert Einstein once said: </a:t>
            </a:r>
          </a:p>
          <a:p>
            <a:pPr>
              <a:spcBef>
                <a:spcPct val="50000"/>
              </a:spcBef>
            </a:pPr>
            <a:r>
              <a:rPr lang="en-GB" altLang="en-US" sz="2800" dirty="0"/>
              <a:t>“Scientists investigate that which already is, Engineers create that which has never been”</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93596" y="16531820"/>
            <a:ext cx="6415087" cy="6222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40000"/>
              </a:spcBef>
            </a:pPr>
            <a:r>
              <a:rPr lang="en-GB" altLang="en-US" sz="2800" b="1" dirty="0">
                <a:latin typeface="Arial" panose="020B0604020202020204" pitchFamily="34" charset="0"/>
                <a:cs typeface="Arial" panose="020B0604020202020204" pitchFamily="34" charset="0"/>
              </a:rPr>
              <a:t>Background of Engineering</a:t>
            </a:r>
            <a:endParaRPr lang="en-GB" altLang="en-US" sz="2800" dirty="0">
              <a:latin typeface="Arial" panose="020B0604020202020204" pitchFamily="34" charset="0"/>
              <a:cs typeface="Arial" panose="020B0604020202020204" pitchFamily="34" charset="0"/>
            </a:endParaRPr>
          </a:p>
          <a:p>
            <a:pPr>
              <a:spcBef>
                <a:spcPct val="40000"/>
              </a:spcBef>
            </a:pPr>
            <a:r>
              <a:rPr lang="en-GB" altLang="en-US" sz="2800" dirty="0">
                <a:latin typeface="Arial" panose="020B0604020202020204" pitchFamily="34" charset="0"/>
                <a:cs typeface="Arial" panose="020B0604020202020204" pitchFamily="34" charset="0"/>
              </a:rPr>
              <a:t>First engineer known to us is Imhotep, whom was the builder of the step pyramids in Egypt around 2550 BCE </a:t>
            </a:r>
            <a:r>
              <a:rPr lang="en-GB" altLang="en-US" sz="2800" dirty="0">
                <a:solidFill>
                  <a:srgbClr val="000000"/>
                </a:solidFill>
                <a:latin typeface="Arial" panose="020B0604020202020204" pitchFamily="34" charset="0"/>
                <a:cs typeface="Arial" panose="020B0604020202020204" pitchFamily="34" charset="0"/>
              </a:rPr>
              <a:t>(</a:t>
            </a:r>
            <a:r>
              <a:rPr lang="en-GB" sz="2800" b="0" i="0" u="none" strike="noStrike" dirty="0">
                <a:solidFill>
                  <a:srgbClr val="000000"/>
                </a:solidFill>
                <a:effectLst/>
                <a:latin typeface="Arial" panose="020B0604020202020204" pitchFamily="34" charset="0"/>
                <a:cs typeface="Arial" panose="020B0604020202020204" pitchFamily="34" charset="0"/>
              </a:rPr>
              <a:t>Smith, 2020).</a:t>
            </a:r>
            <a:endParaRPr lang="en-GB" altLang="en-US" sz="2800" dirty="0">
              <a:latin typeface="Arial" panose="020B0604020202020204" pitchFamily="34" charset="0"/>
              <a:cs typeface="Arial" panose="020B0604020202020204" pitchFamily="34" charset="0"/>
            </a:endParaRPr>
          </a:p>
          <a:p>
            <a:pPr>
              <a:spcBef>
                <a:spcPct val="40000"/>
              </a:spcBef>
            </a:pPr>
            <a:r>
              <a:rPr lang="en-GB" altLang="en-US" sz="2800" dirty="0">
                <a:latin typeface="Arial" panose="020B0604020202020204" pitchFamily="34" charset="0"/>
                <a:cs typeface="Arial" panose="020B0604020202020204" pitchFamily="34" charset="0"/>
              </a:rPr>
              <a:t>The successors of Imhotep was the Egyptians, Persians, Romans and the Greek who too civil engineering to new lengths such as, geometry, arithmetic and physical science </a:t>
            </a:r>
            <a:r>
              <a:rPr lang="en-GB" altLang="en-US" sz="2800" dirty="0">
                <a:solidFill>
                  <a:srgbClr val="000000"/>
                </a:solidFill>
                <a:latin typeface="Arial" panose="020B0604020202020204" pitchFamily="34" charset="0"/>
                <a:cs typeface="Arial" panose="020B0604020202020204" pitchFamily="34" charset="0"/>
              </a:rPr>
              <a:t>(</a:t>
            </a:r>
            <a:r>
              <a:rPr lang="en-GB" sz="2800" b="0" i="0" u="none" strike="noStrike" dirty="0">
                <a:solidFill>
                  <a:srgbClr val="000000"/>
                </a:solidFill>
                <a:effectLst/>
                <a:latin typeface="Arial" panose="020B0604020202020204" pitchFamily="34" charset="0"/>
                <a:cs typeface="Arial" panose="020B0604020202020204" pitchFamily="34" charset="0"/>
              </a:rPr>
              <a:t>Smith, 2020).</a:t>
            </a:r>
            <a:endParaRPr lang="en-GB" altLang="en-US" sz="2800" dirty="0">
              <a:latin typeface="Arial" panose="020B0604020202020204" pitchFamily="34" charset="0"/>
              <a:cs typeface="Arial" panose="020B0604020202020204" pitchFamily="34" charset="0"/>
            </a:endParaRPr>
          </a:p>
          <a:p>
            <a:pPr>
              <a:spcBef>
                <a:spcPct val="40000"/>
              </a:spcBef>
            </a:pPr>
            <a:endParaRPr lang="en-GB" altLang="en-US" sz="2800" dirty="0">
              <a:latin typeface="Arial" panose="020B0604020202020204" pitchFamily="34" charset="0"/>
              <a:cs typeface="Arial" panose="020B0604020202020204" pitchFamily="34" charset="0"/>
            </a:endParaRPr>
          </a:p>
        </p:txBody>
      </p:sp>
      <p:sp>
        <p:nvSpPr>
          <p:cNvPr id="16" name="Text Box 16"/>
          <p:cNvSpPr txBox="1">
            <a:spLocks noChangeArrowheads="1"/>
          </p:cNvSpPr>
          <p:nvPr/>
        </p:nvSpPr>
        <p:spPr bwMode="auto">
          <a:xfrm>
            <a:off x="7477858" y="21128026"/>
            <a:ext cx="4953000" cy="1498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GB" altLang="en-US" sz="2000" i="1" dirty="0">
                <a:latin typeface="Times New Roman" charset="0"/>
              </a:rPr>
              <a:t>You also had the Babylonian empire which was one of the strongest and most advanced at the time. Look at the structural and architectural engineering in this empire.</a:t>
            </a:r>
            <a:endParaRPr lang="en-AU" altLang="en-US" sz="2000" i="1" dirty="0">
              <a:latin typeface="Times New Roman" charset="0"/>
            </a:endParaRPr>
          </a:p>
        </p:txBody>
      </p:sp>
      <p:sp>
        <p:nvSpPr>
          <p:cNvPr id="17" name="Text Box 21"/>
          <p:cNvSpPr txBox="1">
            <a:spLocks noChangeArrowheads="1"/>
          </p:cNvSpPr>
          <p:nvPr/>
        </p:nvSpPr>
        <p:spPr bwMode="auto">
          <a:xfrm>
            <a:off x="12431144" y="13235342"/>
            <a:ext cx="2357395" cy="3960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2000" i="1" dirty="0">
                <a:latin typeface="Times New Roman" charset="0"/>
              </a:rPr>
              <a:t>This is a painting showing the Mongol Empire. As you can see, they were pretty ahead for the 13</a:t>
            </a:r>
            <a:r>
              <a:rPr lang="en-GB" altLang="en-US" sz="2000" i="1" baseline="30000" dirty="0">
                <a:latin typeface="Times New Roman" charset="0"/>
              </a:rPr>
              <a:t>th</a:t>
            </a:r>
            <a:r>
              <a:rPr lang="en-GB" altLang="en-US" sz="2000" i="1" dirty="0">
                <a:latin typeface="Times New Roman" charset="0"/>
              </a:rPr>
              <a:t> century. A solid standing wall with nice simple design to it which also keeps unauthorised persons from entering.</a:t>
            </a:r>
          </a:p>
        </p:txBody>
      </p:sp>
      <p:sp>
        <p:nvSpPr>
          <p:cNvPr id="18" name="Text Box 27"/>
          <p:cNvSpPr txBox="1">
            <a:spLocks noChangeArrowheads="1"/>
          </p:cNvSpPr>
          <p:nvPr/>
        </p:nvSpPr>
        <p:spPr bwMode="auto">
          <a:xfrm>
            <a:off x="7283724" y="22824868"/>
            <a:ext cx="6476114" cy="6669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GB" altLang="en-US" sz="2600" b="1" i="1" dirty="0">
                <a:latin typeface="Arial" panose="020B0604020202020204" pitchFamily="34" charset="0"/>
                <a:cs typeface="Arial" panose="020B0604020202020204" pitchFamily="34" charset="0"/>
              </a:rPr>
              <a:t>Discussion</a:t>
            </a:r>
          </a:p>
          <a:p>
            <a:endParaRPr lang="en-GB" altLang="en-US" sz="2600" i="1" dirty="0">
              <a:latin typeface="Arial" panose="020B0604020202020204" pitchFamily="34" charset="0"/>
              <a:cs typeface="Arial" panose="020B0604020202020204" pitchFamily="34" charset="0"/>
            </a:endParaRPr>
          </a:p>
          <a:p>
            <a:r>
              <a:rPr lang="en-GB" altLang="en-US" sz="2600" i="1" dirty="0">
                <a:latin typeface="Arial" panose="020B0604020202020204" pitchFamily="34" charset="0"/>
                <a:cs typeface="Arial" panose="020B0604020202020204" pitchFamily="34" charset="0"/>
              </a:rPr>
              <a:t>How has engineering changed the world? </a:t>
            </a:r>
          </a:p>
          <a:p>
            <a:endParaRPr lang="en-GB" altLang="en-US" sz="2600" i="1" dirty="0">
              <a:latin typeface="Arial" panose="020B0604020202020204" pitchFamily="34" charset="0"/>
              <a:cs typeface="Arial" panose="020B0604020202020204" pitchFamily="34" charset="0"/>
            </a:endParaRPr>
          </a:p>
          <a:p>
            <a:r>
              <a:rPr lang="en-GB" altLang="en-US" sz="2600" i="1" dirty="0">
                <a:latin typeface="Arial" panose="020B0604020202020204" pitchFamily="34" charset="0"/>
                <a:cs typeface="Arial" panose="020B0604020202020204" pitchFamily="34" charset="0"/>
              </a:rPr>
              <a:t>Well, first things first, we wouldn’t be as advanced as we are today if it wasn’t for engineers and their engineering knowledge/abilities, the world would be very behind. Almost every physical invention had been invented by engineers. Mobile phones, cars, computers, buildings, the list goes on </a:t>
            </a:r>
            <a:r>
              <a:rPr lang="en-GB" sz="2600" b="0" i="0" u="none" strike="noStrike" dirty="0">
                <a:solidFill>
                  <a:srgbClr val="000000"/>
                </a:solidFill>
                <a:effectLst/>
                <a:latin typeface="Arial" panose="020B0604020202020204" pitchFamily="34" charset="0"/>
                <a:cs typeface="Arial" panose="020B0604020202020204" pitchFamily="34" charset="0"/>
              </a:rPr>
              <a:t>(Why Engineering is so Important to Society, 2020).</a:t>
            </a:r>
            <a:r>
              <a:rPr lang="en-GB" altLang="en-US" sz="2600" i="1" dirty="0">
                <a:latin typeface="Arial" panose="020B0604020202020204" pitchFamily="34" charset="0"/>
                <a:cs typeface="Arial" panose="020B0604020202020204" pitchFamily="34" charset="0"/>
              </a:rPr>
              <a:t> </a:t>
            </a:r>
          </a:p>
          <a:p>
            <a:endParaRPr lang="en-GB" altLang="en-US" sz="2600" i="1" dirty="0">
              <a:latin typeface="Arial" panose="020B0604020202020204" pitchFamily="34" charset="0"/>
              <a:cs typeface="Arial" panose="020B0604020202020204" pitchFamily="34" charset="0"/>
            </a:endParaRPr>
          </a:p>
          <a:p>
            <a:endParaRPr lang="en-AU" altLang="en-US" sz="2600" i="1" dirty="0">
              <a:latin typeface="Arial" panose="020B0604020202020204" pitchFamily="34" charset="0"/>
              <a:cs typeface="Arial" panose="020B0604020202020204" pitchFamily="34" charset="0"/>
            </a:endParaRPr>
          </a:p>
        </p:txBody>
      </p:sp>
      <p:sp>
        <p:nvSpPr>
          <p:cNvPr id="23" name="Text Box 11"/>
          <p:cNvSpPr txBox="1">
            <a:spLocks noChangeArrowheads="1"/>
          </p:cNvSpPr>
          <p:nvPr/>
        </p:nvSpPr>
        <p:spPr bwMode="auto">
          <a:xfrm>
            <a:off x="14728999" y="20368627"/>
            <a:ext cx="6365506" cy="7936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600" b="1" dirty="0">
                <a:latin typeface="Arial" panose="020B0604020202020204" pitchFamily="34" charset="0"/>
                <a:ea typeface="Arial" charset="0"/>
                <a:cs typeface="Arial" panose="020B0604020202020204" pitchFamily="34" charset="0"/>
              </a:rPr>
              <a:t>References</a:t>
            </a:r>
            <a:endParaRPr lang="en-GB" sz="2600" b="0" i="0" u="none" strike="noStrike" dirty="0">
              <a:solidFill>
                <a:srgbClr val="000000"/>
              </a:solidFill>
              <a:effectLst/>
              <a:latin typeface="Arial" panose="020B0604020202020204" pitchFamily="34" charset="0"/>
              <a:cs typeface="Arial" panose="020B0604020202020204" pitchFamily="34" charset="0"/>
            </a:endParaRPr>
          </a:p>
          <a:p>
            <a:pPr marL="0" indent="0">
              <a:spcBef>
                <a:spcPct val="50000"/>
              </a:spcBef>
            </a:pPr>
            <a:r>
              <a:rPr lang="en-GB" sz="2600" b="0" i="0" u="none" strike="noStrike" dirty="0">
                <a:solidFill>
                  <a:srgbClr val="000000"/>
                </a:solidFill>
                <a:effectLst/>
                <a:latin typeface="Arial" panose="020B0604020202020204" pitchFamily="34" charset="0"/>
                <a:cs typeface="Arial" panose="020B0604020202020204" pitchFamily="34" charset="0"/>
              </a:rPr>
              <a:t>Get-trained.org. (2020). </a:t>
            </a:r>
            <a:r>
              <a:rPr lang="en-GB" sz="2600" dirty="0">
                <a:solidFill>
                  <a:srgbClr val="000000"/>
                </a:solidFill>
                <a:latin typeface="Arial" panose="020B0604020202020204" pitchFamily="34" charset="0"/>
                <a:cs typeface="Arial" panose="020B0604020202020204" pitchFamily="34" charset="0"/>
              </a:rPr>
              <a:t>‘</a:t>
            </a:r>
            <a:r>
              <a:rPr lang="en-GB" sz="2600" b="0" i="1" u="none" strike="noStrike" dirty="0">
                <a:solidFill>
                  <a:srgbClr val="000000"/>
                </a:solidFill>
                <a:effectLst/>
                <a:latin typeface="Arial" panose="020B0604020202020204" pitchFamily="34" charset="0"/>
                <a:cs typeface="Arial" panose="020B0604020202020204" pitchFamily="34" charset="0"/>
              </a:rPr>
              <a:t>Why Engineering Is So Important To Society’.</a:t>
            </a:r>
            <a:r>
              <a:rPr lang="en-GB" sz="2600" b="0" i="0" u="none" strike="noStrike" dirty="0">
                <a:solidFill>
                  <a:srgbClr val="000000"/>
                </a:solidFill>
                <a:effectLst/>
                <a:latin typeface="Arial" panose="020B0604020202020204" pitchFamily="34" charset="0"/>
                <a:cs typeface="Arial" panose="020B0604020202020204" pitchFamily="34" charset="0"/>
              </a:rPr>
              <a:t> Available at: https://get-trained.org/latest-news/why-engineering-so-important-society&gt; (Accessed 3 December 2020).</a:t>
            </a:r>
          </a:p>
          <a:p>
            <a:pPr marL="0" indent="0">
              <a:spcBef>
                <a:spcPct val="50000"/>
              </a:spcBef>
            </a:pPr>
            <a:r>
              <a:rPr lang="en-GB" sz="2600" b="0" i="0" u="none" strike="noStrike" dirty="0" err="1">
                <a:solidFill>
                  <a:srgbClr val="000000"/>
                </a:solidFill>
                <a:effectLst/>
                <a:latin typeface="Arial" panose="020B0604020202020204" pitchFamily="34" charset="0"/>
                <a:cs typeface="Arial" panose="020B0604020202020204" pitchFamily="34" charset="0"/>
              </a:rPr>
              <a:t>ierek</a:t>
            </a:r>
            <a:r>
              <a:rPr lang="en-GB" sz="2600" b="0" i="0" u="none" strike="noStrike" dirty="0">
                <a:solidFill>
                  <a:srgbClr val="000000"/>
                </a:solidFill>
                <a:effectLst/>
                <a:latin typeface="Arial" panose="020B0604020202020204" pitchFamily="34" charset="0"/>
                <a:cs typeface="Arial" panose="020B0604020202020204" pitchFamily="34" charset="0"/>
              </a:rPr>
              <a:t> news. (2017). ‘</a:t>
            </a:r>
            <a:r>
              <a:rPr lang="en-GB" sz="2600" b="0" i="1" u="none" strike="noStrike" dirty="0">
                <a:solidFill>
                  <a:srgbClr val="000000"/>
                </a:solidFill>
                <a:effectLst/>
                <a:latin typeface="Arial" panose="020B0604020202020204" pitchFamily="34" charset="0"/>
                <a:cs typeface="Arial" panose="020B0604020202020204" pitchFamily="34" charset="0"/>
              </a:rPr>
              <a:t>Development In Civil Engineering’</a:t>
            </a:r>
            <a:r>
              <a:rPr lang="en-GB" sz="2600" b="0" i="0" u="none" strike="noStrike" dirty="0">
                <a:solidFill>
                  <a:srgbClr val="000000"/>
                </a:solidFill>
                <a:effectLst/>
                <a:latin typeface="Arial" panose="020B0604020202020204" pitchFamily="34" charset="0"/>
                <a:cs typeface="Arial" panose="020B0604020202020204" pitchFamily="34" charset="0"/>
              </a:rPr>
              <a:t>. Available at: https://</a:t>
            </a:r>
            <a:r>
              <a:rPr lang="en-GB" sz="2600" b="0" i="0" u="none" strike="noStrike" dirty="0" err="1">
                <a:solidFill>
                  <a:srgbClr val="000000"/>
                </a:solidFill>
                <a:effectLst/>
                <a:latin typeface="Arial" panose="020B0604020202020204" pitchFamily="34" charset="0"/>
                <a:cs typeface="Arial" panose="020B0604020202020204" pitchFamily="34" charset="0"/>
              </a:rPr>
              <a:t>www.ierek.com</a:t>
            </a:r>
            <a:r>
              <a:rPr lang="en-GB" sz="2600" b="0" i="0" u="none" strike="noStrike" dirty="0">
                <a:solidFill>
                  <a:srgbClr val="000000"/>
                </a:solidFill>
                <a:effectLst/>
                <a:latin typeface="Arial" panose="020B0604020202020204" pitchFamily="34" charset="0"/>
                <a:cs typeface="Arial" panose="020B0604020202020204" pitchFamily="34" charset="0"/>
              </a:rPr>
              <a:t>/news/index.php/2017/03/27/civil-engineering/&gt; (Accessed 3 December 2020).</a:t>
            </a:r>
          </a:p>
          <a:p>
            <a:pPr marL="0" indent="0">
              <a:spcBef>
                <a:spcPct val="50000"/>
              </a:spcBef>
            </a:pPr>
            <a:r>
              <a:rPr lang="en-GB" sz="2600" b="0" i="0" u="none" strike="noStrike" dirty="0">
                <a:solidFill>
                  <a:srgbClr val="000000"/>
                </a:solidFill>
                <a:effectLst/>
                <a:latin typeface="Arial" panose="020B0604020202020204" pitchFamily="34" charset="0"/>
                <a:cs typeface="Arial" panose="020B0604020202020204" pitchFamily="34" charset="0"/>
              </a:rPr>
              <a:t>Smith, R., (2020). </a:t>
            </a:r>
            <a:r>
              <a:rPr lang="en-GB" sz="2600" b="0" i="1" u="none" strike="noStrike" dirty="0">
                <a:solidFill>
                  <a:srgbClr val="000000"/>
                </a:solidFill>
                <a:effectLst/>
                <a:latin typeface="Arial" panose="020B0604020202020204" pitchFamily="34" charset="0"/>
                <a:cs typeface="Arial" panose="020B0604020202020204" pitchFamily="34" charset="0"/>
              </a:rPr>
              <a:t>Engineering</a:t>
            </a:r>
            <a:r>
              <a:rPr lang="en-GB" sz="2600" b="0" i="0" u="none" strike="noStrike" dirty="0">
                <a:solidFill>
                  <a:srgbClr val="000000"/>
                </a:solidFill>
                <a:effectLst/>
                <a:latin typeface="Arial" panose="020B0604020202020204" pitchFamily="34" charset="0"/>
                <a:cs typeface="Arial" panose="020B0604020202020204" pitchFamily="34" charset="0"/>
              </a:rPr>
              <a:t>. </a:t>
            </a:r>
            <a:r>
              <a:rPr lang="en-GB" sz="2600" dirty="0">
                <a:solidFill>
                  <a:srgbClr val="000000"/>
                </a:solidFill>
                <a:latin typeface="Arial" panose="020B0604020202020204" pitchFamily="34" charset="0"/>
                <a:cs typeface="Arial" panose="020B0604020202020204" pitchFamily="34" charset="0"/>
              </a:rPr>
              <a:t>‘</a:t>
            </a:r>
            <a:r>
              <a:rPr lang="en-GB" sz="2600" b="0" i="0" u="none" strike="noStrike" dirty="0">
                <a:solidFill>
                  <a:srgbClr val="000000"/>
                </a:solidFill>
                <a:effectLst/>
                <a:latin typeface="Arial" panose="020B0604020202020204" pitchFamily="34" charset="0"/>
                <a:cs typeface="Arial" panose="020B0604020202020204" pitchFamily="34" charset="0"/>
              </a:rPr>
              <a:t>Britannica’. Available at: https://</a:t>
            </a:r>
            <a:r>
              <a:rPr lang="en-GB" sz="2600" b="0" i="0" u="none" strike="noStrike" dirty="0" err="1">
                <a:solidFill>
                  <a:srgbClr val="000000"/>
                </a:solidFill>
                <a:effectLst/>
                <a:latin typeface="Arial" panose="020B0604020202020204" pitchFamily="34" charset="0"/>
                <a:cs typeface="Arial" panose="020B0604020202020204" pitchFamily="34" charset="0"/>
              </a:rPr>
              <a:t>www.britannica.com</a:t>
            </a:r>
            <a:r>
              <a:rPr lang="en-GB" sz="2600" b="0" i="0" u="none" strike="noStrike" dirty="0">
                <a:solidFill>
                  <a:srgbClr val="000000"/>
                </a:solidFill>
                <a:effectLst/>
                <a:latin typeface="Arial" panose="020B0604020202020204" pitchFamily="34" charset="0"/>
                <a:cs typeface="Arial" panose="020B0604020202020204" pitchFamily="34" charset="0"/>
              </a:rPr>
              <a:t>/technology/engineering&gt; (Accessed 3 December 2020).</a:t>
            </a:r>
            <a:endParaRPr lang="en-GB" altLang="en-US" sz="2600" dirty="0">
              <a:solidFill>
                <a:srgbClr val="000000"/>
              </a:solidFill>
              <a:latin typeface="Arial" panose="020B0604020202020204" pitchFamily="34" charset="0"/>
              <a:ea typeface="Arial" charset="0"/>
              <a:cs typeface="Arial" panose="020B0604020202020204" pitchFamily="34"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Engineering</a:t>
            </a:r>
          </a:p>
        </p:txBody>
      </p:sp>
      <p:pic>
        <p:nvPicPr>
          <p:cNvPr id="28" name="Picture 27">
            <a:extLst>
              <a:ext uri="{FF2B5EF4-FFF2-40B4-BE49-F238E27FC236}">
                <a16:creationId xmlns:a16="http://schemas.microsoft.com/office/drawing/2014/main" id="{F94184A3-C7B0-8C43-9B69-A16F61F8437F}"/>
              </a:ext>
            </a:extLst>
          </p:cNvPr>
          <p:cNvPicPr>
            <a:picLocks noChangeAspect="1"/>
          </p:cNvPicPr>
          <p:nvPr/>
        </p:nvPicPr>
        <p:blipFill>
          <a:blip r:embed="rId4"/>
          <a:stretch>
            <a:fillRect/>
          </a:stretch>
        </p:blipFill>
        <p:spPr>
          <a:xfrm>
            <a:off x="348597" y="2044545"/>
            <a:ext cx="2459385" cy="4374426"/>
          </a:xfrm>
          <a:prstGeom prst="rect">
            <a:avLst/>
          </a:prstGeom>
        </p:spPr>
      </p:pic>
      <p:pic>
        <p:nvPicPr>
          <p:cNvPr id="29" name="Picture 28">
            <a:extLst>
              <a:ext uri="{FF2B5EF4-FFF2-40B4-BE49-F238E27FC236}">
                <a16:creationId xmlns:a16="http://schemas.microsoft.com/office/drawing/2014/main" id="{22A25BA6-971C-1848-A521-F7567AFAE637}"/>
              </a:ext>
            </a:extLst>
          </p:cNvPr>
          <p:cNvPicPr>
            <a:picLocks noChangeAspect="1"/>
          </p:cNvPicPr>
          <p:nvPr/>
        </p:nvPicPr>
        <p:blipFill>
          <a:blip r:embed="rId5"/>
          <a:stretch>
            <a:fillRect/>
          </a:stretch>
        </p:blipFill>
        <p:spPr>
          <a:xfrm>
            <a:off x="121607" y="14195224"/>
            <a:ext cx="7314774" cy="1482725"/>
          </a:xfrm>
          <a:prstGeom prst="rect">
            <a:avLst/>
          </a:prstGeom>
        </p:spPr>
      </p:pic>
      <p:pic>
        <p:nvPicPr>
          <p:cNvPr id="48" name="Picture 47">
            <a:extLst>
              <a:ext uri="{FF2B5EF4-FFF2-40B4-BE49-F238E27FC236}">
                <a16:creationId xmlns:a16="http://schemas.microsoft.com/office/drawing/2014/main" id="{A3BD944C-0E87-D649-BCD0-D27927228E13}"/>
              </a:ext>
            </a:extLst>
          </p:cNvPr>
          <p:cNvPicPr>
            <a:picLocks noChangeAspect="1"/>
          </p:cNvPicPr>
          <p:nvPr/>
        </p:nvPicPr>
        <p:blipFill>
          <a:blip r:embed="rId6"/>
          <a:stretch>
            <a:fillRect/>
          </a:stretch>
        </p:blipFill>
        <p:spPr>
          <a:xfrm>
            <a:off x="7436381" y="13584908"/>
            <a:ext cx="4877887" cy="3443214"/>
          </a:xfrm>
          <a:prstGeom prst="rect">
            <a:avLst/>
          </a:prstGeom>
        </p:spPr>
      </p:pic>
      <p:sp>
        <p:nvSpPr>
          <p:cNvPr id="49" name="TextBox 48">
            <a:extLst>
              <a:ext uri="{FF2B5EF4-FFF2-40B4-BE49-F238E27FC236}">
                <a16:creationId xmlns:a16="http://schemas.microsoft.com/office/drawing/2014/main" id="{B6A5AF90-A511-4D4D-9D06-67D599866A15}"/>
              </a:ext>
            </a:extLst>
          </p:cNvPr>
          <p:cNvSpPr txBox="1"/>
          <p:nvPr/>
        </p:nvSpPr>
        <p:spPr>
          <a:xfrm>
            <a:off x="7123981" y="16690304"/>
            <a:ext cx="7772646" cy="923330"/>
          </a:xfrm>
          <a:prstGeom prst="rect">
            <a:avLst/>
          </a:prstGeom>
          <a:noFill/>
        </p:spPr>
        <p:txBody>
          <a:bodyPr wrap="square" rtlCol="0">
            <a:spAutoFit/>
          </a:bodyPr>
          <a:lstStyle/>
          <a:p>
            <a:pPr algn="l"/>
            <a:br>
              <a:rPr lang="en-GB" sz="1800" b="0" i="0" u="none" strike="noStrike" dirty="0">
                <a:solidFill>
                  <a:srgbClr val="54595D"/>
                </a:solidFill>
                <a:effectLst/>
                <a:latin typeface="Arial" panose="020B0604020202020204" pitchFamily="34" charset="0"/>
              </a:rPr>
            </a:br>
            <a:r>
              <a:rPr lang="en-GB" sz="1800" b="0" i="0" u="none" strike="noStrike" dirty="0" err="1">
                <a:solidFill>
                  <a:srgbClr val="54595D"/>
                </a:solidFill>
                <a:effectLst/>
                <a:latin typeface="Arial" panose="020B0604020202020204" pitchFamily="34" charset="0"/>
              </a:rPr>
              <a:t>Sayf</a:t>
            </a:r>
            <a:r>
              <a:rPr lang="en-GB" sz="1800" b="0" i="0" u="none" strike="noStrike" dirty="0">
                <a:solidFill>
                  <a:srgbClr val="54595D"/>
                </a:solidFill>
                <a:effectLst/>
                <a:latin typeface="Arial" panose="020B0604020202020204" pitchFamily="34" charset="0"/>
              </a:rPr>
              <a:t> </a:t>
            </a:r>
            <a:r>
              <a:rPr lang="en-GB" sz="1800" b="0" i="0" u="none" strike="noStrike" dirty="0" err="1">
                <a:solidFill>
                  <a:srgbClr val="54595D"/>
                </a:solidFill>
                <a:effectLst/>
                <a:latin typeface="Arial" panose="020B0604020202020204" pitchFamily="34" charset="0"/>
              </a:rPr>
              <a:t>al-vâhidî</a:t>
            </a:r>
            <a:r>
              <a:rPr lang="en-GB" sz="1800" b="0" i="0" u="none" strike="noStrike" dirty="0">
                <a:solidFill>
                  <a:srgbClr val="54595D"/>
                </a:solidFill>
                <a:effectLst/>
                <a:latin typeface="Arial" panose="020B0604020202020204" pitchFamily="34" charset="0"/>
              </a:rPr>
              <a:t> et al. - </a:t>
            </a:r>
            <a:r>
              <a:rPr lang="en-GB" sz="1800" b="0" i="0" u="none" strike="noStrike" dirty="0" err="1">
                <a:solidFill>
                  <a:srgbClr val="0B0080"/>
                </a:solidFill>
                <a:effectLst/>
                <a:latin typeface="Arial" panose="020B0604020202020204" pitchFamily="34" charset="0"/>
                <a:hlinkClick r:id="rId7"/>
              </a:rPr>
              <a:t>Bibliothèque</a:t>
            </a:r>
            <a:r>
              <a:rPr lang="en-GB" sz="1800" b="0" i="0" u="none" strike="noStrike" dirty="0">
                <a:solidFill>
                  <a:srgbClr val="0B0080"/>
                </a:solidFill>
                <a:effectLst/>
                <a:latin typeface="Arial" panose="020B0604020202020204" pitchFamily="34" charset="0"/>
                <a:hlinkClick r:id="rId7"/>
              </a:rPr>
              <a:t> </a:t>
            </a:r>
            <a:r>
              <a:rPr lang="en-GB" sz="1800" b="0" i="0" u="none" strike="noStrike" dirty="0" err="1">
                <a:solidFill>
                  <a:srgbClr val="0B0080"/>
                </a:solidFill>
                <a:effectLst/>
                <a:latin typeface="Arial" panose="020B0604020202020204" pitchFamily="34" charset="0"/>
                <a:hlinkClick r:id="rId7"/>
              </a:rPr>
              <a:t>nationale</a:t>
            </a:r>
            <a:r>
              <a:rPr lang="en-GB" sz="1800" b="0" i="0" u="none" strike="noStrike" dirty="0">
                <a:solidFill>
                  <a:srgbClr val="0B0080"/>
                </a:solidFill>
                <a:effectLst/>
                <a:latin typeface="Arial" panose="020B0604020202020204" pitchFamily="34" charset="0"/>
                <a:hlinkClick r:id="rId7"/>
              </a:rPr>
              <a:t> de France, Département des </a:t>
            </a:r>
            <a:r>
              <a:rPr lang="en-GB" sz="1800" b="0" i="0" u="none" strike="noStrike" dirty="0" err="1">
                <a:solidFill>
                  <a:srgbClr val="0B0080"/>
                </a:solidFill>
                <a:effectLst/>
                <a:latin typeface="Arial" panose="020B0604020202020204" pitchFamily="34" charset="0"/>
                <a:hlinkClick r:id="rId7"/>
              </a:rPr>
              <a:t>Manuscrits</a:t>
            </a:r>
            <a:r>
              <a:rPr lang="en-GB" sz="1800" b="0" i="0" u="none" strike="noStrike" dirty="0">
                <a:solidFill>
                  <a:srgbClr val="0B0080"/>
                </a:solidFill>
                <a:effectLst/>
                <a:latin typeface="Arial" panose="020B0604020202020204" pitchFamily="34" charset="0"/>
                <a:hlinkClick r:id="rId7"/>
              </a:rPr>
              <a:t>, Division </a:t>
            </a:r>
            <a:r>
              <a:rPr lang="en-GB" sz="1800" b="0" i="0" u="none" strike="noStrike" dirty="0" err="1">
                <a:solidFill>
                  <a:srgbClr val="0B0080"/>
                </a:solidFill>
                <a:effectLst/>
                <a:latin typeface="Arial" panose="020B0604020202020204" pitchFamily="34" charset="0"/>
                <a:hlinkClick r:id="rId7"/>
              </a:rPr>
              <a:t>orientale</a:t>
            </a:r>
            <a:r>
              <a:rPr lang="en-GB" sz="1800" b="0" i="0" u="none" strike="noStrike" dirty="0">
                <a:solidFill>
                  <a:srgbClr val="0B0080"/>
                </a:solidFill>
                <a:effectLst/>
                <a:latin typeface="Arial" panose="020B0604020202020204" pitchFamily="34" charset="0"/>
                <a:hlinkClick r:id="rId7"/>
              </a:rPr>
              <a:t>, </a:t>
            </a:r>
            <a:r>
              <a:rPr lang="en-GB" sz="1800" b="0" i="0" u="none" strike="noStrike" dirty="0" err="1">
                <a:solidFill>
                  <a:srgbClr val="0B0080"/>
                </a:solidFill>
                <a:effectLst/>
                <a:latin typeface="Arial" panose="020B0604020202020204" pitchFamily="34" charset="0"/>
                <a:hlinkClick r:id="rId7"/>
              </a:rPr>
              <a:t>Supplément</a:t>
            </a:r>
            <a:r>
              <a:rPr lang="en-GB" sz="1800" b="0" i="0" u="none" strike="noStrike" dirty="0">
                <a:solidFill>
                  <a:srgbClr val="0B0080"/>
                </a:solidFill>
                <a:effectLst/>
                <a:latin typeface="Arial" panose="020B0604020202020204" pitchFamily="34" charset="0"/>
                <a:hlinkClick r:id="rId7"/>
              </a:rPr>
              <a:t> </a:t>
            </a:r>
            <a:r>
              <a:rPr lang="en-GB" sz="1800" b="0" i="0" u="none" strike="noStrike" dirty="0" err="1">
                <a:solidFill>
                  <a:srgbClr val="0B0080"/>
                </a:solidFill>
                <a:effectLst/>
                <a:latin typeface="Arial" panose="020B0604020202020204" pitchFamily="34" charset="0"/>
                <a:hlinkClick r:id="rId7"/>
              </a:rPr>
              <a:t>persan</a:t>
            </a:r>
            <a:r>
              <a:rPr lang="en-GB" sz="1800" b="0" i="0" u="none" strike="noStrike" dirty="0">
                <a:solidFill>
                  <a:srgbClr val="0B0080"/>
                </a:solidFill>
                <a:effectLst/>
                <a:latin typeface="Arial" panose="020B0604020202020204" pitchFamily="34" charset="0"/>
                <a:hlinkClick r:id="rId7"/>
              </a:rPr>
              <a:t> 1113, fol. 180v-181</a:t>
            </a:r>
            <a:endParaRPr lang="en-US" sz="1800" dirty="0"/>
          </a:p>
        </p:txBody>
      </p:sp>
      <p:pic>
        <p:nvPicPr>
          <p:cNvPr id="52" name="Picture 51">
            <a:extLst>
              <a:ext uri="{FF2B5EF4-FFF2-40B4-BE49-F238E27FC236}">
                <a16:creationId xmlns:a16="http://schemas.microsoft.com/office/drawing/2014/main" id="{13C664F4-1DC2-BF41-94A7-1F599B4BC0F9}"/>
              </a:ext>
            </a:extLst>
          </p:cNvPr>
          <p:cNvPicPr>
            <a:picLocks noChangeAspect="1"/>
          </p:cNvPicPr>
          <p:nvPr/>
        </p:nvPicPr>
        <p:blipFill>
          <a:blip r:embed="rId8"/>
          <a:stretch>
            <a:fillRect/>
          </a:stretch>
        </p:blipFill>
        <p:spPr>
          <a:xfrm>
            <a:off x="7548774" y="17844266"/>
            <a:ext cx="4918162" cy="3265660"/>
          </a:xfrm>
          <a:prstGeom prst="rect">
            <a:avLst/>
          </a:prstGeom>
        </p:spPr>
      </p:pic>
      <p:sp>
        <p:nvSpPr>
          <p:cNvPr id="53" name="TextBox 52">
            <a:extLst>
              <a:ext uri="{FF2B5EF4-FFF2-40B4-BE49-F238E27FC236}">
                <a16:creationId xmlns:a16="http://schemas.microsoft.com/office/drawing/2014/main" id="{B66D2E55-5FE1-0D4E-911D-BD7D500AB191}"/>
              </a:ext>
            </a:extLst>
          </p:cNvPr>
          <p:cNvSpPr txBox="1"/>
          <p:nvPr/>
        </p:nvSpPr>
        <p:spPr>
          <a:xfrm>
            <a:off x="12542317" y="17844266"/>
            <a:ext cx="1715820" cy="2031325"/>
          </a:xfrm>
          <a:prstGeom prst="rect">
            <a:avLst/>
          </a:prstGeom>
          <a:noFill/>
        </p:spPr>
        <p:txBody>
          <a:bodyPr wrap="square" rtlCol="0">
            <a:spAutoFit/>
          </a:bodyPr>
          <a:lstStyle/>
          <a:p>
            <a:pPr algn="l"/>
            <a:r>
              <a:rPr lang="en-US" sz="1800" dirty="0"/>
              <a:t>https://weaponsandwarfare.files.wordpress.com/2016/11/tumblr_nl2vh8hqkm1qcxemno1_500.jpg</a:t>
            </a:r>
          </a:p>
        </p:txBody>
      </p:sp>
      <p:sp>
        <p:nvSpPr>
          <p:cNvPr id="54" name="TextBox 53">
            <a:extLst>
              <a:ext uri="{FF2B5EF4-FFF2-40B4-BE49-F238E27FC236}">
                <a16:creationId xmlns:a16="http://schemas.microsoft.com/office/drawing/2014/main" id="{2439E2D8-8D07-4746-B16A-64846A846D10}"/>
              </a:ext>
            </a:extLst>
          </p:cNvPr>
          <p:cNvSpPr txBox="1"/>
          <p:nvPr/>
        </p:nvSpPr>
        <p:spPr>
          <a:xfrm>
            <a:off x="14704209" y="12897492"/>
            <a:ext cx="6476113" cy="7417415"/>
          </a:xfrm>
          <a:prstGeom prst="rect">
            <a:avLst/>
          </a:prstGeom>
          <a:noFill/>
        </p:spPr>
        <p:txBody>
          <a:bodyPr wrap="square" rtlCol="0">
            <a:spAutoFit/>
          </a:bodyPr>
          <a:lstStyle/>
          <a:p>
            <a:pPr algn="ctr"/>
            <a:r>
              <a:rPr lang="en-GB" sz="2800" b="1" dirty="0"/>
              <a:t>Conclusion</a:t>
            </a:r>
          </a:p>
          <a:p>
            <a:r>
              <a:rPr lang="en-GB" sz="2800" dirty="0"/>
              <a:t>Engineering is one the most important (if not the most important) field in careers. Without engineering, the world would be no different to the forest days where people painted their faces blue. In general, engineering brought us technology that is used hospitals, schools and even football stadiums, whether it’s a machines that analyse samples or in football, the VAR technology. </a:t>
            </a:r>
          </a:p>
          <a:p>
            <a:endParaRPr lang="en-GB" sz="2800" dirty="0"/>
          </a:p>
          <a:p>
            <a:r>
              <a:rPr lang="en-GB" sz="2800" dirty="0"/>
              <a:t>The risks that engineers go through is not mentioned enough, especially the construction field. Any slight mistake could lead disasters, from bridges collapsing to houses sinking in the soil.</a:t>
            </a:r>
          </a:p>
        </p:txBody>
      </p:sp>
      <p:sp>
        <p:nvSpPr>
          <p:cNvPr id="55" name="TextBox 54">
            <a:extLst>
              <a:ext uri="{FF2B5EF4-FFF2-40B4-BE49-F238E27FC236}">
                <a16:creationId xmlns:a16="http://schemas.microsoft.com/office/drawing/2014/main" id="{66452CA2-671F-9D4A-97A5-D249DB11F4D0}"/>
              </a:ext>
            </a:extLst>
          </p:cNvPr>
          <p:cNvSpPr txBox="1"/>
          <p:nvPr/>
        </p:nvSpPr>
        <p:spPr>
          <a:xfrm>
            <a:off x="222301" y="15922093"/>
            <a:ext cx="6476112" cy="369332"/>
          </a:xfrm>
          <a:prstGeom prst="rect">
            <a:avLst/>
          </a:prstGeom>
          <a:noFill/>
        </p:spPr>
        <p:txBody>
          <a:bodyPr wrap="square" rtlCol="0">
            <a:spAutoFit/>
          </a:bodyPr>
          <a:lstStyle/>
          <a:p>
            <a:pPr algn="l"/>
            <a:r>
              <a:rPr lang="en-US" sz="1800"/>
              <a:t>https://</a:t>
            </a:r>
            <a:r>
              <a:rPr lang="en-US" sz="1800" dirty="0" err="1"/>
              <a:t>www.princeton.edu</a:t>
            </a:r>
            <a:r>
              <a:rPr lang="en-US" sz="1800" dirty="0"/>
              <a:t>/~</a:t>
            </a:r>
            <a:r>
              <a:rPr lang="en-US" sz="1800" dirty="0" err="1"/>
              <a:t>asmits</a:t>
            </a:r>
            <a:r>
              <a:rPr lang="en-US" sz="1800" dirty="0"/>
              <a:t>/Bicycle_web/Bernoulli.html</a:t>
            </a:r>
          </a:p>
        </p:txBody>
      </p:sp>
      <p:pic>
        <p:nvPicPr>
          <p:cNvPr id="62" name="Picture 61">
            <a:extLst>
              <a:ext uri="{FF2B5EF4-FFF2-40B4-BE49-F238E27FC236}">
                <a16:creationId xmlns:a16="http://schemas.microsoft.com/office/drawing/2014/main" id="{EA321F5D-2210-394C-AF66-005A3DE5B0EA}"/>
              </a:ext>
            </a:extLst>
          </p:cNvPr>
          <p:cNvPicPr>
            <a:picLocks noChangeAspect="1"/>
          </p:cNvPicPr>
          <p:nvPr/>
        </p:nvPicPr>
        <p:blipFill>
          <a:blip r:embed="rId9"/>
          <a:stretch>
            <a:fillRect/>
          </a:stretch>
        </p:blipFill>
        <p:spPr>
          <a:xfrm>
            <a:off x="6698413" y="28923983"/>
            <a:ext cx="1538690" cy="1282242"/>
          </a:xfrm>
          <a:prstGeom prst="rect">
            <a:avLst/>
          </a:prstGeom>
        </p:spPr>
      </p:pic>
      <p:pic>
        <p:nvPicPr>
          <p:cNvPr id="65" name="Picture 64">
            <a:extLst>
              <a:ext uri="{FF2B5EF4-FFF2-40B4-BE49-F238E27FC236}">
                <a16:creationId xmlns:a16="http://schemas.microsoft.com/office/drawing/2014/main" id="{802B9742-33BD-0A48-A056-69728E98B432}"/>
              </a:ext>
            </a:extLst>
          </p:cNvPr>
          <p:cNvPicPr>
            <a:picLocks noChangeAspect="1"/>
          </p:cNvPicPr>
          <p:nvPr/>
        </p:nvPicPr>
        <p:blipFill>
          <a:blip r:embed="rId10"/>
          <a:stretch>
            <a:fillRect/>
          </a:stretch>
        </p:blipFill>
        <p:spPr>
          <a:xfrm>
            <a:off x="3871713" y="29062301"/>
            <a:ext cx="2519406" cy="1165328"/>
          </a:xfrm>
          <a:prstGeom prst="rect">
            <a:avLst/>
          </a:prstGeom>
        </p:spPr>
      </p:pic>
      <p:pic>
        <p:nvPicPr>
          <p:cNvPr id="68" name="Picture 67">
            <a:extLst>
              <a:ext uri="{FF2B5EF4-FFF2-40B4-BE49-F238E27FC236}">
                <a16:creationId xmlns:a16="http://schemas.microsoft.com/office/drawing/2014/main" id="{872D9626-D593-DB4C-ACC9-C8E30FFB207A}"/>
              </a:ext>
            </a:extLst>
          </p:cNvPr>
          <p:cNvPicPr>
            <a:picLocks noChangeAspect="1"/>
          </p:cNvPicPr>
          <p:nvPr/>
        </p:nvPicPr>
        <p:blipFill>
          <a:blip r:embed="rId11"/>
          <a:stretch>
            <a:fillRect/>
          </a:stretch>
        </p:blipFill>
        <p:spPr>
          <a:xfrm>
            <a:off x="222301" y="29026355"/>
            <a:ext cx="3123532" cy="1152301"/>
          </a:xfrm>
          <a:prstGeom prst="rect">
            <a:avLst/>
          </a:prstGeom>
        </p:spPr>
      </p:pic>
      <p:sp>
        <p:nvSpPr>
          <p:cNvPr id="69" name="TextBox 68">
            <a:extLst>
              <a:ext uri="{FF2B5EF4-FFF2-40B4-BE49-F238E27FC236}">
                <a16:creationId xmlns:a16="http://schemas.microsoft.com/office/drawing/2014/main" id="{C2BF3CFF-F945-DA4D-9AC4-6421D4E83427}"/>
              </a:ext>
            </a:extLst>
          </p:cNvPr>
          <p:cNvSpPr txBox="1"/>
          <p:nvPr/>
        </p:nvSpPr>
        <p:spPr>
          <a:xfrm>
            <a:off x="14704209" y="5435968"/>
            <a:ext cx="6415087" cy="7294305"/>
          </a:xfrm>
          <a:prstGeom prst="rect">
            <a:avLst/>
          </a:prstGeom>
          <a:noFill/>
        </p:spPr>
        <p:txBody>
          <a:bodyPr wrap="square" rtlCol="0">
            <a:spAutoFit/>
          </a:bodyPr>
          <a:lstStyle/>
          <a:p>
            <a:r>
              <a:rPr lang="en-GB" altLang="en-US" sz="2600" i="1" dirty="0">
                <a:latin typeface="Arial" panose="020B0604020202020204" pitchFamily="34" charset="0"/>
                <a:cs typeface="Arial" panose="020B0604020202020204" pitchFamily="34" charset="0"/>
              </a:rPr>
              <a:t>Specific engineers have specific jobs to do, whether it is problem solving or transport, medicine, space or even the environment.</a:t>
            </a:r>
          </a:p>
          <a:p>
            <a:endParaRPr lang="en-GB" altLang="en-US" sz="2600" i="1" dirty="0">
              <a:latin typeface="Arial" panose="020B0604020202020204" pitchFamily="34" charset="0"/>
              <a:cs typeface="Arial" panose="020B0604020202020204" pitchFamily="34" charset="0"/>
            </a:endParaRPr>
          </a:p>
          <a:p>
            <a:r>
              <a:rPr lang="en-GB" altLang="en-US" sz="2600" i="1" dirty="0">
                <a:latin typeface="Arial" panose="020B0604020202020204" pitchFamily="34" charset="0"/>
                <a:cs typeface="Arial" panose="020B0604020202020204" pitchFamily="34" charset="0"/>
              </a:rPr>
              <a:t>Engineers could find themselves from being in offices to laboratories to underground work. This shows that engineers are always involved when it comes to the worlds evolution, whether it’s electrical components or brick laying.</a:t>
            </a:r>
          </a:p>
          <a:p>
            <a:endParaRPr lang="en-GB" altLang="en-US" sz="2600" i="1" dirty="0">
              <a:latin typeface="Arial" panose="020B0604020202020204" pitchFamily="34" charset="0"/>
              <a:cs typeface="Arial" panose="020B0604020202020204" pitchFamily="34" charset="0"/>
            </a:endParaRPr>
          </a:p>
          <a:p>
            <a:r>
              <a:rPr lang="en-GB" altLang="en-US" sz="2600" i="1" dirty="0">
                <a:latin typeface="Arial" panose="020B0604020202020204" pitchFamily="34" charset="0"/>
                <a:cs typeface="Arial" panose="020B0604020202020204" pitchFamily="34" charset="0"/>
              </a:rPr>
              <a:t>Back to the question, engineering has developed from the architectural design to the new materials used which are certainly stronger and more environmentally friendly </a:t>
            </a:r>
            <a:r>
              <a:rPr lang="en-GB" sz="2600" b="0" i="0" u="none" strike="noStrike" dirty="0">
                <a:solidFill>
                  <a:srgbClr val="000000"/>
                </a:solidFill>
                <a:effectLst/>
                <a:latin typeface="Arial" panose="020B0604020202020204" pitchFamily="34" charset="0"/>
                <a:cs typeface="Arial" panose="020B0604020202020204" pitchFamily="34" charset="0"/>
              </a:rPr>
              <a:t>(Development in Civil Engineering, 2017).</a:t>
            </a:r>
            <a:endParaRPr lang="en-US" sz="2600" dirty="0"/>
          </a:p>
        </p:txBody>
      </p:sp>
      <p:sp>
        <p:nvSpPr>
          <p:cNvPr id="3" name="TextBox 2">
            <a:extLst>
              <a:ext uri="{FF2B5EF4-FFF2-40B4-BE49-F238E27FC236}">
                <a16:creationId xmlns:a16="http://schemas.microsoft.com/office/drawing/2014/main" id="{2575A515-FFF1-9F4D-9D8E-3E2388641CA3}"/>
              </a:ext>
            </a:extLst>
          </p:cNvPr>
          <p:cNvSpPr txBox="1"/>
          <p:nvPr/>
        </p:nvSpPr>
        <p:spPr>
          <a:xfrm>
            <a:off x="7375356" y="5738609"/>
            <a:ext cx="6426782" cy="7158883"/>
          </a:xfrm>
          <a:prstGeom prst="rect">
            <a:avLst/>
          </a:prstGeom>
          <a:noFill/>
        </p:spPr>
        <p:txBody>
          <a:bodyPr wrap="square" rtlCol="0">
            <a:spAutoFit/>
          </a:bodyPr>
          <a:lstStyle/>
          <a:p>
            <a:pPr>
              <a:spcBef>
                <a:spcPct val="40000"/>
              </a:spcBef>
            </a:pPr>
            <a:r>
              <a:rPr lang="en-GB" altLang="en-US" sz="2800" dirty="0">
                <a:latin typeface="Arial" panose="020B0604020202020204" pitchFamily="34" charset="0"/>
                <a:cs typeface="Arial" panose="020B0604020202020204" pitchFamily="34" charset="0"/>
              </a:rPr>
              <a:t>In construction, the medieval Europeans had better engineering knowledge than the Romans. In the 13</a:t>
            </a:r>
            <a:r>
              <a:rPr lang="en-GB" altLang="en-US" sz="2800" baseline="30000" dirty="0">
                <a:latin typeface="Arial" panose="020B0604020202020204" pitchFamily="34" charset="0"/>
                <a:cs typeface="Arial" panose="020B0604020202020204" pitchFamily="34" charset="0"/>
              </a:rPr>
              <a:t>th</a:t>
            </a:r>
            <a:r>
              <a:rPr lang="en-GB" altLang="en-US" sz="2800" dirty="0">
                <a:latin typeface="Arial" panose="020B0604020202020204" pitchFamily="34" charset="0"/>
                <a:cs typeface="Arial" panose="020B0604020202020204" pitchFamily="34" charset="0"/>
              </a:rPr>
              <a:t> century, the french engineer, </a:t>
            </a:r>
            <a:r>
              <a:rPr lang="en-GB" altLang="en-US" sz="2800" dirty="0" err="1">
                <a:latin typeface="Arial" panose="020B0604020202020204" pitchFamily="34" charset="0"/>
                <a:cs typeface="Arial" panose="020B0604020202020204" pitchFamily="34" charset="0"/>
              </a:rPr>
              <a:t>Villard</a:t>
            </a:r>
            <a:r>
              <a:rPr lang="en-GB" altLang="en-US" sz="2800" dirty="0">
                <a:latin typeface="Arial" panose="020B0604020202020204" pitchFamily="34" charset="0"/>
                <a:cs typeface="Arial" panose="020B0604020202020204" pitchFamily="34" charset="0"/>
              </a:rPr>
              <a:t> De </a:t>
            </a:r>
            <a:r>
              <a:rPr lang="en-GB" altLang="en-US" sz="2800" dirty="0" err="1">
                <a:latin typeface="Arial" panose="020B0604020202020204" pitchFamily="34" charset="0"/>
                <a:cs typeface="Arial" panose="020B0604020202020204" pitchFamily="34" charset="0"/>
              </a:rPr>
              <a:t>Honnecourt</a:t>
            </a:r>
            <a:r>
              <a:rPr lang="en-GB" altLang="en-US" sz="2800" dirty="0">
                <a:latin typeface="Arial" panose="020B0604020202020204" pitchFamily="34" charset="0"/>
                <a:cs typeface="Arial" panose="020B0604020202020204" pitchFamily="34" charset="0"/>
              </a:rPr>
              <a:t> had a sketch which revealed his outstanding wide knowledge of mathematics, geometry, natural, draftsmanship and physical science </a:t>
            </a:r>
            <a:r>
              <a:rPr lang="en-GB" altLang="en-US" sz="2800" dirty="0">
                <a:solidFill>
                  <a:srgbClr val="000000"/>
                </a:solidFill>
                <a:latin typeface="Arial" panose="020B0604020202020204" pitchFamily="34" charset="0"/>
                <a:cs typeface="Arial" panose="020B0604020202020204" pitchFamily="34" charset="0"/>
              </a:rPr>
              <a:t>(</a:t>
            </a:r>
            <a:r>
              <a:rPr lang="en-GB" sz="2800" b="0" i="0" u="none" strike="noStrike" dirty="0">
                <a:solidFill>
                  <a:srgbClr val="000000"/>
                </a:solidFill>
                <a:effectLst/>
                <a:latin typeface="Arial" panose="020B0604020202020204" pitchFamily="34" charset="0"/>
                <a:cs typeface="Arial" panose="020B0604020202020204" pitchFamily="34" charset="0"/>
              </a:rPr>
              <a:t>Smith, 2020).</a:t>
            </a:r>
            <a:endParaRPr lang="en-GB" altLang="en-US" sz="2800" dirty="0">
              <a:latin typeface="Arial" panose="020B0604020202020204" pitchFamily="34" charset="0"/>
              <a:cs typeface="Arial" panose="020B0604020202020204" pitchFamily="34" charset="0"/>
            </a:endParaRPr>
          </a:p>
          <a:p>
            <a:pPr>
              <a:spcBef>
                <a:spcPct val="40000"/>
              </a:spcBef>
            </a:pPr>
            <a:r>
              <a:rPr lang="en-GB" altLang="en-US" sz="2800" dirty="0">
                <a:latin typeface="Arial" panose="020B0604020202020204" pitchFamily="34" charset="0"/>
                <a:cs typeface="Arial" panose="020B0604020202020204" pitchFamily="34" charset="0"/>
              </a:rPr>
              <a:t>Asians on the other hand, had a similar form but were much more sophisticated in the field of construction, </a:t>
            </a:r>
            <a:r>
              <a:rPr lang="en-GB" sz="2800" b="0" i="0" u="none" strike="noStrike" dirty="0">
                <a:solidFill>
                  <a:srgbClr val="1A1A1A"/>
                </a:solidFill>
                <a:effectLst/>
                <a:latin typeface="Arial" panose="020B0604020202020204" pitchFamily="34" charset="0"/>
                <a:cs typeface="Arial" panose="020B0604020202020204" pitchFamily="34" charset="0"/>
              </a:rPr>
              <a:t>hydraulics and metallurgy. This had led to their success in a beautiful advanced civilisation which was know as Mongol Empire </a:t>
            </a:r>
            <a:r>
              <a:rPr lang="en-GB" altLang="en-US" sz="2800" dirty="0">
                <a:solidFill>
                  <a:srgbClr val="000000"/>
                </a:solidFill>
                <a:latin typeface="Arial" panose="020B0604020202020204" pitchFamily="34" charset="0"/>
                <a:cs typeface="Arial" panose="020B0604020202020204" pitchFamily="34" charset="0"/>
              </a:rPr>
              <a:t>(</a:t>
            </a:r>
            <a:r>
              <a:rPr lang="en-GB" sz="2800" b="0" i="0" u="none" strike="noStrike" dirty="0">
                <a:solidFill>
                  <a:srgbClr val="000000"/>
                </a:solidFill>
                <a:effectLst/>
                <a:latin typeface="Arial" panose="020B0604020202020204" pitchFamily="34" charset="0"/>
                <a:cs typeface="Arial" panose="020B0604020202020204" pitchFamily="34" charset="0"/>
              </a:rPr>
              <a:t>Smith, 2020).</a:t>
            </a:r>
            <a:endParaRPr lang="en-US" sz="28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EFA7BB57-2527-FB47-B830-4F30CB90969E}"/>
              </a:ext>
            </a:extLst>
          </p:cNvPr>
          <p:cNvPicPr>
            <a:picLocks noChangeAspect="1"/>
          </p:cNvPicPr>
          <p:nvPr/>
        </p:nvPicPr>
        <p:blipFill>
          <a:blip r:embed="rId12"/>
          <a:stretch>
            <a:fillRect/>
          </a:stretch>
        </p:blipFill>
        <p:spPr>
          <a:xfrm>
            <a:off x="284828" y="22495655"/>
            <a:ext cx="6435367" cy="4279519"/>
          </a:xfrm>
          <a:prstGeom prst="rect">
            <a:avLst/>
          </a:prstGeom>
        </p:spPr>
      </p:pic>
      <p:sp>
        <p:nvSpPr>
          <p:cNvPr id="11" name="TextBox 10">
            <a:extLst>
              <a:ext uri="{FF2B5EF4-FFF2-40B4-BE49-F238E27FC236}">
                <a16:creationId xmlns:a16="http://schemas.microsoft.com/office/drawing/2014/main" id="{C73360DD-5A71-784D-8EBF-106487AE24DB}"/>
              </a:ext>
            </a:extLst>
          </p:cNvPr>
          <p:cNvSpPr txBox="1"/>
          <p:nvPr/>
        </p:nvSpPr>
        <p:spPr>
          <a:xfrm>
            <a:off x="348597" y="27100150"/>
            <a:ext cx="6394514" cy="646331"/>
          </a:xfrm>
          <a:prstGeom prst="rect">
            <a:avLst/>
          </a:prstGeom>
          <a:noFill/>
        </p:spPr>
        <p:txBody>
          <a:bodyPr wrap="square" rtlCol="0">
            <a:spAutoFit/>
          </a:bodyPr>
          <a:lstStyle/>
          <a:p>
            <a:pPr algn="l"/>
            <a:r>
              <a:rPr lang="en-GB" sz="1800" b="0" i="0" u="none" strike="noStrike" dirty="0">
                <a:solidFill>
                  <a:srgbClr val="2C3543"/>
                </a:solidFill>
                <a:effectLst/>
                <a:latin typeface="Benton Sans"/>
              </a:rPr>
              <a:t>Great Sphinx of Giza with the Great Pyramid of Giza. Image by ©Anton Belo/</a:t>
            </a:r>
            <a:r>
              <a:rPr lang="en-GB" sz="1800" b="0" i="0" u="none" strike="noStrike" dirty="0" err="1">
                <a:solidFill>
                  <a:srgbClr val="2C3543"/>
                </a:solidFill>
                <a:effectLst/>
                <a:latin typeface="Benton Sans"/>
              </a:rPr>
              <a:t>Shutterstock</a:t>
            </a:r>
            <a:endParaRPr lang="en-US" sz="1800" dirty="0"/>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9B1840862A54D87559EB5EE4C39F9" ma:contentTypeVersion="3" ma:contentTypeDescription="Create a new document." ma:contentTypeScope="" ma:versionID="77b9193623b57f573840a061ae17c633">
  <xsd:schema xmlns:xsd="http://www.w3.org/2001/XMLSchema" xmlns:xs="http://www.w3.org/2001/XMLSchema" xmlns:p="http://schemas.microsoft.com/office/2006/metadata/properties" xmlns:ns2="0777963d-7f3d-4727-9e72-4d6490188740" targetNamespace="http://schemas.microsoft.com/office/2006/metadata/properties" ma:root="true" ma:fieldsID="eb26b7556d6f72bc4c0e10cb459a420f" ns2:_="">
    <xsd:import namespace="0777963d-7f3d-4727-9e72-4d6490188740"/>
    <xsd:element name="properties">
      <xsd:complexType>
        <xsd:sequence>
          <xsd:element name="documentManagement">
            <xsd:complexType>
              <xsd:all>
                <xsd:element ref="ns2:ReferenceId" minOccurs="0"/>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77963d-7f3d-4727-9e72-4d6490188740"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ferenceId xmlns="0777963d-7f3d-4727-9e72-4d6490188740" xsi:nil="true"/>
  </documentManagement>
</p:properties>
</file>

<file path=customXml/itemProps1.xml><?xml version="1.0" encoding="utf-8"?>
<ds:datastoreItem xmlns:ds="http://schemas.openxmlformats.org/officeDocument/2006/customXml" ds:itemID="{9F0BA984-208A-4201-B257-499F2F41E9BB}">
  <ds:schemaRefs>
    <ds:schemaRef ds:uri="http://schemas.microsoft.com/office/2006/metadata/contentType"/>
    <ds:schemaRef ds:uri="http://schemas.microsoft.com/office/2006/metadata/properties/metaAttributes"/>
    <ds:schemaRef ds:uri="http://www.w3.org/2000/xmlns/"/>
    <ds:schemaRef ds:uri="http://www.w3.org/2001/XMLSchema"/>
    <ds:schemaRef ds:uri="0777963d-7f3d-4727-9e72-4d6490188740"/>
  </ds:schemaRefs>
</ds:datastoreItem>
</file>

<file path=customXml/itemProps2.xml><?xml version="1.0" encoding="utf-8"?>
<ds:datastoreItem xmlns:ds="http://schemas.openxmlformats.org/officeDocument/2006/customXml" ds:itemID="{BD9FC663-7C79-417E-AABF-357732A2C534}">
  <ds:schemaRefs>
    <ds:schemaRef ds:uri="http://schemas.microsoft.com/sharepoint/v3/contenttype/forms"/>
  </ds:schemaRefs>
</ds:datastoreItem>
</file>

<file path=customXml/itemProps3.xml><?xml version="1.0" encoding="utf-8"?>
<ds:datastoreItem xmlns:ds="http://schemas.openxmlformats.org/officeDocument/2006/customXml" ds:itemID="{377FD30C-AD50-4D03-81AB-F75D65DA10BF}">
  <ds:schemaRefs>
    <ds:schemaRef ds:uri="http://schemas.microsoft.com/office/2006/metadata/properties"/>
    <ds:schemaRef ds:uri="http://www.w3.org/2000/xmlns/"/>
    <ds:schemaRef ds:uri="0777963d-7f3d-4727-9e72-4d6490188740"/>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Office Theme</Template>
  <TotalTime>168</TotalTime>
  <Words>759</Words>
  <Application>Microsoft Office PowerPoint</Application>
  <PresentationFormat>Custom</PresentationFormat>
  <Paragraphs>66</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Husain Alhumadi (2014255)</cp:lastModifiedBy>
  <cp:revision>24</cp:revision>
  <dcterms:created xsi:type="dcterms:W3CDTF">2016-02-25T08:27:32Z</dcterms:created>
  <dcterms:modified xsi:type="dcterms:W3CDTF">2020-12-04T20:29:24Z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0x0101003B59B1840862A54D87559EB5EE4C39F9</vt:lpwstr>
  </property>
</Properties>
</file>