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352" r:id="rId2"/>
    <p:sldId id="331" r:id="rId3"/>
    <p:sldId id="332" r:id="rId4"/>
    <p:sldId id="258" r:id="rId5"/>
    <p:sldId id="259" r:id="rId6"/>
    <p:sldId id="333" r:id="rId7"/>
    <p:sldId id="257" r:id="rId8"/>
    <p:sldId id="334" r:id="rId9"/>
    <p:sldId id="335" r:id="rId10"/>
    <p:sldId id="338" r:id="rId11"/>
    <p:sldId id="339" r:id="rId12"/>
    <p:sldId id="340" r:id="rId13"/>
    <p:sldId id="341" r:id="rId14"/>
    <p:sldId id="342" r:id="rId15"/>
    <p:sldId id="343" r:id="rId16"/>
    <p:sldId id="344" r:id="rId17"/>
    <p:sldId id="345" r:id="rId18"/>
    <p:sldId id="346" r:id="rId19"/>
    <p:sldId id="347" r:id="rId20"/>
    <p:sldId id="348" r:id="rId21"/>
    <p:sldId id="349" r:id="rId22"/>
    <p:sldId id="260" r:id="rId23"/>
    <p:sldId id="261" r:id="rId24"/>
    <p:sldId id="350" r:id="rId25"/>
    <p:sldId id="351"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82" d="100"/>
          <a:sy n="82" d="100"/>
        </p:scale>
        <p:origin x="1358" y="10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12/05/2026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12/05/2026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12/05/2026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12/05/2026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12/05/2026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12/05/2026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12/05/2026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12/05/2026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12/05/2026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B8E52C5-F6EE-0478-4EF0-005B9A400FDC}"/>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006B3A47-A752-7FA7-C255-68A537971BA3}"/>
              </a:ext>
            </a:extLst>
          </p:cNvPr>
          <p:cNvSpPr>
            <a:spLocks noGrp="1"/>
          </p:cNvSpPr>
          <p:nvPr>
            <p:ph type="sldNum" sz="quarter" idx="11"/>
          </p:nvPr>
        </p:nvSpPr>
        <p:spPr/>
        <p:txBody>
          <a:bodyPr/>
          <a:lstStyle/>
          <a:p>
            <a:pPr>
              <a:defRPr/>
            </a:pPr>
            <a:fld id="{6550E941-99E4-4403-A917-B30FF69A9617}" type="slidenum">
              <a:rPr lang="en-GB" altLang="en-US" smtClean="0"/>
              <a:pPr>
                <a:defRPr/>
              </a:pPr>
              <a:t>1</a:t>
            </a:fld>
            <a:endParaRPr lang="en-GB" altLang="en-US"/>
          </a:p>
        </p:txBody>
      </p:sp>
    </p:spTree>
    <p:extLst>
      <p:ext uri="{BB962C8B-B14F-4D97-AF65-F5344CB8AC3E}">
        <p14:creationId xmlns:p14="http://schemas.microsoft.com/office/powerpoint/2010/main" val="2825308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323528" y="-274637"/>
            <a:ext cx="8229600" cy="1143000"/>
          </a:xfrm>
        </p:spPr>
        <p:txBody>
          <a:bodyPr/>
          <a:lstStyle/>
          <a:p>
            <a:pPr eaLnBrk="1" hangingPunct="1"/>
            <a:r>
              <a:rPr lang="en-GB" altLang="en-US" dirty="0"/>
              <a:t>Module Learning Outcomes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13059" y="692696"/>
            <a:ext cx="8507413" cy="4176712"/>
          </a:xfrm>
        </p:spPr>
        <p:txBody>
          <a:bodyPr/>
          <a:lstStyle/>
          <a:p>
            <a:pPr lvl="0" fontAlgn="auto" hangingPunct="1">
              <a:lnSpc>
                <a:spcPct val="150000"/>
              </a:lnSpc>
              <a:spcBef>
                <a:spcPts val="0"/>
              </a:spcBef>
            </a:pPr>
            <a:r>
              <a:rPr lang="en-GB" sz="2400" dirty="0">
                <a:latin typeface="Arial" panose="020B0604020202020204" pitchFamily="34" charset="0"/>
                <a:cs typeface="Arial" panose="020B0604020202020204" pitchFamily="34" charset="0"/>
              </a:rPr>
              <a:t>Analyse the principles and concepts associated with an emerging field of computing such as the professional practices being adopted in industry, a novel technology or a new application of an existing technology. </a:t>
            </a:r>
          </a:p>
          <a:p>
            <a:pPr lvl="0" fontAlgn="auto" hangingPunct="1">
              <a:lnSpc>
                <a:spcPct val="150000"/>
              </a:lnSpc>
              <a:spcBef>
                <a:spcPts val="0"/>
              </a:spcBef>
            </a:pPr>
            <a:r>
              <a:rPr lang="en-GB" sz="2400" dirty="0">
                <a:latin typeface="Arial" panose="020B0604020202020204" pitchFamily="34" charset="0"/>
                <a:cs typeface="Arial" panose="020B0604020202020204" pitchFamily="34" charset="0"/>
              </a:rPr>
              <a:t>Evaluate the effectiveness, benefits, drawbacks or suitability of deploying appropriate technologies or approaches to the solution of a problem as part of a team and/or as an individual.</a:t>
            </a:r>
          </a:p>
          <a:p>
            <a:endParaRPr lang="en-GB"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F43C3-5282-4B8D-8E68-59CC4796C516}"/>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76C27EF5-60F5-4523-9BA3-4E307B34DD23}"/>
              </a:ext>
            </a:extLst>
          </p:cNvPr>
          <p:cNvSpPr>
            <a:spLocks noGrp="1"/>
          </p:cNvSpPr>
          <p:nvPr>
            <p:ph idx="1"/>
          </p:nvPr>
        </p:nvSpPr>
        <p:spPr/>
        <p:txBody>
          <a:bodyPr/>
          <a:lstStyle/>
          <a:p>
            <a:r>
              <a:rPr lang="en-GB" dirty="0"/>
              <a:t>Group Project</a:t>
            </a:r>
          </a:p>
          <a:p>
            <a:r>
              <a:rPr lang="en-GB" dirty="0"/>
              <a:t>Individual Report</a:t>
            </a:r>
          </a:p>
        </p:txBody>
      </p:sp>
      <p:sp>
        <p:nvSpPr>
          <p:cNvPr id="4" name="Date Placeholder 3">
            <a:extLst>
              <a:ext uri="{FF2B5EF4-FFF2-40B4-BE49-F238E27FC236}">
                <a16:creationId xmlns:a16="http://schemas.microsoft.com/office/drawing/2014/main" id="{9B5A634D-924D-483D-8EF9-FA90DFA14C64}"/>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18E0BEC8-7459-4648-AFB6-0BBCCDD6BC43}"/>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335748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16687-85EE-42F0-BAFD-51CC143DB75F}"/>
              </a:ext>
            </a:extLst>
          </p:cNvPr>
          <p:cNvSpPr>
            <a:spLocks noGrp="1"/>
          </p:cNvSpPr>
          <p:nvPr>
            <p:ph type="title"/>
          </p:nvPr>
        </p:nvSpPr>
        <p:spPr/>
        <p:txBody>
          <a:bodyPr/>
          <a:lstStyle/>
          <a:p>
            <a:r>
              <a:rPr lang="en-GB" dirty="0"/>
              <a:t>Group Project</a:t>
            </a:r>
          </a:p>
        </p:txBody>
      </p:sp>
      <p:sp>
        <p:nvSpPr>
          <p:cNvPr id="3" name="Content Placeholder 2">
            <a:extLst>
              <a:ext uri="{FF2B5EF4-FFF2-40B4-BE49-F238E27FC236}">
                <a16:creationId xmlns:a16="http://schemas.microsoft.com/office/drawing/2014/main" id="{396DD3A4-0CF8-457B-8814-4C7A58672016}"/>
              </a:ext>
            </a:extLst>
          </p:cNvPr>
          <p:cNvSpPr>
            <a:spLocks noGrp="1"/>
          </p:cNvSpPr>
          <p:nvPr>
            <p:ph idx="1"/>
          </p:nvPr>
        </p:nvSpPr>
        <p:spPr/>
        <p:txBody>
          <a:bodyPr>
            <a:noAutofit/>
          </a:bodyPr>
          <a:lstStyle/>
          <a:p>
            <a:pPr marL="0" indent="0">
              <a:buNone/>
            </a:pPr>
            <a:r>
              <a:rPr lang="en-GB" sz="2000" b="1" dirty="0">
                <a:ea typeface="Times New Roman" panose="02020603050405020304" pitchFamily="18" charset="0"/>
              </a:rPr>
              <a:t>Group criteria</a:t>
            </a:r>
            <a:r>
              <a:rPr lang="en-GB" sz="2000" dirty="0">
                <a:ea typeface="Times New Roman" panose="02020603050405020304" pitchFamily="18" charset="0"/>
              </a:rPr>
              <a:t>:</a:t>
            </a:r>
          </a:p>
          <a:p>
            <a:r>
              <a:rPr lang="en-GB" sz="2000" dirty="0">
                <a:ea typeface="Times New Roman" panose="02020603050405020304" pitchFamily="18" charset="0"/>
              </a:rPr>
              <a:t>Four to six students in a group</a:t>
            </a:r>
          </a:p>
          <a:p>
            <a:r>
              <a:rPr lang="en-GB" sz="2000" dirty="0">
                <a:ea typeface="Times New Roman" panose="02020603050405020304" pitchFamily="18" charset="0"/>
              </a:rPr>
              <a:t>Good mix of different skillset.  </a:t>
            </a:r>
          </a:p>
          <a:p>
            <a:pPr marL="0" indent="0">
              <a:buNone/>
            </a:pPr>
            <a:r>
              <a:rPr lang="en-GB" sz="2000" dirty="0">
                <a:ea typeface="Times New Roman" panose="02020603050405020304" pitchFamily="18" charset="0"/>
              </a:rPr>
              <a:t> </a:t>
            </a:r>
          </a:p>
          <a:p>
            <a:r>
              <a:rPr lang="en-GB" sz="2000" dirty="0">
                <a:ea typeface="Times New Roman" panose="02020603050405020304" pitchFamily="18" charset="0"/>
              </a:rPr>
              <a:t>Your team can choose one from the sample list (see next page) or come up with your own. If choosing your own problem, then you must formally agree your choice with your module leader.</a:t>
            </a:r>
          </a:p>
          <a:p>
            <a:endParaRPr lang="en-GB" sz="2000" dirty="0">
              <a:ea typeface="Times New Roman" panose="02020603050405020304" pitchFamily="18" charset="0"/>
            </a:endParaRPr>
          </a:p>
          <a:p>
            <a:r>
              <a:rPr lang="en-GB" sz="2000" dirty="0">
                <a:ea typeface="Times New Roman" panose="02020603050405020304" pitchFamily="18" charset="0"/>
              </a:rPr>
              <a:t>Your team may utilise MS Teams (or other agreed platform) group that has been set up for this module for discussions, communication, collaboration, file sharing, etc</a:t>
            </a:r>
          </a:p>
          <a:p>
            <a:pPr indent="0">
              <a:buNone/>
            </a:pPr>
            <a:endParaRPr lang="en-GB" sz="2000" dirty="0">
              <a:ea typeface="Times New Roman" panose="02020603050405020304" pitchFamily="18" charset="0"/>
            </a:endParaRPr>
          </a:p>
        </p:txBody>
      </p:sp>
    </p:spTree>
    <p:extLst>
      <p:ext uri="{BB962C8B-B14F-4D97-AF65-F5344CB8AC3E}">
        <p14:creationId xmlns:p14="http://schemas.microsoft.com/office/powerpoint/2010/main" val="3362025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5735E-DFCE-4A5C-A6E3-508955C44D0B}"/>
              </a:ext>
            </a:extLst>
          </p:cNvPr>
          <p:cNvSpPr>
            <a:spLocks noGrp="1"/>
          </p:cNvSpPr>
          <p:nvPr>
            <p:ph type="title"/>
          </p:nvPr>
        </p:nvSpPr>
        <p:spPr>
          <a:xfrm>
            <a:off x="179512" y="-243408"/>
            <a:ext cx="8229600" cy="1143000"/>
          </a:xfrm>
        </p:spPr>
        <p:txBody>
          <a:bodyPr/>
          <a:lstStyle/>
          <a:p>
            <a:r>
              <a:rPr lang="en-GB" dirty="0"/>
              <a:t>Delivery</a:t>
            </a:r>
          </a:p>
        </p:txBody>
      </p:sp>
      <p:sp>
        <p:nvSpPr>
          <p:cNvPr id="3" name="Content Placeholder 2">
            <a:extLst>
              <a:ext uri="{FF2B5EF4-FFF2-40B4-BE49-F238E27FC236}">
                <a16:creationId xmlns:a16="http://schemas.microsoft.com/office/drawing/2014/main" id="{DD19C895-7B52-4EF2-8DBA-E560CDDCAE99}"/>
              </a:ext>
            </a:extLst>
          </p:cNvPr>
          <p:cNvSpPr>
            <a:spLocks noGrp="1"/>
          </p:cNvSpPr>
          <p:nvPr>
            <p:ph idx="1"/>
          </p:nvPr>
        </p:nvSpPr>
        <p:spPr>
          <a:xfrm>
            <a:off x="323528" y="764704"/>
            <a:ext cx="8229600" cy="3917032"/>
          </a:xfrm>
        </p:spPr>
        <p:txBody>
          <a:bodyPr>
            <a:noAutofit/>
          </a:bodyPr>
          <a:lstStyle/>
          <a:p>
            <a:pPr marL="257175" indent="-257175">
              <a:buFont typeface="Symbol" panose="05050102010706020507" pitchFamily="18" charset="2"/>
              <a:buChar char=""/>
            </a:pPr>
            <a:r>
              <a:rPr lang="en-GB" sz="2000" dirty="0">
                <a:ea typeface="Times New Roman" panose="02020603050405020304" pitchFamily="18" charset="0"/>
              </a:rPr>
              <a:t>Design a prototype and/or propose a solution to your team’s chosen problem. It does not have to be a 100% working prototype but should demonstrate your innovation and creativity. </a:t>
            </a:r>
          </a:p>
          <a:p>
            <a:pPr marL="257175" indent="-257175">
              <a:buFont typeface="Symbol" panose="05050102010706020507" pitchFamily="18" charset="2"/>
              <a:buChar char=""/>
            </a:pPr>
            <a:endParaRPr lang="en-GB" sz="2000" dirty="0">
              <a:ea typeface="Times New Roman" panose="02020603050405020304" pitchFamily="18" charset="0"/>
            </a:endParaRPr>
          </a:p>
          <a:p>
            <a:pPr marL="257175" indent="-257175">
              <a:buFont typeface="Symbol" panose="05050102010706020507" pitchFamily="18" charset="2"/>
              <a:buChar char=""/>
            </a:pPr>
            <a:r>
              <a:rPr lang="en-GB" sz="2000" dirty="0">
                <a:ea typeface="Times New Roman" panose="02020603050405020304" pitchFamily="18" charset="0"/>
              </a:rPr>
              <a:t>Demonstrate/present your solution by the means of PowerPoint or a poster (30mins max). The structure may include: -</a:t>
            </a:r>
          </a:p>
          <a:p>
            <a:pPr marL="557213" lvl="1" indent="-214313">
              <a:buFont typeface="Courier New" panose="02070309020205020404" pitchFamily="49" charset="0"/>
              <a:buChar char="o"/>
            </a:pPr>
            <a:r>
              <a:rPr lang="en-GB" sz="2000" dirty="0">
                <a:ea typeface="Times New Roman" panose="02020603050405020304" pitchFamily="18" charset="0"/>
              </a:rPr>
              <a:t> introducing your problem, </a:t>
            </a:r>
          </a:p>
          <a:p>
            <a:pPr marL="557213" lvl="1" indent="-214313">
              <a:buFont typeface="Courier New" panose="02070309020205020404" pitchFamily="49" charset="0"/>
              <a:buChar char="o"/>
            </a:pPr>
            <a:r>
              <a:rPr lang="en-GB" sz="2000" dirty="0">
                <a:ea typeface="Times New Roman" panose="02020603050405020304" pitchFamily="18" charset="0"/>
              </a:rPr>
              <a:t>your chosen solution, </a:t>
            </a:r>
          </a:p>
          <a:p>
            <a:pPr marL="557213" lvl="1" indent="-214313">
              <a:buFont typeface="Courier New" panose="02070309020205020404" pitchFamily="49" charset="0"/>
              <a:buChar char="o"/>
            </a:pPr>
            <a:r>
              <a:rPr lang="en-GB" sz="2000" dirty="0">
                <a:ea typeface="Times New Roman" panose="02020603050405020304" pitchFamily="18" charset="0"/>
              </a:rPr>
              <a:t>financial options, </a:t>
            </a:r>
          </a:p>
          <a:p>
            <a:pPr marL="557213" lvl="1" indent="-214313">
              <a:buFont typeface="Courier New" panose="02070309020205020404" pitchFamily="49" charset="0"/>
              <a:buChar char="o"/>
            </a:pPr>
            <a:r>
              <a:rPr lang="en-GB" sz="2000" dirty="0">
                <a:ea typeface="Times New Roman" panose="02020603050405020304" pitchFamily="18" charset="0"/>
              </a:rPr>
              <a:t>the journey from start to end, </a:t>
            </a:r>
          </a:p>
        </p:txBody>
      </p:sp>
    </p:spTree>
    <p:extLst>
      <p:ext uri="{BB962C8B-B14F-4D97-AF65-F5344CB8AC3E}">
        <p14:creationId xmlns:p14="http://schemas.microsoft.com/office/powerpoint/2010/main" val="639225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46DF2-8870-48B7-860F-8F0CF51E036F}"/>
              </a:ext>
            </a:extLst>
          </p:cNvPr>
          <p:cNvSpPr>
            <a:spLocks noGrp="1"/>
          </p:cNvSpPr>
          <p:nvPr>
            <p:ph type="title"/>
          </p:nvPr>
        </p:nvSpPr>
        <p:spPr>
          <a:xfrm>
            <a:off x="250825" y="-243408"/>
            <a:ext cx="8229600" cy="1143000"/>
          </a:xfrm>
        </p:spPr>
        <p:txBody>
          <a:bodyPr/>
          <a:lstStyle/>
          <a:p>
            <a:r>
              <a:rPr lang="en-GB" dirty="0"/>
              <a:t>Delivery</a:t>
            </a:r>
          </a:p>
        </p:txBody>
      </p:sp>
      <p:sp>
        <p:nvSpPr>
          <p:cNvPr id="3" name="Content Placeholder 2">
            <a:extLst>
              <a:ext uri="{FF2B5EF4-FFF2-40B4-BE49-F238E27FC236}">
                <a16:creationId xmlns:a16="http://schemas.microsoft.com/office/drawing/2014/main" id="{E003B567-D0A3-4176-B398-876E395D6306}"/>
              </a:ext>
            </a:extLst>
          </p:cNvPr>
          <p:cNvSpPr>
            <a:spLocks noGrp="1"/>
          </p:cNvSpPr>
          <p:nvPr>
            <p:ph idx="1"/>
          </p:nvPr>
        </p:nvSpPr>
        <p:spPr>
          <a:xfrm>
            <a:off x="432859" y="692696"/>
            <a:ext cx="8229600" cy="3917032"/>
          </a:xfrm>
        </p:spPr>
        <p:txBody>
          <a:bodyPr/>
          <a:lstStyle/>
          <a:p>
            <a:pPr marL="342900" lvl="1" indent="0">
              <a:buNone/>
            </a:pPr>
            <a:endParaRPr lang="en-GB" sz="2000" dirty="0">
              <a:ea typeface="Times New Roman" panose="02020603050405020304" pitchFamily="18" charset="0"/>
            </a:endParaRPr>
          </a:p>
          <a:p>
            <a:pPr marL="557213" lvl="1" indent="-214313">
              <a:buFont typeface="Courier New" panose="02070309020205020404" pitchFamily="49" charset="0"/>
              <a:buChar char="o"/>
            </a:pPr>
            <a:r>
              <a:rPr lang="en-GB" sz="2000" dirty="0">
                <a:ea typeface="Times New Roman" panose="02020603050405020304" pitchFamily="18" charset="0"/>
              </a:rPr>
              <a:t>how your team reached the goal, </a:t>
            </a:r>
          </a:p>
          <a:p>
            <a:pPr marL="557213" lvl="1" indent="-214313">
              <a:buFont typeface="Courier New" panose="02070309020205020404" pitchFamily="49" charset="0"/>
              <a:buChar char="o"/>
            </a:pPr>
            <a:r>
              <a:rPr lang="en-GB" sz="2000" dirty="0">
                <a:ea typeface="Times New Roman" panose="02020603050405020304" pitchFamily="18" charset="0"/>
              </a:rPr>
              <a:t>adaptability to changes, </a:t>
            </a:r>
          </a:p>
          <a:p>
            <a:pPr marL="557213" lvl="1" indent="-214313">
              <a:buFont typeface="Courier New" panose="02070309020205020404" pitchFamily="49" charset="0"/>
              <a:buChar char="o"/>
            </a:pPr>
            <a:r>
              <a:rPr lang="en-GB" sz="2000" dirty="0">
                <a:ea typeface="Times New Roman" panose="02020603050405020304" pitchFamily="18" charset="0"/>
              </a:rPr>
              <a:t>sustainability, security, impact of software/hardware licencing, etc. </a:t>
            </a:r>
          </a:p>
          <a:p>
            <a:pPr marL="342900" lvl="1" indent="0">
              <a:buNone/>
            </a:pPr>
            <a:endParaRPr lang="en-GB" sz="2000" dirty="0">
              <a:ea typeface="Times New Roman" panose="02020603050405020304" pitchFamily="18" charset="0"/>
            </a:endParaRPr>
          </a:p>
          <a:p>
            <a:r>
              <a:rPr lang="en-GB" sz="2000" dirty="0">
                <a:ea typeface="Times New Roman" panose="02020603050405020304" pitchFamily="18" charset="0"/>
              </a:rPr>
              <a:t>Individual reflective journal (not more than 1000 words). This may include your experience of working within a team, how well everyone in your team performed (include a rating out of 5), as well as an evaluation of your design’s/solution’s limitations and any risk factors encountered</a:t>
            </a:r>
            <a:endParaRPr lang="en-GB" sz="2000" dirty="0"/>
          </a:p>
          <a:p>
            <a:pPr marL="0" indent="0">
              <a:buNone/>
            </a:pPr>
            <a:endParaRPr lang="en-GB" sz="2000" dirty="0"/>
          </a:p>
          <a:p>
            <a:endParaRPr lang="en-GB" dirty="0"/>
          </a:p>
        </p:txBody>
      </p:sp>
      <p:sp>
        <p:nvSpPr>
          <p:cNvPr id="4" name="Date Placeholder 3">
            <a:extLst>
              <a:ext uri="{FF2B5EF4-FFF2-40B4-BE49-F238E27FC236}">
                <a16:creationId xmlns:a16="http://schemas.microsoft.com/office/drawing/2014/main" id="{CAC40780-F29D-4C86-A057-2E0BD6CA7C1C}"/>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471773EB-A900-40DE-ADA0-365DDFA79E0F}"/>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793182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AAB94-5360-49DA-B739-22143F646FAE}"/>
              </a:ext>
            </a:extLst>
          </p:cNvPr>
          <p:cNvSpPr>
            <a:spLocks noGrp="1"/>
          </p:cNvSpPr>
          <p:nvPr>
            <p:ph type="title"/>
          </p:nvPr>
        </p:nvSpPr>
        <p:spPr>
          <a:xfrm>
            <a:off x="251520" y="-315416"/>
            <a:ext cx="8229600" cy="1143000"/>
          </a:xfrm>
        </p:spPr>
        <p:txBody>
          <a:bodyPr/>
          <a:lstStyle/>
          <a:p>
            <a:r>
              <a:rPr lang="en-GB" dirty="0"/>
              <a:t>Padlet</a:t>
            </a:r>
          </a:p>
        </p:txBody>
      </p:sp>
      <p:sp>
        <p:nvSpPr>
          <p:cNvPr id="3" name="Content Placeholder 2">
            <a:extLst>
              <a:ext uri="{FF2B5EF4-FFF2-40B4-BE49-F238E27FC236}">
                <a16:creationId xmlns:a16="http://schemas.microsoft.com/office/drawing/2014/main" id="{C5D630C5-4EAC-4584-9164-9E75C331202F}"/>
              </a:ext>
            </a:extLst>
          </p:cNvPr>
          <p:cNvSpPr>
            <a:spLocks noGrp="1"/>
          </p:cNvSpPr>
          <p:nvPr>
            <p:ph idx="1"/>
          </p:nvPr>
        </p:nvSpPr>
        <p:spPr>
          <a:xfrm>
            <a:off x="395536" y="692696"/>
            <a:ext cx="8229600" cy="3917032"/>
          </a:xfrm>
        </p:spPr>
        <p:txBody>
          <a:bodyPr/>
          <a:lstStyle/>
          <a:p>
            <a:r>
              <a:rPr lang="en-GB" dirty="0"/>
              <a:t>What are your thoughts on Emerging Trends?</a:t>
            </a:r>
          </a:p>
          <a:p>
            <a:endParaRPr lang="en-GB" dirty="0"/>
          </a:p>
          <a:p>
            <a:r>
              <a:rPr lang="en-GB" dirty="0"/>
              <a:t>Post your ideas on Padlet following the link below.</a:t>
            </a:r>
          </a:p>
          <a:p>
            <a:pPr marL="0" indent="0">
              <a:buNone/>
            </a:pPr>
            <a:r>
              <a:rPr lang="en-GB" dirty="0"/>
              <a:t>https://padlet.com/rjayakumar/xcsyg7qyyc3d5jb</a:t>
            </a:r>
          </a:p>
        </p:txBody>
      </p:sp>
    </p:spTree>
    <p:extLst>
      <p:ext uri="{BB962C8B-B14F-4D97-AF65-F5344CB8AC3E}">
        <p14:creationId xmlns:p14="http://schemas.microsoft.com/office/powerpoint/2010/main" val="3587172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FA5C5-C849-B970-68A3-4C29CCA54AE1}"/>
              </a:ext>
            </a:extLst>
          </p:cNvPr>
          <p:cNvSpPr>
            <a:spLocks noGrp="1"/>
          </p:cNvSpPr>
          <p:nvPr>
            <p:ph type="title"/>
          </p:nvPr>
        </p:nvSpPr>
        <p:spPr>
          <a:xfrm>
            <a:off x="457200" y="-243408"/>
            <a:ext cx="8229600" cy="1143000"/>
          </a:xfrm>
        </p:spPr>
        <p:txBody>
          <a:bodyPr/>
          <a:lstStyle/>
          <a:p>
            <a:r>
              <a:rPr lang="en-GB" dirty="0"/>
              <a:t>EMERGING TECHNOLOGIES</a:t>
            </a:r>
          </a:p>
        </p:txBody>
      </p:sp>
      <p:sp>
        <p:nvSpPr>
          <p:cNvPr id="3" name="Content Placeholder 2">
            <a:extLst>
              <a:ext uri="{FF2B5EF4-FFF2-40B4-BE49-F238E27FC236}">
                <a16:creationId xmlns:a16="http://schemas.microsoft.com/office/drawing/2014/main" id="{1FB54B4D-9395-2188-EB49-6F9BC5381DE1}"/>
              </a:ext>
            </a:extLst>
          </p:cNvPr>
          <p:cNvSpPr>
            <a:spLocks noGrp="1"/>
          </p:cNvSpPr>
          <p:nvPr>
            <p:ph idx="1"/>
          </p:nvPr>
        </p:nvSpPr>
        <p:spPr>
          <a:xfrm>
            <a:off x="230136" y="871398"/>
            <a:ext cx="8641655" cy="3917032"/>
          </a:xfrm>
        </p:spPr>
        <p:txBody>
          <a:bodyPr/>
          <a:lstStyle/>
          <a:p>
            <a:pPr>
              <a:lnSpc>
                <a:spcPct val="150000"/>
              </a:lnSpc>
              <a:spcBef>
                <a:spcPts val="0"/>
              </a:spcBef>
              <a:buFont typeface="Wingdings" panose="05000000000000000000" pitchFamily="2" charset="2"/>
              <a:buChar char="q"/>
            </a:pPr>
            <a:r>
              <a:rPr lang="en-US" sz="2300" dirty="0">
                <a:latin typeface="Arial" panose="020B0604020202020204" pitchFamily="34" charset="0"/>
                <a:cs typeface="Arial" panose="020B0604020202020204" pitchFamily="34" charset="0"/>
              </a:rPr>
              <a:t>Emerging technologies are technologies that are currently developing or becoming increasingly important because of their impact on industries, businesses, and society. </a:t>
            </a:r>
          </a:p>
          <a:p>
            <a:pPr>
              <a:lnSpc>
                <a:spcPct val="150000"/>
              </a:lnSpc>
              <a:spcBef>
                <a:spcPts val="0"/>
              </a:spcBef>
              <a:buFont typeface="Wingdings" panose="05000000000000000000" pitchFamily="2" charset="2"/>
              <a:buChar char="q"/>
            </a:pPr>
            <a:r>
              <a:rPr lang="en-US" sz="2300" dirty="0">
                <a:latin typeface="Arial" panose="020B0604020202020204" pitchFamily="34" charset="0"/>
                <a:cs typeface="Arial" panose="020B0604020202020204" pitchFamily="34" charset="0"/>
              </a:rPr>
              <a:t>These technologies are changing the way people communicate, work, learn, shop, travel, and solve problems.</a:t>
            </a:r>
          </a:p>
          <a:p>
            <a:pPr>
              <a:lnSpc>
                <a:spcPct val="150000"/>
              </a:lnSpc>
              <a:spcBef>
                <a:spcPts val="0"/>
              </a:spcBef>
              <a:buFont typeface="Wingdings" panose="05000000000000000000" pitchFamily="2" charset="2"/>
              <a:buChar char="q"/>
            </a:pPr>
            <a:r>
              <a:rPr lang="en-US" sz="2300" dirty="0">
                <a:latin typeface="Arial" panose="020B0604020202020204" pitchFamily="34" charset="0"/>
                <a:cs typeface="Arial" panose="020B0604020202020204" pitchFamily="34" charset="0"/>
              </a:rPr>
              <a:t> In computing, emerging technologies create new opportunities for innovation and allow </a:t>
            </a:r>
            <a:r>
              <a:rPr lang="en-US" sz="2300" dirty="0" err="1">
                <a:latin typeface="Arial" panose="020B0604020202020204" pitchFamily="34" charset="0"/>
                <a:cs typeface="Arial" panose="020B0604020202020204" pitchFamily="34" charset="0"/>
              </a:rPr>
              <a:t>organisations</a:t>
            </a:r>
            <a:r>
              <a:rPr lang="en-US" sz="2300" dirty="0">
                <a:latin typeface="Arial" panose="020B0604020202020204" pitchFamily="34" charset="0"/>
                <a:cs typeface="Arial" panose="020B0604020202020204" pitchFamily="34" charset="0"/>
              </a:rPr>
              <a:t> to improve efficiency, security, automation, and user experience.</a:t>
            </a:r>
            <a:endParaRPr lang="en-GB" sz="23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110E2948-EF0F-4E8F-3A24-543299D6A230}"/>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2A056E12-F614-7350-6DEF-917A94F41FE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1693918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7D8540-3CA5-6F88-E5A2-E2D422DB4A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362225-1E08-FFD6-DF9E-C8DA5FEE69B4}"/>
              </a:ext>
            </a:extLst>
          </p:cNvPr>
          <p:cNvSpPr>
            <a:spLocks noGrp="1"/>
          </p:cNvSpPr>
          <p:nvPr>
            <p:ph type="title"/>
          </p:nvPr>
        </p:nvSpPr>
        <p:spPr>
          <a:xfrm>
            <a:off x="-165923" y="-243408"/>
            <a:ext cx="9299376" cy="1143000"/>
          </a:xfrm>
        </p:spPr>
        <p:txBody>
          <a:bodyPr/>
          <a:lstStyle/>
          <a:p>
            <a:r>
              <a:rPr lang="en-GB" dirty="0"/>
              <a:t>Emerging Technologies Examples</a:t>
            </a:r>
          </a:p>
        </p:txBody>
      </p:sp>
      <p:sp>
        <p:nvSpPr>
          <p:cNvPr id="3" name="Content Placeholder 2">
            <a:extLst>
              <a:ext uri="{FF2B5EF4-FFF2-40B4-BE49-F238E27FC236}">
                <a16:creationId xmlns:a16="http://schemas.microsoft.com/office/drawing/2014/main" id="{56975C07-8987-D410-577D-C206AF1618B4}"/>
              </a:ext>
            </a:extLst>
          </p:cNvPr>
          <p:cNvSpPr>
            <a:spLocks noGrp="1"/>
          </p:cNvSpPr>
          <p:nvPr>
            <p:ph idx="1"/>
          </p:nvPr>
        </p:nvSpPr>
        <p:spPr>
          <a:xfrm>
            <a:off x="179512" y="620688"/>
            <a:ext cx="8229600" cy="3917032"/>
          </a:xfrm>
        </p:spPr>
        <p:txBody>
          <a:bodyPr/>
          <a:lstStyle/>
          <a:p>
            <a:pPr marL="0" indent="0">
              <a:lnSpc>
                <a:spcPct val="150000"/>
              </a:lnSpc>
              <a:spcBef>
                <a:spcPts val="0"/>
              </a:spcBef>
              <a:buNone/>
            </a:pPr>
            <a:r>
              <a:rPr lang="en-US" sz="2400" dirty="0">
                <a:latin typeface="Arial" panose="020B0604020202020204" pitchFamily="34" charset="0"/>
                <a:cs typeface="Arial" panose="020B0604020202020204" pitchFamily="34" charset="0"/>
              </a:rPr>
              <a:t>Some of the most important emerging technologies today include </a:t>
            </a:r>
          </a:p>
          <a:p>
            <a:pPr>
              <a:lnSpc>
                <a:spcPct val="150000"/>
              </a:lnSpc>
              <a:spcBef>
                <a:spcPts val="0"/>
              </a:spcBef>
              <a:buFont typeface="Wingdings" panose="05000000000000000000" pitchFamily="2" charset="2"/>
              <a:buChar char="Ø"/>
            </a:pPr>
            <a:r>
              <a:rPr lang="en-US" sz="2400" dirty="0">
                <a:latin typeface="Arial" panose="020B0604020202020204" pitchFamily="34" charset="0"/>
                <a:cs typeface="Arial" panose="020B0604020202020204" pitchFamily="34" charset="0"/>
              </a:rPr>
              <a:t>Artificial Intelligence (AI)</a:t>
            </a:r>
          </a:p>
          <a:p>
            <a:pPr>
              <a:lnSpc>
                <a:spcPct val="150000"/>
              </a:lnSpc>
              <a:spcBef>
                <a:spcPts val="0"/>
              </a:spcBef>
              <a:buFont typeface="Wingdings" panose="05000000000000000000" pitchFamily="2" charset="2"/>
              <a:buChar char="Ø"/>
            </a:pPr>
            <a:r>
              <a:rPr lang="en-US" sz="2400" dirty="0">
                <a:latin typeface="Arial" panose="020B0604020202020204" pitchFamily="34" charset="0"/>
                <a:cs typeface="Arial" panose="020B0604020202020204" pitchFamily="34" charset="0"/>
              </a:rPr>
              <a:t>Cybersecurity technologies</a:t>
            </a:r>
          </a:p>
          <a:p>
            <a:pPr>
              <a:lnSpc>
                <a:spcPct val="150000"/>
              </a:lnSpc>
              <a:spcBef>
                <a:spcPts val="0"/>
              </a:spcBef>
              <a:buFont typeface="Wingdings" panose="05000000000000000000" pitchFamily="2" charset="2"/>
              <a:buChar char="Ø"/>
            </a:pPr>
            <a:r>
              <a:rPr lang="en-US" sz="2400" dirty="0">
                <a:latin typeface="Arial" panose="020B0604020202020204" pitchFamily="34" charset="0"/>
                <a:cs typeface="Arial" panose="020B0604020202020204" pitchFamily="34" charset="0"/>
              </a:rPr>
              <a:t>Internet of Things (IoT)</a:t>
            </a:r>
          </a:p>
          <a:p>
            <a:pPr>
              <a:lnSpc>
                <a:spcPct val="150000"/>
              </a:lnSpc>
              <a:spcBef>
                <a:spcPts val="0"/>
              </a:spcBef>
              <a:buFont typeface="Wingdings" panose="05000000000000000000" pitchFamily="2" charset="2"/>
              <a:buChar char="Ø"/>
            </a:pPr>
            <a:r>
              <a:rPr lang="en-US" sz="2400" dirty="0">
                <a:latin typeface="Arial" panose="020B0604020202020204" pitchFamily="34" charset="0"/>
                <a:cs typeface="Arial" panose="020B0604020202020204" pitchFamily="34" charset="0"/>
              </a:rPr>
              <a:t>Cloud Computing</a:t>
            </a:r>
          </a:p>
          <a:p>
            <a:pPr>
              <a:lnSpc>
                <a:spcPct val="150000"/>
              </a:lnSpc>
              <a:spcBef>
                <a:spcPts val="0"/>
              </a:spcBef>
              <a:buFont typeface="Wingdings" panose="05000000000000000000" pitchFamily="2" charset="2"/>
              <a:buChar char="Ø"/>
            </a:pPr>
            <a:r>
              <a:rPr lang="en-US" sz="2400" dirty="0">
                <a:latin typeface="Arial" panose="020B0604020202020204" pitchFamily="34" charset="0"/>
                <a:cs typeface="Arial" panose="020B0604020202020204" pitchFamily="34" charset="0"/>
              </a:rPr>
              <a:t>Blockchain</a:t>
            </a:r>
          </a:p>
          <a:p>
            <a:pPr>
              <a:lnSpc>
                <a:spcPct val="150000"/>
              </a:lnSpc>
              <a:spcBef>
                <a:spcPts val="0"/>
              </a:spcBef>
              <a:buFont typeface="Wingdings" panose="05000000000000000000" pitchFamily="2" charset="2"/>
              <a:buChar char="Ø"/>
            </a:pPr>
            <a:r>
              <a:rPr lang="en-US" sz="2400" dirty="0">
                <a:latin typeface="Arial" panose="020B0604020202020204" pitchFamily="34" charset="0"/>
                <a:cs typeface="Arial" panose="020B0604020202020204" pitchFamily="34" charset="0"/>
              </a:rPr>
              <a:t>Data Analytics, and </a:t>
            </a:r>
          </a:p>
          <a:p>
            <a:pPr>
              <a:lnSpc>
                <a:spcPct val="150000"/>
              </a:lnSpc>
              <a:spcBef>
                <a:spcPts val="0"/>
              </a:spcBef>
              <a:buFont typeface="Wingdings" panose="05000000000000000000" pitchFamily="2" charset="2"/>
              <a:buChar char="Ø"/>
            </a:pPr>
            <a:r>
              <a:rPr lang="en-US" sz="2400" dirty="0">
                <a:latin typeface="Arial" panose="020B0604020202020204" pitchFamily="34" charset="0"/>
                <a:cs typeface="Arial" panose="020B0604020202020204" pitchFamily="34" charset="0"/>
              </a:rPr>
              <a:t>Augmented and Virtual Reality (AR/VR)</a:t>
            </a:r>
          </a:p>
          <a:p>
            <a:endParaRPr lang="en-GB" dirty="0"/>
          </a:p>
        </p:txBody>
      </p:sp>
      <p:sp>
        <p:nvSpPr>
          <p:cNvPr id="4" name="Date Placeholder 3">
            <a:extLst>
              <a:ext uri="{FF2B5EF4-FFF2-40B4-BE49-F238E27FC236}">
                <a16:creationId xmlns:a16="http://schemas.microsoft.com/office/drawing/2014/main" id="{9E6D2299-BC26-A3B5-32DA-E03FB9689895}"/>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51D7F9AB-A080-7EB4-F55C-84C607CFC544}"/>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4072682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425116-A3E0-6AC1-E457-4ABA96B50B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DF7DCB-269E-FD98-BA34-33649723D753}"/>
              </a:ext>
            </a:extLst>
          </p:cNvPr>
          <p:cNvSpPr>
            <a:spLocks noGrp="1"/>
          </p:cNvSpPr>
          <p:nvPr>
            <p:ph type="title"/>
          </p:nvPr>
        </p:nvSpPr>
        <p:spPr>
          <a:xfrm>
            <a:off x="-20893" y="-315416"/>
            <a:ext cx="9155360" cy="1143000"/>
          </a:xfrm>
        </p:spPr>
        <p:txBody>
          <a:bodyPr/>
          <a:lstStyle/>
          <a:p>
            <a:r>
              <a:rPr lang="en-GB" dirty="0"/>
              <a:t>Emerging Technologies Examples</a:t>
            </a:r>
          </a:p>
        </p:txBody>
      </p:sp>
      <p:sp>
        <p:nvSpPr>
          <p:cNvPr id="3" name="Content Placeholder 2">
            <a:extLst>
              <a:ext uri="{FF2B5EF4-FFF2-40B4-BE49-F238E27FC236}">
                <a16:creationId xmlns:a16="http://schemas.microsoft.com/office/drawing/2014/main" id="{7041697D-95EF-EEF2-0DDB-64C156E6DFAB}"/>
              </a:ext>
            </a:extLst>
          </p:cNvPr>
          <p:cNvSpPr>
            <a:spLocks noGrp="1"/>
          </p:cNvSpPr>
          <p:nvPr>
            <p:ph idx="1"/>
          </p:nvPr>
        </p:nvSpPr>
        <p:spPr>
          <a:xfrm>
            <a:off x="259344" y="548680"/>
            <a:ext cx="8229600" cy="3917032"/>
          </a:xfrm>
        </p:spPr>
        <p:txBody>
          <a:bodyPr/>
          <a:lstStyle/>
          <a:p>
            <a:pPr marL="0" indent="0">
              <a:lnSpc>
                <a:spcPct val="150000"/>
              </a:lnSpc>
              <a:spcBef>
                <a:spcPts val="0"/>
              </a:spcBef>
              <a:buNone/>
            </a:pPr>
            <a:r>
              <a:rPr lang="en-US" sz="2800" b="1" dirty="0">
                <a:latin typeface="Arial" panose="020B0604020202020204" pitchFamily="34" charset="0"/>
                <a:cs typeface="Arial" panose="020B0604020202020204" pitchFamily="34" charset="0"/>
              </a:rPr>
              <a:t>Artificial Intelligence</a:t>
            </a:r>
          </a:p>
          <a:p>
            <a:pPr>
              <a:lnSpc>
                <a:spcPct val="150000"/>
              </a:lnSpc>
              <a:spcBef>
                <a:spcPts val="0"/>
              </a:spcBef>
              <a:buFont typeface="Wingdings" panose="05000000000000000000" pitchFamily="2" charset="2"/>
              <a:buChar char="q"/>
            </a:pPr>
            <a:r>
              <a:rPr lang="en-US" sz="2800" dirty="0">
                <a:latin typeface="Arial" panose="020B0604020202020204" pitchFamily="34" charset="0"/>
                <a:cs typeface="Arial" panose="020B0604020202020204" pitchFamily="34" charset="0"/>
              </a:rPr>
              <a:t>Artificial Intelligence refers to systems that can simulate human intelligence and decision-making. </a:t>
            </a:r>
          </a:p>
          <a:p>
            <a:pPr>
              <a:lnSpc>
                <a:spcPct val="150000"/>
              </a:lnSpc>
              <a:spcBef>
                <a:spcPts val="0"/>
              </a:spcBef>
              <a:buFont typeface="Wingdings" panose="05000000000000000000" pitchFamily="2" charset="2"/>
              <a:buChar char="q"/>
            </a:pPr>
            <a:r>
              <a:rPr lang="en-US" sz="2800" dirty="0">
                <a:latin typeface="Arial" panose="020B0604020202020204" pitchFamily="34" charset="0"/>
                <a:cs typeface="Arial" panose="020B0604020202020204" pitchFamily="34" charset="0"/>
              </a:rPr>
              <a:t>AI technologies are used in chatbots, recommendation systems, facial recognition, autonomous vehicles, and healthcare diagnostics. </a:t>
            </a:r>
          </a:p>
          <a:p>
            <a:pPr>
              <a:buFont typeface="Wingdings" panose="05000000000000000000" pitchFamily="2" charset="2"/>
              <a:buChar char="q"/>
            </a:pPr>
            <a:endParaRPr lang="en-US" dirty="0"/>
          </a:p>
          <a:p>
            <a:endParaRPr lang="en-GB" dirty="0"/>
          </a:p>
        </p:txBody>
      </p:sp>
      <p:sp>
        <p:nvSpPr>
          <p:cNvPr id="4" name="Date Placeholder 3">
            <a:extLst>
              <a:ext uri="{FF2B5EF4-FFF2-40B4-BE49-F238E27FC236}">
                <a16:creationId xmlns:a16="http://schemas.microsoft.com/office/drawing/2014/main" id="{F10481D5-264B-BF01-3A61-592F626BB420}"/>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2DC6A9BB-5402-95B9-9B98-9051CB82912C}"/>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520020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C0C095-B1B6-C209-E708-A190AE89E7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4F1C5F-6347-C96F-350F-DDC66C008639}"/>
              </a:ext>
            </a:extLst>
          </p:cNvPr>
          <p:cNvSpPr>
            <a:spLocks noGrp="1"/>
          </p:cNvSpPr>
          <p:nvPr>
            <p:ph type="title"/>
          </p:nvPr>
        </p:nvSpPr>
        <p:spPr>
          <a:xfrm>
            <a:off x="18256" y="-243408"/>
            <a:ext cx="8939336" cy="1143000"/>
          </a:xfrm>
        </p:spPr>
        <p:txBody>
          <a:bodyPr/>
          <a:lstStyle/>
          <a:p>
            <a:r>
              <a:rPr lang="en-GB" dirty="0"/>
              <a:t>Emerging Technologies Examples</a:t>
            </a:r>
          </a:p>
        </p:txBody>
      </p:sp>
      <p:sp>
        <p:nvSpPr>
          <p:cNvPr id="3" name="Content Placeholder 2">
            <a:extLst>
              <a:ext uri="{FF2B5EF4-FFF2-40B4-BE49-F238E27FC236}">
                <a16:creationId xmlns:a16="http://schemas.microsoft.com/office/drawing/2014/main" id="{1A6CCE4E-9643-0808-04D8-EAAAFFF510B2}"/>
              </a:ext>
            </a:extLst>
          </p:cNvPr>
          <p:cNvSpPr>
            <a:spLocks noGrp="1"/>
          </p:cNvSpPr>
          <p:nvPr>
            <p:ph idx="1"/>
          </p:nvPr>
        </p:nvSpPr>
        <p:spPr>
          <a:xfrm>
            <a:off x="186408" y="764704"/>
            <a:ext cx="8229600" cy="3917032"/>
          </a:xfrm>
        </p:spPr>
        <p:txBody>
          <a:bodyPr/>
          <a:lstStyle/>
          <a:p>
            <a:pPr marL="0" indent="0">
              <a:lnSpc>
                <a:spcPct val="150000"/>
              </a:lnSpc>
              <a:spcBef>
                <a:spcPts val="0"/>
              </a:spcBef>
              <a:buNone/>
            </a:pPr>
            <a:r>
              <a:rPr lang="en-US" b="1" dirty="0">
                <a:latin typeface="Arial" panose="020B0604020202020204" pitchFamily="34" charset="0"/>
                <a:cs typeface="Arial" panose="020B0604020202020204" pitchFamily="34" charset="0"/>
              </a:rPr>
              <a:t>Cybersecurity</a:t>
            </a:r>
          </a:p>
          <a:p>
            <a:pPr marL="0" indent="0">
              <a:lnSpc>
                <a:spcPct val="150000"/>
              </a:lnSpc>
              <a:spcBef>
                <a:spcPts val="0"/>
              </a:spcBef>
              <a:buNone/>
            </a:pPr>
            <a:r>
              <a:rPr lang="en-US" dirty="0">
                <a:latin typeface="Arial" panose="020B0604020202020204" pitchFamily="34" charset="0"/>
                <a:cs typeface="Arial" panose="020B0604020202020204" pitchFamily="34" charset="0"/>
              </a:rPr>
              <a:t>Cybersecurity technologies focus on protecting systems, networks, and data from cyber threats such as hacking, malware, and phishing attacks.</a:t>
            </a:r>
            <a:endParaRPr lang="en-GB"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CB1CEED0-2E18-6E42-E3AC-0C462360EDC6}"/>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528C87D7-2FF7-6CEB-89A2-0EC1FCD3F045}"/>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4030747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F149E8-1A50-52A0-4DDD-C6A60E7EDE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A2E514-C559-6EBA-8A7B-51DFACED308C}"/>
              </a:ext>
            </a:extLst>
          </p:cNvPr>
          <p:cNvSpPr>
            <a:spLocks noGrp="1"/>
          </p:cNvSpPr>
          <p:nvPr>
            <p:ph type="title"/>
          </p:nvPr>
        </p:nvSpPr>
        <p:spPr>
          <a:xfrm>
            <a:off x="14402" y="-243408"/>
            <a:ext cx="8939336" cy="1143000"/>
          </a:xfrm>
        </p:spPr>
        <p:txBody>
          <a:bodyPr/>
          <a:lstStyle/>
          <a:p>
            <a:r>
              <a:rPr lang="en-GB" dirty="0"/>
              <a:t>Emerging Technologies Examples</a:t>
            </a:r>
          </a:p>
        </p:txBody>
      </p:sp>
      <p:sp>
        <p:nvSpPr>
          <p:cNvPr id="3" name="Content Placeholder 2">
            <a:extLst>
              <a:ext uri="{FF2B5EF4-FFF2-40B4-BE49-F238E27FC236}">
                <a16:creationId xmlns:a16="http://schemas.microsoft.com/office/drawing/2014/main" id="{FC06D578-2F42-9649-3D49-C42467D5E686}"/>
              </a:ext>
            </a:extLst>
          </p:cNvPr>
          <p:cNvSpPr>
            <a:spLocks noGrp="1"/>
          </p:cNvSpPr>
          <p:nvPr>
            <p:ph idx="1"/>
          </p:nvPr>
        </p:nvSpPr>
        <p:spPr>
          <a:xfrm>
            <a:off x="250824" y="899592"/>
            <a:ext cx="8641655" cy="3917032"/>
          </a:xfrm>
        </p:spPr>
        <p:txBody>
          <a:bodyPr/>
          <a:lstStyle/>
          <a:p>
            <a:pPr marL="0" indent="0">
              <a:lnSpc>
                <a:spcPct val="150000"/>
              </a:lnSpc>
              <a:spcBef>
                <a:spcPts val="0"/>
              </a:spcBef>
              <a:buNone/>
            </a:pPr>
            <a:r>
              <a:rPr lang="en-GB" sz="3000" b="1" dirty="0">
                <a:latin typeface="Arial" panose="020B0604020202020204" pitchFamily="34" charset="0"/>
                <a:cs typeface="Arial" panose="020B0604020202020204" pitchFamily="34" charset="0"/>
              </a:rPr>
              <a:t>Internet of Things</a:t>
            </a:r>
          </a:p>
          <a:p>
            <a:pPr>
              <a:lnSpc>
                <a:spcPct val="150000"/>
              </a:lnSpc>
              <a:spcBef>
                <a:spcPts val="0"/>
              </a:spcBef>
              <a:buFont typeface="Wingdings" panose="05000000000000000000" pitchFamily="2" charset="2"/>
              <a:buChar char="q"/>
            </a:pPr>
            <a:r>
              <a:rPr lang="en-US" sz="3000" dirty="0">
                <a:latin typeface="Arial" panose="020B0604020202020204" pitchFamily="34" charset="0"/>
                <a:cs typeface="Arial" panose="020B0604020202020204" pitchFamily="34" charset="0"/>
              </a:rPr>
              <a:t>The Internet of Things refers to devices connected to the internet that can collect and exchange data. </a:t>
            </a:r>
          </a:p>
          <a:p>
            <a:pPr>
              <a:lnSpc>
                <a:spcPct val="150000"/>
              </a:lnSpc>
              <a:spcBef>
                <a:spcPts val="0"/>
              </a:spcBef>
              <a:buFont typeface="Wingdings" panose="05000000000000000000" pitchFamily="2" charset="2"/>
              <a:buChar char="q"/>
            </a:pPr>
            <a:r>
              <a:rPr lang="en-US" sz="3000" dirty="0">
                <a:latin typeface="Arial" panose="020B0604020202020204" pitchFamily="34" charset="0"/>
                <a:cs typeface="Arial" panose="020B0604020202020204" pitchFamily="34" charset="0"/>
              </a:rPr>
              <a:t>Smart homes, wearable fitness trackers, and smart traffic systems are examples of IoT applications. </a:t>
            </a:r>
          </a:p>
          <a:p>
            <a:endParaRPr lang="en-GB" dirty="0"/>
          </a:p>
        </p:txBody>
      </p:sp>
      <p:sp>
        <p:nvSpPr>
          <p:cNvPr id="4" name="Date Placeholder 3">
            <a:extLst>
              <a:ext uri="{FF2B5EF4-FFF2-40B4-BE49-F238E27FC236}">
                <a16:creationId xmlns:a16="http://schemas.microsoft.com/office/drawing/2014/main" id="{6A866016-84A7-1A23-BB55-E4F4F8BF2400}"/>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BEBF421C-0342-C3EF-6C91-9A729772D5E5}"/>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816442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2DB0D7-99B7-64E7-2F6A-2138469504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E2D439-FD43-38B1-9DA9-3E2A7FF57706}"/>
              </a:ext>
            </a:extLst>
          </p:cNvPr>
          <p:cNvSpPr>
            <a:spLocks noGrp="1"/>
          </p:cNvSpPr>
          <p:nvPr>
            <p:ph type="title"/>
          </p:nvPr>
        </p:nvSpPr>
        <p:spPr>
          <a:xfrm>
            <a:off x="0" y="-243408"/>
            <a:ext cx="8795320" cy="1143000"/>
          </a:xfrm>
        </p:spPr>
        <p:txBody>
          <a:bodyPr/>
          <a:lstStyle/>
          <a:p>
            <a:r>
              <a:rPr lang="en-GB" dirty="0"/>
              <a:t>Emerging Technologies Examples</a:t>
            </a:r>
          </a:p>
        </p:txBody>
      </p:sp>
      <p:sp>
        <p:nvSpPr>
          <p:cNvPr id="3" name="Content Placeholder 2">
            <a:extLst>
              <a:ext uri="{FF2B5EF4-FFF2-40B4-BE49-F238E27FC236}">
                <a16:creationId xmlns:a16="http://schemas.microsoft.com/office/drawing/2014/main" id="{1D20D6E3-8E44-1B68-EC90-45DAF249182D}"/>
              </a:ext>
            </a:extLst>
          </p:cNvPr>
          <p:cNvSpPr>
            <a:spLocks noGrp="1"/>
          </p:cNvSpPr>
          <p:nvPr>
            <p:ph idx="1"/>
          </p:nvPr>
        </p:nvSpPr>
        <p:spPr>
          <a:xfrm>
            <a:off x="267660" y="692696"/>
            <a:ext cx="8229600" cy="3917032"/>
          </a:xfrm>
        </p:spPr>
        <p:txBody>
          <a:bodyPr/>
          <a:lstStyle/>
          <a:p>
            <a:pPr marL="0" indent="0">
              <a:lnSpc>
                <a:spcPct val="150000"/>
              </a:lnSpc>
              <a:spcBef>
                <a:spcPts val="0"/>
              </a:spcBef>
              <a:buNone/>
            </a:pPr>
            <a:r>
              <a:rPr lang="en-GB" sz="2800" b="1" dirty="0">
                <a:latin typeface="Arial" panose="020B0604020202020204" pitchFamily="34" charset="0"/>
                <a:cs typeface="Arial" panose="020B0604020202020204" pitchFamily="34" charset="0"/>
              </a:rPr>
              <a:t>Cloud Computing</a:t>
            </a:r>
            <a:endParaRPr lang="en-US" sz="2800" b="1" dirty="0">
              <a:latin typeface="Arial" panose="020B0604020202020204" pitchFamily="34" charset="0"/>
              <a:cs typeface="Arial" panose="020B0604020202020204" pitchFamily="34" charset="0"/>
            </a:endParaRPr>
          </a:p>
          <a:p>
            <a:pPr>
              <a:lnSpc>
                <a:spcPct val="150000"/>
              </a:lnSpc>
              <a:spcBef>
                <a:spcPts val="0"/>
              </a:spcBef>
              <a:buFont typeface="Wingdings" panose="05000000000000000000" pitchFamily="2" charset="2"/>
              <a:buChar char="q"/>
            </a:pPr>
            <a:r>
              <a:rPr lang="en-US" sz="2800" dirty="0">
                <a:latin typeface="Arial" panose="020B0604020202020204" pitchFamily="34" charset="0"/>
                <a:cs typeface="Arial" panose="020B0604020202020204" pitchFamily="34" charset="0"/>
              </a:rPr>
              <a:t>Cloud Computing allows </a:t>
            </a:r>
            <a:r>
              <a:rPr lang="en-US" sz="2800" dirty="0" err="1">
                <a:latin typeface="Arial" panose="020B0604020202020204" pitchFamily="34" charset="0"/>
                <a:cs typeface="Arial" panose="020B0604020202020204" pitchFamily="34" charset="0"/>
              </a:rPr>
              <a:t>organisations</a:t>
            </a:r>
            <a:r>
              <a:rPr lang="en-US" sz="2800" dirty="0">
                <a:latin typeface="Arial" panose="020B0604020202020204" pitchFamily="34" charset="0"/>
                <a:cs typeface="Arial" panose="020B0604020202020204" pitchFamily="34" charset="0"/>
              </a:rPr>
              <a:t> to store and access data and services over the internet rather than relying entirely on local devices. </a:t>
            </a:r>
          </a:p>
          <a:p>
            <a:pPr>
              <a:lnSpc>
                <a:spcPct val="150000"/>
              </a:lnSpc>
              <a:spcBef>
                <a:spcPts val="0"/>
              </a:spcBef>
              <a:buFont typeface="Wingdings" panose="05000000000000000000" pitchFamily="2" charset="2"/>
              <a:buChar char="q"/>
            </a:pPr>
            <a:r>
              <a:rPr lang="en-US" sz="2800" dirty="0">
                <a:latin typeface="Arial" panose="020B0604020202020204" pitchFamily="34" charset="0"/>
                <a:cs typeface="Arial" panose="020B0604020202020204" pitchFamily="34" charset="0"/>
              </a:rPr>
              <a:t>Popular cloud platforms include Microsoft Azure, Amazon Web Services, and Google Cloud.</a:t>
            </a:r>
            <a:endParaRPr lang="en-GB" sz="28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67BECA00-E77D-E20D-1C9E-F2E486F47825}"/>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762E2F4D-671B-7EB9-0EA1-7D9C6F4BE2F7}"/>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8658368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24064F-02C0-B572-05E2-6F14A82ADA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E8F4F0-B06F-756D-7E1B-6ACD11C8358D}"/>
              </a:ext>
            </a:extLst>
          </p:cNvPr>
          <p:cNvSpPr>
            <a:spLocks noGrp="1"/>
          </p:cNvSpPr>
          <p:nvPr>
            <p:ph type="title"/>
          </p:nvPr>
        </p:nvSpPr>
        <p:spPr>
          <a:xfrm>
            <a:off x="-5679" y="-315416"/>
            <a:ext cx="9083352" cy="1143000"/>
          </a:xfrm>
        </p:spPr>
        <p:txBody>
          <a:bodyPr/>
          <a:lstStyle/>
          <a:p>
            <a:r>
              <a:rPr lang="en-GB" dirty="0"/>
              <a:t>Emerging Technologies Examples</a:t>
            </a:r>
          </a:p>
        </p:txBody>
      </p:sp>
      <p:sp>
        <p:nvSpPr>
          <p:cNvPr id="3" name="Content Placeholder 2">
            <a:extLst>
              <a:ext uri="{FF2B5EF4-FFF2-40B4-BE49-F238E27FC236}">
                <a16:creationId xmlns:a16="http://schemas.microsoft.com/office/drawing/2014/main" id="{9818A00B-F7DF-E975-7E27-3C30C17002E4}"/>
              </a:ext>
            </a:extLst>
          </p:cNvPr>
          <p:cNvSpPr>
            <a:spLocks noGrp="1"/>
          </p:cNvSpPr>
          <p:nvPr>
            <p:ph idx="1"/>
          </p:nvPr>
        </p:nvSpPr>
        <p:spPr>
          <a:xfrm>
            <a:off x="282264" y="807503"/>
            <a:ext cx="8682223" cy="3917032"/>
          </a:xfrm>
        </p:spPr>
        <p:txBody>
          <a:bodyPr/>
          <a:lstStyle/>
          <a:p>
            <a:pPr marL="0" indent="0">
              <a:lnSpc>
                <a:spcPct val="150000"/>
              </a:lnSpc>
              <a:spcBef>
                <a:spcPts val="0"/>
              </a:spcBef>
              <a:buNone/>
            </a:pPr>
            <a:r>
              <a:rPr lang="en-GB" sz="3000" b="1" dirty="0">
                <a:latin typeface="Arial" panose="020B0604020202020204" pitchFamily="34" charset="0"/>
                <a:cs typeface="Arial" panose="020B0604020202020204" pitchFamily="34" charset="0"/>
              </a:rPr>
              <a:t>Blockchain Technology</a:t>
            </a:r>
          </a:p>
          <a:p>
            <a:pPr>
              <a:lnSpc>
                <a:spcPct val="150000"/>
              </a:lnSpc>
              <a:spcBef>
                <a:spcPts val="0"/>
              </a:spcBef>
              <a:buFont typeface="Wingdings" panose="05000000000000000000" pitchFamily="2" charset="2"/>
              <a:buChar char="q"/>
            </a:pPr>
            <a:r>
              <a:rPr lang="en-US" sz="3000" dirty="0">
                <a:latin typeface="Arial" panose="020B0604020202020204" pitchFamily="34" charset="0"/>
                <a:cs typeface="Arial" panose="020B0604020202020204" pitchFamily="34" charset="0"/>
              </a:rPr>
              <a:t>Blockchain technology is used to create secure and </a:t>
            </a:r>
            <a:r>
              <a:rPr lang="en-US" sz="3000" dirty="0" err="1">
                <a:latin typeface="Arial" panose="020B0604020202020204" pitchFamily="34" charset="0"/>
                <a:cs typeface="Arial" panose="020B0604020202020204" pitchFamily="34" charset="0"/>
              </a:rPr>
              <a:t>decentralised</a:t>
            </a:r>
            <a:r>
              <a:rPr lang="en-US" sz="3000" dirty="0">
                <a:latin typeface="Arial" panose="020B0604020202020204" pitchFamily="34" charset="0"/>
                <a:cs typeface="Arial" panose="020B0604020202020204" pitchFamily="34" charset="0"/>
              </a:rPr>
              <a:t> digital records.</a:t>
            </a:r>
          </a:p>
          <a:p>
            <a:pPr>
              <a:lnSpc>
                <a:spcPct val="150000"/>
              </a:lnSpc>
              <a:spcBef>
                <a:spcPts val="0"/>
              </a:spcBef>
              <a:buFont typeface="Wingdings" panose="05000000000000000000" pitchFamily="2" charset="2"/>
              <a:buChar char="q"/>
            </a:pPr>
            <a:r>
              <a:rPr lang="en-US" sz="3000" dirty="0">
                <a:latin typeface="Arial" panose="020B0604020202020204" pitchFamily="34" charset="0"/>
                <a:cs typeface="Arial" panose="020B0604020202020204" pitchFamily="34" charset="0"/>
              </a:rPr>
              <a:t> Although commonly associated with cryptocurrency, blockchain is also used in supply chain management, healthcare systems, and digital identity verification. </a:t>
            </a:r>
            <a:endParaRPr lang="en-GB" sz="3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2FBB547-8658-6ABC-88E4-AF69BEAA6339}"/>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25033ED8-67D4-A9C3-7F52-428552266C2B}"/>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1674248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7ACD2B-130E-C757-2A31-6BAFBDCE90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E0E0E4-2A23-372F-8364-371FF531AB30}"/>
              </a:ext>
            </a:extLst>
          </p:cNvPr>
          <p:cNvSpPr>
            <a:spLocks noGrp="1"/>
          </p:cNvSpPr>
          <p:nvPr>
            <p:ph type="title"/>
          </p:nvPr>
        </p:nvSpPr>
        <p:spPr>
          <a:xfrm>
            <a:off x="-108520" y="-243408"/>
            <a:ext cx="9145016" cy="1143000"/>
          </a:xfrm>
        </p:spPr>
        <p:txBody>
          <a:bodyPr/>
          <a:lstStyle/>
          <a:p>
            <a:r>
              <a:rPr lang="en-GB" dirty="0"/>
              <a:t>Emerging Technologies Examples</a:t>
            </a:r>
          </a:p>
        </p:txBody>
      </p:sp>
      <p:sp>
        <p:nvSpPr>
          <p:cNvPr id="3" name="Content Placeholder 2">
            <a:extLst>
              <a:ext uri="{FF2B5EF4-FFF2-40B4-BE49-F238E27FC236}">
                <a16:creationId xmlns:a16="http://schemas.microsoft.com/office/drawing/2014/main" id="{EB25B540-F5D3-5E04-92D2-B260E06F22A5}"/>
              </a:ext>
            </a:extLst>
          </p:cNvPr>
          <p:cNvSpPr>
            <a:spLocks noGrp="1"/>
          </p:cNvSpPr>
          <p:nvPr>
            <p:ph idx="1"/>
          </p:nvPr>
        </p:nvSpPr>
        <p:spPr>
          <a:xfrm>
            <a:off x="285104" y="764704"/>
            <a:ext cx="8679383" cy="3917032"/>
          </a:xfrm>
        </p:spPr>
        <p:txBody>
          <a:bodyPr/>
          <a:lstStyle/>
          <a:p>
            <a:pPr marL="0" indent="0">
              <a:lnSpc>
                <a:spcPct val="150000"/>
              </a:lnSpc>
              <a:spcBef>
                <a:spcPts val="0"/>
              </a:spcBef>
              <a:buNone/>
            </a:pPr>
            <a:r>
              <a:rPr lang="en-GB" sz="3000" b="1" dirty="0">
                <a:latin typeface="Arial" panose="020B0604020202020204" pitchFamily="34" charset="0"/>
                <a:cs typeface="Arial" panose="020B0604020202020204" pitchFamily="34" charset="0"/>
              </a:rPr>
              <a:t>Data Analytics</a:t>
            </a:r>
          </a:p>
          <a:p>
            <a:pPr>
              <a:lnSpc>
                <a:spcPct val="150000"/>
              </a:lnSpc>
              <a:spcBef>
                <a:spcPts val="0"/>
              </a:spcBef>
              <a:buFont typeface="Wingdings" panose="05000000000000000000" pitchFamily="2" charset="2"/>
              <a:buChar char="q"/>
            </a:pPr>
            <a:r>
              <a:rPr lang="en-US" sz="3000" dirty="0">
                <a:latin typeface="Arial" panose="020B0604020202020204" pitchFamily="34" charset="0"/>
                <a:cs typeface="Arial" panose="020B0604020202020204" pitchFamily="34" charset="0"/>
              </a:rPr>
              <a:t>Data Analytics involves </a:t>
            </a:r>
            <a:r>
              <a:rPr lang="en-US" sz="3000" dirty="0" err="1">
                <a:latin typeface="Arial" panose="020B0604020202020204" pitchFamily="34" charset="0"/>
                <a:cs typeface="Arial" panose="020B0604020202020204" pitchFamily="34" charset="0"/>
              </a:rPr>
              <a:t>analysing</a:t>
            </a:r>
            <a:r>
              <a:rPr lang="en-US" sz="3000" dirty="0">
                <a:latin typeface="Arial" panose="020B0604020202020204" pitchFamily="34" charset="0"/>
                <a:cs typeface="Arial" panose="020B0604020202020204" pitchFamily="34" charset="0"/>
              </a:rPr>
              <a:t> large volumes of data to identify patterns and support decision-making. </a:t>
            </a:r>
          </a:p>
          <a:p>
            <a:pPr>
              <a:lnSpc>
                <a:spcPct val="150000"/>
              </a:lnSpc>
              <a:spcBef>
                <a:spcPts val="0"/>
              </a:spcBef>
              <a:buFont typeface="Wingdings" panose="05000000000000000000" pitchFamily="2" charset="2"/>
              <a:buChar char="q"/>
            </a:pPr>
            <a:r>
              <a:rPr lang="en-US" sz="3000" dirty="0">
                <a:latin typeface="Arial" panose="020B0604020202020204" pitchFamily="34" charset="0"/>
                <a:cs typeface="Arial" panose="020B0604020202020204" pitchFamily="34" charset="0"/>
              </a:rPr>
              <a:t>Businesses use data analytics to improve customer experiences, predict trends, and increase efficiency.</a:t>
            </a:r>
            <a:endParaRPr lang="en-GB" sz="30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4CF22E39-52C8-3951-6D87-7C2682E09A1A}"/>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020A9BB8-FF20-D4C2-0B38-7E5B2C540F5E}"/>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140803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9FBA16-49FE-7CB1-0876-6ABA9F100A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D1F1D6-7E2F-385C-6716-B9537D78F136}"/>
              </a:ext>
            </a:extLst>
          </p:cNvPr>
          <p:cNvSpPr>
            <a:spLocks noGrp="1"/>
          </p:cNvSpPr>
          <p:nvPr>
            <p:ph type="title"/>
          </p:nvPr>
        </p:nvSpPr>
        <p:spPr>
          <a:xfrm>
            <a:off x="-88844" y="-243408"/>
            <a:ext cx="9227368" cy="1143000"/>
          </a:xfrm>
        </p:spPr>
        <p:txBody>
          <a:bodyPr/>
          <a:lstStyle/>
          <a:p>
            <a:r>
              <a:rPr lang="en-GB" dirty="0"/>
              <a:t>Emerging Technologies Examples</a:t>
            </a:r>
          </a:p>
        </p:txBody>
      </p:sp>
      <p:sp>
        <p:nvSpPr>
          <p:cNvPr id="3" name="Content Placeholder 2">
            <a:extLst>
              <a:ext uri="{FF2B5EF4-FFF2-40B4-BE49-F238E27FC236}">
                <a16:creationId xmlns:a16="http://schemas.microsoft.com/office/drawing/2014/main" id="{7BB2D99A-92F9-A83A-43F9-F9C15A2802F6}"/>
              </a:ext>
            </a:extLst>
          </p:cNvPr>
          <p:cNvSpPr>
            <a:spLocks noGrp="1"/>
          </p:cNvSpPr>
          <p:nvPr>
            <p:ph idx="1"/>
          </p:nvPr>
        </p:nvSpPr>
        <p:spPr>
          <a:xfrm>
            <a:off x="268270" y="548680"/>
            <a:ext cx="8785671" cy="3917032"/>
          </a:xfrm>
        </p:spPr>
        <p:txBody>
          <a:bodyPr/>
          <a:lstStyle/>
          <a:p>
            <a:pPr marL="0" indent="0">
              <a:lnSpc>
                <a:spcPct val="150000"/>
              </a:lnSpc>
              <a:spcBef>
                <a:spcPts val="0"/>
              </a:spcBef>
              <a:buNone/>
            </a:pPr>
            <a:r>
              <a:rPr lang="en-GB" sz="2800" b="1" dirty="0">
                <a:latin typeface="Arial" panose="020B0604020202020204" pitchFamily="34" charset="0"/>
                <a:cs typeface="Arial" panose="020B0604020202020204" pitchFamily="34" charset="0"/>
              </a:rPr>
              <a:t>AR/VR Technology</a:t>
            </a:r>
          </a:p>
          <a:p>
            <a:pPr>
              <a:lnSpc>
                <a:spcPct val="150000"/>
              </a:lnSpc>
              <a:spcBef>
                <a:spcPts val="0"/>
              </a:spcBef>
              <a:buFont typeface="Wingdings" panose="05000000000000000000" pitchFamily="2" charset="2"/>
              <a:buChar char="q"/>
            </a:pPr>
            <a:r>
              <a:rPr lang="en-US" sz="2800" dirty="0">
                <a:latin typeface="Arial" panose="020B0604020202020204" pitchFamily="34" charset="0"/>
                <a:cs typeface="Arial" panose="020B0604020202020204" pitchFamily="34" charset="0"/>
              </a:rPr>
              <a:t>Another important area is AR/VR technology. </a:t>
            </a:r>
          </a:p>
          <a:p>
            <a:pPr>
              <a:lnSpc>
                <a:spcPct val="150000"/>
              </a:lnSpc>
              <a:spcBef>
                <a:spcPts val="0"/>
              </a:spcBef>
              <a:buFont typeface="Wingdings" panose="05000000000000000000" pitchFamily="2" charset="2"/>
              <a:buChar char="q"/>
            </a:pPr>
            <a:r>
              <a:rPr lang="en-US" sz="2800" dirty="0">
                <a:latin typeface="Arial" panose="020B0604020202020204" pitchFamily="34" charset="0"/>
                <a:cs typeface="Arial" panose="020B0604020202020204" pitchFamily="34" charset="0"/>
              </a:rPr>
              <a:t>Augmented Reality adds digital elements to the real world, while Virtual Reality creates immersive digital environments.</a:t>
            </a:r>
          </a:p>
          <a:p>
            <a:pPr>
              <a:lnSpc>
                <a:spcPct val="150000"/>
              </a:lnSpc>
              <a:spcBef>
                <a:spcPts val="0"/>
              </a:spcBef>
              <a:buFont typeface="Wingdings" panose="05000000000000000000" pitchFamily="2" charset="2"/>
              <a:buChar char="q"/>
            </a:pPr>
            <a:r>
              <a:rPr lang="en-US" sz="2800" dirty="0">
                <a:latin typeface="Arial" panose="020B0604020202020204" pitchFamily="34" charset="0"/>
                <a:cs typeface="Arial" panose="020B0604020202020204" pitchFamily="34" charset="0"/>
              </a:rPr>
              <a:t> These technologies are widely used in gaming, education, healthcare training, and simulation systems.</a:t>
            </a:r>
            <a:endParaRPr lang="en-GB" sz="28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4985CD2B-6E98-2C1B-48EF-E67EFA25B40B}"/>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4B4F4335-197E-F8BB-18F4-FE5E99163EFC}"/>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0003705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B2CA0D-9AEB-C66D-345D-EFD438CEDC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42E4CB-F401-F75C-F6C4-A9485600E1C6}"/>
              </a:ext>
            </a:extLst>
          </p:cNvPr>
          <p:cNvSpPr>
            <a:spLocks noGrp="1"/>
          </p:cNvSpPr>
          <p:nvPr>
            <p:ph type="title"/>
          </p:nvPr>
        </p:nvSpPr>
        <p:spPr>
          <a:xfrm>
            <a:off x="107504" y="-243408"/>
            <a:ext cx="8795320" cy="1143000"/>
          </a:xfrm>
        </p:spPr>
        <p:txBody>
          <a:bodyPr/>
          <a:lstStyle/>
          <a:p>
            <a:r>
              <a:rPr lang="en-GB" dirty="0"/>
              <a:t>THE DESIGN THINKING PROCESS</a:t>
            </a:r>
          </a:p>
        </p:txBody>
      </p:sp>
      <p:sp>
        <p:nvSpPr>
          <p:cNvPr id="3" name="Content Placeholder 2">
            <a:extLst>
              <a:ext uri="{FF2B5EF4-FFF2-40B4-BE49-F238E27FC236}">
                <a16:creationId xmlns:a16="http://schemas.microsoft.com/office/drawing/2014/main" id="{A4757140-0ED4-7071-46BA-A19FBCAD6714}"/>
              </a:ext>
            </a:extLst>
          </p:cNvPr>
          <p:cNvSpPr>
            <a:spLocks noGrp="1"/>
          </p:cNvSpPr>
          <p:nvPr>
            <p:ph idx="1"/>
          </p:nvPr>
        </p:nvSpPr>
        <p:spPr>
          <a:xfrm>
            <a:off x="250825" y="548680"/>
            <a:ext cx="8229600" cy="3917032"/>
          </a:xfrm>
        </p:spPr>
        <p:txBody>
          <a:bodyPr/>
          <a:lstStyle/>
          <a:p>
            <a:pPr marL="0" indent="0">
              <a:lnSpc>
                <a:spcPct val="150000"/>
              </a:lnSpc>
              <a:spcBef>
                <a:spcPts val="0"/>
              </a:spcBef>
              <a:buNone/>
            </a:pPr>
            <a:r>
              <a:rPr lang="en-US" sz="2800" dirty="0">
                <a:latin typeface="Arial" panose="020B0604020202020204" pitchFamily="34" charset="0"/>
                <a:cs typeface="Arial" panose="020B0604020202020204" pitchFamily="34" charset="0"/>
              </a:rPr>
              <a:t>The Design Thinking process is useful when developing innovative solutions.</a:t>
            </a:r>
          </a:p>
          <a:p>
            <a:pPr marL="0" indent="0">
              <a:lnSpc>
                <a:spcPct val="150000"/>
              </a:lnSpc>
              <a:spcBef>
                <a:spcPts val="0"/>
              </a:spcBef>
              <a:buNone/>
            </a:pPr>
            <a:r>
              <a:rPr lang="en-US" sz="2800" dirty="0">
                <a:latin typeface="Arial" panose="020B0604020202020204" pitchFamily="34" charset="0"/>
                <a:cs typeface="Arial" panose="020B0604020202020204" pitchFamily="34" charset="0"/>
              </a:rPr>
              <a:t> Design Thinking includes five stages:</a:t>
            </a:r>
          </a:p>
          <a:p>
            <a:pPr>
              <a:lnSpc>
                <a:spcPct val="150000"/>
              </a:lnSpc>
              <a:spcBef>
                <a:spcPts val="0"/>
              </a:spcBef>
              <a:buFont typeface="Wingdings" panose="05000000000000000000" pitchFamily="2" charset="2"/>
              <a:buChar char="Ø"/>
            </a:pPr>
            <a:r>
              <a:rPr lang="en-US" sz="2800" dirty="0" err="1">
                <a:latin typeface="Arial" panose="020B0604020202020204" pitchFamily="34" charset="0"/>
                <a:cs typeface="Arial" panose="020B0604020202020204" pitchFamily="34" charset="0"/>
              </a:rPr>
              <a:t>empathise</a:t>
            </a:r>
            <a:endParaRPr lang="en-US" sz="2800" dirty="0">
              <a:latin typeface="Arial" panose="020B06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US" sz="2800" dirty="0">
                <a:latin typeface="Arial" panose="020B0604020202020204" pitchFamily="34" charset="0"/>
                <a:cs typeface="Arial" panose="020B0604020202020204" pitchFamily="34" charset="0"/>
              </a:rPr>
              <a:t>define</a:t>
            </a:r>
          </a:p>
          <a:p>
            <a:pPr>
              <a:lnSpc>
                <a:spcPct val="150000"/>
              </a:lnSpc>
              <a:spcBef>
                <a:spcPts val="0"/>
              </a:spcBef>
              <a:buFont typeface="Wingdings" panose="05000000000000000000" pitchFamily="2" charset="2"/>
              <a:buChar char="Ø"/>
            </a:pPr>
            <a:r>
              <a:rPr lang="en-US" sz="2800" dirty="0">
                <a:latin typeface="Arial" panose="020B0604020202020204" pitchFamily="34" charset="0"/>
                <a:cs typeface="Arial" panose="020B0604020202020204" pitchFamily="34" charset="0"/>
              </a:rPr>
              <a:t>ideate</a:t>
            </a:r>
          </a:p>
          <a:p>
            <a:pPr>
              <a:lnSpc>
                <a:spcPct val="150000"/>
              </a:lnSpc>
              <a:spcBef>
                <a:spcPts val="0"/>
              </a:spcBef>
              <a:buFont typeface="Wingdings" panose="05000000000000000000" pitchFamily="2" charset="2"/>
              <a:buChar char="Ø"/>
            </a:pPr>
            <a:r>
              <a:rPr lang="en-US" sz="2800" dirty="0">
                <a:latin typeface="Arial" panose="020B0604020202020204" pitchFamily="34" charset="0"/>
                <a:cs typeface="Arial" panose="020B0604020202020204" pitchFamily="34" charset="0"/>
              </a:rPr>
              <a:t>prototype, and</a:t>
            </a:r>
          </a:p>
          <a:p>
            <a:pPr>
              <a:lnSpc>
                <a:spcPct val="150000"/>
              </a:lnSpc>
              <a:spcBef>
                <a:spcPts val="0"/>
              </a:spcBef>
              <a:buFont typeface="Wingdings" panose="05000000000000000000" pitchFamily="2" charset="2"/>
              <a:buChar char="Ø"/>
            </a:pPr>
            <a:r>
              <a:rPr lang="en-US" sz="2800" dirty="0">
                <a:latin typeface="Arial" panose="020B0604020202020204" pitchFamily="34" charset="0"/>
                <a:cs typeface="Arial" panose="020B0604020202020204" pitchFamily="34" charset="0"/>
              </a:rPr>
              <a:t>test </a:t>
            </a:r>
          </a:p>
          <a:p>
            <a:endParaRPr lang="en-GB" dirty="0"/>
          </a:p>
        </p:txBody>
      </p:sp>
      <p:sp>
        <p:nvSpPr>
          <p:cNvPr id="4" name="Date Placeholder 3">
            <a:extLst>
              <a:ext uri="{FF2B5EF4-FFF2-40B4-BE49-F238E27FC236}">
                <a16:creationId xmlns:a16="http://schemas.microsoft.com/office/drawing/2014/main" id="{607195A9-7F58-5D61-4F40-5E234AB2EF93}"/>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10C4BEAE-2F35-005B-B008-E0DFA92B133F}"/>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4400599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0B4740-6B96-8C81-21E8-B6904CD849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99929B-1E30-C773-0E6E-FD4417AAFBA8}"/>
              </a:ext>
            </a:extLst>
          </p:cNvPr>
          <p:cNvSpPr>
            <a:spLocks noGrp="1"/>
          </p:cNvSpPr>
          <p:nvPr>
            <p:ph type="title"/>
          </p:nvPr>
        </p:nvSpPr>
        <p:spPr>
          <a:xfrm>
            <a:off x="395536" y="-243408"/>
            <a:ext cx="8229600" cy="1143000"/>
          </a:xfrm>
        </p:spPr>
        <p:txBody>
          <a:bodyPr/>
          <a:lstStyle/>
          <a:p>
            <a:r>
              <a:rPr lang="en-GB" dirty="0"/>
              <a:t>The Design Thinking Process</a:t>
            </a:r>
          </a:p>
        </p:txBody>
      </p:sp>
      <p:sp>
        <p:nvSpPr>
          <p:cNvPr id="3" name="Content Placeholder 2">
            <a:extLst>
              <a:ext uri="{FF2B5EF4-FFF2-40B4-BE49-F238E27FC236}">
                <a16:creationId xmlns:a16="http://schemas.microsoft.com/office/drawing/2014/main" id="{4C664DC9-38FA-454C-802A-62593B4F0F7E}"/>
              </a:ext>
            </a:extLst>
          </p:cNvPr>
          <p:cNvSpPr>
            <a:spLocks noGrp="1"/>
          </p:cNvSpPr>
          <p:nvPr>
            <p:ph idx="1"/>
          </p:nvPr>
        </p:nvSpPr>
        <p:spPr>
          <a:xfrm>
            <a:off x="250825" y="620688"/>
            <a:ext cx="8229600" cy="3917032"/>
          </a:xfrm>
        </p:spPr>
        <p:txBody>
          <a:bodyPr/>
          <a:lstStyle/>
          <a:p>
            <a:pPr>
              <a:lnSpc>
                <a:spcPct val="150000"/>
              </a:lnSpc>
              <a:spcBef>
                <a:spcPts val="0"/>
              </a:spcBef>
              <a:buFont typeface="Wingdings" panose="05000000000000000000" pitchFamily="2" charset="2"/>
              <a:buChar char="q"/>
            </a:pPr>
            <a:r>
              <a:rPr lang="en-US" sz="2800" dirty="0">
                <a:latin typeface="Arial" panose="020B0604020202020204" pitchFamily="34" charset="0"/>
                <a:cs typeface="Arial" panose="020B0604020202020204" pitchFamily="34" charset="0"/>
              </a:rPr>
              <a:t>The define stage involves clearly identifying the problem that needs to be solved. </a:t>
            </a:r>
          </a:p>
          <a:p>
            <a:pPr>
              <a:lnSpc>
                <a:spcPct val="150000"/>
              </a:lnSpc>
              <a:spcBef>
                <a:spcPts val="0"/>
              </a:spcBef>
              <a:buFont typeface="Wingdings" panose="05000000000000000000" pitchFamily="2" charset="2"/>
              <a:buChar char="q"/>
            </a:pPr>
            <a:r>
              <a:rPr lang="en-US" sz="2800" dirty="0">
                <a:latin typeface="Arial" panose="020B0604020202020204" pitchFamily="34" charset="0"/>
                <a:cs typeface="Arial" panose="020B0604020202020204" pitchFamily="34" charset="0"/>
              </a:rPr>
              <a:t>During ideation, different solution ideas are generated and explored. </a:t>
            </a:r>
          </a:p>
          <a:p>
            <a:pPr>
              <a:lnSpc>
                <a:spcPct val="150000"/>
              </a:lnSpc>
              <a:spcBef>
                <a:spcPts val="0"/>
              </a:spcBef>
              <a:buFont typeface="Wingdings" panose="05000000000000000000" pitchFamily="2" charset="2"/>
              <a:buChar char="q"/>
            </a:pPr>
            <a:r>
              <a:rPr lang="en-US" sz="2800" dirty="0">
                <a:latin typeface="Arial" panose="020B0604020202020204" pitchFamily="34" charset="0"/>
                <a:cs typeface="Arial" panose="020B0604020202020204" pitchFamily="34" charset="0"/>
              </a:rPr>
              <a:t>The prototype stage involves creating a simple working model of the solution, while the testing stage evaluates how effectively the solution meets user needs.</a:t>
            </a:r>
            <a:endParaRPr lang="en-GB" sz="28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14669117-D496-D6B7-FDD9-32FCE127E53F}"/>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9281246B-B93D-EA79-5115-7E1D75AEFBE4}"/>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3253620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9B57BB-53C0-DD50-A916-BB34419D01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24EF78-97B2-7A27-C0FE-BC462ED73474}"/>
              </a:ext>
            </a:extLst>
          </p:cNvPr>
          <p:cNvSpPr>
            <a:spLocks noGrp="1"/>
          </p:cNvSpPr>
          <p:nvPr>
            <p:ph type="title"/>
          </p:nvPr>
        </p:nvSpPr>
        <p:spPr>
          <a:xfrm>
            <a:off x="457200" y="-171400"/>
            <a:ext cx="8229600" cy="1143000"/>
          </a:xfrm>
        </p:spPr>
        <p:txBody>
          <a:bodyPr/>
          <a:lstStyle/>
          <a:p>
            <a:r>
              <a:rPr lang="en-GB" dirty="0"/>
              <a:t>The Design Thinking Process</a:t>
            </a:r>
          </a:p>
        </p:txBody>
      </p:sp>
      <p:sp>
        <p:nvSpPr>
          <p:cNvPr id="3" name="Content Placeholder 2">
            <a:extLst>
              <a:ext uri="{FF2B5EF4-FFF2-40B4-BE49-F238E27FC236}">
                <a16:creationId xmlns:a16="http://schemas.microsoft.com/office/drawing/2014/main" id="{6369762C-831D-0F6B-3CBE-AB465A9C48BA}"/>
              </a:ext>
            </a:extLst>
          </p:cNvPr>
          <p:cNvSpPr>
            <a:spLocks noGrp="1"/>
          </p:cNvSpPr>
          <p:nvPr>
            <p:ph idx="1"/>
          </p:nvPr>
        </p:nvSpPr>
        <p:spPr>
          <a:xfrm>
            <a:off x="323528" y="764704"/>
            <a:ext cx="8229600" cy="3917032"/>
          </a:xfrm>
        </p:spPr>
        <p:txBody>
          <a:bodyPr/>
          <a:lstStyle/>
          <a:p>
            <a:pPr>
              <a:lnSpc>
                <a:spcPct val="150000"/>
              </a:lnSpc>
              <a:spcBef>
                <a:spcPts val="0"/>
              </a:spcBef>
              <a:buFont typeface="Wingdings" panose="05000000000000000000" pitchFamily="2" charset="2"/>
              <a:buChar char="q"/>
            </a:pPr>
            <a:r>
              <a:rPr lang="en-US" sz="2900" dirty="0">
                <a:latin typeface="Arial" panose="020B0604020202020204" pitchFamily="34" charset="0"/>
                <a:cs typeface="Arial" panose="020B0604020202020204" pitchFamily="34" charset="0"/>
              </a:rPr>
              <a:t>Successful technology projects often begin by identifying problems within society, education, healthcare, transport, sustainability, or security. </a:t>
            </a:r>
          </a:p>
          <a:p>
            <a:pPr>
              <a:lnSpc>
                <a:spcPct val="150000"/>
              </a:lnSpc>
              <a:spcBef>
                <a:spcPts val="0"/>
              </a:spcBef>
              <a:buFont typeface="Wingdings" panose="05000000000000000000" pitchFamily="2" charset="2"/>
              <a:buChar char="q"/>
            </a:pPr>
            <a:r>
              <a:rPr lang="en-US" sz="2900" dirty="0">
                <a:latin typeface="Arial" panose="020B0604020202020204" pitchFamily="34" charset="0"/>
                <a:cs typeface="Arial" panose="020B0604020202020204" pitchFamily="34" charset="0"/>
              </a:rPr>
              <a:t>Understanding real-world problems is important because technology should provide meaningful benefits to users and communities.</a:t>
            </a:r>
            <a:endParaRPr lang="en-GB" sz="29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87ED65B1-08B6-6D8E-6A7E-B38A3CF449AF}"/>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DB9B1DA6-3BEC-F246-1B41-733EA1C0F998}"/>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55806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C6A8D-536A-6256-275A-72A785444040}"/>
              </a:ext>
            </a:extLst>
          </p:cNvPr>
          <p:cNvSpPr>
            <a:spLocks noGrp="1"/>
          </p:cNvSpPr>
          <p:nvPr>
            <p:ph type="title"/>
          </p:nvPr>
        </p:nvSpPr>
        <p:spPr>
          <a:xfrm>
            <a:off x="395536" y="-171400"/>
            <a:ext cx="8229600" cy="1143000"/>
          </a:xfrm>
        </p:spPr>
        <p:txBody>
          <a:bodyPr/>
          <a:lstStyle/>
          <a:p>
            <a:r>
              <a:rPr lang="en-GB" dirty="0"/>
              <a:t>Classroom Discussion</a:t>
            </a:r>
          </a:p>
        </p:txBody>
      </p:sp>
      <p:sp>
        <p:nvSpPr>
          <p:cNvPr id="3" name="Content Placeholder 2">
            <a:extLst>
              <a:ext uri="{FF2B5EF4-FFF2-40B4-BE49-F238E27FC236}">
                <a16:creationId xmlns:a16="http://schemas.microsoft.com/office/drawing/2014/main" id="{EFF62EA2-0320-1833-0D7D-2B2B8AB54A63}"/>
              </a:ext>
            </a:extLst>
          </p:cNvPr>
          <p:cNvSpPr>
            <a:spLocks noGrp="1"/>
          </p:cNvSpPr>
          <p:nvPr>
            <p:ph idx="1"/>
          </p:nvPr>
        </p:nvSpPr>
        <p:spPr>
          <a:xfrm>
            <a:off x="259344" y="764704"/>
            <a:ext cx="8229600" cy="3917032"/>
          </a:xfrm>
        </p:spPr>
        <p:txBody>
          <a:bodyPr/>
          <a:lstStyle/>
          <a:p>
            <a:pPr lvl="0">
              <a:lnSpc>
                <a:spcPct val="150000"/>
              </a:lnSpc>
              <a:spcBef>
                <a:spcPts val="0"/>
              </a:spcBef>
              <a:buFont typeface="Wingdings" panose="05000000000000000000" pitchFamily="2" charset="2"/>
              <a:buChar char="q"/>
            </a:pPr>
            <a:r>
              <a:rPr lang="en-US" dirty="0">
                <a:latin typeface="Arial" panose="020B0604020202020204" pitchFamily="34" charset="0"/>
                <a:cs typeface="Arial" panose="020B0604020202020204" pitchFamily="34" charset="0"/>
              </a:rPr>
              <a:t>What problems exist in your local community?</a:t>
            </a:r>
            <a:endParaRPr lang="en-GB" dirty="0">
              <a:latin typeface="Arial" panose="020B0604020202020204" pitchFamily="34" charset="0"/>
              <a:cs typeface="Arial" panose="020B0604020202020204" pitchFamily="34" charset="0"/>
            </a:endParaRPr>
          </a:p>
          <a:p>
            <a:pPr lvl="0">
              <a:lnSpc>
                <a:spcPct val="150000"/>
              </a:lnSpc>
              <a:spcBef>
                <a:spcPts val="0"/>
              </a:spcBef>
              <a:buFont typeface="Wingdings" panose="05000000000000000000" pitchFamily="2" charset="2"/>
              <a:buChar char="q"/>
            </a:pPr>
            <a:r>
              <a:rPr lang="en-US" dirty="0">
                <a:latin typeface="Arial" panose="020B0604020202020204" pitchFamily="34" charset="0"/>
                <a:cs typeface="Arial" panose="020B0604020202020204" pitchFamily="34" charset="0"/>
              </a:rPr>
              <a:t>What global problems could technology improve?</a:t>
            </a:r>
            <a:endParaRPr lang="en-GB" dirty="0">
              <a:latin typeface="Arial" panose="020B0604020202020204" pitchFamily="34" charset="0"/>
              <a:cs typeface="Arial" panose="020B0604020202020204" pitchFamily="34" charset="0"/>
            </a:endParaRPr>
          </a:p>
          <a:p>
            <a:pPr lvl="0">
              <a:lnSpc>
                <a:spcPct val="150000"/>
              </a:lnSpc>
              <a:spcBef>
                <a:spcPts val="0"/>
              </a:spcBef>
              <a:buFont typeface="Wingdings" panose="05000000000000000000" pitchFamily="2" charset="2"/>
              <a:buChar char="q"/>
            </a:pPr>
            <a:r>
              <a:rPr lang="en-US" dirty="0">
                <a:latin typeface="Arial" panose="020B0604020202020204" pitchFamily="34" charset="0"/>
                <a:cs typeface="Arial" panose="020B0604020202020204" pitchFamily="34" charset="0"/>
              </a:rPr>
              <a:t>Which industries are changing rapidly?</a:t>
            </a:r>
            <a:endParaRPr lang="en-GB"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FB7018D0-BA66-C3B0-B237-3B4DD6CE03F3}"/>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5E040B69-1CB2-BCFD-4D35-AA5033FFC9B8}"/>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1190953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10D62-6DE8-479D-C683-B04D98FC2DD3}"/>
              </a:ext>
            </a:extLst>
          </p:cNvPr>
          <p:cNvSpPr>
            <a:spLocks noGrp="1"/>
          </p:cNvSpPr>
          <p:nvPr>
            <p:ph type="title"/>
          </p:nvPr>
        </p:nvSpPr>
        <p:spPr>
          <a:xfrm>
            <a:off x="29817" y="-243408"/>
            <a:ext cx="8229600" cy="1143000"/>
          </a:xfrm>
        </p:spPr>
        <p:txBody>
          <a:bodyPr/>
          <a:lstStyle/>
          <a:p>
            <a:r>
              <a:rPr lang="en-GB" dirty="0"/>
              <a:t>Class Activity</a:t>
            </a:r>
          </a:p>
        </p:txBody>
      </p:sp>
      <p:sp>
        <p:nvSpPr>
          <p:cNvPr id="3" name="Content Placeholder 2">
            <a:extLst>
              <a:ext uri="{FF2B5EF4-FFF2-40B4-BE49-F238E27FC236}">
                <a16:creationId xmlns:a16="http://schemas.microsoft.com/office/drawing/2014/main" id="{4DAD5577-3193-FAD7-ED80-A4C6C8CFBB2C}"/>
              </a:ext>
            </a:extLst>
          </p:cNvPr>
          <p:cNvSpPr>
            <a:spLocks noGrp="1"/>
          </p:cNvSpPr>
          <p:nvPr>
            <p:ph idx="1"/>
          </p:nvPr>
        </p:nvSpPr>
        <p:spPr>
          <a:xfrm>
            <a:off x="250825" y="692696"/>
            <a:ext cx="8229600" cy="3917032"/>
          </a:xfrm>
        </p:spPr>
        <p:txBody>
          <a:bodyPr/>
          <a:lstStyle/>
          <a:p>
            <a:pPr marL="0" indent="0">
              <a:lnSpc>
                <a:spcPct val="150000"/>
              </a:lnSpc>
              <a:spcBef>
                <a:spcPts val="0"/>
              </a:spcBef>
              <a:buNone/>
            </a:pPr>
            <a:r>
              <a:rPr lang="en-US" sz="2400" dirty="0">
                <a:latin typeface="Arial" panose="020B0604020202020204" pitchFamily="34" charset="0"/>
                <a:cs typeface="Arial" panose="020B0604020202020204" pitchFamily="34" charset="0"/>
              </a:rPr>
              <a:t>Students work in groups:</a:t>
            </a:r>
            <a:endParaRPr lang="en-GB" sz="2400" dirty="0">
              <a:latin typeface="Arial" panose="020B0604020202020204" pitchFamily="34" charset="0"/>
              <a:cs typeface="Arial" panose="020B0604020202020204" pitchFamily="34" charset="0"/>
            </a:endParaRPr>
          </a:p>
          <a:p>
            <a:pPr marL="0" lvl="0" indent="0">
              <a:lnSpc>
                <a:spcPct val="150000"/>
              </a:lnSpc>
              <a:spcBef>
                <a:spcPts val="0"/>
              </a:spcBef>
              <a:buNone/>
            </a:pPr>
            <a:r>
              <a:rPr lang="en-US" sz="2400" dirty="0">
                <a:latin typeface="Arial" panose="020B0604020202020204" pitchFamily="34" charset="0"/>
                <a:cs typeface="Arial" panose="020B0604020202020204" pitchFamily="34" charset="0"/>
              </a:rPr>
              <a:t>Research one emerging technology.</a:t>
            </a:r>
            <a:endParaRPr lang="en-GB" sz="2400" dirty="0">
              <a:latin typeface="Arial" panose="020B0604020202020204" pitchFamily="34" charset="0"/>
              <a:cs typeface="Arial" panose="020B0604020202020204" pitchFamily="34" charset="0"/>
            </a:endParaRPr>
          </a:p>
          <a:p>
            <a:pPr marL="0" lvl="0" indent="0">
              <a:lnSpc>
                <a:spcPct val="150000"/>
              </a:lnSpc>
              <a:spcBef>
                <a:spcPts val="0"/>
              </a:spcBef>
              <a:buNone/>
            </a:pPr>
            <a:r>
              <a:rPr lang="en-US" sz="2400" dirty="0">
                <a:latin typeface="Arial" panose="020B0604020202020204" pitchFamily="34" charset="0"/>
                <a:cs typeface="Arial" panose="020B0604020202020204" pitchFamily="34" charset="0"/>
              </a:rPr>
              <a:t>Identify:</a:t>
            </a:r>
          </a:p>
          <a:p>
            <a:pPr lvl="0">
              <a:lnSpc>
                <a:spcPct val="150000"/>
              </a:lnSpc>
              <a:spcBef>
                <a:spcPts val="0"/>
              </a:spcBef>
              <a:buFont typeface="Wingdings" panose="05000000000000000000" pitchFamily="2" charset="2"/>
              <a:buChar char="Ø"/>
            </a:pPr>
            <a:r>
              <a:rPr lang="en-US" sz="2400" dirty="0">
                <a:latin typeface="Arial" panose="020B0604020202020204" pitchFamily="34" charset="0"/>
                <a:cs typeface="Arial" panose="020B0604020202020204" pitchFamily="34" charset="0"/>
              </a:rPr>
              <a:t>Purpose</a:t>
            </a:r>
          </a:p>
          <a:p>
            <a:pPr lvl="0">
              <a:lnSpc>
                <a:spcPct val="150000"/>
              </a:lnSpc>
              <a:spcBef>
                <a:spcPts val="0"/>
              </a:spcBef>
              <a:buFont typeface="Wingdings" panose="05000000000000000000" pitchFamily="2" charset="2"/>
              <a:buChar char="Ø"/>
            </a:pPr>
            <a:r>
              <a:rPr lang="en-US" sz="2400" dirty="0">
                <a:latin typeface="Arial" panose="020B0604020202020204" pitchFamily="34" charset="0"/>
                <a:cs typeface="Arial" panose="020B0604020202020204" pitchFamily="34" charset="0"/>
              </a:rPr>
              <a:t>Advantages</a:t>
            </a:r>
          </a:p>
          <a:p>
            <a:pPr lvl="0">
              <a:lnSpc>
                <a:spcPct val="150000"/>
              </a:lnSpc>
              <a:spcBef>
                <a:spcPts val="0"/>
              </a:spcBef>
              <a:buFont typeface="Wingdings" panose="05000000000000000000" pitchFamily="2" charset="2"/>
              <a:buChar char="Ø"/>
            </a:pPr>
            <a:r>
              <a:rPr lang="en-US" sz="2400" dirty="0">
                <a:latin typeface="Arial" panose="020B0604020202020204" pitchFamily="34" charset="0"/>
                <a:cs typeface="Arial" panose="020B0604020202020204" pitchFamily="34" charset="0"/>
              </a:rPr>
              <a:t>Challenges</a:t>
            </a:r>
          </a:p>
          <a:p>
            <a:pPr lvl="0">
              <a:lnSpc>
                <a:spcPct val="150000"/>
              </a:lnSpc>
              <a:spcBef>
                <a:spcPts val="0"/>
              </a:spcBef>
              <a:buFont typeface="Wingdings" panose="05000000000000000000" pitchFamily="2" charset="2"/>
              <a:buChar char="Ø"/>
            </a:pPr>
            <a:r>
              <a:rPr lang="en-US" sz="2400" dirty="0">
                <a:latin typeface="Arial" panose="020B0604020202020204" pitchFamily="34" charset="0"/>
                <a:cs typeface="Arial" panose="020B0604020202020204" pitchFamily="34" charset="0"/>
              </a:rPr>
              <a:t>Real-world applications.</a:t>
            </a:r>
            <a:endParaRPr lang="en-GB" sz="2400" dirty="0">
              <a:latin typeface="Arial" panose="020B0604020202020204" pitchFamily="34" charset="0"/>
              <a:cs typeface="Arial" panose="020B0604020202020204" pitchFamily="34" charset="0"/>
            </a:endParaRPr>
          </a:p>
          <a:p>
            <a:pPr marL="0" indent="0">
              <a:lnSpc>
                <a:spcPct val="150000"/>
              </a:lnSpc>
              <a:spcBef>
                <a:spcPts val="0"/>
              </a:spcBef>
              <a:buNone/>
            </a:pPr>
            <a:r>
              <a:rPr lang="en-US" sz="2400" b="1" dirty="0">
                <a:latin typeface="Arial" panose="020B0604020202020204" pitchFamily="34" charset="0"/>
                <a:cs typeface="Arial" panose="020B0604020202020204" pitchFamily="34" charset="0"/>
              </a:rPr>
              <a:t>Deliverable</a:t>
            </a:r>
            <a:endParaRPr lang="en-GB" sz="2400" b="1" dirty="0">
              <a:latin typeface="Arial" panose="020B0604020202020204" pitchFamily="34" charset="0"/>
              <a:cs typeface="Arial" panose="020B0604020202020204" pitchFamily="34" charset="0"/>
            </a:endParaRPr>
          </a:p>
          <a:p>
            <a:pPr marL="0" indent="0">
              <a:lnSpc>
                <a:spcPct val="150000"/>
              </a:lnSpc>
              <a:spcBef>
                <a:spcPts val="0"/>
              </a:spcBef>
              <a:buNone/>
            </a:pPr>
            <a:r>
              <a:rPr lang="en-US" sz="2400" dirty="0">
                <a:latin typeface="Arial" panose="020B0604020202020204" pitchFamily="34" charset="0"/>
                <a:cs typeface="Arial" panose="020B0604020202020204" pitchFamily="34" charset="0"/>
              </a:rPr>
              <a:t>5-minute mini presentation</a:t>
            </a:r>
            <a:r>
              <a:rPr lang="en-US" dirty="0"/>
              <a:t>.</a:t>
            </a:r>
            <a:endParaRPr lang="en-GB" dirty="0"/>
          </a:p>
          <a:p>
            <a:endParaRPr lang="en-GB" dirty="0"/>
          </a:p>
        </p:txBody>
      </p:sp>
      <p:sp>
        <p:nvSpPr>
          <p:cNvPr id="4" name="Date Placeholder 3">
            <a:extLst>
              <a:ext uri="{FF2B5EF4-FFF2-40B4-BE49-F238E27FC236}">
                <a16:creationId xmlns:a16="http://schemas.microsoft.com/office/drawing/2014/main" id="{D1599060-6B11-1DEC-99C3-626AB713C339}"/>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E65B5FB6-73A4-D930-A0EB-9EA950D31352}"/>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901250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76F1A-2545-4C3A-BC31-7E5EFF894DAF}"/>
              </a:ext>
            </a:extLst>
          </p:cNvPr>
          <p:cNvSpPr>
            <a:spLocks noGrp="1"/>
          </p:cNvSpPr>
          <p:nvPr>
            <p:ph type="title"/>
          </p:nvPr>
        </p:nvSpPr>
        <p:spPr>
          <a:xfrm>
            <a:off x="107504" y="-315416"/>
            <a:ext cx="8229600" cy="1143000"/>
          </a:xfrm>
        </p:spPr>
        <p:txBody>
          <a:bodyPr/>
          <a:lstStyle/>
          <a:p>
            <a:r>
              <a:rPr lang="en-GB" dirty="0"/>
              <a:t>Project Ideas</a:t>
            </a:r>
          </a:p>
        </p:txBody>
      </p:sp>
      <p:sp>
        <p:nvSpPr>
          <p:cNvPr id="3" name="Content Placeholder 2">
            <a:extLst>
              <a:ext uri="{FF2B5EF4-FFF2-40B4-BE49-F238E27FC236}">
                <a16:creationId xmlns:a16="http://schemas.microsoft.com/office/drawing/2014/main" id="{143C389E-0679-4ABF-BF47-C8D14D69DB47}"/>
              </a:ext>
            </a:extLst>
          </p:cNvPr>
          <p:cNvSpPr>
            <a:spLocks noGrp="1"/>
          </p:cNvSpPr>
          <p:nvPr>
            <p:ph idx="1"/>
          </p:nvPr>
        </p:nvSpPr>
        <p:spPr>
          <a:xfrm>
            <a:off x="457200" y="692696"/>
            <a:ext cx="8229600" cy="5256584"/>
          </a:xfrm>
        </p:spPr>
        <p:txBody>
          <a:bodyPr>
            <a:normAutofit fontScale="92500"/>
          </a:bodyPr>
          <a:lstStyle/>
          <a:p>
            <a:pPr marL="62389" indent="0">
              <a:lnSpc>
                <a:spcPct val="160000"/>
              </a:lnSpc>
              <a:spcBef>
                <a:spcPts val="0"/>
              </a:spcBef>
              <a:buNone/>
            </a:pPr>
            <a:r>
              <a:rPr lang="en-GB" sz="1350" b="1" dirty="0">
                <a:latin typeface="Arial" panose="020B0604020202020204" pitchFamily="34" charset="0"/>
                <a:ea typeface="Times New Roman" panose="02020603050405020304" pitchFamily="18" charset="0"/>
                <a:cs typeface="Arial" panose="020B0604020202020204" pitchFamily="34" charset="0"/>
              </a:rPr>
              <a:t>Smart Home/Office solution</a:t>
            </a:r>
            <a:r>
              <a:rPr lang="en-GB" sz="1350" dirty="0">
                <a:latin typeface="Arial" panose="020B0604020202020204" pitchFamily="34" charset="0"/>
                <a:ea typeface="Times New Roman" panose="02020603050405020304" pitchFamily="18" charset="0"/>
                <a:cs typeface="Arial" panose="020B0604020202020204" pitchFamily="34" charset="0"/>
              </a:rPr>
              <a:t>: </a:t>
            </a:r>
          </a:p>
          <a:p>
            <a:pPr marL="62389" indent="0">
              <a:lnSpc>
                <a:spcPct val="160000"/>
              </a:lnSpc>
              <a:spcBef>
                <a:spcPts val="0"/>
              </a:spcBef>
              <a:buNone/>
            </a:pPr>
            <a:r>
              <a:rPr lang="en-GB" sz="1350" dirty="0">
                <a:latin typeface="Arial" panose="020B0604020202020204" pitchFamily="34" charset="0"/>
                <a:ea typeface="Times New Roman" panose="02020603050405020304" pitchFamily="18" charset="0"/>
                <a:cs typeface="Arial" panose="020B0604020202020204" pitchFamily="34" charset="0"/>
              </a:rPr>
              <a:t>Design and implement a fully autonomous building using AI. Use Machine/Deep learning </a:t>
            </a:r>
            <a:r>
              <a:rPr lang="en-GB" sz="1350" dirty="0" err="1">
                <a:latin typeface="Arial" panose="020B0604020202020204" pitchFamily="34" charset="0"/>
                <a:ea typeface="Times New Roman" panose="02020603050405020304" pitchFamily="18" charset="0"/>
                <a:cs typeface="Arial" panose="020B0604020202020204" pitchFamily="34" charset="0"/>
              </a:rPr>
              <a:t>torecognise</a:t>
            </a:r>
            <a:r>
              <a:rPr lang="en-GB" sz="1350" dirty="0">
                <a:latin typeface="Arial" panose="020B0604020202020204" pitchFamily="34" charset="0"/>
                <a:ea typeface="Times New Roman" panose="02020603050405020304" pitchFamily="18" charset="0"/>
                <a:cs typeface="Arial" panose="020B0604020202020204" pitchFamily="34" charset="0"/>
              </a:rPr>
              <a:t> patterns of behaviour for better management of lighting, heating, security, appliance, etc. For office solution, should include track, access and secure employee attendance using 	biometric (fingerprint, facial, etc)</a:t>
            </a:r>
          </a:p>
          <a:p>
            <a:pPr marL="233839" indent="0">
              <a:lnSpc>
                <a:spcPct val="160000"/>
              </a:lnSpc>
              <a:spcBef>
                <a:spcPts val="0"/>
              </a:spcBef>
              <a:buNone/>
            </a:pPr>
            <a:endParaRPr lang="en-GB" sz="1350" dirty="0">
              <a:latin typeface="Arial" panose="020B0604020202020204" pitchFamily="34" charset="0"/>
              <a:ea typeface="Times New Roman" panose="02020603050405020304" pitchFamily="18" charset="0"/>
              <a:cs typeface="Arial" panose="020B0604020202020204" pitchFamily="34" charset="0"/>
            </a:endParaRPr>
          </a:p>
          <a:p>
            <a:pPr marL="62389" indent="0">
              <a:lnSpc>
                <a:spcPct val="160000"/>
              </a:lnSpc>
              <a:spcBef>
                <a:spcPts val="0"/>
              </a:spcBef>
              <a:buNone/>
            </a:pPr>
            <a:r>
              <a:rPr lang="en-GB" sz="1350" b="1" dirty="0">
                <a:latin typeface="Arial" panose="020B0604020202020204" pitchFamily="34" charset="0"/>
                <a:ea typeface="Times New Roman" panose="02020603050405020304" pitchFamily="18" charset="0"/>
                <a:cs typeface="Arial" panose="020B0604020202020204" pitchFamily="34" charset="0"/>
              </a:rPr>
              <a:t>Future Shopping experience </a:t>
            </a:r>
          </a:p>
          <a:p>
            <a:pPr marL="62389" indent="0">
              <a:lnSpc>
                <a:spcPct val="160000"/>
              </a:lnSpc>
              <a:spcBef>
                <a:spcPts val="0"/>
              </a:spcBef>
              <a:buNone/>
            </a:pPr>
            <a:r>
              <a:rPr lang="en-GB" sz="1350" dirty="0">
                <a:latin typeface="Arial" panose="020B0604020202020204" pitchFamily="34" charset="0"/>
                <a:ea typeface="Times New Roman" panose="02020603050405020304" pitchFamily="18" charset="0"/>
                <a:cs typeface="Arial" panose="020B0604020202020204" pitchFamily="34" charset="0"/>
              </a:rPr>
              <a:t>Use of AR/VR to create  the ultimate shopping experience. Using AR/VR enable customers to try clothes, try hair styles, colours, or any product. </a:t>
            </a:r>
          </a:p>
          <a:p>
            <a:pPr marL="233839" indent="0">
              <a:lnSpc>
                <a:spcPct val="160000"/>
              </a:lnSpc>
              <a:spcBef>
                <a:spcPts val="0"/>
              </a:spcBef>
              <a:buNone/>
            </a:pPr>
            <a:r>
              <a:rPr lang="en-GB" sz="1350" dirty="0">
                <a:latin typeface="Arial" panose="020B0604020202020204" pitchFamily="34" charset="0"/>
                <a:ea typeface="Times New Roman" panose="02020603050405020304" pitchFamily="18" charset="0"/>
                <a:cs typeface="Arial" panose="020B0604020202020204" pitchFamily="34" charset="0"/>
              </a:rPr>
              <a:t> </a:t>
            </a:r>
          </a:p>
          <a:p>
            <a:pPr marL="62389" indent="0">
              <a:lnSpc>
                <a:spcPct val="160000"/>
              </a:lnSpc>
              <a:spcBef>
                <a:spcPts val="0"/>
              </a:spcBef>
              <a:buNone/>
            </a:pPr>
            <a:r>
              <a:rPr lang="en-GB" sz="1350" b="1" dirty="0">
                <a:latin typeface="Arial" panose="020B0604020202020204" pitchFamily="34" charset="0"/>
                <a:ea typeface="Times New Roman" panose="02020603050405020304" pitchFamily="18" charset="0"/>
                <a:cs typeface="Arial" panose="020B0604020202020204" pitchFamily="34" charset="0"/>
              </a:rPr>
              <a:t>Subscription management solution</a:t>
            </a:r>
          </a:p>
          <a:p>
            <a:pPr marL="62389" indent="0">
              <a:lnSpc>
                <a:spcPct val="160000"/>
              </a:lnSpc>
              <a:spcBef>
                <a:spcPts val="0"/>
              </a:spcBef>
              <a:buNone/>
            </a:pPr>
            <a:r>
              <a:rPr lang="en-GB" sz="1350" dirty="0">
                <a:latin typeface="Arial" panose="020B0604020202020204" pitchFamily="34" charset="0"/>
                <a:ea typeface="Times New Roman" panose="02020603050405020304" pitchFamily="18" charset="0"/>
                <a:cs typeface="Arial" panose="020B0604020202020204" pitchFamily="34" charset="0"/>
              </a:rPr>
              <a:t>Consumers are increasingly using monthly or annual subscription service of Netflix, The idea is to create a mobile app or web platform to empower consumers to better manage their payments </a:t>
            </a:r>
            <a:r>
              <a:rPr lang="en-GB" sz="1350" dirty="0" err="1">
                <a:latin typeface="Arial" panose="020B0604020202020204" pitchFamily="34" charset="0"/>
                <a:ea typeface="Times New Roman" panose="02020603050405020304" pitchFamily="18" charset="0"/>
                <a:cs typeface="Arial" panose="020B0604020202020204" pitchFamily="34" charset="0"/>
              </a:rPr>
              <a:t>forongoing</a:t>
            </a:r>
            <a:r>
              <a:rPr lang="en-GB" sz="1350" dirty="0">
                <a:latin typeface="Arial" panose="020B0604020202020204" pitchFamily="34" charset="0"/>
                <a:ea typeface="Times New Roman" panose="02020603050405020304" pitchFamily="18" charset="0"/>
                <a:cs typeface="Arial" panose="020B0604020202020204" pitchFamily="34" charset="0"/>
              </a:rPr>
              <a:t> subscription services like Amazon, Spotify, iCloud, </a:t>
            </a:r>
            <a:r>
              <a:rPr lang="en-GB" sz="1350" dirty="0" err="1">
                <a:latin typeface="Arial" panose="020B0604020202020204" pitchFamily="34" charset="0"/>
                <a:ea typeface="Times New Roman" panose="02020603050405020304" pitchFamily="18" charset="0"/>
                <a:cs typeface="Arial" panose="020B0604020202020204" pitchFamily="34" charset="0"/>
              </a:rPr>
              <a:t>DropBox</a:t>
            </a:r>
            <a:r>
              <a:rPr lang="en-GB" sz="1350" dirty="0">
                <a:latin typeface="Arial" panose="020B0604020202020204" pitchFamily="34" charset="0"/>
                <a:ea typeface="Times New Roman" panose="02020603050405020304" pitchFamily="18" charset="0"/>
                <a:cs typeface="Arial" panose="020B0604020202020204" pitchFamily="34" charset="0"/>
              </a:rPr>
              <a:t>, and so on.</a:t>
            </a:r>
          </a:p>
          <a:p>
            <a:pPr marL="62389" indent="0">
              <a:lnSpc>
                <a:spcPct val="160000"/>
              </a:lnSpc>
              <a:spcBef>
                <a:spcPts val="0"/>
              </a:spcBef>
              <a:buNone/>
            </a:pPr>
            <a:r>
              <a:rPr lang="en-GB" sz="1350" dirty="0">
                <a:latin typeface="Arial" panose="020B0604020202020204" pitchFamily="34" charset="0"/>
                <a:ea typeface="Times New Roman" panose="02020603050405020304" pitchFamily="18" charset="0"/>
                <a:cs typeface="Arial" panose="020B0604020202020204" pitchFamily="34" charset="0"/>
              </a:rPr>
              <a:t>The focus of this software or app should be to help detect and manage consumers’ </a:t>
            </a:r>
            <a:r>
              <a:rPr lang="en-GB" sz="1350" dirty="0" err="1">
                <a:latin typeface="Arial" panose="020B0604020202020204" pitchFamily="34" charset="0"/>
                <a:ea typeface="Times New Roman" panose="02020603050405020304" pitchFamily="18" charset="0"/>
                <a:cs typeface="Arial" panose="020B0604020202020204" pitchFamily="34" charset="0"/>
              </a:rPr>
              <a:t>subscriptionsonce</a:t>
            </a:r>
            <a:r>
              <a:rPr lang="en-GB" sz="1350" dirty="0">
                <a:latin typeface="Arial" panose="020B0604020202020204" pitchFamily="34" charset="0"/>
                <a:ea typeface="Times New Roman" panose="02020603050405020304" pitchFamily="18" charset="0"/>
                <a:cs typeface="Arial" panose="020B0604020202020204" pitchFamily="34" charset="0"/>
              </a:rPr>
              <a:t> they fall into disuse.</a:t>
            </a:r>
          </a:p>
          <a:p>
            <a:pPr marL="233839" indent="0">
              <a:lnSpc>
                <a:spcPct val="160000"/>
              </a:lnSpc>
              <a:spcBef>
                <a:spcPts val="0"/>
              </a:spcBef>
              <a:buNone/>
            </a:pPr>
            <a:r>
              <a:rPr lang="en-GB" sz="1350" dirty="0">
                <a:latin typeface="Arial" panose="020B0604020202020204" pitchFamily="34" charset="0"/>
                <a:ea typeface="Times New Roman" panose="02020603050405020304" pitchFamily="18" charset="0"/>
                <a:cs typeface="Arial" panose="020B0604020202020204" pitchFamily="34" charset="0"/>
              </a:rPr>
              <a:t> </a:t>
            </a:r>
          </a:p>
          <a:p>
            <a:endParaRPr lang="en-GB" dirty="0"/>
          </a:p>
        </p:txBody>
      </p:sp>
    </p:spTree>
    <p:extLst>
      <p:ext uri="{BB962C8B-B14F-4D97-AF65-F5344CB8AC3E}">
        <p14:creationId xmlns:p14="http://schemas.microsoft.com/office/powerpoint/2010/main" val="38241338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A9C0F-D6A5-4E78-80CC-D51C8191A6EF}"/>
              </a:ext>
            </a:extLst>
          </p:cNvPr>
          <p:cNvSpPr>
            <a:spLocks noGrp="1"/>
          </p:cNvSpPr>
          <p:nvPr>
            <p:ph type="title"/>
          </p:nvPr>
        </p:nvSpPr>
        <p:spPr>
          <a:xfrm>
            <a:off x="476875" y="-243408"/>
            <a:ext cx="8229600" cy="1143000"/>
          </a:xfrm>
        </p:spPr>
        <p:txBody>
          <a:bodyPr/>
          <a:lstStyle/>
          <a:p>
            <a:r>
              <a:rPr lang="en-GB" dirty="0"/>
              <a:t>Ideas continued…</a:t>
            </a:r>
          </a:p>
        </p:txBody>
      </p:sp>
      <p:sp>
        <p:nvSpPr>
          <p:cNvPr id="3" name="Content Placeholder 2">
            <a:extLst>
              <a:ext uri="{FF2B5EF4-FFF2-40B4-BE49-F238E27FC236}">
                <a16:creationId xmlns:a16="http://schemas.microsoft.com/office/drawing/2014/main" id="{3CD3768B-FA7F-439C-ABCA-897901C7C81C}"/>
              </a:ext>
            </a:extLst>
          </p:cNvPr>
          <p:cNvSpPr>
            <a:spLocks noGrp="1"/>
          </p:cNvSpPr>
          <p:nvPr>
            <p:ph idx="1"/>
          </p:nvPr>
        </p:nvSpPr>
        <p:spPr>
          <a:xfrm>
            <a:off x="179512" y="692696"/>
            <a:ext cx="8856984" cy="5256584"/>
          </a:xfrm>
        </p:spPr>
        <p:txBody>
          <a:bodyPr>
            <a:normAutofit fontScale="92500" lnSpcReduction="10000"/>
          </a:bodyPr>
          <a:lstStyle/>
          <a:p>
            <a:pPr marL="62389" indent="0">
              <a:lnSpc>
                <a:spcPct val="160000"/>
              </a:lnSpc>
              <a:spcBef>
                <a:spcPts val="0"/>
              </a:spcBef>
              <a:buNone/>
            </a:pPr>
            <a:r>
              <a:rPr lang="en-GB" sz="1350" b="1" dirty="0">
                <a:latin typeface="Arial" panose="020B0604020202020204" pitchFamily="34" charset="0"/>
                <a:ea typeface="Times New Roman" panose="02020603050405020304" pitchFamily="18" charset="0"/>
                <a:cs typeface="Arial" panose="020B0604020202020204" pitchFamily="34" charset="0"/>
              </a:rPr>
              <a:t>Parking space finder</a:t>
            </a:r>
          </a:p>
          <a:p>
            <a:pPr marL="62389" indent="0">
              <a:lnSpc>
                <a:spcPct val="160000"/>
              </a:lnSpc>
              <a:spcBef>
                <a:spcPts val="0"/>
              </a:spcBef>
              <a:buNone/>
            </a:pPr>
            <a:r>
              <a:rPr lang="en-GB" sz="1350" dirty="0">
                <a:latin typeface="Arial" panose="020B0604020202020204" pitchFamily="34" charset="0"/>
                <a:ea typeface="Times New Roman" panose="02020603050405020304" pitchFamily="18" charset="0"/>
                <a:cs typeface="Arial" panose="020B0604020202020204" pitchFamily="34" charset="0"/>
              </a:rPr>
              <a:t>Research show majority of city centre traffic are formed by vehicles trying to find parking spot. Develop a smartphone app that detects available parking spots in a given area. The idea is to help drivers focus on the road and reduce their fuel consumption by quickly finding available parking. The app can also include features like speed limit warnings and  speed camera warnings on highways.</a:t>
            </a:r>
          </a:p>
          <a:p>
            <a:pPr marL="233839" indent="0">
              <a:lnSpc>
                <a:spcPct val="160000"/>
              </a:lnSpc>
              <a:spcBef>
                <a:spcPts val="0"/>
              </a:spcBef>
              <a:buNone/>
            </a:pPr>
            <a:r>
              <a:rPr lang="en-GB" sz="1350" dirty="0">
                <a:latin typeface="Arial" panose="020B0604020202020204" pitchFamily="34" charset="0"/>
                <a:ea typeface="Times New Roman" panose="02020603050405020304" pitchFamily="18" charset="0"/>
                <a:cs typeface="Arial" panose="020B0604020202020204" pitchFamily="34" charset="0"/>
              </a:rPr>
              <a:t> </a:t>
            </a:r>
          </a:p>
          <a:p>
            <a:pPr marL="62389" indent="0">
              <a:lnSpc>
                <a:spcPct val="160000"/>
              </a:lnSpc>
              <a:spcBef>
                <a:spcPts val="0"/>
              </a:spcBef>
              <a:buNone/>
            </a:pPr>
            <a:r>
              <a:rPr lang="en-GB" sz="1350" b="1" dirty="0">
                <a:latin typeface="Arial" panose="020B0604020202020204" pitchFamily="34" charset="0"/>
                <a:ea typeface="Times New Roman" panose="02020603050405020304" pitchFamily="18" charset="0"/>
                <a:cs typeface="Arial" panose="020B0604020202020204" pitchFamily="34" charset="0"/>
              </a:rPr>
              <a:t>Covid Related</a:t>
            </a:r>
          </a:p>
          <a:p>
            <a:pPr marL="62389" indent="0">
              <a:lnSpc>
                <a:spcPct val="160000"/>
              </a:lnSpc>
              <a:spcBef>
                <a:spcPts val="0"/>
              </a:spcBef>
              <a:buNone/>
            </a:pPr>
            <a:r>
              <a:rPr lang="en-GB" sz="1350" dirty="0">
                <a:latin typeface="Arial" panose="020B0604020202020204" pitchFamily="34" charset="0"/>
                <a:ea typeface="Times New Roman" panose="02020603050405020304" pitchFamily="18" charset="0"/>
                <a:cs typeface="Arial" panose="020B0604020202020204" pitchFamily="34" charset="0"/>
              </a:rPr>
              <a:t>Addressing range of issues such as data processing, mental health, support for vulnerable people, frontline </a:t>
            </a:r>
            <a:r>
              <a:rPr lang="en-GB" sz="1350" dirty="0" err="1">
                <a:latin typeface="Arial" panose="020B0604020202020204" pitchFamily="34" charset="0"/>
                <a:ea typeface="Times New Roman" panose="02020603050405020304" pitchFamily="18" charset="0"/>
                <a:cs typeface="Arial" panose="020B0604020202020204" pitchFamily="34" charset="0"/>
              </a:rPr>
              <a:t>staff,staying</a:t>
            </a:r>
            <a:r>
              <a:rPr lang="en-GB" sz="1350" dirty="0">
                <a:latin typeface="Arial" panose="020B0604020202020204" pitchFamily="34" charset="0"/>
                <a:ea typeface="Times New Roman" panose="02020603050405020304" pitchFamily="18" charset="0"/>
                <a:cs typeface="Arial" panose="020B0604020202020204" pitchFamily="34" charset="0"/>
              </a:rPr>
              <a:t> connected, interactive/innovative learning environments, etc </a:t>
            </a:r>
          </a:p>
          <a:p>
            <a:pPr marL="62389" indent="0">
              <a:lnSpc>
                <a:spcPct val="160000"/>
              </a:lnSpc>
              <a:spcBef>
                <a:spcPts val="0"/>
              </a:spcBef>
              <a:buNone/>
            </a:pPr>
            <a:r>
              <a:rPr lang="en-GB" sz="1350" dirty="0">
                <a:latin typeface="Arial" panose="020B0604020202020204" pitchFamily="34" charset="0"/>
                <a:ea typeface="Times New Roman" panose="02020603050405020304" pitchFamily="18" charset="0"/>
                <a:cs typeface="Arial" panose="020B0604020202020204" pitchFamily="34" charset="0"/>
              </a:rPr>
              <a:t>Post covid ideas – returning to normal life or new normal, what it could be?</a:t>
            </a:r>
          </a:p>
          <a:p>
            <a:pPr marL="233839" indent="0">
              <a:lnSpc>
                <a:spcPct val="160000"/>
              </a:lnSpc>
              <a:spcBef>
                <a:spcPts val="0"/>
              </a:spcBef>
              <a:buNone/>
            </a:pPr>
            <a:r>
              <a:rPr lang="en-GB" sz="1350" b="1" dirty="0">
                <a:latin typeface="Arial" panose="020B0604020202020204" pitchFamily="34" charset="0"/>
                <a:ea typeface="Times New Roman" panose="02020603050405020304" pitchFamily="18" charset="0"/>
                <a:cs typeface="Arial" panose="020B0604020202020204" pitchFamily="34" charset="0"/>
              </a:rPr>
              <a:t> </a:t>
            </a:r>
            <a:endParaRPr lang="en-GB" sz="1350" dirty="0">
              <a:latin typeface="Arial" panose="020B0604020202020204" pitchFamily="34" charset="0"/>
              <a:ea typeface="Times New Roman" panose="02020603050405020304" pitchFamily="18" charset="0"/>
              <a:cs typeface="Arial" panose="020B0604020202020204" pitchFamily="34" charset="0"/>
            </a:endParaRPr>
          </a:p>
          <a:p>
            <a:pPr marL="62389" indent="0">
              <a:lnSpc>
                <a:spcPct val="160000"/>
              </a:lnSpc>
              <a:spcBef>
                <a:spcPts val="0"/>
              </a:spcBef>
              <a:buNone/>
            </a:pPr>
            <a:r>
              <a:rPr lang="en-GB" sz="1350" b="1" dirty="0">
                <a:latin typeface="Arial" panose="020B0604020202020204" pitchFamily="34" charset="0"/>
                <a:ea typeface="Times New Roman" panose="02020603050405020304" pitchFamily="18" charset="0"/>
                <a:cs typeface="Arial" panose="020B0604020202020204" pitchFamily="34" charset="0"/>
              </a:rPr>
              <a:t>Chatbot Related</a:t>
            </a:r>
          </a:p>
          <a:p>
            <a:pPr marL="62389" indent="0">
              <a:lnSpc>
                <a:spcPct val="160000"/>
              </a:lnSpc>
              <a:spcBef>
                <a:spcPts val="0"/>
              </a:spcBef>
              <a:buNone/>
            </a:pPr>
            <a:r>
              <a:rPr lang="en-GB" sz="1350" dirty="0">
                <a:latin typeface="Arial" panose="020B0604020202020204" pitchFamily="34" charset="0"/>
                <a:ea typeface="Times New Roman" panose="02020603050405020304" pitchFamily="18" charset="0"/>
                <a:cs typeface="Arial" panose="020B0604020202020204" pitchFamily="34" charset="0"/>
              </a:rPr>
              <a:t>Natural Language Understanding technologies can be used to add a powerful user interface to any application.  The idea is to identify where an existing application may benefit from this emerging technology and design/develop a 	prototype to showcase the benefits. You might begin by looking at Google’s </a:t>
            </a:r>
            <a:r>
              <a:rPr lang="en-GB" sz="1350" dirty="0" err="1">
                <a:latin typeface="Arial" panose="020B0604020202020204" pitchFamily="34" charset="0"/>
                <a:ea typeface="Times New Roman" panose="02020603050405020304" pitchFamily="18" charset="0"/>
                <a:cs typeface="Arial" panose="020B0604020202020204" pitchFamily="34" charset="0"/>
              </a:rPr>
              <a:t>dialogflow</a:t>
            </a:r>
            <a:r>
              <a:rPr lang="en-GB" sz="1350" dirty="0">
                <a:latin typeface="Arial" panose="020B0604020202020204" pitchFamily="34" charset="0"/>
                <a:ea typeface="Times New Roman" panose="02020603050405020304" pitchFamily="18" charset="0"/>
                <a:cs typeface="Arial" panose="020B0604020202020204" pitchFamily="34" charset="0"/>
              </a:rPr>
              <a:t> https://dialogflow.com/ or Chat  API, or other Cloud based NLP services.</a:t>
            </a:r>
          </a:p>
          <a:p>
            <a:pPr marL="0" indent="0" algn="just">
              <a:buNone/>
            </a:pPr>
            <a:endParaRPr lang="en-GB" sz="1350" dirty="0">
              <a:latin typeface="Times New Roman" panose="02020603050405020304" pitchFamily="18" charset="0"/>
              <a:ea typeface="Times New Roman" panose="02020603050405020304" pitchFamily="18" charset="0"/>
            </a:endParaRPr>
          </a:p>
          <a:p>
            <a:pPr algn="just"/>
            <a:br>
              <a:rPr lang="en-GB" sz="1350" dirty="0">
                <a:latin typeface="Arial" panose="020B0604020202020204" pitchFamily="34" charset="0"/>
                <a:ea typeface="Times New Roman" panose="02020603050405020304" pitchFamily="18" charset="0"/>
              </a:rPr>
            </a:br>
            <a:br>
              <a:rPr lang="en-GB" sz="1350" dirty="0">
                <a:latin typeface="Arial" panose="020B0604020202020204" pitchFamily="34" charset="0"/>
                <a:ea typeface="Times New Roman" panose="02020603050405020304" pitchFamily="18" charset="0"/>
              </a:rPr>
            </a:br>
            <a:endParaRPr lang="en-GB" sz="135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1714661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564E4-0486-7942-E290-63BFAA12642E}"/>
              </a:ext>
            </a:extLst>
          </p:cNvPr>
          <p:cNvSpPr>
            <a:spLocks noGrp="1"/>
          </p:cNvSpPr>
          <p:nvPr>
            <p:ph type="title"/>
          </p:nvPr>
        </p:nvSpPr>
        <p:spPr>
          <a:xfrm>
            <a:off x="489654" y="-243408"/>
            <a:ext cx="8229600" cy="1143000"/>
          </a:xfrm>
        </p:spPr>
        <p:txBody>
          <a:bodyPr/>
          <a:lstStyle/>
          <a:p>
            <a:r>
              <a:rPr lang="en-GB" dirty="0"/>
              <a:t>Homework/Independent Study</a:t>
            </a:r>
          </a:p>
        </p:txBody>
      </p:sp>
      <p:sp>
        <p:nvSpPr>
          <p:cNvPr id="3" name="Content Placeholder 2">
            <a:extLst>
              <a:ext uri="{FF2B5EF4-FFF2-40B4-BE49-F238E27FC236}">
                <a16:creationId xmlns:a16="http://schemas.microsoft.com/office/drawing/2014/main" id="{5D4C3C58-E1A1-3D0F-52CD-6615883040B1}"/>
              </a:ext>
            </a:extLst>
          </p:cNvPr>
          <p:cNvSpPr>
            <a:spLocks noGrp="1"/>
          </p:cNvSpPr>
          <p:nvPr>
            <p:ph idx="1"/>
          </p:nvPr>
        </p:nvSpPr>
        <p:spPr>
          <a:xfrm>
            <a:off x="323528" y="836712"/>
            <a:ext cx="8229600" cy="3917032"/>
          </a:xfrm>
        </p:spPr>
        <p:txBody>
          <a:bodyPr/>
          <a:lstStyle/>
          <a:p>
            <a:pPr marL="0" indent="0">
              <a:lnSpc>
                <a:spcPct val="150000"/>
              </a:lnSpc>
              <a:spcBef>
                <a:spcPts val="0"/>
              </a:spcBef>
              <a:buNone/>
            </a:pPr>
            <a:r>
              <a:rPr lang="en-US" dirty="0">
                <a:latin typeface="Arial" panose="020B0604020202020204" pitchFamily="34" charset="0"/>
                <a:cs typeface="Arial" panose="020B0604020202020204" pitchFamily="34" charset="0"/>
              </a:rPr>
              <a:t>Students should:</a:t>
            </a:r>
            <a:endParaRPr lang="en-GB" dirty="0">
              <a:latin typeface="Arial" panose="020B0604020202020204" pitchFamily="34" charset="0"/>
              <a:cs typeface="Arial" panose="020B0604020202020204" pitchFamily="34" charset="0"/>
            </a:endParaRPr>
          </a:p>
          <a:p>
            <a:pPr lvl="0">
              <a:lnSpc>
                <a:spcPct val="150000"/>
              </a:lnSpc>
              <a:spcBef>
                <a:spcPts val="0"/>
              </a:spcBef>
              <a:buFont typeface="Wingdings" panose="05000000000000000000" pitchFamily="2" charset="2"/>
              <a:buChar char="§"/>
            </a:pPr>
            <a:r>
              <a:rPr lang="en-US" dirty="0">
                <a:latin typeface="Arial" panose="020B0604020202020204" pitchFamily="34" charset="0"/>
                <a:cs typeface="Arial" panose="020B0604020202020204" pitchFamily="34" charset="0"/>
              </a:rPr>
              <a:t>Research emerging technologies.</a:t>
            </a:r>
            <a:endParaRPr lang="en-GB" dirty="0">
              <a:latin typeface="Arial" panose="020B0604020202020204" pitchFamily="34" charset="0"/>
              <a:cs typeface="Arial" panose="020B0604020202020204" pitchFamily="34" charset="0"/>
            </a:endParaRPr>
          </a:p>
          <a:p>
            <a:pPr lvl="0">
              <a:lnSpc>
                <a:spcPct val="150000"/>
              </a:lnSpc>
              <a:spcBef>
                <a:spcPts val="0"/>
              </a:spcBef>
              <a:buFont typeface="Wingdings" panose="05000000000000000000" pitchFamily="2" charset="2"/>
              <a:buChar char="§"/>
            </a:pPr>
            <a:r>
              <a:rPr lang="en-US" dirty="0">
                <a:latin typeface="Arial" panose="020B0604020202020204" pitchFamily="34" charset="0"/>
                <a:cs typeface="Arial" panose="020B0604020202020204" pitchFamily="34" charset="0"/>
              </a:rPr>
              <a:t>Read industry trend reports.</a:t>
            </a:r>
          </a:p>
          <a:p>
            <a:pPr>
              <a:lnSpc>
                <a:spcPct val="150000"/>
              </a:lnSpc>
              <a:spcBef>
                <a:spcPts val="0"/>
              </a:spcBef>
              <a:buFont typeface="Wingdings" panose="05000000000000000000" pitchFamily="2" charset="2"/>
              <a:buChar char="§"/>
            </a:pPr>
            <a:r>
              <a:rPr lang="en-US" dirty="0">
                <a:latin typeface="Arial" panose="020B0604020202020204" pitchFamily="34" charset="0"/>
                <a:cs typeface="Arial" panose="020B0604020202020204" pitchFamily="34" charset="0"/>
              </a:rPr>
              <a:t>TED Talks and industry innovation case studies</a:t>
            </a:r>
            <a:endParaRPr lang="en-GB" dirty="0">
              <a:latin typeface="Arial" panose="020B0604020202020204" pitchFamily="34" charset="0"/>
              <a:cs typeface="Arial" panose="020B0604020202020204" pitchFamily="34" charset="0"/>
            </a:endParaRPr>
          </a:p>
          <a:p>
            <a:pPr lvl="0">
              <a:lnSpc>
                <a:spcPct val="150000"/>
              </a:lnSpc>
              <a:spcBef>
                <a:spcPts val="0"/>
              </a:spcBef>
              <a:buFont typeface="Wingdings" panose="05000000000000000000" pitchFamily="2" charset="2"/>
              <a:buChar char="§"/>
            </a:pPr>
            <a:r>
              <a:rPr lang="en-US" dirty="0">
                <a:latin typeface="Arial" panose="020B0604020202020204" pitchFamily="34" charset="0"/>
                <a:cs typeface="Arial" panose="020B0604020202020204" pitchFamily="34" charset="0"/>
              </a:rPr>
              <a:t>Identify possible project problems.</a:t>
            </a:r>
            <a:endParaRPr lang="en-GB"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5AAAFA49-A9BE-2766-E7BB-AA66FF65C9F2}"/>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1695E264-1133-2030-34B9-F8A459668943}"/>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10694800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9B582-7A3B-A539-D6B8-A3AA655D0738}"/>
              </a:ext>
            </a:extLst>
          </p:cNvPr>
          <p:cNvSpPr>
            <a:spLocks noGrp="1"/>
          </p:cNvSpPr>
          <p:nvPr>
            <p:ph type="title"/>
          </p:nvPr>
        </p:nvSpPr>
        <p:spPr>
          <a:xfrm>
            <a:off x="457200" y="2257393"/>
            <a:ext cx="8229600" cy="1143000"/>
          </a:xfrm>
        </p:spPr>
        <p:txBody>
          <a:bodyPr/>
          <a:lstStyle/>
          <a:p>
            <a:r>
              <a:rPr lang="en-GB" b="1" dirty="0"/>
              <a:t>Questions &amp; Answers</a:t>
            </a:r>
          </a:p>
        </p:txBody>
      </p:sp>
      <p:sp>
        <p:nvSpPr>
          <p:cNvPr id="4" name="Date Placeholder 3">
            <a:extLst>
              <a:ext uri="{FF2B5EF4-FFF2-40B4-BE49-F238E27FC236}">
                <a16:creationId xmlns:a16="http://schemas.microsoft.com/office/drawing/2014/main" id="{1576A2BB-1816-FDC1-EBC6-9BE759D0DF2D}"/>
              </a:ext>
            </a:extLst>
          </p:cNvPr>
          <p:cNvSpPr>
            <a:spLocks noGrp="1"/>
          </p:cNvSpPr>
          <p:nvPr>
            <p:ph type="dt" sz="half" idx="10"/>
          </p:nvPr>
        </p:nvSpPr>
        <p:spPr/>
        <p:txBody>
          <a:bodyPr/>
          <a:lstStyle/>
          <a:p>
            <a:pPr>
              <a:defRPr/>
            </a:pPr>
            <a:fld id="{2303D31F-598B-47EE-BA37-93F097A3D676}" type="datetime1">
              <a:rPr lang="en-GB" altLang="en-US" smtClean="0"/>
              <a:pPr>
                <a:defRPr/>
              </a:pPr>
              <a:t>12/05/2026</a:t>
            </a:fld>
            <a:endParaRPr lang="en-GB" altLang="en-US"/>
          </a:p>
        </p:txBody>
      </p:sp>
      <p:sp>
        <p:nvSpPr>
          <p:cNvPr id="5" name="Slide Number Placeholder 4">
            <a:extLst>
              <a:ext uri="{FF2B5EF4-FFF2-40B4-BE49-F238E27FC236}">
                <a16:creationId xmlns:a16="http://schemas.microsoft.com/office/drawing/2014/main" id="{8A36E946-6D14-A949-84C5-899D61212524}"/>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123248367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1356</Words>
  <Application>Microsoft Office PowerPoint</Application>
  <PresentationFormat>On-screen Show (4:3)</PresentationFormat>
  <Paragraphs>175</Paragraphs>
  <Slides>25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Courier New</vt:lpstr>
      <vt:lpstr>Myriad Pro</vt:lpstr>
      <vt:lpstr>Symbol</vt:lpstr>
      <vt:lpstr>Times New Roman</vt:lpstr>
      <vt:lpstr>Verdana</vt:lpstr>
      <vt:lpstr>Wingdings</vt:lpstr>
      <vt:lpstr>20140311PresentationUWTSDTemplate</vt:lpstr>
      <vt:lpstr>PowerPoint Presentation</vt:lpstr>
      <vt:lpstr>Module Learning Outcomes</vt:lpstr>
      <vt:lpstr>Assignment</vt:lpstr>
      <vt:lpstr>Group Project</vt:lpstr>
      <vt:lpstr>Delivery</vt:lpstr>
      <vt:lpstr>Delivery</vt:lpstr>
      <vt:lpstr>Padlet</vt:lpstr>
      <vt:lpstr>EMERGING TECHNOLOGIES</vt:lpstr>
      <vt:lpstr>Emerging Technologies Examples</vt:lpstr>
      <vt:lpstr>Emerging Technologies Examples</vt:lpstr>
      <vt:lpstr>Emerging Technologies Examples</vt:lpstr>
      <vt:lpstr>Emerging Technologies Examples</vt:lpstr>
      <vt:lpstr>Emerging Technologies Examples</vt:lpstr>
      <vt:lpstr>Emerging Technologies Examples</vt:lpstr>
      <vt:lpstr>Emerging Technologies Examples</vt:lpstr>
      <vt:lpstr>Emerging Technologies Examples</vt:lpstr>
      <vt:lpstr>THE DESIGN THINKING PROCESS</vt:lpstr>
      <vt:lpstr>The Design Thinking Process</vt:lpstr>
      <vt:lpstr>The Design Thinking Process</vt:lpstr>
      <vt:lpstr>Classroom Discussion</vt:lpstr>
      <vt:lpstr>Class Activity</vt:lpstr>
      <vt:lpstr>Project Ideas</vt:lpstr>
      <vt:lpstr>Ideas continued…</vt:lpstr>
      <vt:lpstr>Homework/Independent Study</vt:lpstr>
      <vt:lpstr>Questions &amp; Answers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Mobolanle Bello</cp:lastModifiedBy>
  <cp:revision>48</cp:revision>
  <cp:lastPrinted>2018-07-09T15:27:01Z</cp:lastPrinted>
  <dcterms:created xsi:type="dcterms:W3CDTF">2002-10-07T19:43:58Z</dcterms:created>
  <dcterms:modified xsi:type="dcterms:W3CDTF">2026-05-12T20:44:37Z</dcterms:modified>
</cp:coreProperties>
</file>