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85" r:id="rId4"/>
    <p:sldId id="286" r:id="rId5"/>
    <p:sldId id="287" r:id="rId6"/>
    <p:sldId id="284" r:id="rId7"/>
    <p:sldId id="260" r:id="rId8"/>
    <p:sldId id="263" r:id="rId9"/>
    <p:sldId id="264" r:id="rId10"/>
    <p:sldId id="265" r:id="rId11"/>
    <p:sldId id="277" r:id="rId12"/>
    <p:sldId id="266" r:id="rId13"/>
    <p:sldId id="261" r:id="rId14"/>
    <p:sldId id="267" r:id="rId15"/>
    <p:sldId id="268" r:id="rId16"/>
    <p:sldId id="269" r:id="rId17"/>
    <p:sldId id="278" r:id="rId18"/>
    <p:sldId id="270" r:id="rId19"/>
    <p:sldId id="262" r:id="rId20"/>
    <p:sldId id="271" r:id="rId21"/>
    <p:sldId id="272" r:id="rId22"/>
    <p:sldId id="273" r:id="rId23"/>
    <p:sldId id="279" r:id="rId24"/>
    <p:sldId id="288" r:id="rId25"/>
    <p:sldId id="274" r:id="rId26"/>
    <p:sldId id="282" r:id="rId27"/>
    <p:sldId id="283" r:id="rId28"/>
    <p:sldId id="275" r:id="rId29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49" autoAdjust="0"/>
  </p:normalViewPr>
  <p:slideViewPr>
    <p:cSldViewPr>
      <p:cViewPr varScale="1">
        <p:scale>
          <a:sx n="56" d="100"/>
          <a:sy n="56" d="100"/>
        </p:scale>
        <p:origin x="68" y="12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4F5E420-9223-442E-8677-6912A1CA0806}" type="datetimeFigureOut">
              <a:rPr lang="cy-GB" smtClean="0"/>
              <a:t>26/02/2020</a:t>
            </a:fld>
            <a:endParaRPr lang="cy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y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26/02/2020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26/02/2020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26/02/2020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26/02/2020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E420-9223-442E-8677-6912A1CA0806}" type="datetimeFigureOut">
              <a:rPr lang="cy-GB" smtClean="0"/>
              <a:t>26/02/2020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26/02/2020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4F5E420-9223-442E-8677-6912A1CA0806}" type="datetimeFigureOut">
              <a:rPr lang="cy-GB" smtClean="0"/>
              <a:t>26/02/2020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4F5E420-9223-442E-8677-6912A1CA0806}" type="datetimeFigureOut">
              <a:rPr lang="cy-GB" smtClean="0"/>
              <a:t>26/02/2020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E420-9223-442E-8677-6912A1CA0806}" type="datetimeFigureOut">
              <a:rPr lang="cy-GB" smtClean="0"/>
              <a:t>26/02/2020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E420-9223-442E-8677-6912A1CA0806}" type="datetimeFigureOut">
              <a:rPr lang="cy-GB" smtClean="0"/>
              <a:t>26/02/2020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4F5E420-9223-442E-8677-6912A1CA0806}" type="datetimeFigureOut">
              <a:rPr lang="cy-GB" smtClean="0"/>
              <a:t>26/02/2020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y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greatershankillpartnership.org/integrated-services-iscyp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ECES6009/C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Making a Difference/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Gwahaniaeth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Sesiwn</a:t>
            </a:r>
            <a:r>
              <a:rPr lang="en-GB" dirty="0" smtClean="0"/>
              <a:t> 5 / </a:t>
            </a:r>
            <a:r>
              <a:rPr lang="en-GB" i="1" dirty="0" smtClean="0"/>
              <a:t>Session 5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3480531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676655" y="2514600"/>
            <a:ext cx="3822192" cy="3611880"/>
          </a:xfrm>
          <a:prstGeom prst="rect">
            <a:avLst/>
          </a:prstGeom>
        </p:spPr>
        <p:txBody>
          <a:bodyPr/>
          <a:lstStyle/>
          <a:p>
            <a:r>
              <a:rPr lang="en-GB" dirty="0" err="1" smtClean="0"/>
              <a:t>Modelau</a:t>
            </a:r>
            <a:r>
              <a:rPr lang="en-GB" dirty="0" smtClean="0"/>
              <a:t> &amp; </a:t>
            </a:r>
          </a:p>
          <a:p>
            <a:pPr marL="64008" indent="0">
              <a:buNone/>
            </a:pPr>
            <a:r>
              <a:rPr lang="en-GB" dirty="0" err="1"/>
              <a:t>d</a:t>
            </a:r>
            <a:r>
              <a:rPr lang="en-GB" dirty="0" err="1" smtClean="0"/>
              <a:t>ynameg</a:t>
            </a:r>
            <a:r>
              <a:rPr lang="en-GB" dirty="0" smtClean="0"/>
              <a:t> o </a:t>
            </a:r>
            <a:r>
              <a:rPr lang="en-GB" dirty="0" err="1" smtClean="0"/>
              <a:t>weithio</a:t>
            </a:r>
            <a:r>
              <a:rPr lang="en-GB" dirty="0" smtClean="0"/>
              <a:t> </a:t>
            </a:r>
            <a:r>
              <a:rPr lang="en-GB" dirty="0" err="1" smtClean="0"/>
              <a:t>amlasiantaethol</a:t>
            </a:r>
            <a:r>
              <a:rPr lang="en-GB" dirty="0" smtClean="0"/>
              <a:t> sydd yn </a:t>
            </a:r>
            <a:r>
              <a:rPr lang="en-GB" dirty="0" err="1" smtClean="0"/>
              <a:t>defnyddio</a:t>
            </a:r>
            <a:r>
              <a:rPr lang="en-GB" dirty="0" smtClean="0"/>
              <a:t> CPG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645152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Models &amp;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 d</a:t>
            </a:r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ynamics of multi- agency working using PCP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129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Pwrpas</a:t>
            </a:r>
            <a:r>
              <a:rPr lang="en-GB" dirty="0" smtClean="0"/>
              <a:t> Gweithio </a:t>
            </a:r>
            <a:r>
              <a:rPr lang="en-GB" dirty="0" err="1" smtClean="0"/>
              <a:t>Amlasiantaethol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Rationale of Multi-Agency 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gwrdd</a:t>
            </a:r>
            <a:r>
              <a:rPr lang="en-GB" dirty="0" smtClean="0"/>
              <a:t> ag </a:t>
            </a:r>
            <a:r>
              <a:rPr lang="en-GB" dirty="0" err="1" smtClean="0"/>
              <a:t>anghenion</a:t>
            </a:r>
            <a:r>
              <a:rPr lang="en-GB" dirty="0" smtClean="0"/>
              <a:t> grwp </a:t>
            </a:r>
            <a:r>
              <a:rPr lang="en-GB" dirty="0" err="1" smtClean="0"/>
              <a:t>penodol</a:t>
            </a:r>
            <a:endParaRPr lang="en-GB" dirty="0" smtClean="0"/>
          </a:p>
          <a:p>
            <a:r>
              <a:rPr lang="en-GB" dirty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gynnig</a:t>
            </a:r>
            <a:r>
              <a:rPr lang="en-GB" dirty="0" smtClean="0"/>
              <a:t> </a:t>
            </a:r>
            <a:r>
              <a:rPr lang="en-GB" dirty="0" err="1" smtClean="0"/>
              <a:t>gwasanaeth</a:t>
            </a:r>
            <a:r>
              <a:rPr lang="en-GB" dirty="0" smtClean="0"/>
              <a:t> mwy </a:t>
            </a:r>
            <a:r>
              <a:rPr lang="en-GB" dirty="0" err="1" smtClean="0"/>
              <a:t>effeithiol</a:t>
            </a:r>
            <a:r>
              <a:rPr lang="en-GB" dirty="0" smtClean="0"/>
              <a:t>/</a:t>
            </a:r>
            <a:r>
              <a:rPr lang="en-GB" dirty="0" err="1" smtClean="0"/>
              <a:t>cynhwysfawr</a:t>
            </a:r>
            <a:endParaRPr lang="en-GB" dirty="0" smtClean="0"/>
          </a:p>
          <a:p>
            <a:r>
              <a:rPr lang="en-GB" dirty="0" err="1"/>
              <a:t>a</a:t>
            </a:r>
            <a:r>
              <a:rPr lang="en-GB" dirty="0" err="1" smtClean="0"/>
              <a:t>wydd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 am </a:t>
            </a:r>
            <a:r>
              <a:rPr lang="en-GB" dirty="0" err="1" smtClean="0"/>
              <a:t>weithio</a:t>
            </a:r>
            <a:r>
              <a:rPr lang="en-GB" dirty="0" smtClean="0"/>
              <a:t> </a:t>
            </a:r>
            <a:r>
              <a:rPr lang="en-GB" dirty="0" err="1" smtClean="0"/>
              <a:t>amlasiantaethol</a:t>
            </a:r>
            <a:endParaRPr lang="en-GB" dirty="0" smtClean="0"/>
          </a:p>
          <a:p>
            <a:r>
              <a:rPr lang="en-GB" dirty="0" err="1"/>
              <a:t>y</a:t>
            </a:r>
            <a:r>
              <a:rPr lang="en-GB" dirty="0" err="1" smtClean="0"/>
              <a:t>mateb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adolygiad</a:t>
            </a:r>
            <a:r>
              <a:rPr lang="en-GB" dirty="0" smtClean="0"/>
              <a:t>/ymchwil</a:t>
            </a:r>
          </a:p>
          <a:p>
            <a:r>
              <a:rPr lang="en-GB" dirty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lenwi</a:t>
            </a:r>
            <a:r>
              <a:rPr lang="en-GB" dirty="0" smtClean="0"/>
              <a:t> </a:t>
            </a:r>
            <a:r>
              <a:rPr lang="en-GB" dirty="0" err="1" smtClean="0"/>
              <a:t>bylchau</a:t>
            </a:r>
            <a:r>
              <a:rPr lang="en-GB" dirty="0" smtClean="0"/>
              <a:t> mewn </a:t>
            </a:r>
            <a:r>
              <a:rPr lang="en-GB" dirty="0" err="1" smtClean="0"/>
              <a:t>darpariaeth</a:t>
            </a:r>
            <a:endParaRPr lang="en-GB" dirty="0" smtClean="0"/>
          </a:p>
          <a:p>
            <a:r>
              <a:rPr lang="en-GB" dirty="0" err="1"/>
              <a:t>y</a:t>
            </a:r>
            <a:r>
              <a:rPr lang="en-GB" dirty="0" err="1" smtClean="0"/>
              <a:t>mateb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dueddiadau</a:t>
            </a:r>
            <a:r>
              <a:rPr lang="en-GB" dirty="0" smtClean="0"/>
              <a:t>/</a:t>
            </a:r>
            <a:r>
              <a:rPr lang="en-GB" dirty="0" err="1" smtClean="0"/>
              <a:t>mentrau</a:t>
            </a:r>
            <a:r>
              <a:rPr lang="en-GB" dirty="0" smtClean="0"/>
              <a:t> </a:t>
            </a:r>
            <a:r>
              <a:rPr lang="en-GB" dirty="0" err="1" smtClean="0"/>
              <a:t>Llywodraeth</a:t>
            </a:r>
            <a:endParaRPr lang="en-GB" dirty="0" smtClean="0"/>
          </a:p>
          <a:p>
            <a:pPr marL="64008" indent="0">
              <a:buNone/>
            </a:pPr>
            <a:r>
              <a:rPr lang="en-GB" dirty="0" smtClean="0"/>
              <a:t>            	 </a:t>
            </a:r>
            <a:r>
              <a:rPr lang="en-GB" sz="1800" dirty="0" smtClean="0"/>
              <a:t>(</a:t>
            </a:r>
            <a:r>
              <a:rPr lang="en-GB" sz="1800" dirty="0"/>
              <a:t>Atkinson et al, 2002)</a:t>
            </a:r>
          </a:p>
          <a:p>
            <a:pPr marL="64008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to meet the needs of a specific target group </a:t>
            </a:r>
          </a:p>
          <a:p>
            <a:r>
              <a:rPr lang="en-GB" dirty="0" smtClean="0"/>
              <a:t> to </a:t>
            </a:r>
            <a:r>
              <a:rPr lang="en-GB" dirty="0"/>
              <a:t>offer a more effective/comprehensive service </a:t>
            </a:r>
          </a:p>
          <a:p>
            <a:r>
              <a:rPr lang="en-GB" dirty="0" smtClean="0"/>
              <a:t>a </a:t>
            </a:r>
            <a:r>
              <a:rPr lang="en-GB" dirty="0"/>
              <a:t>specific desire for multi-agency working </a:t>
            </a:r>
          </a:p>
          <a:p>
            <a:r>
              <a:rPr lang="en-GB" dirty="0" smtClean="0"/>
              <a:t>a </a:t>
            </a:r>
            <a:r>
              <a:rPr lang="en-GB" dirty="0"/>
              <a:t>response to review/research </a:t>
            </a:r>
            <a:endParaRPr lang="en-GB" dirty="0" smtClean="0"/>
          </a:p>
          <a:p>
            <a:r>
              <a:rPr lang="en-GB" dirty="0" smtClean="0"/>
              <a:t>to </a:t>
            </a:r>
            <a:r>
              <a:rPr lang="en-GB" dirty="0"/>
              <a:t>address gaps in provision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response to Government trends/initiatives </a:t>
            </a:r>
            <a:endParaRPr lang="en-GB" dirty="0" smtClean="0"/>
          </a:p>
          <a:p>
            <a:pPr marL="64008" indent="0">
              <a:buNone/>
            </a:pPr>
            <a:r>
              <a:rPr lang="en-GB" dirty="0" smtClean="0"/>
              <a:t>	                </a:t>
            </a:r>
            <a:r>
              <a:rPr lang="en-GB" sz="1600" dirty="0" smtClean="0"/>
              <a:t>(Atkinson et al, 2002)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733240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nodau</a:t>
            </a:r>
            <a:r>
              <a:rPr lang="en-GB" dirty="0" smtClean="0"/>
              <a:t> gweithio </a:t>
            </a:r>
            <a:r>
              <a:rPr lang="en-GB" dirty="0" err="1" smtClean="0"/>
              <a:t>amlasiantaethol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Main aims of multi-agency 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830763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 smtClean="0"/>
              <a:t>gwasanaethau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godi</a:t>
            </a:r>
            <a:r>
              <a:rPr lang="en-GB" dirty="0"/>
              <a:t> </a:t>
            </a:r>
            <a:r>
              <a:rPr lang="en-GB" dirty="0" err="1"/>
              <a:t>cyflawniad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wella</a:t>
            </a:r>
            <a:r>
              <a:rPr lang="en-GB" dirty="0"/>
              <a:t> / </a:t>
            </a:r>
            <a:r>
              <a:rPr lang="en-GB" dirty="0" err="1"/>
              <a:t>archwilio</a:t>
            </a:r>
            <a:r>
              <a:rPr lang="en-GB" dirty="0"/>
              <a:t> gweithio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/>
              <a:t>nodi / </a:t>
            </a:r>
            <a:r>
              <a:rPr lang="en-GB" dirty="0" err="1"/>
              <a:t>diwallu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y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targed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/>
              <a:t>i</a:t>
            </a:r>
            <a:r>
              <a:rPr lang="en-GB" dirty="0" smtClean="0"/>
              <a:t> adnabod </a:t>
            </a:r>
            <a:r>
              <a:rPr lang="en-GB" dirty="0"/>
              <a:t>/ </a:t>
            </a:r>
            <a:r>
              <a:rPr lang="en-GB" dirty="0" err="1"/>
              <a:t>ymyrryd</a:t>
            </a:r>
            <a:r>
              <a:rPr lang="en-GB" dirty="0"/>
              <a:t> yn </a:t>
            </a:r>
            <a:r>
              <a:rPr lang="en-GB" dirty="0" err="1"/>
              <a:t>gynnar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ddarparu</a:t>
            </a:r>
            <a:r>
              <a:rPr lang="en-GB" dirty="0"/>
              <a:t> cefnogaeth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hyrwyddo</a:t>
            </a:r>
            <a:r>
              <a:rPr lang="en-GB" dirty="0" smtClean="0"/>
              <a:t>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 smtClean="0"/>
              <a:t>cymdeithasol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7545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to </a:t>
            </a:r>
            <a:r>
              <a:rPr lang="en-GB" dirty="0"/>
              <a:t>improve services </a:t>
            </a:r>
          </a:p>
          <a:p>
            <a:r>
              <a:rPr lang="en-GB" dirty="0" smtClean="0"/>
              <a:t>to </a:t>
            </a:r>
            <a:r>
              <a:rPr lang="en-GB" dirty="0"/>
              <a:t>raise educational </a:t>
            </a:r>
            <a:r>
              <a:rPr lang="en-GB" dirty="0" smtClean="0"/>
              <a:t>achievement </a:t>
            </a:r>
          </a:p>
          <a:p>
            <a:r>
              <a:rPr lang="en-GB" dirty="0" smtClean="0"/>
              <a:t>to </a:t>
            </a:r>
            <a:r>
              <a:rPr lang="en-GB" dirty="0"/>
              <a:t>improve/explore joint working </a:t>
            </a:r>
          </a:p>
          <a:p>
            <a:r>
              <a:rPr lang="en-GB" dirty="0" smtClean="0"/>
              <a:t>to </a:t>
            </a:r>
            <a:r>
              <a:rPr lang="en-GB" dirty="0"/>
              <a:t>identify/meet the needs of the target </a:t>
            </a:r>
            <a:r>
              <a:rPr lang="en-GB" dirty="0" smtClean="0"/>
              <a:t>group</a:t>
            </a:r>
          </a:p>
          <a:p>
            <a:r>
              <a:rPr lang="en-GB" dirty="0" smtClean="0"/>
              <a:t>early </a:t>
            </a:r>
            <a:r>
              <a:rPr lang="en-GB" dirty="0"/>
              <a:t>identification/intervention </a:t>
            </a:r>
          </a:p>
          <a:p>
            <a:r>
              <a:rPr lang="en-GB" dirty="0" smtClean="0"/>
              <a:t>to </a:t>
            </a:r>
            <a:r>
              <a:rPr lang="en-GB" dirty="0"/>
              <a:t>provide support for young </a:t>
            </a:r>
            <a:r>
              <a:rPr lang="en-GB" dirty="0" smtClean="0"/>
              <a:t>people</a:t>
            </a:r>
          </a:p>
          <a:p>
            <a:r>
              <a:rPr lang="en-GB" dirty="0" smtClean="0"/>
              <a:t>to </a:t>
            </a:r>
            <a:r>
              <a:rPr lang="en-GB" dirty="0"/>
              <a:t>promote social </a:t>
            </a:r>
            <a:r>
              <a:rPr lang="en-GB" dirty="0" smtClean="0"/>
              <a:t>inclusion</a:t>
            </a:r>
          </a:p>
        </p:txBody>
      </p:sp>
    </p:spTree>
    <p:extLst>
      <p:ext uri="{BB962C8B-B14F-4D97-AF65-F5344CB8AC3E}">
        <p14:creationId xmlns:p14="http://schemas.microsoft.com/office/powerpoint/2010/main" val="4189072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nodau</a:t>
            </a:r>
            <a:r>
              <a:rPr lang="en-GB" dirty="0" smtClean="0"/>
              <a:t> gweithio </a:t>
            </a:r>
            <a:r>
              <a:rPr lang="en-GB" dirty="0" err="1" smtClean="0"/>
              <a:t>amlasiantaethol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Main aims of multi-agency 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98316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dull </a:t>
            </a:r>
            <a:r>
              <a:rPr lang="en-GB" dirty="0" err="1"/>
              <a:t>cyfannol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 smtClean="0"/>
              <a:t>cyfleoedd</a:t>
            </a:r>
            <a:r>
              <a:rPr lang="en-GB" dirty="0" smtClean="0"/>
              <a:t>/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gydlynu</a:t>
            </a:r>
            <a:r>
              <a:rPr lang="en-GB" dirty="0"/>
              <a:t> 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theuluoedd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/>
              <a:t>gwybodaeth </a:t>
            </a:r>
            <a:endParaRPr lang="en-GB" dirty="0" smtClean="0"/>
          </a:p>
          <a:p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godi</a:t>
            </a:r>
            <a:r>
              <a:rPr lang="en-GB" dirty="0"/>
              <a:t> </a:t>
            </a:r>
            <a:r>
              <a:rPr lang="en-GB" dirty="0" smtClean="0"/>
              <a:t>ymwybyddiaeth/ </a:t>
            </a:r>
            <a:r>
              <a:rPr lang="en-GB" dirty="0"/>
              <a:t>dealltwriaeth o </a:t>
            </a:r>
            <a:r>
              <a:rPr lang="en-GB" dirty="0" err="1"/>
              <a:t>asiantaethau</a:t>
            </a:r>
            <a:r>
              <a:rPr lang="en-GB" dirty="0"/>
              <a:t> </a:t>
            </a:r>
            <a:r>
              <a:rPr lang="en-GB" dirty="0" smtClean="0"/>
              <a:t>eraill </a:t>
            </a:r>
            <a:r>
              <a:rPr lang="en-GB" dirty="0"/>
              <a:t> </a:t>
            </a:r>
            <a:r>
              <a:rPr lang="en-GB" dirty="0" smtClean="0"/>
              <a:t>       		</a:t>
            </a:r>
            <a:r>
              <a:rPr lang="en-GB" sz="1600" dirty="0" smtClean="0"/>
              <a:t>(</a:t>
            </a:r>
            <a:r>
              <a:rPr lang="en-GB" sz="1600" dirty="0"/>
              <a:t>Atkinson et al, 2002)</a:t>
            </a:r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495800" cy="521176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 </a:t>
            </a:r>
            <a:r>
              <a:rPr lang="en-GB" dirty="0"/>
              <a:t>holistic </a:t>
            </a:r>
            <a:r>
              <a:rPr lang="en-GB" dirty="0" smtClean="0"/>
              <a:t>approach</a:t>
            </a:r>
          </a:p>
          <a:p>
            <a:r>
              <a:rPr lang="en-GB" dirty="0" smtClean="0"/>
              <a:t>to </a:t>
            </a:r>
            <a:r>
              <a:rPr lang="en-GB" dirty="0"/>
              <a:t>improve opportunities/life chances for </a:t>
            </a:r>
            <a:r>
              <a:rPr lang="en-GB" dirty="0" smtClean="0"/>
              <a:t>children</a:t>
            </a:r>
          </a:p>
          <a:p>
            <a:r>
              <a:rPr lang="en-GB" dirty="0" smtClean="0"/>
              <a:t>to </a:t>
            </a:r>
            <a:r>
              <a:rPr lang="en-GB" dirty="0"/>
              <a:t>coordinate </a:t>
            </a:r>
            <a:r>
              <a:rPr lang="en-GB" dirty="0" smtClean="0"/>
              <a:t>services</a:t>
            </a:r>
          </a:p>
          <a:p>
            <a:r>
              <a:rPr lang="en-GB" dirty="0" smtClean="0"/>
              <a:t>to </a:t>
            </a:r>
            <a:r>
              <a:rPr lang="en-GB" dirty="0"/>
              <a:t>improve outcomes for children and </a:t>
            </a:r>
            <a:r>
              <a:rPr lang="en-GB" dirty="0" smtClean="0"/>
              <a:t>families</a:t>
            </a:r>
          </a:p>
          <a:p>
            <a:r>
              <a:rPr lang="en-GB" dirty="0" smtClean="0"/>
              <a:t>information sharing</a:t>
            </a:r>
          </a:p>
          <a:p>
            <a:r>
              <a:rPr lang="en-GB" dirty="0" smtClean="0"/>
              <a:t>to </a:t>
            </a:r>
            <a:r>
              <a:rPr lang="en-GB" dirty="0"/>
              <a:t>raise </a:t>
            </a:r>
            <a:r>
              <a:rPr lang="en-GB" dirty="0" smtClean="0"/>
              <a:t>awareness/understanding </a:t>
            </a:r>
            <a:r>
              <a:rPr lang="en-GB" dirty="0"/>
              <a:t>of other </a:t>
            </a:r>
            <a:r>
              <a:rPr lang="en-GB" dirty="0" smtClean="0"/>
              <a:t>agencies</a:t>
            </a:r>
          </a:p>
          <a:p>
            <a:pPr marL="64008" indent="0">
              <a:buNone/>
            </a:pPr>
            <a:r>
              <a:rPr lang="en-GB" sz="1600" dirty="0" smtClean="0"/>
              <a:t>                                 </a:t>
            </a:r>
            <a:r>
              <a:rPr lang="en-GB" sz="1600" dirty="0"/>
              <a:t>(Atkinson et al, 2002)</a:t>
            </a:r>
          </a:p>
          <a:p>
            <a:pPr marL="6400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7837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1. Panel </a:t>
            </a:r>
            <a:r>
              <a:rPr lang="en-GB" dirty="0" err="1" smtClean="0"/>
              <a:t>amlasiantaethol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2. </a:t>
            </a:r>
            <a:r>
              <a:rPr lang="en-GB" dirty="0" err="1" smtClean="0"/>
              <a:t>T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î</a:t>
            </a:r>
            <a:r>
              <a:rPr lang="en-GB" dirty="0" err="1" smtClean="0"/>
              <a:t>m</a:t>
            </a:r>
            <a:r>
              <a:rPr lang="en-GB" dirty="0" smtClean="0"/>
              <a:t> </a:t>
            </a:r>
            <a:r>
              <a:rPr lang="en-GB" dirty="0" err="1" smtClean="0"/>
              <a:t>amlasiantaethol</a:t>
            </a:r>
            <a:endParaRPr lang="en-GB" dirty="0" smtClean="0"/>
          </a:p>
          <a:p>
            <a:pPr marL="64008" indent="0">
              <a:buNone/>
            </a:pPr>
            <a:endParaRPr lang="en-GB" dirty="0" smtClean="0"/>
          </a:p>
          <a:p>
            <a:r>
              <a:rPr lang="en-GB" dirty="0" smtClean="0"/>
              <a:t>3. </a:t>
            </a:r>
            <a:r>
              <a:rPr lang="en-GB" dirty="0" err="1" smtClean="0"/>
              <a:t>Gwasanaeth</a:t>
            </a:r>
            <a:r>
              <a:rPr lang="en-GB" dirty="0" smtClean="0"/>
              <a:t> </a:t>
            </a:r>
            <a:r>
              <a:rPr lang="en-GB" dirty="0" err="1" smtClean="0"/>
              <a:t>Integredig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4062" y="2057400"/>
            <a:ext cx="4038600" cy="4525963"/>
          </a:xfrm>
        </p:spPr>
        <p:txBody>
          <a:bodyPr/>
          <a:lstStyle/>
          <a:p>
            <a:r>
              <a:rPr lang="en-GB" dirty="0" smtClean="0"/>
              <a:t>1. Multi-agency panel</a:t>
            </a:r>
          </a:p>
          <a:p>
            <a:endParaRPr lang="en-GB" dirty="0" smtClean="0"/>
          </a:p>
          <a:p>
            <a:r>
              <a:rPr lang="en-GB" dirty="0" smtClean="0"/>
              <a:t>2. Multi-agency team</a:t>
            </a:r>
          </a:p>
          <a:p>
            <a:endParaRPr lang="en-GB" dirty="0" smtClean="0"/>
          </a:p>
          <a:p>
            <a:r>
              <a:rPr lang="en-GB" dirty="0" smtClean="0"/>
              <a:t>3. Integrated Service</a:t>
            </a:r>
          </a:p>
          <a:p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304800"/>
            <a:ext cx="8229600" cy="1399032"/>
          </a:xfrm>
          <a:prstGeom prst="rect">
            <a:avLst/>
          </a:prstGeom>
        </p:spPr>
        <p:txBody>
          <a:bodyPr vert="horz" anchor="ctr">
            <a:normAutofit fontScale="90000" lnSpcReduction="10000"/>
          </a:bodyPr>
          <a:lstStyle>
            <a:lvl1pPr marL="0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4000" dirty="0" err="1" smtClean="0"/>
              <a:t>Modelau</a:t>
            </a:r>
            <a:r>
              <a:rPr lang="en-GB" sz="4000" dirty="0" smtClean="0"/>
              <a:t> o </a:t>
            </a:r>
            <a:r>
              <a:rPr lang="en-GB" sz="4000" dirty="0" err="1" smtClean="0"/>
              <a:t>weithio</a:t>
            </a:r>
            <a:r>
              <a:rPr lang="en-GB" sz="4000" dirty="0" smtClean="0"/>
              <a:t> </a:t>
            </a:r>
            <a:r>
              <a:rPr lang="en-GB" sz="4000" dirty="0" err="1" smtClean="0"/>
              <a:t>amlasiantaethol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Models of multi-agency work</a:t>
            </a:r>
            <a:br>
              <a:rPr lang="en-GB" sz="4000" dirty="0" smtClean="0"/>
            </a:br>
            <a:r>
              <a:rPr lang="en-GB" sz="2000" dirty="0" smtClean="0"/>
              <a:t>( Walker, 2008)</a:t>
            </a:r>
            <a:endParaRPr lang="cy-GB" sz="2000" dirty="0"/>
          </a:p>
        </p:txBody>
      </p:sp>
      <p:pic>
        <p:nvPicPr>
          <p:cNvPr id="6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456" y="5142317"/>
            <a:ext cx="1663784" cy="1295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847" y="4945857"/>
            <a:ext cx="2133600" cy="145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5076529"/>
            <a:ext cx="179771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2334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399032"/>
          </a:xfrm>
        </p:spPr>
        <p:txBody>
          <a:bodyPr>
            <a:normAutofit fontScale="90000"/>
          </a:bodyPr>
          <a:lstStyle/>
          <a:p>
            <a:pPr algn="r"/>
            <a:r>
              <a:rPr lang="en-GB" sz="4000" dirty="0" err="1" smtClean="0"/>
              <a:t>Modelau</a:t>
            </a:r>
            <a:r>
              <a:rPr lang="en-GB" sz="4000" dirty="0" smtClean="0"/>
              <a:t> o </a:t>
            </a:r>
            <a:r>
              <a:rPr lang="en-GB" sz="4000" dirty="0" err="1" smtClean="0"/>
              <a:t>weithio</a:t>
            </a:r>
            <a:r>
              <a:rPr lang="en-GB" sz="4000" dirty="0" smtClean="0"/>
              <a:t> </a:t>
            </a:r>
            <a:r>
              <a:rPr lang="en-GB" sz="4000" dirty="0" err="1" smtClean="0"/>
              <a:t>amlasiantaethol</a:t>
            </a:r>
            <a:r>
              <a:rPr lang="en-GB" sz="4000" dirty="0" smtClean="0"/>
              <a:t>: 1</a:t>
            </a:r>
            <a:br>
              <a:rPr lang="en-GB" sz="4000" dirty="0" smtClean="0"/>
            </a:br>
            <a:r>
              <a:rPr lang="en-GB" sz="4000" dirty="0" smtClean="0"/>
              <a:t>Models of multi-agency work: 1</a:t>
            </a:r>
            <a:br>
              <a:rPr lang="en-GB" sz="4000" dirty="0" smtClean="0"/>
            </a:br>
            <a:r>
              <a:rPr lang="en-GB" sz="2000" dirty="0" smtClean="0"/>
              <a:t>( Walker 2008)</a:t>
            </a:r>
            <a:endParaRPr lang="cy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Panel </a:t>
            </a:r>
            <a:r>
              <a:rPr lang="en-GB" sz="2800" dirty="0" err="1" smtClean="0"/>
              <a:t>amlasiantaethol</a:t>
            </a:r>
            <a:endParaRPr lang="en-GB" sz="2800" dirty="0" smtClean="0"/>
          </a:p>
          <a:p>
            <a:r>
              <a:rPr lang="en-GB" sz="2800" dirty="0" err="1" smtClean="0"/>
              <a:t>Nodweddion</a:t>
            </a:r>
            <a:endParaRPr lang="en-GB" sz="2800" dirty="0" smtClean="0"/>
          </a:p>
          <a:p>
            <a:r>
              <a:rPr lang="en-GB" sz="2800" dirty="0" err="1" smtClean="0"/>
              <a:t>Lles</a:t>
            </a:r>
            <a:r>
              <a:rPr lang="en-GB" sz="2800" dirty="0" smtClean="0"/>
              <a:t> a </a:t>
            </a:r>
            <a:r>
              <a:rPr lang="en-GB" sz="2800" dirty="0" err="1" smtClean="0"/>
              <a:t>chyfleoedd</a:t>
            </a:r>
            <a:endParaRPr lang="en-GB" sz="2800" dirty="0" smtClean="0"/>
          </a:p>
          <a:p>
            <a:r>
              <a:rPr lang="en-GB" sz="2800" dirty="0" err="1" smtClean="0"/>
              <a:t>Heriau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/>
              <a:t>Multi-agency panel</a:t>
            </a:r>
          </a:p>
          <a:p>
            <a:r>
              <a:rPr lang="en-GB" sz="2800" i="1" dirty="0" smtClean="0"/>
              <a:t>Characteristics</a:t>
            </a:r>
          </a:p>
          <a:p>
            <a:r>
              <a:rPr lang="en-GB" sz="2800" i="1" dirty="0" smtClean="0"/>
              <a:t>Benefits and opportunities</a:t>
            </a:r>
          </a:p>
          <a:p>
            <a:r>
              <a:rPr lang="en-GB" sz="2800" i="1" dirty="0" smtClean="0"/>
              <a:t>Challenges</a:t>
            </a:r>
          </a:p>
        </p:txBody>
      </p:sp>
      <p:pic>
        <p:nvPicPr>
          <p:cNvPr id="3075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572000"/>
            <a:ext cx="2667000" cy="207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145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 smtClean="0"/>
              <a:t>Panel </a:t>
            </a:r>
            <a:r>
              <a:rPr lang="en-GB" sz="4400" dirty="0" err="1" smtClean="0"/>
              <a:t>amlasiantaethol</a:t>
            </a: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Multi-agency panel</a:t>
            </a:r>
            <a:br>
              <a:rPr lang="en-GB" sz="4400" dirty="0" smtClean="0"/>
            </a:br>
            <a:r>
              <a:rPr lang="en-GB" sz="4400" dirty="0" err="1" smtClean="0"/>
              <a:t>Nodweddion</a:t>
            </a:r>
            <a:r>
              <a:rPr lang="en-GB" sz="4400" dirty="0" smtClean="0"/>
              <a:t> / Features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Cyflogir</a:t>
            </a:r>
            <a:r>
              <a:rPr lang="en-GB" dirty="0" smtClean="0"/>
              <a:t> </a:t>
            </a:r>
            <a:r>
              <a:rPr lang="en-GB" dirty="0" err="1" smtClean="0"/>
              <a:t>ymarferwyr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asiantaethau</a:t>
            </a:r>
            <a:r>
              <a:rPr lang="en-GB" dirty="0" smtClean="0"/>
              <a:t> </a:t>
            </a:r>
            <a:r>
              <a:rPr lang="en-GB" dirty="0" err="1" smtClean="0"/>
              <a:t>cartref</a:t>
            </a:r>
            <a:endParaRPr lang="en-GB" dirty="0" smtClean="0"/>
          </a:p>
          <a:p>
            <a:r>
              <a:rPr lang="en-GB" dirty="0" smtClean="0"/>
              <a:t>Panel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cwrdd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rheolaidd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drafod</a:t>
            </a:r>
            <a:r>
              <a:rPr lang="en-GB" dirty="0" smtClean="0"/>
              <a:t> </a:t>
            </a:r>
            <a:r>
              <a:rPr lang="en-GB" dirty="0" err="1" smtClean="0"/>
              <a:t>unigolion</a:t>
            </a:r>
            <a:endParaRPr lang="en-GB" dirty="0" smtClean="0"/>
          </a:p>
          <a:p>
            <a:r>
              <a:rPr lang="en-GB" dirty="0" err="1" smtClean="0"/>
              <a:t>Tebygol</a:t>
            </a:r>
            <a:r>
              <a:rPr lang="en-GB" dirty="0" smtClean="0"/>
              <a:t> o </a:t>
            </a:r>
            <a:r>
              <a:rPr lang="en-GB" dirty="0" err="1" smtClean="0"/>
              <a:t>ganolbwyntio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waith</a:t>
            </a:r>
            <a:r>
              <a:rPr lang="en-GB" dirty="0" smtClean="0"/>
              <a:t> </a:t>
            </a:r>
            <a:r>
              <a:rPr lang="en-GB" dirty="0" err="1" smtClean="0"/>
              <a:t>unigol</a:t>
            </a:r>
            <a:endParaRPr lang="en-GB" dirty="0" smtClean="0"/>
          </a:p>
          <a:p>
            <a:r>
              <a:rPr lang="en-GB" dirty="0" err="1" smtClean="0"/>
              <a:t>Tebygol</a:t>
            </a:r>
            <a:r>
              <a:rPr lang="en-GB" dirty="0" smtClean="0"/>
              <a:t> o wneud </a:t>
            </a:r>
            <a:r>
              <a:rPr lang="en-GB" dirty="0" err="1" smtClean="0"/>
              <a:t>asesiadau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cyd</a:t>
            </a:r>
            <a:r>
              <a:rPr lang="en-GB" dirty="0" smtClean="0"/>
              <a:t> a </a:t>
            </a:r>
            <a:r>
              <a:rPr lang="en-GB" dirty="0" err="1" smtClean="0"/>
              <a:t>rhannu</a:t>
            </a:r>
            <a:r>
              <a:rPr lang="en-GB" dirty="0" smtClean="0"/>
              <a:t> gwybodaeth</a:t>
            </a:r>
          </a:p>
          <a:p>
            <a:r>
              <a:rPr lang="en-GB" dirty="0" smtClean="0"/>
              <a:t>Gellir </a:t>
            </a:r>
            <a:r>
              <a:rPr lang="en-GB" dirty="0" err="1"/>
              <a:t>cymhwyso</a:t>
            </a:r>
            <a:r>
              <a:rPr lang="en-GB" dirty="0"/>
              <a:t> CPG yn y model hwn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399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i="1" dirty="0" smtClean="0"/>
              <a:t>Practitioners employed by home agencies</a:t>
            </a:r>
          </a:p>
          <a:p>
            <a:r>
              <a:rPr lang="en-GB" i="1" dirty="0" smtClean="0"/>
              <a:t>Panel meets regularly to discuss individuals</a:t>
            </a:r>
          </a:p>
          <a:p>
            <a:r>
              <a:rPr lang="en-GB" i="1" dirty="0" smtClean="0"/>
              <a:t>Likely to focus on individual work</a:t>
            </a:r>
          </a:p>
          <a:p>
            <a:r>
              <a:rPr lang="en-GB" i="1" dirty="0" smtClean="0"/>
              <a:t>Likely to carry out joint assessment and information sharing</a:t>
            </a:r>
          </a:p>
          <a:p>
            <a:r>
              <a:rPr lang="en-GB" i="1" dirty="0"/>
              <a:t>PCP can be applied in this model </a:t>
            </a:r>
            <a:endParaRPr lang="cy-GB" i="1" dirty="0"/>
          </a:p>
          <a:p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89974"/>
            <a:ext cx="1828800" cy="1447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2087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 smtClean="0"/>
              <a:t>Panel </a:t>
            </a:r>
            <a:r>
              <a:rPr lang="en-GB" sz="4400" dirty="0" err="1" smtClean="0"/>
              <a:t>amlasiantaethol</a:t>
            </a: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Multi-agency panel</a:t>
            </a:r>
            <a:br>
              <a:rPr lang="en-GB" sz="4400" dirty="0" smtClean="0"/>
            </a:br>
            <a:r>
              <a:rPr lang="en-GB" sz="4400" dirty="0" err="1" smtClean="0"/>
              <a:t>Lles</a:t>
            </a:r>
            <a:r>
              <a:rPr lang="en-GB" sz="4400" dirty="0" smtClean="0"/>
              <a:t>/ Benefits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7322" y="2057400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Does dim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penodi</a:t>
            </a:r>
            <a:endParaRPr lang="en-GB" dirty="0" smtClean="0"/>
          </a:p>
          <a:p>
            <a:r>
              <a:rPr lang="en-GB" dirty="0" err="1" smtClean="0"/>
              <a:t>Mynediad</a:t>
            </a:r>
            <a:r>
              <a:rPr lang="en-GB" dirty="0" smtClean="0"/>
              <a:t> at </a:t>
            </a:r>
            <a:r>
              <a:rPr lang="en-GB" dirty="0" err="1" smtClean="0"/>
              <a:t>hyfforddiant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asiantaeth</a:t>
            </a:r>
            <a:r>
              <a:rPr lang="en-GB" dirty="0" smtClean="0"/>
              <a:t> </a:t>
            </a:r>
            <a:r>
              <a:rPr lang="en-GB" dirty="0" err="1" smtClean="0"/>
              <a:t>adref</a:t>
            </a:r>
            <a:endParaRPr lang="en-GB" dirty="0" smtClean="0"/>
          </a:p>
          <a:p>
            <a:r>
              <a:rPr lang="en-GB" dirty="0" err="1" smtClean="0"/>
              <a:t>Profiad</a:t>
            </a:r>
            <a:r>
              <a:rPr lang="en-GB" dirty="0" smtClean="0"/>
              <a:t> o </a:t>
            </a:r>
            <a:r>
              <a:rPr lang="en-GB" dirty="0" err="1" smtClean="0"/>
              <a:t>ddulliau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endParaRPr lang="en-GB" dirty="0" smtClean="0"/>
          </a:p>
          <a:p>
            <a:r>
              <a:rPr lang="en-GB" dirty="0" err="1" smtClean="0"/>
              <a:t>Strwythurau</a:t>
            </a:r>
            <a:r>
              <a:rPr lang="en-GB" dirty="0" smtClean="0"/>
              <a:t> a </a:t>
            </a:r>
            <a:r>
              <a:rPr lang="en-GB" dirty="0" err="1" smtClean="0"/>
              <a:t>phrosesau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bennu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berson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endParaRPr lang="en-GB" dirty="0" smtClean="0"/>
          </a:p>
          <a:p>
            <a:r>
              <a:rPr lang="en-GB" dirty="0" smtClean="0"/>
              <a:t>Does dim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canolfan</a:t>
            </a:r>
            <a:r>
              <a:rPr lang="en-GB" dirty="0" smtClean="0"/>
              <a:t> </a:t>
            </a:r>
            <a:r>
              <a:rPr lang="en-GB" dirty="0" err="1" smtClean="0"/>
              <a:t>barhaol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399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en-GB" i="1" dirty="0" smtClean="0"/>
              <a:t>No recruitment necessary</a:t>
            </a:r>
          </a:p>
          <a:p>
            <a:r>
              <a:rPr lang="en-GB" i="1" dirty="0" smtClean="0"/>
              <a:t>Access to home agency training </a:t>
            </a:r>
          </a:p>
          <a:p>
            <a:r>
              <a:rPr lang="en-GB" i="1" dirty="0" smtClean="0"/>
              <a:t>Experience of different working styles</a:t>
            </a:r>
          </a:p>
          <a:p>
            <a:r>
              <a:rPr lang="en-GB" i="1" dirty="0" smtClean="0"/>
              <a:t>Structures and processes to allocate lead professional</a:t>
            </a:r>
          </a:p>
          <a:p>
            <a:r>
              <a:rPr lang="en-GB" i="1" dirty="0" smtClean="0"/>
              <a:t>No need for a permanent base or infrastructure</a:t>
            </a:r>
          </a:p>
        </p:txBody>
      </p:sp>
      <p:pic>
        <p:nvPicPr>
          <p:cNvPr id="5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33610"/>
            <a:ext cx="190500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4449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 smtClean="0"/>
              <a:t>Panel </a:t>
            </a:r>
            <a:r>
              <a:rPr lang="en-GB" sz="4400" dirty="0" err="1" smtClean="0"/>
              <a:t>amlasiantaethol</a:t>
            </a: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Multi-agency panel</a:t>
            </a:r>
            <a:br>
              <a:rPr lang="en-GB" sz="4400" dirty="0" smtClean="0"/>
            </a:br>
            <a:r>
              <a:rPr lang="en-GB" sz="4400" dirty="0" err="1" smtClean="0"/>
              <a:t>Heriau</a:t>
            </a:r>
            <a:r>
              <a:rPr lang="en-GB" sz="4400" dirty="0" smtClean="0"/>
              <a:t> / Challenges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9800"/>
            <a:ext cx="4038600" cy="4525963"/>
          </a:xfrm>
        </p:spPr>
        <p:txBody>
          <a:bodyPr/>
          <a:lstStyle/>
          <a:p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cyswllt</a:t>
            </a:r>
            <a:r>
              <a:rPr lang="en-GB" dirty="0" smtClean="0"/>
              <a:t> </a:t>
            </a:r>
            <a:r>
              <a:rPr lang="en-GB" dirty="0" err="1" smtClean="0"/>
              <a:t>aml</a:t>
            </a:r>
            <a:endParaRPr lang="en-GB" dirty="0" smtClean="0"/>
          </a:p>
          <a:p>
            <a:r>
              <a:rPr lang="en-GB" dirty="0" err="1" smtClean="0"/>
              <a:t>Tueddiad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uniaethu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asiantaeth</a:t>
            </a:r>
            <a:r>
              <a:rPr lang="en-GB" dirty="0" smtClean="0"/>
              <a:t> </a:t>
            </a:r>
            <a:r>
              <a:rPr lang="en-GB" dirty="0" err="1" smtClean="0"/>
              <a:t>cartref</a:t>
            </a:r>
            <a:endParaRPr lang="en-GB" dirty="0" smtClean="0"/>
          </a:p>
          <a:p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dreulio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waith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endParaRPr lang="en-GB" dirty="0" smtClean="0"/>
          </a:p>
          <a:p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cyfarfodydd</a:t>
            </a:r>
            <a:r>
              <a:rPr lang="en-GB" dirty="0" smtClean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achosion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2231098"/>
            <a:ext cx="4038600" cy="4525963"/>
          </a:xfrm>
        </p:spPr>
        <p:txBody>
          <a:bodyPr/>
          <a:lstStyle/>
          <a:p>
            <a:r>
              <a:rPr lang="en-GB" i="1" dirty="0" smtClean="0"/>
              <a:t>Lack of frequent contact</a:t>
            </a:r>
          </a:p>
          <a:p>
            <a:r>
              <a:rPr lang="en-GB" i="1" dirty="0" smtClean="0"/>
              <a:t>Tendency to identify with home agency</a:t>
            </a:r>
          </a:p>
          <a:p>
            <a:r>
              <a:rPr lang="en-GB" i="1" dirty="0" smtClean="0"/>
              <a:t>Time to carry out casework responsibility</a:t>
            </a:r>
          </a:p>
          <a:p>
            <a:r>
              <a:rPr lang="en-GB" i="1" dirty="0" smtClean="0"/>
              <a:t>Time for case planning meetings</a:t>
            </a:r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57410"/>
            <a:ext cx="26670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18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458200" cy="1399032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Esiamplau</a:t>
            </a:r>
            <a:r>
              <a:rPr lang="en-GB" dirty="0" smtClean="0"/>
              <a:t> o </a:t>
            </a:r>
            <a:r>
              <a:rPr lang="en-GB" dirty="0" err="1" smtClean="0"/>
              <a:t>Banelau</a:t>
            </a:r>
            <a:r>
              <a:rPr lang="en-GB" dirty="0" smtClean="0"/>
              <a:t> </a:t>
            </a:r>
            <a:r>
              <a:rPr lang="en-GB" dirty="0" err="1" smtClean="0"/>
              <a:t>Amlasiantaethol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Examples of Multi-Agency Panels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Panel </a:t>
            </a:r>
            <a:r>
              <a:rPr lang="en-GB" dirty="0" err="1" smtClean="0"/>
              <a:t>Adnoddau</a:t>
            </a:r>
            <a:endParaRPr lang="en-GB" dirty="0" smtClean="0"/>
          </a:p>
          <a:p>
            <a:r>
              <a:rPr lang="en-GB" dirty="0" err="1" smtClean="0"/>
              <a:t>Cynhadledd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> </a:t>
            </a:r>
            <a:r>
              <a:rPr lang="en-GB" dirty="0" err="1" smtClean="0"/>
              <a:t>Amddiffyn</a:t>
            </a:r>
            <a:r>
              <a:rPr lang="en-GB" dirty="0" smtClean="0"/>
              <a:t> Plant</a:t>
            </a:r>
          </a:p>
          <a:p>
            <a:r>
              <a:rPr lang="en-GB" dirty="0" smtClean="0"/>
              <a:t>Fframwaith </a:t>
            </a:r>
            <a:r>
              <a:rPr lang="en-GB" dirty="0" err="1" smtClean="0"/>
              <a:t>Gwasnaeth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gyfer Plant,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a </a:t>
            </a:r>
            <a:r>
              <a:rPr lang="en-GB" dirty="0" err="1" smtClean="0"/>
              <a:t>Gwasanaethau</a:t>
            </a:r>
            <a:r>
              <a:rPr lang="en-GB" dirty="0" smtClean="0"/>
              <a:t> </a:t>
            </a:r>
            <a:r>
              <a:rPr lang="en-GB" dirty="0" err="1" smtClean="0"/>
              <a:t>Mamolaeth</a:t>
            </a:r>
            <a:endParaRPr lang="en-GB" dirty="0" smtClean="0"/>
          </a:p>
          <a:p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Cyfeirio</a:t>
            </a:r>
            <a:r>
              <a:rPr lang="en-GB" dirty="0" smtClean="0"/>
              <a:t> MYM</a:t>
            </a:r>
          </a:p>
          <a:p>
            <a:r>
              <a:rPr lang="en-GB" dirty="0" err="1" smtClean="0"/>
              <a:t>T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î</a:t>
            </a:r>
            <a:r>
              <a:rPr lang="en-GB" dirty="0" err="1" smtClean="0"/>
              <a:t>m</a:t>
            </a:r>
            <a:r>
              <a:rPr lang="en-GB" dirty="0" smtClean="0"/>
              <a:t> o </a:t>
            </a:r>
            <a:r>
              <a:rPr lang="en-GB" dirty="0" err="1" smtClean="0"/>
              <a:t>Gwmpas</a:t>
            </a:r>
            <a:r>
              <a:rPr lang="en-GB" dirty="0" smtClean="0"/>
              <a:t> y </a:t>
            </a:r>
            <a:r>
              <a:rPr lang="en-GB" dirty="0" err="1" smtClean="0"/>
              <a:t>Teulu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Eraill</a:t>
            </a:r>
            <a:r>
              <a:rPr lang="en-GB" dirty="0" smtClean="0"/>
              <a:t>?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Resource Panel</a:t>
            </a:r>
          </a:p>
          <a:p>
            <a:r>
              <a:rPr lang="en-GB" i="1" dirty="0" smtClean="0"/>
              <a:t>Child Protection Case Conference</a:t>
            </a:r>
          </a:p>
          <a:p>
            <a:r>
              <a:rPr lang="en-GB" i="1" dirty="0" smtClean="0"/>
              <a:t>National Service Framework for Children, Young People and Maternity Services</a:t>
            </a:r>
          </a:p>
          <a:p>
            <a:r>
              <a:rPr lang="en-GB" i="1" dirty="0" smtClean="0"/>
              <a:t>Referral Scheme MYM</a:t>
            </a:r>
          </a:p>
          <a:p>
            <a:r>
              <a:rPr lang="en-GB" i="1" dirty="0" smtClean="0"/>
              <a:t>Team Around the Family</a:t>
            </a:r>
          </a:p>
          <a:p>
            <a:r>
              <a:rPr lang="en-GB" i="1" dirty="0" smtClean="0"/>
              <a:t>Others?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42485428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Pa </a:t>
            </a:r>
            <a:r>
              <a:rPr lang="en-GB" dirty="0" err="1" smtClean="0"/>
              <a:t>systemau</a:t>
            </a:r>
            <a:r>
              <a:rPr lang="en-GB" dirty="0" smtClean="0"/>
              <a:t> </a:t>
            </a:r>
            <a:r>
              <a:rPr lang="en-GB" dirty="0" err="1" smtClean="0"/>
              <a:t>oedd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cyn</a:t>
            </a:r>
            <a:r>
              <a:rPr lang="en-GB" dirty="0" smtClean="0"/>
              <a:t> </a:t>
            </a:r>
            <a:r>
              <a:rPr lang="en-GB" dirty="0" err="1" smtClean="0"/>
              <a:t>TGCh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cadwyd</a:t>
            </a:r>
            <a:r>
              <a:rPr lang="en-GB" dirty="0" smtClean="0"/>
              <a:t> </a:t>
            </a:r>
            <a:r>
              <a:rPr lang="en-GB" dirty="0" err="1" smtClean="0"/>
              <a:t>cofnodion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oedd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cadw</a:t>
            </a:r>
            <a:r>
              <a:rPr lang="en-GB" dirty="0" smtClean="0"/>
              <a:t> </a:t>
            </a:r>
            <a:r>
              <a:rPr lang="en-GB" dirty="0" err="1" smtClean="0"/>
              <a:t>cofnodion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oedd y </a:t>
            </a:r>
            <a:r>
              <a:rPr lang="en-GB" dirty="0" err="1" smtClean="0"/>
              <a:t>goblygiadau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gyfer ymarfer?</a:t>
            </a:r>
          </a:p>
          <a:p>
            <a:r>
              <a:rPr lang="en-GB" dirty="0" err="1" smtClean="0"/>
              <a:t>Neges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defnyddwyr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Effaith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ddefnyddwyr</a:t>
            </a:r>
            <a:r>
              <a:rPr lang="en-GB" dirty="0" smtClean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What systems existed before IT?</a:t>
            </a:r>
          </a:p>
          <a:p>
            <a:r>
              <a:rPr lang="en-GB" i="1" dirty="0" smtClean="0"/>
              <a:t>How were records kept?</a:t>
            </a:r>
          </a:p>
          <a:p>
            <a:r>
              <a:rPr lang="en-GB" i="1" dirty="0" smtClean="0"/>
              <a:t>Who kept them?</a:t>
            </a:r>
          </a:p>
          <a:p>
            <a:r>
              <a:rPr lang="en-GB" i="1" dirty="0" smtClean="0"/>
              <a:t>What implications for practice?</a:t>
            </a:r>
          </a:p>
          <a:p>
            <a:r>
              <a:rPr lang="en-GB" i="1" dirty="0" smtClean="0"/>
              <a:t>Message to service users?</a:t>
            </a:r>
          </a:p>
          <a:p>
            <a:r>
              <a:rPr lang="en-GB" i="1" dirty="0" smtClean="0"/>
              <a:t>Effect on service users?</a:t>
            </a:r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454" y="523526"/>
            <a:ext cx="2667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995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4000" dirty="0" err="1" smtClean="0"/>
              <a:t>Modelau</a:t>
            </a:r>
            <a:r>
              <a:rPr lang="en-GB" sz="4000" dirty="0" smtClean="0"/>
              <a:t> o </a:t>
            </a:r>
            <a:r>
              <a:rPr lang="en-GB" sz="4000" dirty="0" err="1" smtClean="0"/>
              <a:t>weithio</a:t>
            </a:r>
            <a:r>
              <a:rPr lang="en-GB" sz="4000" dirty="0" smtClean="0"/>
              <a:t> amlasiataethol:2</a:t>
            </a:r>
            <a:br>
              <a:rPr lang="en-GB" sz="4000" dirty="0" smtClean="0"/>
            </a:br>
            <a:r>
              <a:rPr lang="en-GB" sz="4000" dirty="0" smtClean="0"/>
              <a:t>Models </a:t>
            </a:r>
            <a:r>
              <a:rPr lang="en-GB" sz="4000" dirty="0"/>
              <a:t>of multi-agency </a:t>
            </a:r>
            <a:r>
              <a:rPr lang="en-GB" sz="4000" dirty="0" smtClean="0"/>
              <a:t>work:2</a:t>
            </a:r>
            <a:endParaRPr lang="cy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4038600" cy="4525963"/>
          </a:xfrm>
        </p:spPr>
        <p:txBody>
          <a:bodyPr/>
          <a:lstStyle/>
          <a:p>
            <a:r>
              <a:rPr lang="en-GB" dirty="0" err="1" smtClean="0"/>
              <a:t>Tîm</a:t>
            </a:r>
            <a:r>
              <a:rPr lang="en-GB" dirty="0" smtClean="0"/>
              <a:t> </a:t>
            </a:r>
            <a:r>
              <a:rPr lang="en-GB" dirty="0" err="1" smtClean="0"/>
              <a:t>amlasiantaethol</a:t>
            </a:r>
            <a:endParaRPr lang="en-GB" dirty="0" smtClean="0"/>
          </a:p>
          <a:p>
            <a:r>
              <a:rPr lang="en-GB" dirty="0" err="1" smtClean="0"/>
              <a:t>Nodweddion</a:t>
            </a:r>
            <a:endParaRPr lang="en-GB" dirty="0" smtClean="0"/>
          </a:p>
          <a:p>
            <a:r>
              <a:rPr lang="en-GB" dirty="0" err="1" smtClean="0"/>
              <a:t>Lles</a:t>
            </a:r>
            <a:r>
              <a:rPr lang="en-GB" dirty="0" smtClean="0"/>
              <a:t> a </a:t>
            </a:r>
            <a:r>
              <a:rPr lang="en-GB" dirty="0" err="1" smtClean="0"/>
              <a:t>chyfleoedd</a:t>
            </a:r>
            <a:endParaRPr lang="en-GB" dirty="0" smtClean="0"/>
          </a:p>
          <a:p>
            <a:r>
              <a:rPr lang="en-GB" dirty="0" err="1" smtClean="0"/>
              <a:t>Heriau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7706" y="2057400"/>
            <a:ext cx="4038600" cy="4525963"/>
          </a:xfrm>
        </p:spPr>
        <p:txBody>
          <a:bodyPr/>
          <a:lstStyle/>
          <a:p>
            <a:r>
              <a:rPr lang="en-GB" i="1" dirty="0" smtClean="0"/>
              <a:t>Multi-agency team</a:t>
            </a:r>
          </a:p>
          <a:p>
            <a:r>
              <a:rPr lang="en-GB" i="1" dirty="0" smtClean="0"/>
              <a:t>Characteristics</a:t>
            </a:r>
          </a:p>
          <a:p>
            <a:r>
              <a:rPr lang="en-GB" i="1" dirty="0" smtClean="0"/>
              <a:t>Benefits and opportunities</a:t>
            </a:r>
          </a:p>
          <a:p>
            <a:r>
              <a:rPr lang="en-GB" i="1" dirty="0" smtClean="0"/>
              <a:t>Challenges</a:t>
            </a:r>
            <a:endParaRPr lang="cy-GB" i="1" dirty="0"/>
          </a:p>
        </p:txBody>
      </p:sp>
      <p:pic>
        <p:nvPicPr>
          <p:cNvPr id="4099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191000"/>
            <a:ext cx="1638677" cy="219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63174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 err="1" smtClean="0"/>
              <a:t>T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îm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 smtClean="0"/>
              <a:t>Multi-agency team</a:t>
            </a:r>
            <a:br>
              <a:rPr lang="en-GB" sz="4400" dirty="0" smtClean="0"/>
            </a:br>
            <a:r>
              <a:rPr lang="en-GB" sz="4400" dirty="0" err="1" smtClean="0"/>
              <a:t>Nodweddion</a:t>
            </a:r>
            <a:r>
              <a:rPr lang="en-GB" sz="4400" dirty="0" smtClean="0"/>
              <a:t> / Features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9800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Penodir</a:t>
            </a:r>
            <a:r>
              <a:rPr lang="en-GB" dirty="0" smtClean="0"/>
              <a:t> </a:t>
            </a:r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/>
              <a:t>i</a:t>
            </a:r>
            <a:r>
              <a:rPr lang="en-GB" dirty="0" smtClean="0"/>
              <a:t>’r </a:t>
            </a:r>
            <a:r>
              <a:rPr lang="en-GB" dirty="0" err="1" smtClean="0"/>
              <a:t>tîm</a:t>
            </a:r>
            <a:endParaRPr lang="en-GB" dirty="0" smtClean="0"/>
          </a:p>
          <a:p>
            <a:r>
              <a:rPr lang="en-GB" dirty="0" err="1" smtClean="0"/>
              <a:t>Teimlad</a:t>
            </a:r>
            <a:r>
              <a:rPr lang="en-GB" dirty="0" smtClean="0"/>
              <a:t> o </a:t>
            </a:r>
            <a:r>
              <a:rPr lang="en-GB" dirty="0" err="1" smtClean="0"/>
              <a:t>hunaniaeth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endParaRPr lang="en-GB" dirty="0" smtClean="0"/>
          </a:p>
          <a:p>
            <a:r>
              <a:rPr lang="en-GB" dirty="0" err="1" smtClean="0"/>
              <a:t>Arweinydd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Nifer</a:t>
            </a:r>
            <a:r>
              <a:rPr lang="en-GB" dirty="0" smtClean="0"/>
              <a:t> o </a:t>
            </a:r>
            <a:r>
              <a:rPr lang="en-GB" dirty="0" err="1" smtClean="0"/>
              <a:t>lefelau</a:t>
            </a:r>
            <a:r>
              <a:rPr lang="en-GB" dirty="0" smtClean="0"/>
              <a:t> o </a:t>
            </a:r>
            <a:r>
              <a:rPr lang="en-GB" dirty="0" err="1" smtClean="0"/>
              <a:t>weithio</a:t>
            </a:r>
            <a:endParaRPr lang="en-GB" dirty="0" smtClean="0"/>
          </a:p>
          <a:p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canolfan</a:t>
            </a:r>
            <a:endParaRPr lang="en-GB" dirty="0" smtClean="0"/>
          </a:p>
          <a:p>
            <a:r>
              <a:rPr lang="en-GB" dirty="0" err="1" smtClean="0"/>
              <a:t>Cyfarfodydd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 </a:t>
            </a:r>
            <a:r>
              <a:rPr lang="en-GB" dirty="0" err="1" smtClean="0"/>
              <a:t>cyson</a:t>
            </a:r>
            <a:endParaRPr lang="en-GB" dirty="0" smtClean="0"/>
          </a:p>
          <a:p>
            <a:r>
              <a:rPr lang="en-GB" dirty="0" smtClean="0"/>
              <a:t>Gellir </a:t>
            </a:r>
            <a:r>
              <a:rPr lang="en-GB" dirty="0" err="1"/>
              <a:t>cymhwyso</a:t>
            </a:r>
            <a:r>
              <a:rPr lang="en-GB" dirty="0"/>
              <a:t> CPG yn y model hwn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1925" y="2241984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i="1" dirty="0" smtClean="0"/>
              <a:t>Practitioners recruited in to team</a:t>
            </a:r>
          </a:p>
          <a:p>
            <a:r>
              <a:rPr lang="en-GB" i="1" dirty="0" smtClean="0"/>
              <a:t>Sense of team identity</a:t>
            </a:r>
          </a:p>
          <a:p>
            <a:r>
              <a:rPr lang="en-GB" i="1" dirty="0" smtClean="0"/>
              <a:t>Dedicated team leader</a:t>
            </a:r>
          </a:p>
          <a:p>
            <a:r>
              <a:rPr lang="en-GB" i="1" dirty="0" smtClean="0"/>
              <a:t>Range of levels of working</a:t>
            </a:r>
          </a:p>
          <a:p>
            <a:r>
              <a:rPr lang="en-GB" i="1" dirty="0" smtClean="0"/>
              <a:t>Share a base </a:t>
            </a:r>
          </a:p>
          <a:p>
            <a:r>
              <a:rPr lang="en-GB" i="1" dirty="0" smtClean="0"/>
              <a:t>Regular team meetings</a:t>
            </a:r>
          </a:p>
          <a:p>
            <a:r>
              <a:rPr lang="en-GB" i="1" dirty="0"/>
              <a:t>PCP can be applied in this model</a:t>
            </a:r>
          </a:p>
          <a:p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7495"/>
            <a:ext cx="2133600" cy="145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31300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 err="1" smtClean="0"/>
              <a:t>T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îm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 smtClean="0"/>
              <a:t>Multi-agency team</a:t>
            </a:r>
            <a:br>
              <a:rPr lang="en-GB" sz="4400" dirty="0" smtClean="0"/>
            </a:br>
            <a:r>
              <a:rPr lang="en-GB" sz="4400" dirty="0" err="1" smtClean="0"/>
              <a:t>Lles</a:t>
            </a:r>
            <a:r>
              <a:rPr lang="en-GB" sz="4400" dirty="0" smtClean="0"/>
              <a:t> / Benefits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9473" y="2057400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err="1" smtClean="0"/>
              <a:t>Hunaniaeth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endParaRPr lang="en-GB" dirty="0" smtClean="0"/>
          </a:p>
          <a:p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a </a:t>
            </a:r>
            <a:r>
              <a:rPr lang="en-GB" dirty="0" err="1" smtClean="0"/>
              <a:t>gwybodaeth</a:t>
            </a:r>
            <a:endParaRPr lang="en-GB" dirty="0" smtClean="0"/>
          </a:p>
          <a:p>
            <a:r>
              <a:rPr lang="en-GB" dirty="0" err="1" smtClean="0"/>
              <a:t>Dylai</a:t>
            </a:r>
            <a:r>
              <a:rPr lang="en-GB" dirty="0" smtClean="0"/>
              <a:t> </a:t>
            </a:r>
            <a:r>
              <a:rPr lang="en-GB" dirty="0" err="1" smtClean="0"/>
              <a:t>cyfathrebu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syml</a:t>
            </a:r>
            <a:endParaRPr lang="en-GB" dirty="0" smtClean="0"/>
          </a:p>
          <a:p>
            <a:r>
              <a:rPr lang="en-GB" dirty="0" err="1" smtClean="0"/>
              <a:t>Hyfforddiant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hawdd</a:t>
            </a:r>
            <a:r>
              <a:rPr lang="en-GB" dirty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hwyluso</a:t>
            </a:r>
            <a:endParaRPr lang="en-GB" dirty="0" smtClean="0"/>
          </a:p>
          <a:p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ymyrraeth</a:t>
            </a:r>
            <a:r>
              <a:rPr lang="en-GB" dirty="0" smtClean="0"/>
              <a:t> </a:t>
            </a:r>
            <a:r>
              <a:rPr lang="en-GB" dirty="0" err="1" smtClean="0"/>
              <a:t>gynnar</a:t>
            </a:r>
            <a:r>
              <a:rPr lang="en-GB" dirty="0" smtClean="0"/>
              <a:t> ac </a:t>
            </a:r>
            <a:r>
              <a:rPr lang="en-GB" dirty="0" err="1" smtClean="0"/>
              <a:t>ataliol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0566" y="2082484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 smtClean="0"/>
              <a:t>A team identity</a:t>
            </a:r>
          </a:p>
          <a:p>
            <a:r>
              <a:rPr lang="en-GB" i="1" dirty="0" smtClean="0"/>
              <a:t>Sharing of skills and knowledge</a:t>
            </a:r>
          </a:p>
          <a:p>
            <a:r>
              <a:rPr lang="en-GB" i="1" dirty="0" smtClean="0"/>
              <a:t>Communication should be straightforward</a:t>
            </a:r>
          </a:p>
          <a:p>
            <a:r>
              <a:rPr lang="en-GB" i="1" dirty="0" smtClean="0"/>
              <a:t>Joint training easy to facilitate</a:t>
            </a:r>
          </a:p>
          <a:p>
            <a:r>
              <a:rPr lang="en-GB" i="1" dirty="0" smtClean="0"/>
              <a:t>Preventative and early intervention work</a:t>
            </a:r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60" y="267494"/>
            <a:ext cx="2459440" cy="13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04859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 err="1" smtClean="0"/>
              <a:t>T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îm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 smtClean="0"/>
              <a:t>Multi-agency team</a:t>
            </a:r>
            <a:br>
              <a:rPr lang="en-GB" sz="4400" dirty="0" smtClean="0"/>
            </a:br>
            <a:r>
              <a:rPr lang="en-GB" sz="4400" dirty="0" err="1" smtClean="0"/>
              <a:t>Heriau</a:t>
            </a:r>
            <a:r>
              <a:rPr lang="en-GB" sz="4400" dirty="0" smtClean="0"/>
              <a:t> / Challenges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2057400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Gall </a:t>
            </a:r>
            <a:r>
              <a:rPr lang="en-GB" dirty="0" err="1" smtClean="0"/>
              <a:t>penodi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heriol</a:t>
            </a:r>
            <a:endParaRPr lang="en-GB" dirty="0" smtClean="0"/>
          </a:p>
          <a:p>
            <a:r>
              <a:rPr lang="en-GB" dirty="0" err="1" smtClean="0"/>
              <a:t>Amser</a:t>
            </a:r>
            <a:r>
              <a:rPr lang="en-GB" dirty="0" smtClean="0"/>
              <a:t> ac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adeiladu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endParaRPr lang="en-GB" dirty="0" smtClean="0"/>
          </a:p>
          <a:p>
            <a:r>
              <a:rPr lang="en-GB" dirty="0" err="1" smtClean="0"/>
              <a:t>Gwahanol</a:t>
            </a:r>
            <a:r>
              <a:rPr lang="en-GB" dirty="0" smtClean="0"/>
              <a:t> </a:t>
            </a:r>
            <a:r>
              <a:rPr lang="en-GB" dirty="0" err="1" smtClean="0"/>
              <a:t>ganolfannau</a:t>
            </a:r>
            <a:r>
              <a:rPr lang="en-GB" dirty="0" smtClean="0"/>
              <a:t>- </a:t>
            </a:r>
            <a:r>
              <a:rPr lang="en-GB" dirty="0" err="1" smtClean="0"/>
              <a:t>heriau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weithio</a:t>
            </a:r>
            <a:r>
              <a:rPr lang="en-GB" dirty="0" smtClean="0"/>
              <a:t> a </a:t>
            </a:r>
            <a:r>
              <a:rPr lang="en-GB" dirty="0" err="1" smtClean="0"/>
              <a:t>chyfathrebu</a:t>
            </a:r>
            <a:endParaRPr lang="en-GB" dirty="0" smtClean="0"/>
          </a:p>
          <a:p>
            <a:r>
              <a:rPr lang="en-GB" dirty="0" err="1" smtClean="0"/>
              <a:t>Perthnasau</a:t>
            </a:r>
            <a:r>
              <a:rPr lang="en-GB" dirty="0" smtClean="0"/>
              <a:t> da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hanfodol</a:t>
            </a:r>
            <a:endParaRPr lang="en-GB" dirty="0" smtClean="0"/>
          </a:p>
          <a:p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/>
              <a:t>d</a:t>
            </a:r>
            <a:r>
              <a:rPr lang="en-GB" dirty="0" err="1" smtClean="0"/>
              <a:t>igon</a:t>
            </a:r>
            <a:r>
              <a:rPr lang="en-GB" dirty="0" smtClean="0"/>
              <a:t> o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cyfarfodydd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6246" y="2057400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en-GB" i="1" dirty="0" smtClean="0"/>
              <a:t>Recruitment can be challenging</a:t>
            </a:r>
          </a:p>
          <a:p>
            <a:r>
              <a:rPr lang="en-GB" i="1" dirty="0" smtClean="0"/>
              <a:t>Time and resources for team building </a:t>
            </a:r>
            <a:endParaRPr lang="cy-GB" i="1" dirty="0" smtClean="0"/>
          </a:p>
          <a:p>
            <a:r>
              <a:rPr lang="en-GB" i="1" dirty="0" smtClean="0"/>
              <a:t>Different bases- team working and communication challenges</a:t>
            </a:r>
          </a:p>
          <a:p>
            <a:r>
              <a:rPr lang="en-GB" i="1" dirty="0" smtClean="0"/>
              <a:t>Good relationships vital</a:t>
            </a:r>
          </a:p>
          <a:p>
            <a:r>
              <a:rPr lang="en-GB" i="1" dirty="0" smtClean="0"/>
              <a:t>Sufficient time for meetings required</a:t>
            </a:r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99" y="267495"/>
            <a:ext cx="2162601" cy="145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39374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Esiamplau</a:t>
            </a:r>
            <a:r>
              <a:rPr lang="en-GB" dirty="0" smtClean="0"/>
              <a:t> o </a:t>
            </a:r>
            <a:r>
              <a:rPr lang="en-GB" dirty="0" err="1" smtClean="0"/>
              <a:t>d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îmau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/>
              <a:t>Examples of </a:t>
            </a:r>
            <a:r>
              <a:rPr lang="en-GB" dirty="0"/>
              <a:t>m</a:t>
            </a:r>
            <a:r>
              <a:rPr lang="en-GB" dirty="0" smtClean="0"/>
              <a:t>ulti-agency teams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04218"/>
            <a:ext cx="4038600" cy="4525963"/>
          </a:xfrm>
        </p:spPr>
        <p:txBody>
          <a:bodyPr/>
          <a:lstStyle/>
          <a:p>
            <a:r>
              <a:rPr lang="en-GB" dirty="0" err="1" smtClean="0"/>
              <a:t>T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î</a:t>
            </a:r>
            <a:r>
              <a:rPr lang="en-GB" dirty="0" err="1" smtClean="0"/>
              <a:t>m</a:t>
            </a:r>
            <a:r>
              <a:rPr lang="en-GB" dirty="0" smtClean="0"/>
              <a:t> </a:t>
            </a:r>
            <a:r>
              <a:rPr lang="en-GB" dirty="0" err="1" smtClean="0"/>
              <a:t>Troseddau</a:t>
            </a:r>
            <a:r>
              <a:rPr lang="en-GB" dirty="0" smtClean="0"/>
              <a:t> </a:t>
            </a:r>
            <a:r>
              <a:rPr lang="en-GB" dirty="0" err="1" smtClean="0"/>
              <a:t>Ieuenctid</a:t>
            </a:r>
            <a:endParaRPr lang="en-GB" dirty="0" smtClean="0"/>
          </a:p>
          <a:p>
            <a:r>
              <a:rPr lang="en-GB" dirty="0" err="1" smtClean="0"/>
              <a:t>Dechrau’n</a:t>
            </a:r>
            <a:r>
              <a:rPr lang="en-GB" dirty="0" smtClean="0"/>
              <a:t> </a:t>
            </a:r>
            <a:r>
              <a:rPr lang="en-GB" dirty="0" err="1" smtClean="0"/>
              <a:t>Deg</a:t>
            </a:r>
            <a:endParaRPr lang="en-GB" dirty="0" smtClean="0"/>
          </a:p>
          <a:p>
            <a:r>
              <a:rPr lang="en-GB" dirty="0" smtClean="0"/>
              <a:t>Tim Plant </a:t>
            </a:r>
            <a:r>
              <a:rPr lang="en-GB" dirty="0" err="1" smtClean="0"/>
              <a:t>Anabl</a:t>
            </a:r>
            <a:endParaRPr lang="en-GB" dirty="0" smtClean="0"/>
          </a:p>
          <a:p>
            <a:r>
              <a:rPr lang="en-GB" dirty="0" err="1" smtClean="0"/>
              <a:t>Eraill</a:t>
            </a:r>
            <a:r>
              <a:rPr lang="en-GB" dirty="0" smtClean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2057400"/>
            <a:ext cx="4038600" cy="4525963"/>
          </a:xfrm>
        </p:spPr>
        <p:txBody>
          <a:bodyPr/>
          <a:lstStyle/>
          <a:p>
            <a:r>
              <a:rPr lang="en-GB" i="1" dirty="0" smtClean="0"/>
              <a:t>Youth Offending Team</a:t>
            </a:r>
          </a:p>
          <a:p>
            <a:r>
              <a:rPr lang="en-GB" i="1" dirty="0" smtClean="0"/>
              <a:t>Flying Start</a:t>
            </a:r>
          </a:p>
          <a:p>
            <a:r>
              <a:rPr lang="en-GB" i="1" dirty="0" smtClean="0"/>
              <a:t>Disabled Children’s Team</a:t>
            </a:r>
          </a:p>
          <a:p>
            <a:r>
              <a:rPr lang="en-GB" i="1" dirty="0" smtClean="0"/>
              <a:t>Others?</a:t>
            </a:r>
          </a:p>
          <a:p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4318488"/>
            <a:ext cx="1638677" cy="219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3188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/Task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Beth yw’r </a:t>
            </a:r>
            <a:r>
              <a:rPr lang="en-GB" dirty="0" err="1" smtClean="0"/>
              <a:t>ffactorau</a:t>
            </a:r>
            <a:r>
              <a:rPr lang="en-GB" dirty="0" smtClean="0"/>
              <a:t> </a:t>
            </a:r>
            <a:r>
              <a:rPr lang="en-GB" dirty="0" err="1" smtClean="0"/>
              <a:t>galluogol</a:t>
            </a:r>
            <a:r>
              <a:rPr lang="en-GB" dirty="0" smtClean="0"/>
              <a:t> sydd yn </a:t>
            </a:r>
            <a:r>
              <a:rPr lang="en-GB" dirty="0" err="1" smtClean="0"/>
              <a:t>annog</a:t>
            </a:r>
            <a:r>
              <a:rPr lang="en-GB" dirty="0" smtClean="0"/>
              <a:t> </a:t>
            </a:r>
            <a:r>
              <a:rPr lang="en-GB" dirty="0" err="1" smtClean="0"/>
              <a:t>unigolion</a:t>
            </a:r>
            <a:r>
              <a:rPr lang="en-GB" dirty="0" smtClean="0"/>
              <a:t> o </a:t>
            </a:r>
            <a:r>
              <a:rPr lang="en-GB" dirty="0" err="1" smtClean="0"/>
              <a:t>gefndiroedd</a:t>
            </a:r>
            <a:r>
              <a:rPr lang="en-GB" dirty="0" smtClean="0"/>
              <a:t> gwahanol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priodoleddau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arweinwyr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2057400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 smtClean="0"/>
              <a:t>What are the enabling factors that encourage individuals from diverse backgrounds to become an effective team?</a:t>
            </a:r>
          </a:p>
          <a:p>
            <a:r>
              <a:rPr lang="en-GB" i="1" dirty="0" smtClean="0"/>
              <a:t>What are the attributes that make effective team leaders?</a:t>
            </a:r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319310"/>
            <a:ext cx="1638677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3595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67494"/>
            <a:ext cx="8839200" cy="1399032"/>
          </a:xfrm>
        </p:spPr>
        <p:txBody>
          <a:bodyPr>
            <a:normAutofit fontScale="90000"/>
          </a:bodyPr>
          <a:lstStyle/>
          <a:p>
            <a:pPr algn="r"/>
            <a:r>
              <a:rPr lang="en-GB" sz="4400" dirty="0" err="1" smtClean="0"/>
              <a:t>Modelau</a:t>
            </a:r>
            <a:r>
              <a:rPr lang="en-GB" sz="4400" dirty="0" smtClean="0"/>
              <a:t> o </a:t>
            </a:r>
            <a:r>
              <a:rPr lang="en-GB" sz="4400" dirty="0" err="1" smtClean="0"/>
              <a:t>weithio</a:t>
            </a:r>
            <a:r>
              <a:rPr lang="en-GB" sz="4400" dirty="0" smtClean="0"/>
              <a:t> </a:t>
            </a:r>
            <a:r>
              <a:rPr lang="en-GB" sz="4400" dirty="0" err="1" smtClean="0"/>
              <a:t>amlasiantaethol</a:t>
            </a:r>
            <a:r>
              <a:rPr lang="en-GB" sz="4400" dirty="0" smtClean="0"/>
              <a:t>: 3</a:t>
            </a:r>
            <a:br>
              <a:rPr lang="en-GB" sz="4400" dirty="0" smtClean="0"/>
            </a:br>
            <a:r>
              <a:rPr lang="en-GB" sz="4400" dirty="0" smtClean="0"/>
              <a:t>Models </a:t>
            </a:r>
            <a:r>
              <a:rPr lang="en-GB" sz="4400" dirty="0"/>
              <a:t>of multi-agency work: </a:t>
            </a:r>
            <a:r>
              <a:rPr lang="en-GB" sz="4400" dirty="0" smtClean="0"/>
              <a:t>3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438400"/>
            <a:ext cx="4038600" cy="4525963"/>
          </a:xfrm>
        </p:spPr>
        <p:txBody>
          <a:bodyPr/>
          <a:lstStyle/>
          <a:p>
            <a:r>
              <a:rPr lang="en-GB" dirty="0" err="1" smtClean="0"/>
              <a:t>Gwasanaeth</a:t>
            </a:r>
            <a:r>
              <a:rPr lang="en-GB" dirty="0" smtClean="0"/>
              <a:t> </a:t>
            </a:r>
            <a:r>
              <a:rPr lang="en-GB" dirty="0" err="1" smtClean="0"/>
              <a:t>integredig</a:t>
            </a:r>
            <a:endParaRPr lang="en-GB" dirty="0" smtClean="0"/>
          </a:p>
          <a:p>
            <a:r>
              <a:rPr lang="en-GB" dirty="0" err="1" smtClean="0"/>
              <a:t>Nodweddion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Lles</a:t>
            </a:r>
            <a:r>
              <a:rPr lang="en-GB" dirty="0" smtClean="0"/>
              <a:t> a </a:t>
            </a:r>
            <a:r>
              <a:rPr lang="en-GB" dirty="0" err="1" smtClean="0"/>
              <a:t>chyfleoedd</a:t>
            </a:r>
            <a:endParaRPr lang="en-GB" dirty="0" smtClean="0"/>
          </a:p>
          <a:p>
            <a:r>
              <a:rPr lang="en-GB" dirty="0" err="1" smtClean="0"/>
              <a:t>Heriau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401075"/>
            <a:ext cx="4038600" cy="4525963"/>
          </a:xfrm>
        </p:spPr>
        <p:txBody>
          <a:bodyPr/>
          <a:lstStyle/>
          <a:p>
            <a:r>
              <a:rPr lang="en-GB" i="1" dirty="0" smtClean="0"/>
              <a:t>Integrated service</a:t>
            </a:r>
          </a:p>
          <a:p>
            <a:r>
              <a:rPr lang="en-GB" i="1" dirty="0" smtClean="0"/>
              <a:t>Characteristics</a:t>
            </a:r>
          </a:p>
          <a:p>
            <a:r>
              <a:rPr lang="en-GB" i="1" dirty="0" smtClean="0"/>
              <a:t>Benefits and opportunities</a:t>
            </a:r>
          </a:p>
          <a:p>
            <a:r>
              <a:rPr lang="en-GB" i="1" dirty="0" smtClean="0"/>
              <a:t>Challenges</a:t>
            </a:r>
          </a:p>
          <a:p>
            <a:endParaRPr lang="cy-GB" i="1" dirty="0"/>
          </a:p>
        </p:txBody>
      </p:sp>
      <p:pic>
        <p:nvPicPr>
          <p:cNvPr id="5123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0490" y="4343400"/>
            <a:ext cx="1797710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98803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 smtClean="0"/>
              <a:t>Gwasanaeth</a:t>
            </a:r>
            <a:r>
              <a:rPr lang="en-GB" sz="4000" dirty="0" smtClean="0"/>
              <a:t> </a:t>
            </a:r>
            <a:r>
              <a:rPr lang="en-GB" sz="4000" dirty="0" err="1" smtClean="0"/>
              <a:t>Integredig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Integrated Service</a:t>
            </a:r>
            <a:br>
              <a:rPr lang="en-GB" sz="4000" dirty="0" smtClean="0"/>
            </a:br>
            <a:r>
              <a:rPr lang="en-GB" sz="4000" dirty="0" err="1" smtClean="0"/>
              <a:t>Nodweddion</a:t>
            </a:r>
            <a:r>
              <a:rPr lang="en-GB" sz="4000" dirty="0" smtClean="0"/>
              <a:t> / Features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981200"/>
            <a:ext cx="4038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 smtClean="0"/>
              <a:t>Canolfan</a:t>
            </a:r>
            <a:r>
              <a:rPr lang="en-GB" dirty="0" smtClean="0"/>
              <a:t> </a:t>
            </a:r>
            <a:r>
              <a:rPr lang="en-GB" dirty="0"/>
              <a:t>i</a:t>
            </a:r>
            <a:r>
              <a:rPr lang="en-GB" dirty="0" smtClean="0"/>
              <a:t>’r </a:t>
            </a:r>
            <a:r>
              <a:rPr lang="en-GB" dirty="0" err="1" smtClean="0"/>
              <a:t>gymuned</a:t>
            </a:r>
            <a:endParaRPr lang="en-GB" dirty="0" smtClean="0"/>
          </a:p>
          <a:p>
            <a:r>
              <a:rPr lang="en-GB" dirty="0" err="1" smtClean="0"/>
              <a:t>Ystod</a:t>
            </a:r>
            <a:r>
              <a:rPr lang="en-GB" dirty="0" smtClean="0"/>
              <a:t> o </a:t>
            </a:r>
            <a:r>
              <a:rPr lang="en-GB" dirty="0" err="1" smtClean="0"/>
              <a:t>wasanaethau</a:t>
            </a:r>
            <a:endParaRPr lang="en-GB" dirty="0" smtClean="0"/>
          </a:p>
          <a:p>
            <a:r>
              <a:rPr lang="en-GB" dirty="0" err="1" smtClean="0"/>
              <a:t>Yr</a:t>
            </a:r>
            <a:r>
              <a:rPr lang="en-GB" dirty="0" smtClean="0"/>
              <a:t> un </a:t>
            </a:r>
            <a:r>
              <a:rPr lang="en-GB" dirty="0" err="1" smtClean="0"/>
              <a:t>lleoliad</a:t>
            </a:r>
            <a:r>
              <a:rPr lang="en-GB" dirty="0" smtClean="0"/>
              <a:t>, </a:t>
            </a:r>
            <a:r>
              <a:rPr lang="en-GB" dirty="0" err="1" smtClean="0"/>
              <a:t>athroniaeth</a:t>
            </a:r>
            <a:r>
              <a:rPr lang="en-GB" dirty="0" smtClean="0"/>
              <a:t>, </a:t>
            </a:r>
            <a:r>
              <a:rPr lang="en-GB" dirty="0" err="1" smtClean="0"/>
              <a:t>gweledigaeth</a:t>
            </a:r>
            <a:r>
              <a:rPr lang="en-GB" dirty="0" smtClean="0"/>
              <a:t> ac </a:t>
            </a:r>
            <a:r>
              <a:rPr lang="en-GB" dirty="0" err="1" smtClean="0"/>
              <a:t>egwyddorion</a:t>
            </a:r>
            <a:endParaRPr lang="en-GB" dirty="0" smtClean="0"/>
          </a:p>
          <a:p>
            <a:r>
              <a:rPr lang="en-GB" dirty="0" err="1" smtClean="0"/>
              <a:t>Canolfan</a:t>
            </a:r>
            <a:r>
              <a:rPr lang="en-GB" dirty="0"/>
              <a:t> </a:t>
            </a:r>
            <a:r>
              <a:rPr lang="en-GB" dirty="0" err="1" smtClean="0"/>
              <a:t>ganolog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wasanaethau</a:t>
            </a:r>
            <a:endParaRPr lang="en-GB" dirty="0" smtClean="0"/>
          </a:p>
          <a:p>
            <a:r>
              <a:rPr lang="en-GB" dirty="0" smtClean="0"/>
              <a:t>Fel arfer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safle</a:t>
            </a:r>
            <a:r>
              <a:rPr lang="en-GB" dirty="0" smtClean="0"/>
              <a:t> ysgol/ lleoliad </a:t>
            </a:r>
            <a:r>
              <a:rPr lang="en-GB" dirty="0" err="1" smtClean="0"/>
              <a:t>blynyddoedd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endParaRPr lang="en-GB" dirty="0" smtClean="0"/>
          </a:p>
          <a:p>
            <a:r>
              <a:rPr lang="en-GB" dirty="0" smtClean="0"/>
              <a:t>Staff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dull </a:t>
            </a:r>
            <a:r>
              <a:rPr lang="en-GB" dirty="0" err="1" smtClean="0"/>
              <a:t>cydlynus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</a:t>
            </a:r>
          </a:p>
          <a:p>
            <a:pPr lvl="1"/>
            <a:r>
              <a:rPr lang="en-GB" dirty="0" err="1" smtClean="0"/>
              <a:t>Gofal</a:t>
            </a:r>
            <a:r>
              <a:rPr lang="en-GB" dirty="0" smtClean="0"/>
              <a:t> plant</a:t>
            </a:r>
          </a:p>
          <a:p>
            <a:pPr lvl="1"/>
            <a:r>
              <a:rPr lang="en-GB" dirty="0" err="1" smtClean="0"/>
              <a:t>Cyngor</a:t>
            </a:r>
            <a:r>
              <a:rPr lang="en-GB" dirty="0" smtClean="0"/>
              <a:t> ac </a:t>
            </a:r>
            <a:r>
              <a:rPr lang="en-GB" dirty="0" err="1" smtClean="0"/>
              <a:t>arweiniad</a:t>
            </a:r>
            <a:r>
              <a:rPr lang="en-GB" dirty="0" smtClean="0"/>
              <a:t> </a:t>
            </a:r>
            <a:r>
              <a:rPr lang="en-GB" dirty="0" err="1" smtClean="0"/>
              <a:t>arbenigol</a:t>
            </a:r>
            <a:endParaRPr lang="en-GB" dirty="0" smtClean="0"/>
          </a:p>
          <a:p>
            <a:pPr lvl="1"/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ymestyn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endParaRPr lang="en-GB" dirty="0" smtClean="0"/>
          </a:p>
          <a:p>
            <a:r>
              <a:rPr lang="en-GB" dirty="0" smtClean="0"/>
              <a:t>Gellir </a:t>
            </a:r>
            <a:r>
              <a:rPr lang="en-GB" dirty="0" err="1"/>
              <a:t>cymhwyso</a:t>
            </a:r>
            <a:r>
              <a:rPr lang="en-GB" dirty="0"/>
              <a:t> CPG yn y model hwn</a:t>
            </a:r>
          </a:p>
          <a:p>
            <a:endParaRPr lang="en-GB" dirty="0" smtClean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0566" y="1981200"/>
            <a:ext cx="4038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i="1" dirty="0" smtClean="0"/>
              <a:t>A hub for a community</a:t>
            </a:r>
            <a:endParaRPr lang="cy-GB" i="1" dirty="0" smtClean="0"/>
          </a:p>
          <a:p>
            <a:r>
              <a:rPr lang="en-GB" i="1" dirty="0" smtClean="0"/>
              <a:t>A range of services</a:t>
            </a:r>
          </a:p>
          <a:p>
            <a:r>
              <a:rPr lang="en-GB" i="1" dirty="0" smtClean="0"/>
              <a:t>A common location, philosophy, vision and principles</a:t>
            </a:r>
          </a:p>
          <a:p>
            <a:r>
              <a:rPr lang="en-GB" i="1" dirty="0" smtClean="0"/>
              <a:t>Service hub</a:t>
            </a:r>
          </a:p>
          <a:p>
            <a:r>
              <a:rPr lang="en-GB" i="1" dirty="0" smtClean="0"/>
              <a:t>Usually delivered from a school / early years setting</a:t>
            </a:r>
          </a:p>
          <a:p>
            <a:r>
              <a:rPr lang="en-GB" i="1" dirty="0" smtClean="0"/>
              <a:t>Staff work in a co-ordinated way</a:t>
            </a:r>
            <a:r>
              <a:rPr lang="en-GB" i="1" dirty="0"/>
              <a:t> </a:t>
            </a:r>
            <a:r>
              <a:rPr lang="en-GB" i="1" dirty="0" smtClean="0"/>
              <a:t>e.g.</a:t>
            </a:r>
          </a:p>
          <a:p>
            <a:pPr lvl="1"/>
            <a:r>
              <a:rPr lang="en-GB" i="1" dirty="0" smtClean="0"/>
              <a:t>Child care</a:t>
            </a:r>
          </a:p>
          <a:p>
            <a:pPr lvl="1"/>
            <a:r>
              <a:rPr lang="en-GB" i="1" dirty="0" smtClean="0"/>
              <a:t>Specialist advice &amp; guidance</a:t>
            </a:r>
          </a:p>
          <a:p>
            <a:pPr lvl="1"/>
            <a:r>
              <a:rPr lang="en-GB" i="1" dirty="0" smtClean="0"/>
              <a:t>Outreach support </a:t>
            </a:r>
          </a:p>
          <a:p>
            <a:r>
              <a:rPr lang="en-GB" i="1" dirty="0"/>
              <a:t>PCP can be applied in this model</a:t>
            </a:r>
            <a:endParaRPr lang="cy-GB" i="1" dirty="0"/>
          </a:p>
          <a:p>
            <a:endParaRPr lang="en-GB" i="1" dirty="0" smtClean="0"/>
          </a:p>
        </p:txBody>
      </p:sp>
      <p:pic>
        <p:nvPicPr>
          <p:cNvPr id="5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70" y="395510"/>
            <a:ext cx="179771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0072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 smtClean="0"/>
              <a:t>Gwasanaeth</a:t>
            </a:r>
            <a:r>
              <a:rPr lang="en-GB" sz="4000" dirty="0" smtClean="0"/>
              <a:t> </a:t>
            </a:r>
            <a:r>
              <a:rPr lang="en-GB" sz="4000" dirty="0" err="1" smtClean="0"/>
              <a:t>Integredig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Integrated Service</a:t>
            </a:r>
            <a:br>
              <a:rPr lang="en-GB" sz="4000" dirty="0" smtClean="0"/>
            </a:br>
            <a:r>
              <a:rPr lang="en-GB" sz="4000" dirty="0" err="1" smtClean="0"/>
              <a:t>Lles</a:t>
            </a:r>
            <a:r>
              <a:rPr lang="en-GB" sz="4000" dirty="0" smtClean="0"/>
              <a:t> / Benefits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03860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Gallu </a:t>
            </a:r>
            <a:r>
              <a:rPr lang="en-GB" dirty="0" err="1" smtClean="0"/>
              <a:t>delio</a:t>
            </a:r>
            <a:r>
              <a:rPr lang="en-GB" dirty="0" smtClean="0"/>
              <a:t> gyda </a:t>
            </a:r>
            <a:r>
              <a:rPr lang="en-GB" dirty="0" err="1" smtClean="0"/>
              <a:t>materion</a:t>
            </a:r>
            <a:r>
              <a:rPr lang="en-GB" dirty="0" smtClean="0"/>
              <a:t> eang</a:t>
            </a:r>
          </a:p>
          <a:p>
            <a:r>
              <a:rPr lang="en-GB" dirty="0" smtClean="0"/>
              <a:t>Dim stigma,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bawb</a:t>
            </a:r>
            <a:endParaRPr lang="en-GB" dirty="0" smtClean="0"/>
          </a:p>
          <a:p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addysgol</a:t>
            </a:r>
            <a:endParaRPr lang="en-GB" dirty="0" smtClean="0"/>
          </a:p>
          <a:p>
            <a:r>
              <a:rPr lang="en-GB" dirty="0" err="1" smtClean="0"/>
              <a:t>Cyd-weithio</a:t>
            </a:r>
            <a:endParaRPr lang="en-GB" dirty="0" smtClean="0"/>
          </a:p>
          <a:p>
            <a:r>
              <a:rPr lang="en-GB" dirty="0" err="1" smtClean="0"/>
              <a:t>Hyfforddiant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cyd</a:t>
            </a:r>
            <a:endParaRPr lang="en-GB" dirty="0" smtClean="0"/>
          </a:p>
          <a:p>
            <a:r>
              <a:rPr lang="en-GB" dirty="0" err="1" smtClean="0"/>
              <a:t>Gwell</a:t>
            </a:r>
            <a:r>
              <a:rPr lang="en-GB" dirty="0" smtClean="0"/>
              <a:t> </a:t>
            </a:r>
            <a:r>
              <a:rPr lang="en-GB" dirty="0" err="1" smtClean="0"/>
              <a:t>gyfathrebu</a:t>
            </a:r>
            <a:endParaRPr lang="en-GB" dirty="0" smtClean="0"/>
          </a:p>
          <a:p>
            <a:r>
              <a:rPr lang="en-GB" dirty="0" err="1" smtClean="0"/>
              <a:t>Cyswllt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asiantaeth</a:t>
            </a:r>
            <a:r>
              <a:rPr lang="en-GB" dirty="0" smtClean="0"/>
              <a:t> </a:t>
            </a:r>
            <a:r>
              <a:rPr lang="en-GB" dirty="0" err="1" smtClean="0"/>
              <a:t>adre</a:t>
            </a:r>
            <a:endParaRPr lang="en-GB" dirty="0" smtClean="0"/>
          </a:p>
          <a:p>
            <a:r>
              <a:rPr lang="en-GB" dirty="0" smtClean="0"/>
              <a:t>Hyfforddiant a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oddi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asiantaeth</a:t>
            </a:r>
            <a:r>
              <a:rPr lang="en-GB" dirty="0" smtClean="0"/>
              <a:t> </a:t>
            </a:r>
            <a:r>
              <a:rPr lang="en-GB" dirty="0" err="1" smtClean="0"/>
              <a:t>cartref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403860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i="1" dirty="0" smtClean="0"/>
              <a:t>Address a full range of issues</a:t>
            </a:r>
          </a:p>
          <a:p>
            <a:r>
              <a:rPr lang="en-GB" i="1" dirty="0" smtClean="0"/>
              <a:t>Non stigmatizing, universal</a:t>
            </a:r>
          </a:p>
          <a:p>
            <a:r>
              <a:rPr lang="en-GB" i="1" dirty="0" smtClean="0"/>
              <a:t>Knock on benefits for education</a:t>
            </a:r>
          </a:p>
          <a:p>
            <a:r>
              <a:rPr lang="en-GB" i="1" dirty="0" smtClean="0"/>
              <a:t>Co-working </a:t>
            </a:r>
          </a:p>
          <a:p>
            <a:r>
              <a:rPr lang="en-GB" i="1" dirty="0" smtClean="0"/>
              <a:t>Joint training</a:t>
            </a:r>
          </a:p>
          <a:p>
            <a:r>
              <a:rPr lang="en-GB" i="1" dirty="0" smtClean="0"/>
              <a:t>Enhanced communication</a:t>
            </a:r>
          </a:p>
          <a:p>
            <a:r>
              <a:rPr lang="en-GB" i="1" dirty="0" smtClean="0"/>
              <a:t>Linked to home agency</a:t>
            </a:r>
          </a:p>
          <a:p>
            <a:r>
              <a:rPr lang="en-GB" i="1" dirty="0" smtClean="0"/>
              <a:t>Training and development from home agency</a:t>
            </a:r>
          </a:p>
        </p:txBody>
      </p:sp>
      <p:pic>
        <p:nvPicPr>
          <p:cNvPr id="6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57" y="566807"/>
            <a:ext cx="1797710" cy="1004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87577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 smtClean="0"/>
              <a:t>Gwasanaeth</a:t>
            </a:r>
            <a:r>
              <a:rPr lang="en-GB" sz="4000" dirty="0" smtClean="0"/>
              <a:t> </a:t>
            </a:r>
            <a:r>
              <a:rPr lang="en-GB" sz="4000" dirty="0" err="1" smtClean="0"/>
              <a:t>Integredig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Integrated Service</a:t>
            </a:r>
            <a:br>
              <a:rPr lang="en-GB" sz="4000" dirty="0" smtClean="0"/>
            </a:br>
            <a:r>
              <a:rPr lang="en-GB" sz="4000" dirty="0" err="1" smtClean="0"/>
              <a:t>Heriau</a:t>
            </a:r>
            <a:r>
              <a:rPr lang="en-GB" sz="4000" dirty="0" smtClean="0"/>
              <a:t> / Challenges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Meddwl newydd </a:t>
            </a:r>
            <a:r>
              <a:rPr lang="en-GB" dirty="0" err="1" smtClean="0"/>
              <a:t>ynglyn</a:t>
            </a:r>
            <a:r>
              <a:rPr lang="en-GB" dirty="0" smtClean="0"/>
              <a:t> </a:t>
            </a:r>
            <a:r>
              <a:rPr lang="en-GB" dirty="0" err="1" smtClean="0"/>
              <a:t>â’r</a:t>
            </a:r>
            <a:r>
              <a:rPr lang="en-GB" dirty="0" smtClean="0"/>
              <a:t> </a:t>
            </a:r>
            <a:r>
              <a:rPr lang="en-GB" dirty="0" err="1" smtClean="0"/>
              <a:t>cysyniad</a:t>
            </a:r>
            <a:r>
              <a:rPr lang="en-GB" dirty="0" smtClean="0"/>
              <a:t> o ysgol neu leoliad </a:t>
            </a:r>
            <a:r>
              <a:rPr lang="en-GB" dirty="0" err="1" smtClean="0"/>
              <a:t>blynyddoedd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r>
              <a:rPr lang="en-GB" dirty="0" smtClean="0"/>
              <a:t> – gall hyn fod yn </a:t>
            </a:r>
            <a:r>
              <a:rPr lang="en-GB" dirty="0" err="1" smtClean="0"/>
              <a:t>anodd</a:t>
            </a:r>
            <a:endParaRPr lang="en-GB" dirty="0" smtClean="0"/>
          </a:p>
          <a:p>
            <a:r>
              <a:rPr lang="en-GB" dirty="0" smtClean="0"/>
              <a:t>Sut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ddod</a:t>
            </a:r>
            <a:r>
              <a:rPr lang="en-GB" dirty="0" smtClean="0"/>
              <a:t> â </a:t>
            </a:r>
            <a:r>
              <a:rPr lang="en-GB" dirty="0" err="1" smtClean="0"/>
              <a:t>phartneriaid</a:t>
            </a:r>
            <a:r>
              <a:rPr lang="en-GB" dirty="0" smtClean="0"/>
              <a:t> a’r </a:t>
            </a:r>
            <a:r>
              <a:rPr lang="en-GB" dirty="0" err="1" smtClean="0"/>
              <a:t>gymuned</a:t>
            </a:r>
            <a:r>
              <a:rPr lang="en-GB" dirty="0" smtClean="0"/>
              <a:t> ysgol </a:t>
            </a:r>
            <a:r>
              <a:rPr lang="en-GB" dirty="0" err="1" smtClean="0"/>
              <a:t>gyfan</a:t>
            </a:r>
            <a:r>
              <a:rPr lang="en-GB" dirty="0" smtClean="0"/>
              <a:t> at ei gilydd</a:t>
            </a:r>
          </a:p>
          <a:p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/>
              <a:t>p</a:t>
            </a:r>
            <a:r>
              <a:rPr lang="en-GB" dirty="0" err="1" smtClean="0"/>
              <a:t>wrpas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cyd</a:t>
            </a:r>
            <a:endParaRPr lang="en-GB" dirty="0" smtClean="0"/>
          </a:p>
          <a:p>
            <a:r>
              <a:rPr lang="en-GB" dirty="0" err="1" smtClean="0"/>
              <a:t>Rheoli’r</a:t>
            </a:r>
            <a:r>
              <a:rPr lang="en-GB" dirty="0" smtClean="0"/>
              <a:t> </a:t>
            </a:r>
            <a:r>
              <a:rPr lang="en-GB" dirty="0" err="1" smtClean="0"/>
              <a:t>gwahaniaethau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</a:t>
            </a:r>
            <a:r>
              <a:rPr lang="en-GB" dirty="0" err="1" smtClean="0"/>
              <a:t>cyflog</a:t>
            </a:r>
            <a:r>
              <a:rPr lang="en-GB" dirty="0" smtClean="0"/>
              <a:t> ac </a:t>
            </a:r>
            <a:r>
              <a:rPr lang="en-GB" dirty="0" err="1" smtClean="0"/>
              <a:t>amodau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Fresh thinking around the concept of the school or early years setting- this can be difficult</a:t>
            </a:r>
          </a:p>
          <a:p>
            <a:r>
              <a:rPr lang="en-GB" i="1" dirty="0" smtClean="0"/>
              <a:t>How to bring partners and whole school community together</a:t>
            </a:r>
          </a:p>
          <a:p>
            <a:r>
              <a:rPr lang="en-GB" i="1" dirty="0" smtClean="0"/>
              <a:t>Needs a joint sense of purpose</a:t>
            </a:r>
          </a:p>
          <a:p>
            <a:r>
              <a:rPr lang="en-GB" i="1" dirty="0" smtClean="0"/>
              <a:t>Managing differences in pay and conditions </a:t>
            </a:r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33610"/>
            <a:ext cx="179771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53615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Esiamplau</a:t>
            </a:r>
            <a:r>
              <a:rPr lang="en-GB" dirty="0" smtClean="0"/>
              <a:t> o </a:t>
            </a:r>
            <a:r>
              <a:rPr lang="en-GB" dirty="0" err="1" smtClean="0"/>
              <a:t>Wasanaethau</a:t>
            </a:r>
            <a:r>
              <a:rPr lang="en-GB" dirty="0" smtClean="0"/>
              <a:t> </a:t>
            </a:r>
            <a:r>
              <a:rPr lang="en-GB" dirty="0" err="1" smtClean="0"/>
              <a:t>Integredig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Examples of Integrated Services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951037"/>
            <a:ext cx="4038600" cy="4525963"/>
          </a:xfrm>
        </p:spPr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seiliedig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‘Every Child Matters’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Lloegr</a:t>
            </a:r>
            <a:endParaRPr lang="en-GB" dirty="0" smtClean="0"/>
          </a:p>
          <a:p>
            <a:r>
              <a:rPr lang="en-GB" dirty="0" err="1" smtClean="0"/>
              <a:t>Canolfannau</a:t>
            </a:r>
            <a:r>
              <a:rPr lang="en-GB" dirty="0" smtClean="0"/>
              <a:t> Plant</a:t>
            </a:r>
          </a:p>
          <a:p>
            <a:r>
              <a:rPr lang="en-GB" dirty="0" err="1" smtClean="0"/>
              <a:t>Hefyd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Iwerddon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/>
              <a:t>Greater </a:t>
            </a:r>
            <a:r>
              <a:rPr lang="en-GB" dirty="0" err="1"/>
              <a:t>Shankill</a:t>
            </a:r>
            <a:r>
              <a:rPr lang="en-GB" dirty="0"/>
              <a:t> Integrated Services for Children and Young People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988427"/>
            <a:ext cx="4038600" cy="4525963"/>
          </a:xfrm>
        </p:spPr>
        <p:txBody>
          <a:bodyPr/>
          <a:lstStyle/>
          <a:p>
            <a:r>
              <a:rPr lang="en-GB" i="1" dirty="0" smtClean="0"/>
              <a:t>Based around the Every Child Matters agenda in England</a:t>
            </a:r>
          </a:p>
          <a:p>
            <a:r>
              <a:rPr lang="en-GB" i="1" dirty="0" smtClean="0"/>
              <a:t>Children’s Centres</a:t>
            </a:r>
          </a:p>
          <a:p>
            <a:r>
              <a:rPr lang="en-GB" i="1" dirty="0" smtClean="0"/>
              <a:t>Also in Ireland- e.g. Greater </a:t>
            </a:r>
            <a:r>
              <a:rPr lang="en-GB" i="1" dirty="0" err="1" smtClean="0"/>
              <a:t>Shankill</a:t>
            </a:r>
            <a:r>
              <a:rPr lang="en-GB" i="1" dirty="0" smtClean="0"/>
              <a:t> Integrated Services for Children and Young People</a:t>
            </a:r>
          </a:p>
          <a:p>
            <a:endParaRPr lang="en-GB" i="1" dirty="0" smtClean="0"/>
          </a:p>
        </p:txBody>
      </p:sp>
      <p:pic>
        <p:nvPicPr>
          <p:cNvPr id="5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6399" y="5447590"/>
            <a:ext cx="179771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50813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broses </a:t>
            </a:r>
            <a:r>
              <a:rPr lang="en-GB" dirty="0" err="1" smtClean="0"/>
              <a:t>sefydlu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 development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 smtClean="0"/>
              <a:t>sefydlu</a:t>
            </a:r>
            <a:r>
              <a:rPr lang="en-GB" dirty="0" smtClean="0"/>
              <a:t> </a:t>
            </a:r>
            <a:r>
              <a:rPr lang="en-GB" dirty="0" err="1"/>
              <a:t>cyfarfodydd</a:t>
            </a:r>
            <a:r>
              <a:rPr lang="en-GB" dirty="0"/>
              <a:t> /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llywio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strategol</a:t>
            </a:r>
            <a:r>
              <a:rPr lang="en-GB" dirty="0"/>
              <a:t>  </a:t>
            </a:r>
            <a:endParaRPr lang="en-GB" dirty="0" smtClean="0"/>
          </a:p>
          <a:p>
            <a:r>
              <a:rPr lang="en-GB" dirty="0" err="1" smtClean="0"/>
              <a:t>penodi</a:t>
            </a:r>
            <a:r>
              <a:rPr lang="en-GB" dirty="0" smtClean="0"/>
              <a:t> </a:t>
            </a:r>
            <a:r>
              <a:rPr lang="en-GB" dirty="0"/>
              <a:t>staff </a:t>
            </a:r>
            <a:r>
              <a:rPr lang="en-GB" dirty="0" err="1"/>
              <a:t>allweddol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cyflwyno</a:t>
            </a:r>
            <a:r>
              <a:rPr lang="en-GB" dirty="0" smtClean="0"/>
              <a:t> </a:t>
            </a:r>
            <a:r>
              <a:rPr lang="en-GB" dirty="0" err="1"/>
              <a:t>cais</a:t>
            </a:r>
            <a:r>
              <a:rPr lang="en-GB" dirty="0"/>
              <a:t> am </a:t>
            </a:r>
            <a:r>
              <a:rPr lang="en-GB" dirty="0" err="1" smtClean="0"/>
              <a:t>arian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 err="1"/>
              <a:t>ymgynghori</a:t>
            </a:r>
            <a:r>
              <a:rPr lang="en-GB" dirty="0"/>
              <a:t> â </a:t>
            </a:r>
            <a:r>
              <a:rPr lang="en-GB" dirty="0" err="1"/>
              <a:t>phartïon</a:t>
            </a:r>
            <a:r>
              <a:rPr lang="en-GB" dirty="0"/>
              <a:t> â </a:t>
            </a:r>
            <a:r>
              <a:rPr lang="en-GB" dirty="0" err="1"/>
              <a:t>diddordeb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addasu</a:t>
            </a:r>
            <a:r>
              <a:rPr lang="en-GB" dirty="0" smtClean="0"/>
              <a:t> </a:t>
            </a:r>
            <a:r>
              <a:rPr lang="en-GB" dirty="0"/>
              <a:t>/ </a:t>
            </a:r>
            <a:r>
              <a:rPr lang="en-GB" dirty="0" err="1"/>
              <a:t>datblygu'r</a:t>
            </a:r>
            <a:r>
              <a:rPr lang="en-GB" dirty="0"/>
              <a:t>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gyfredol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adleoli</a:t>
            </a:r>
            <a:r>
              <a:rPr lang="en-GB" dirty="0" smtClean="0"/>
              <a:t> </a:t>
            </a:r>
            <a:r>
              <a:rPr lang="en-GB" dirty="0" err="1"/>
              <a:t>asiantaethau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un </a:t>
            </a:r>
            <a:r>
              <a:rPr lang="en-GB" dirty="0" err="1" smtClean="0"/>
              <a:t>safle</a:t>
            </a:r>
            <a:endParaRPr lang="en-GB" dirty="0" smtClean="0"/>
          </a:p>
          <a:p>
            <a:r>
              <a:rPr lang="en-GB" dirty="0" err="1" smtClean="0"/>
              <a:t>sefydlu</a:t>
            </a:r>
            <a:r>
              <a:rPr lang="en-GB" dirty="0" smtClean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weithredol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archwilio</a:t>
            </a:r>
            <a:r>
              <a:rPr lang="en-GB" dirty="0" smtClean="0"/>
              <a:t> </a:t>
            </a:r>
            <a:r>
              <a:rPr lang="en-GB" dirty="0"/>
              <a:t>arfer da mewn man arall </a:t>
            </a:r>
            <a:endParaRPr lang="en-GB" dirty="0" smtClean="0"/>
          </a:p>
          <a:p>
            <a:r>
              <a:rPr lang="en-GB" dirty="0" smtClean="0"/>
              <a:t>datblygu polisi</a:t>
            </a:r>
          </a:p>
          <a:p>
            <a:endParaRPr lang="en-GB" dirty="0"/>
          </a:p>
          <a:p>
            <a:pPr marL="64008" indent="0">
              <a:buNone/>
            </a:pPr>
            <a:r>
              <a:rPr lang="en-GB" dirty="0" smtClean="0"/>
              <a:t>	        (Atkinson et al, 2002)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establishment of strategic-level meetings/steering </a:t>
            </a:r>
            <a:r>
              <a:rPr lang="en-GB" dirty="0" smtClean="0"/>
              <a:t>groups</a:t>
            </a:r>
          </a:p>
          <a:p>
            <a:r>
              <a:rPr lang="en-GB" dirty="0" smtClean="0"/>
              <a:t> </a:t>
            </a:r>
            <a:r>
              <a:rPr lang="en-GB" dirty="0"/>
              <a:t>appointment of key staff </a:t>
            </a:r>
          </a:p>
          <a:p>
            <a:r>
              <a:rPr lang="en-GB" dirty="0" smtClean="0"/>
              <a:t>submission </a:t>
            </a:r>
            <a:r>
              <a:rPr lang="en-GB" dirty="0"/>
              <a:t>of a bid for funding </a:t>
            </a:r>
          </a:p>
          <a:p>
            <a:r>
              <a:rPr lang="en-GB" dirty="0" smtClean="0"/>
              <a:t>consultation </a:t>
            </a:r>
            <a:r>
              <a:rPr lang="en-GB" dirty="0"/>
              <a:t>with interested parties </a:t>
            </a:r>
          </a:p>
          <a:p>
            <a:r>
              <a:rPr lang="en-GB" dirty="0" smtClean="0"/>
              <a:t>adjustment/development </a:t>
            </a:r>
            <a:r>
              <a:rPr lang="en-GB" dirty="0"/>
              <a:t>of current </a:t>
            </a:r>
            <a:r>
              <a:rPr lang="en-GB" dirty="0" smtClean="0"/>
              <a:t>provision</a:t>
            </a:r>
          </a:p>
          <a:p>
            <a:r>
              <a:rPr lang="en-GB" dirty="0" smtClean="0"/>
              <a:t>relocation </a:t>
            </a:r>
            <a:r>
              <a:rPr lang="en-GB" dirty="0"/>
              <a:t>of agencies on to one site </a:t>
            </a:r>
          </a:p>
          <a:p>
            <a:r>
              <a:rPr lang="en-GB" dirty="0" smtClean="0"/>
              <a:t>establishment </a:t>
            </a:r>
            <a:r>
              <a:rPr lang="en-GB" dirty="0"/>
              <a:t>of operational-level implementation groups </a:t>
            </a:r>
          </a:p>
          <a:p>
            <a:r>
              <a:rPr lang="en-GB" dirty="0" smtClean="0"/>
              <a:t>examination </a:t>
            </a:r>
            <a:r>
              <a:rPr lang="en-GB" dirty="0"/>
              <a:t>of good practice elsewhere </a:t>
            </a:r>
          </a:p>
          <a:p>
            <a:r>
              <a:rPr lang="en-GB" dirty="0" smtClean="0"/>
              <a:t>policy </a:t>
            </a:r>
            <a:r>
              <a:rPr lang="en-GB" dirty="0"/>
              <a:t>development </a:t>
            </a:r>
          </a:p>
          <a:p>
            <a:pPr marL="64008" indent="0">
              <a:buNone/>
            </a:pPr>
            <a:r>
              <a:rPr lang="en-GB" dirty="0" smtClean="0"/>
              <a:t>	          (Atkinson et al, 2002)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7517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/Task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2037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err="1" smtClean="0"/>
              <a:t>Astudiaeth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>:</a:t>
            </a:r>
          </a:p>
          <a:p>
            <a:r>
              <a:rPr lang="en-GB" dirty="0" smtClean="0"/>
              <a:t>Christa</a:t>
            </a:r>
          </a:p>
          <a:p>
            <a:r>
              <a:rPr lang="en-GB" dirty="0" err="1" smtClean="0"/>
              <a:t>Darllenwch</a:t>
            </a:r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</a:p>
          <a:p>
            <a:r>
              <a:rPr lang="en-GB" dirty="0" err="1" smtClean="0"/>
              <a:t>Adroddwch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endParaRPr lang="cy-GB" dirty="0"/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2330533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 smtClean="0"/>
              <a:t>Case study:</a:t>
            </a:r>
          </a:p>
          <a:p>
            <a:r>
              <a:rPr lang="en-GB" i="1" dirty="0" smtClean="0"/>
              <a:t>Christa</a:t>
            </a:r>
          </a:p>
          <a:p>
            <a:r>
              <a:rPr lang="en-GB" i="1" dirty="0" smtClean="0"/>
              <a:t>Read</a:t>
            </a:r>
            <a:endParaRPr lang="en-GB" i="1" dirty="0"/>
          </a:p>
          <a:p>
            <a:r>
              <a:rPr lang="en-GB" i="1" dirty="0"/>
              <a:t>Consider </a:t>
            </a:r>
          </a:p>
          <a:p>
            <a:r>
              <a:rPr lang="en-GB" i="1" dirty="0"/>
              <a:t>Feedback</a:t>
            </a:r>
          </a:p>
          <a:p>
            <a:endParaRPr lang="en-GB" i="1" dirty="0" smtClean="0"/>
          </a:p>
        </p:txBody>
      </p:sp>
      <p:pic>
        <p:nvPicPr>
          <p:cNvPr id="5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381000"/>
            <a:ext cx="2209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58679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269" y="533400"/>
            <a:ext cx="8763000" cy="1399032"/>
          </a:xfrm>
        </p:spPr>
        <p:txBody>
          <a:bodyPr>
            <a:normAutofit fontScale="90000"/>
          </a:bodyPr>
          <a:lstStyle/>
          <a:p>
            <a:pPr algn="r"/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3100" dirty="0" smtClean="0"/>
              <a:t>Reality: Educational </a:t>
            </a:r>
            <a:r>
              <a:rPr lang="en-GB" sz="3100" dirty="0"/>
              <a:t>Psychologists and </a:t>
            </a:r>
            <a:r>
              <a:rPr lang="en-GB" sz="3100" dirty="0" smtClean="0"/>
              <a:t>multiagency working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>Gaskell &amp; </a:t>
            </a:r>
            <a:r>
              <a:rPr lang="en-GB" sz="2400" dirty="0" err="1" smtClean="0"/>
              <a:t>Leadbetter</a:t>
            </a:r>
            <a:r>
              <a:rPr lang="en-GB" sz="2400" dirty="0" smtClean="0"/>
              <a:t>, 2009 </a:t>
            </a:r>
            <a:r>
              <a:rPr lang="en-GB" sz="2400" dirty="0"/>
              <a:t/>
            </a:r>
            <a:br>
              <a:rPr lang="en-GB" sz="2400" dirty="0"/>
            </a:br>
            <a:endParaRPr lang="cy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1169" y="2136959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err="1" smtClean="0"/>
              <a:t>Materion</a:t>
            </a:r>
            <a:r>
              <a:rPr lang="en-GB" dirty="0" smtClean="0"/>
              <a:t> o </a:t>
            </a:r>
            <a:r>
              <a:rPr lang="en-GB" dirty="0" err="1" smtClean="0"/>
              <a:t>hunaniaeth</a:t>
            </a:r>
            <a:r>
              <a:rPr lang="en-GB" dirty="0" smtClean="0"/>
              <a:t> </a:t>
            </a:r>
            <a:r>
              <a:rPr lang="en-GB" dirty="0" err="1" smtClean="0"/>
              <a:t>broffesiynol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hystyried</a:t>
            </a:r>
            <a:endParaRPr lang="en-GB" dirty="0" smtClean="0"/>
          </a:p>
          <a:p>
            <a:r>
              <a:rPr lang="en-GB" dirty="0" smtClean="0"/>
              <a:t>GAA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gwella</a:t>
            </a:r>
            <a:r>
              <a:rPr lang="en-GB" dirty="0" smtClean="0"/>
              <a:t> </a:t>
            </a:r>
            <a:r>
              <a:rPr lang="en-GB" dirty="0" err="1" smtClean="0"/>
              <a:t>teimladau</a:t>
            </a:r>
            <a:r>
              <a:rPr lang="en-GB" dirty="0" smtClean="0"/>
              <a:t> o </a:t>
            </a:r>
            <a:r>
              <a:rPr lang="en-GB" dirty="0" err="1" smtClean="0"/>
              <a:t>hunaniaeth</a:t>
            </a:r>
            <a:endParaRPr lang="en-GB" dirty="0" smtClean="0"/>
          </a:p>
          <a:p>
            <a:r>
              <a:rPr lang="en-GB" dirty="0" err="1" smtClean="0"/>
              <a:t>Eglurder</a:t>
            </a:r>
            <a:r>
              <a:rPr lang="en-GB" dirty="0" smtClean="0"/>
              <a:t> </a:t>
            </a:r>
            <a:r>
              <a:rPr lang="en-GB" dirty="0" err="1" smtClean="0"/>
              <a:t>ynglyn</a:t>
            </a:r>
            <a:r>
              <a:rPr lang="en-GB" dirty="0" smtClean="0"/>
              <a:t> â </a:t>
            </a:r>
            <a:r>
              <a:rPr lang="en-GB" dirty="0" err="1" smtClean="0"/>
              <a:t>rôl</a:t>
            </a:r>
            <a:r>
              <a:rPr lang="en-GB" dirty="0" smtClean="0"/>
              <a:t> a </a:t>
            </a:r>
            <a:r>
              <a:rPr lang="en-GB" dirty="0" err="1" smtClean="0"/>
              <a:t>datblygiad</a:t>
            </a:r>
            <a:r>
              <a:rPr lang="en-GB" dirty="0" smtClean="0"/>
              <a:t> sgiliau </a:t>
            </a:r>
            <a:r>
              <a:rPr lang="en-GB" dirty="0" err="1" smtClean="0"/>
              <a:t>personol</a:t>
            </a:r>
            <a:endParaRPr lang="en-GB" dirty="0" smtClean="0"/>
          </a:p>
          <a:p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gryfderau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914" y="2161032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 smtClean="0"/>
              <a:t>Issues of professional identity considered</a:t>
            </a:r>
          </a:p>
          <a:p>
            <a:r>
              <a:rPr lang="en-GB" i="1" dirty="0" smtClean="0"/>
              <a:t>MAW enhanced feelings of professional identity</a:t>
            </a:r>
          </a:p>
          <a:p>
            <a:r>
              <a:rPr lang="en-GB" i="1" dirty="0" smtClean="0"/>
              <a:t>Aided by clarification and development of own skills</a:t>
            </a:r>
          </a:p>
          <a:p>
            <a:r>
              <a:rPr lang="en-GB" i="1" dirty="0" smtClean="0"/>
              <a:t>Working to strengths</a:t>
            </a:r>
          </a:p>
          <a:p>
            <a:r>
              <a:rPr lang="en-GB" sz="1700" dirty="0" smtClean="0"/>
              <a:t>Gaskell &amp; </a:t>
            </a:r>
            <a:r>
              <a:rPr lang="en-GB" sz="1700" dirty="0" err="1" smtClean="0"/>
              <a:t>Leadbetter</a:t>
            </a:r>
            <a:r>
              <a:rPr lang="en-GB" sz="1700" dirty="0" smtClean="0"/>
              <a:t>, 2009</a:t>
            </a:r>
          </a:p>
        </p:txBody>
      </p:sp>
    </p:spTree>
    <p:extLst>
      <p:ext uri="{BB962C8B-B14F-4D97-AF65-F5344CB8AC3E}">
        <p14:creationId xmlns:p14="http://schemas.microsoft.com/office/powerpoint/2010/main" val="30631613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2400" dirty="0"/>
              <a:t>Reality : The development of solution focused </a:t>
            </a:r>
            <a:r>
              <a:rPr lang="en-GB" sz="2400" dirty="0" smtClean="0"/>
              <a:t>multi-agency </a:t>
            </a:r>
            <a:r>
              <a:rPr lang="en-GB" sz="2400" dirty="0"/>
              <a:t>meetings in a psychological service: Alexander &amp; Sked, 2010</a:t>
            </a:r>
            <a:br>
              <a:rPr lang="en-GB" sz="2400" dirty="0"/>
            </a:br>
            <a:endParaRPr lang="cy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524001"/>
            <a:ext cx="4267200" cy="5867400"/>
          </a:xfrm>
        </p:spPr>
        <p:txBody>
          <a:bodyPr>
            <a:noAutofit/>
          </a:bodyPr>
          <a:lstStyle/>
          <a:p>
            <a:r>
              <a:rPr lang="en-GB" sz="1600" dirty="0" err="1" smtClean="0">
                <a:cs typeface="Arial" panose="020B0604020202020204" pitchFamily="34" charset="0"/>
              </a:rPr>
              <a:t>Datblygwyd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strwythur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penodol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>
                <a:cs typeface="Arial" panose="020B0604020202020204" pitchFamily="34" charset="0"/>
              </a:rPr>
              <a:t>i</a:t>
            </a:r>
            <a:r>
              <a:rPr lang="en-GB" sz="1600" dirty="0" err="1" smtClean="0">
                <a:cs typeface="Arial" panose="020B0604020202020204" pitchFamily="34" charset="0"/>
              </a:rPr>
              <a:t>’r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cyfarfodydd</a:t>
            </a:r>
            <a:endParaRPr lang="en-GB" sz="1600" dirty="0" smtClean="0">
              <a:cs typeface="Arial" panose="020B0604020202020204" pitchFamily="34" charset="0"/>
            </a:endParaRPr>
          </a:p>
          <a:p>
            <a:r>
              <a:rPr lang="en-GB" sz="1600" dirty="0" smtClean="0">
                <a:cs typeface="Arial" panose="020B0604020202020204" pitchFamily="34" charset="0"/>
              </a:rPr>
              <a:t>Egwyddorion yn </a:t>
            </a:r>
            <a:r>
              <a:rPr lang="en-GB" sz="1600" dirty="0" err="1" smtClean="0">
                <a:cs typeface="Arial" panose="020B0604020202020204" pitchFamily="34" charset="0"/>
              </a:rPr>
              <a:t>ffocysu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ar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ddatrysiad</a:t>
            </a:r>
            <a:r>
              <a:rPr lang="en-GB" sz="1600" dirty="0" smtClean="0">
                <a:cs typeface="Arial" panose="020B0604020202020204" pitchFamily="34" charset="0"/>
              </a:rPr>
              <a:t> -</a:t>
            </a:r>
          </a:p>
          <a:p>
            <a:pPr lvl="1"/>
            <a:r>
              <a:rPr lang="en-GB" sz="1600" dirty="0" smtClean="0">
                <a:cs typeface="Arial" panose="020B0604020202020204" pitchFamily="34" charset="0"/>
              </a:rPr>
              <a:t>Does dim </a:t>
            </a:r>
            <a:r>
              <a:rPr lang="en-GB" sz="1600" dirty="0" err="1" smtClean="0">
                <a:cs typeface="Arial" panose="020B0604020202020204" pitchFamily="34" charset="0"/>
              </a:rPr>
              <a:t>angen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deall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gwraidd</a:t>
            </a:r>
            <a:r>
              <a:rPr lang="en-GB" sz="1600" dirty="0" smtClean="0">
                <a:cs typeface="Arial" panose="020B0604020202020204" pitchFamily="34" charset="0"/>
              </a:rPr>
              <a:t> y </a:t>
            </a:r>
            <a:r>
              <a:rPr lang="en-GB" sz="1600" dirty="0" err="1" smtClean="0">
                <a:cs typeface="Arial" panose="020B0604020202020204" pitchFamily="34" charset="0"/>
              </a:rPr>
              <a:t>broblem</a:t>
            </a:r>
            <a:endParaRPr lang="en-GB" sz="1600" dirty="0" smtClean="0">
              <a:cs typeface="Arial" panose="020B0604020202020204" pitchFamily="34" charset="0"/>
            </a:endParaRPr>
          </a:p>
          <a:p>
            <a:pPr lvl="1"/>
            <a:r>
              <a:rPr lang="en-GB" sz="1600" dirty="0" smtClean="0">
                <a:cs typeface="Arial" panose="020B0604020202020204" pitchFamily="34" charset="0"/>
              </a:rPr>
              <a:t>Mae </a:t>
            </a:r>
            <a:r>
              <a:rPr lang="en-GB" sz="1600" dirty="0" err="1" smtClean="0">
                <a:cs typeface="Arial" panose="020B0604020202020204" pitchFamily="34" charset="0"/>
              </a:rPr>
              <a:t>goliau</a:t>
            </a:r>
            <a:r>
              <a:rPr lang="en-GB" sz="1600" dirty="0" smtClean="0">
                <a:cs typeface="Arial" panose="020B0604020202020204" pitchFamily="34" charset="0"/>
              </a:rPr>
              <a:t> yn </a:t>
            </a:r>
            <a:r>
              <a:rPr lang="en-GB" sz="1600" dirty="0" err="1" smtClean="0">
                <a:cs typeface="Arial" panose="020B0604020202020204" pitchFamily="34" charset="0"/>
              </a:rPr>
              <a:t>ganolog</a:t>
            </a:r>
            <a:endParaRPr lang="en-GB" sz="1600" dirty="0" smtClean="0">
              <a:cs typeface="Arial" panose="020B0604020202020204" pitchFamily="34" charset="0"/>
            </a:endParaRPr>
          </a:p>
          <a:p>
            <a:pPr lvl="1"/>
            <a:r>
              <a:rPr lang="en-GB" sz="1600" dirty="0" smtClean="0">
                <a:cs typeface="Arial" panose="020B0604020202020204" pitchFamily="34" charset="0"/>
              </a:rPr>
              <a:t>Dim bod yn rhan, dim </a:t>
            </a:r>
            <a:r>
              <a:rPr lang="en-GB" sz="1600" dirty="0" err="1" smtClean="0">
                <a:cs typeface="Arial" panose="020B0604020202020204" pitchFamily="34" charset="0"/>
              </a:rPr>
              <a:t>newid</a:t>
            </a:r>
            <a:endParaRPr lang="en-GB" sz="1600" dirty="0" smtClean="0">
              <a:cs typeface="Arial" panose="020B0604020202020204" pitchFamily="34" charset="0"/>
            </a:endParaRPr>
          </a:p>
          <a:p>
            <a:pPr lvl="1"/>
            <a:r>
              <a:rPr lang="en-GB" sz="1600" dirty="0" err="1" smtClean="0">
                <a:cs typeface="Arial" panose="020B0604020202020204" pitchFamily="34" charset="0"/>
              </a:rPr>
              <a:t>Nodir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amser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gorffen</a:t>
            </a:r>
            <a:r>
              <a:rPr lang="en-GB" sz="1600" dirty="0" smtClean="0">
                <a:cs typeface="Arial" panose="020B0604020202020204" pitchFamily="34" charset="0"/>
              </a:rPr>
              <a:t> y </a:t>
            </a:r>
            <a:r>
              <a:rPr lang="en-GB" sz="1600" dirty="0" err="1" smtClean="0">
                <a:cs typeface="Arial" panose="020B0604020202020204" pitchFamily="34" charset="0"/>
              </a:rPr>
              <a:t>cyfarfod</a:t>
            </a:r>
            <a:endParaRPr lang="en-GB" sz="1600" dirty="0" smtClean="0">
              <a:cs typeface="Arial" panose="020B0604020202020204" pitchFamily="34" charset="0"/>
            </a:endParaRPr>
          </a:p>
          <a:p>
            <a:pPr lvl="1"/>
            <a:r>
              <a:rPr lang="en-GB" sz="1600" dirty="0" smtClean="0">
                <a:cs typeface="Arial" panose="020B0604020202020204" pitchFamily="34" charset="0"/>
              </a:rPr>
              <a:t>Un </a:t>
            </a:r>
            <a:r>
              <a:rPr lang="en-GB" sz="1600" dirty="0" err="1" smtClean="0">
                <a:cs typeface="Arial" panose="020B0604020202020204" pitchFamily="34" charset="0"/>
              </a:rPr>
              <a:t>newid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bach</a:t>
            </a:r>
            <a:endParaRPr lang="en-GB" sz="1600" dirty="0" smtClean="0">
              <a:cs typeface="Arial" panose="020B0604020202020204" pitchFamily="34" charset="0"/>
            </a:endParaRPr>
          </a:p>
          <a:p>
            <a:pPr lvl="1"/>
            <a:r>
              <a:rPr lang="en-GB" sz="1600" dirty="0" smtClean="0">
                <a:cs typeface="Arial" panose="020B0604020202020204" pitchFamily="34" charset="0"/>
              </a:rPr>
              <a:t>Mae </a:t>
            </a:r>
            <a:r>
              <a:rPr lang="en-GB" sz="1600" dirty="0" err="1" smtClean="0">
                <a:cs typeface="Arial" panose="020B0604020202020204" pitchFamily="34" charset="0"/>
              </a:rPr>
              <a:t>wastad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eithriad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i</a:t>
            </a:r>
            <a:r>
              <a:rPr lang="en-GB" sz="1600" dirty="0" smtClean="0">
                <a:cs typeface="Arial" panose="020B0604020202020204" pitchFamily="34" charset="0"/>
              </a:rPr>
              <a:t> bob problem</a:t>
            </a:r>
          </a:p>
          <a:p>
            <a:pPr lvl="1"/>
            <a:r>
              <a:rPr lang="en-GB" sz="1600" dirty="0" err="1" smtClean="0">
                <a:cs typeface="Arial" panose="020B0604020202020204" pitchFamily="34" charset="0"/>
              </a:rPr>
              <a:t>Os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ydy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e’n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gweithio</a:t>
            </a:r>
            <a:r>
              <a:rPr lang="en-GB" sz="1600" dirty="0" smtClean="0">
                <a:cs typeface="Arial" panose="020B0604020202020204" pitchFamily="34" charset="0"/>
              </a:rPr>
              <a:t>, </a:t>
            </a:r>
            <a:r>
              <a:rPr lang="en-GB" sz="1600" dirty="0" err="1" smtClean="0">
                <a:cs typeface="Arial" panose="020B0604020202020204" pitchFamily="34" charset="0"/>
              </a:rPr>
              <a:t>gwnewch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fwy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ohono</a:t>
            </a:r>
            <a:endParaRPr lang="en-GB" sz="1600" dirty="0" smtClean="0">
              <a:cs typeface="Arial" panose="020B0604020202020204" pitchFamily="34" charset="0"/>
            </a:endParaRPr>
          </a:p>
          <a:p>
            <a:pPr lvl="1"/>
            <a:r>
              <a:rPr lang="en-GB" sz="1600" dirty="0" smtClean="0">
                <a:cs typeface="Arial" panose="020B0604020202020204" pitchFamily="34" charset="0"/>
              </a:rPr>
              <a:t>Mae gan </a:t>
            </a:r>
            <a:r>
              <a:rPr lang="en-GB" sz="1600" dirty="0" err="1" smtClean="0">
                <a:cs typeface="Arial" panose="020B0604020202020204" pitchFamily="34" charset="0"/>
              </a:rPr>
              <a:t>bobl</a:t>
            </a:r>
            <a:r>
              <a:rPr lang="en-GB" sz="1600" dirty="0" smtClean="0"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cs typeface="Arial" panose="020B0604020202020204" pitchFamily="34" charset="0"/>
              </a:rPr>
              <a:t>llwyth</a:t>
            </a:r>
            <a:r>
              <a:rPr lang="en-GB" sz="1600" dirty="0" smtClean="0">
                <a:cs typeface="Arial" panose="020B0604020202020204" pitchFamily="34" charset="0"/>
              </a:rPr>
              <a:t> o </a:t>
            </a:r>
            <a:r>
              <a:rPr lang="en-GB" sz="1600" dirty="0" err="1" smtClean="0">
                <a:cs typeface="Arial" panose="020B0604020202020204" pitchFamily="34" charset="0"/>
              </a:rPr>
              <a:t>adnoddau</a:t>
            </a:r>
            <a:endParaRPr lang="en-GB" sz="1600" dirty="0" smtClean="0">
              <a:cs typeface="Arial" panose="020B0604020202020204" pitchFamily="34" charset="0"/>
            </a:endParaRPr>
          </a:p>
          <a:p>
            <a:pPr lvl="1"/>
            <a:r>
              <a:rPr lang="en-GB" sz="1600" dirty="0" smtClean="0">
                <a:cs typeface="Arial" panose="020B0604020202020204" pitchFamily="34" charset="0"/>
              </a:rPr>
              <a:t>Gellir </a:t>
            </a:r>
            <a:r>
              <a:rPr lang="en-GB" sz="1600" dirty="0" err="1" smtClean="0">
                <a:cs typeface="Arial" panose="020B0604020202020204" pitchFamily="34" charset="0"/>
              </a:rPr>
              <a:t>cymhwyso</a:t>
            </a:r>
            <a:r>
              <a:rPr lang="en-GB" sz="1600" dirty="0" smtClean="0">
                <a:cs typeface="Arial" panose="020B0604020202020204" pitchFamily="34" charset="0"/>
              </a:rPr>
              <a:t> CPG yn y model hwn</a:t>
            </a:r>
          </a:p>
          <a:p>
            <a:pPr marL="64008" indent="0">
              <a:buNone/>
            </a:pPr>
            <a:endParaRPr lang="cy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24001"/>
            <a:ext cx="4038600" cy="4724400"/>
          </a:xfrm>
        </p:spPr>
        <p:txBody>
          <a:bodyPr>
            <a:noAutofit/>
          </a:bodyPr>
          <a:lstStyle/>
          <a:p>
            <a:r>
              <a:rPr lang="en-GB" sz="1800" i="1" dirty="0"/>
              <a:t>A distinctive meeting structure developed</a:t>
            </a:r>
          </a:p>
          <a:p>
            <a:r>
              <a:rPr lang="en-GB" sz="1800" i="1" dirty="0"/>
              <a:t>Solution focused </a:t>
            </a:r>
            <a:r>
              <a:rPr lang="en-GB" sz="1800" i="1" dirty="0" smtClean="0"/>
              <a:t>principles -</a:t>
            </a:r>
            <a:endParaRPr lang="en-GB" sz="1800" i="1" dirty="0"/>
          </a:p>
          <a:p>
            <a:pPr lvl="1"/>
            <a:r>
              <a:rPr lang="en-GB" sz="1800" i="1" dirty="0"/>
              <a:t>No need to understand cause of problem</a:t>
            </a:r>
          </a:p>
          <a:p>
            <a:pPr lvl="1"/>
            <a:r>
              <a:rPr lang="en-GB" sz="1800" i="1" dirty="0"/>
              <a:t>Goals are central</a:t>
            </a:r>
          </a:p>
          <a:p>
            <a:pPr lvl="1"/>
            <a:r>
              <a:rPr lang="en-GB" sz="1800" i="1" dirty="0"/>
              <a:t>No sign up, no change</a:t>
            </a:r>
          </a:p>
          <a:p>
            <a:pPr lvl="1"/>
            <a:r>
              <a:rPr lang="en-GB" sz="1800" i="1" dirty="0"/>
              <a:t>End time of meeting stated</a:t>
            </a:r>
          </a:p>
          <a:p>
            <a:pPr lvl="1"/>
            <a:r>
              <a:rPr lang="en-GB" sz="1800" i="1" dirty="0"/>
              <a:t>One small change</a:t>
            </a:r>
          </a:p>
          <a:p>
            <a:pPr lvl="1"/>
            <a:r>
              <a:rPr lang="en-GB" sz="1800" i="1" dirty="0"/>
              <a:t>Always exceptions to problems</a:t>
            </a:r>
          </a:p>
          <a:p>
            <a:pPr lvl="1"/>
            <a:r>
              <a:rPr lang="en-GB" sz="1800" i="1" dirty="0"/>
              <a:t>If it works, do more of it</a:t>
            </a:r>
          </a:p>
          <a:p>
            <a:pPr lvl="1"/>
            <a:r>
              <a:rPr lang="en-GB" sz="1800" i="1" dirty="0"/>
              <a:t>People have a wealth of </a:t>
            </a:r>
            <a:r>
              <a:rPr lang="en-GB" sz="1800" i="1" dirty="0" smtClean="0"/>
              <a:t>resources</a:t>
            </a:r>
          </a:p>
          <a:p>
            <a:pPr lvl="1"/>
            <a:r>
              <a:rPr lang="en-GB" sz="1800" i="1" dirty="0" smtClean="0"/>
              <a:t>PCP can be applied in this model</a:t>
            </a:r>
            <a:endParaRPr lang="en-GB" sz="1800" i="1" dirty="0"/>
          </a:p>
          <a:p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29218269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 dirty="0"/>
              <a:t>Alexander, S. &amp; </a:t>
            </a:r>
            <a:r>
              <a:rPr lang="en-GB" sz="1600" dirty="0" err="1"/>
              <a:t>Sked,H</a:t>
            </a:r>
            <a:r>
              <a:rPr lang="en-GB" sz="1600" dirty="0"/>
              <a:t>. ( 2010) ‘The development of solution focused multi-agency meetings in a psychological service’. </a:t>
            </a:r>
            <a:r>
              <a:rPr lang="en-GB" sz="1600" i="1" dirty="0"/>
              <a:t>Educational Psychology in Practice</a:t>
            </a:r>
            <a:r>
              <a:rPr lang="en-GB" sz="1600" dirty="0"/>
              <a:t>. Vol 26, No 3, September 2010, </a:t>
            </a:r>
            <a:r>
              <a:rPr lang="en-GB" sz="1600" dirty="0" smtClean="0"/>
              <a:t>239-249</a:t>
            </a:r>
          </a:p>
          <a:p>
            <a:r>
              <a:rPr lang="en-GB" sz="1600" dirty="0" smtClean="0"/>
              <a:t>Atkinson, M. Wilkin, A. Stott, A. Doherty. P &amp; Kinder, K. (2002) ‘multi-agency working: a detailed study’. </a:t>
            </a:r>
            <a:r>
              <a:rPr lang="en-GB" sz="1600" smtClean="0"/>
              <a:t>Slough: NFER</a:t>
            </a:r>
            <a:endParaRPr lang="en-GB" sz="1600" dirty="0"/>
          </a:p>
          <a:p>
            <a:r>
              <a:rPr lang="en-GB" sz="1600" dirty="0"/>
              <a:t>Gaskell, S. &amp; </a:t>
            </a:r>
            <a:r>
              <a:rPr lang="en-GB" sz="1600" dirty="0" err="1"/>
              <a:t>Leadbetter,J</a:t>
            </a:r>
            <a:r>
              <a:rPr lang="en-GB" sz="1600" dirty="0"/>
              <a:t>. ( 2009) ‘Educational psychologists and multi-agency working: exploring professional identity’. </a:t>
            </a:r>
            <a:r>
              <a:rPr lang="en-GB" sz="1600" i="1" dirty="0"/>
              <a:t>Educational Psychology in Practice</a:t>
            </a:r>
            <a:r>
              <a:rPr lang="en-GB" sz="1600" dirty="0"/>
              <a:t>. </a:t>
            </a:r>
            <a:r>
              <a:rPr lang="en-GB" sz="1600" dirty="0" err="1"/>
              <a:t>Vol</a:t>
            </a:r>
            <a:r>
              <a:rPr lang="en-GB" sz="1600" dirty="0"/>
              <a:t> 25. No2. June 2009, 97-111</a:t>
            </a:r>
          </a:p>
          <a:p>
            <a:r>
              <a:rPr lang="en-GB" sz="1600" dirty="0" smtClean="0"/>
              <a:t>Gasper, M. ( 2010) </a:t>
            </a:r>
            <a:r>
              <a:rPr lang="en-GB" sz="1600" i="1" dirty="0" smtClean="0"/>
              <a:t>Multi-agency Working in the Early Years. Challenges and Opportunities. </a:t>
            </a:r>
            <a:r>
              <a:rPr lang="en-GB" sz="1600" dirty="0" smtClean="0"/>
              <a:t>London: Sage</a:t>
            </a:r>
          </a:p>
          <a:p>
            <a:r>
              <a:rPr lang="cy-GB" sz="1600" dirty="0" err="1" smtClean="0"/>
              <a:t>Greater</a:t>
            </a:r>
            <a:r>
              <a:rPr lang="cy-GB" sz="1600" dirty="0" smtClean="0"/>
              <a:t> </a:t>
            </a:r>
            <a:r>
              <a:rPr lang="cy-GB" sz="1600" dirty="0" err="1" smtClean="0"/>
              <a:t>Shankill</a:t>
            </a:r>
            <a:r>
              <a:rPr lang="cy-GB" sz="1600" dirty="0" smtClean="0"/>
              <a:t> </a:t>
            </a:r>
            <a:r>
              <a:rPr lang="cy-GB" sz="1600" dirty="0" err="1" smtClean="0"/>
              <a:t>Partnership</a:t>
            </a:r>
            <a:r>
              <a:rPr lang="cy-GB" sz="1600" dirty="0" smtClean="0"/>
              <a:t> ( 2014) </a:t>
            </a:r>
            <a:r>
              <a:rPr lang="cy-GB" sz="1600" dirty="0" err="1" smtClean="0"/>
              <a:t>Integrated</a:t>
            </a:r>
            <a:r>
              <a:rPr lang="cy-GB" sz="1600" dirty="0" smtClean="0"/>
              <a:t> Services </a:t>
            </a:r>
            <a:r>
              <a:rPr lang="cy-GB" sz="1600" dirty="0" err="1" smtClean="0"/>
              <a:t>for</a:t>
            </a:r>
            <a:r>
              <a:rPr lang="cy-GB" sz="1600" dirty="0" smtClean="0"/>
              <a:t> </a:t>
            </a:r>
            <a:r>
              <a:rPr lang="cy-GB" sz="1600" dirty="0" err="1" smtClean="0"/>
              <a:t>Children</a:t>
            </a:r>
            <a:r>
              <a:rPr lang="cy-GB" sz="1600" dirty="0" smtClean="0"/>
              <a:t> and Young </a:t>
            </a:r>
            <a:r>
              <a:rPr lang="cy-GB" sz="1600" dirty="0" err="1" smtClean="0"/>
              <a:t>People</a:t>
            </a:r>
            <a:r>
              <a:rPr lang="cy-GB" sz="1600" dirty="0" smtClean="0"/>
              <a:t>. </a:t>
            </a:r>
            <a:r>
              <a:rPr lang="cy-GB" sz="1600" dirty="0" err="1" smtClean="0"/>
              <a:t>Available</a:t>
            </a:r>
            <a:r>
              <a:rPr lang="cy-GB" sz="1600" dirty="0" smtClean="0"/>
              <a:t> at  </a:t>
            </a:r>
            <a:r>
              <a:rPr lang="cy-GB" sz="1600" dirty="0" smtClean="0">
                <a:hlinkClick r:id="rId2"/>
              </a:rPr>
              <a:t>http</a:t>
            </a:r>
            <a:r>
              <a:rPr lang="cy-GB" sz="1600" dirty="0">
                <a:hlinkClick r:id="rId2"/>
              </a:rPr>
              <a:t>://</a:t>
            </a:r>
            <a:r>
              <a:rPr lang="cy-GB" sz="1600" dirty="0" smtClean="0">
                <a:hlinkClick r:id="rId2"/>
              </a:rPr>
              <a:t>greatershankillpartnership.org/integrated-services-iscyp.html</a:t>
            </a:r>
            <a:r>
              <a:rPr lang="cy-GB" sz="1600" dirty="0" smtClean="0"/>
              <a:t> [ </a:t>
            </a:r>
            <a:r>
              <a:rPr lang="cy-GB" sz="1600" dirty="0" err="1" smtClean="0"/>
              <a:t>Accessed</a:t>
            </a:r>
            <a:r>
              <a:rPr lang="cy-GB" sz="1600" dirty="0" smtClean="0"/>
              <a:t> 4.11.14]</a:t>
            </a:r>
          </a:p>
          <a:p>
            <a:r>
              <a:rPr lang="en-GB" sz="1600" dirty="0"/>
              <a:t>Walker, G. (2008) </a:t>
            </a:r>
            <a:r>
              <a:rPr lang="en-GB" sz="1600" i="1" dirty="0"/>
              <a:t>Working Together for Children. A critical Introduction to Multi agency working</a:t>
            </a:r>
            <a:r>
              <a:rPr lang="en-GB" sz="1600" dirty="0"/>
              <a:t>. London: Continuum</a:t>
            </a:r>
          </a:p>
          <a:p>
            <a:pPr marL="64008" indent="0">
              <a:buNone/>
            </a:pPr>
            <a:endParaRPr lang="cy-GB" sz="1600" dirty="0"/>
          </a:p>
          <a:p>
            <a:endParaRPr lang="cy-GB" sz="32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154200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275</TotalTime>
  <Words>1850</Words>
  <Application>Microsoft Office PowerPoint</Application>
  <PresentationFormat>On-screen Show (4:3)</PresentationFormat>
  <Paragraphs>323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Verdana</vt:lpstr>
      <vt:lpstr>Wingdings 2</vt:lpstr>
      <vt:lpstr>Verve</vt:lpstr>
      <vt:lpstr>ECES6009/C Making a Difference/  Gwneud Gwahaniaeth</vt:lpstr>
      <vt:lpstr>Gorolwg  Overview</vt:lpstr>
      <vt:lpstr>Pwrpas Gweithio Amlasiantaethol Rationale of Multi-Agency Working</vt:lpstr>
      <vt:lpstr>Prif nodau gweithio amlasiantaethol Main aims of multi-agency working</vt:lpstr>
      <vt:lpstr>Prif nodau gweithio amlasiantaethol Main aims of multi-agency working</vt:lpstr>
      <vt:lpstr>PowerPoint Presentation</vt:lpstr>
      <vt:lpstr>Modelau o weithio amlasiantaethol: 1 Models of multi-agency work: 1 ( Walker 2008)</vt:lpstr>
      <vt:lpstr>Panel amlasiantaethol Multi-agency panel Nodweddion / Features</vt:lpstr>
      <vt:lpstr>Panel amlasiantaethol Multi-agency panel Lles/ Benefits</vt:lpstr>
      <vt:lpstr>Panel amlasiantaethol Multi-agency panel Heriau / Challenges</vt:lpstr>
      <vt:lpstr>Esiamplau o Banelau Amlasiantaethol Examples of Multi-Agency Panels</vt:lpstr>
      <vt:lpstr>Tasg  Task</vt:lpstr>
      <vt:lpstr>Modelau o weithio amlasiataethol:2 Models of multi-agency work:2</vt:lpstr>
      <vt:lpstr>Tîm amlasiantaethol Multi-agency team Nodweddion / Features</vt:lpstr>
      <vt:lpstr>Tîm amlasiantaethol Multi-agency team Lles / Benefits</vt:lpstr>
      <vt:lpstr>Tîm amlasiantaethol Multi-agency team Heriau / Challenges</vt:lpstr>
      <vt:lpstr>Esiamplau o dîmau amlasiantaethol Examples of multi-agency teams</vt:lpstr>
      <vt:lpstr>Tasg/Task</vt:lpstr>
      <vt:lpstr>Modelau o weithio amlasiantaethol: 3 Models of multi-agency work: 3</vt:lpstr>
      <vt:lpstr>Gwasanaeth Integredig Integrated Service Nodweddion / Features</vt:lpstr>
      <vt:lpstr>Gwasanaeth Integredig Integrated Service Lles / Benefits</vt:lpstr>
      <vt:lpstr>Gwasanaeth Integredig Integrated Service Heriau / Challenges</vt:lpstr>
      <vt:lpstr>Esiamplau o Wasanaethau Integredig Examples of Integrated Services</vt:lpstr>
      <vt:lpstr>Y broses sefydlu  The development process</vt:lpstr>
      <vt:lpstr>Tasg/Task</vt:lpstr>
      <vt:lpstr> Reality: Educational Psychologists and multiagency working Gaskell &amp; Leadbetter, 2009  </vt:lpstr>
      <vt:lpstr>Reality : The development of solution focused multi-agency meetings in a psychological service: Alexander &amp; Sked, 2010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Helen A Griffiths</cp:lastModifiedBy>
  <cp:revision>34</cp:revision>
  <dcterms:created xsi:type="dcterms:W3CDTF">2014-10-28T14:51:31Z</dcterms:created>
  <dcterms:modified xsi:type="dcterms:W3CDTF">2020-02-26T22:39:57Z</dcterms:modified>
</cp:coreProperties>
</file>