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8"/>
  </p:notesMasterIdLst>
  <p:sldIdLst>
    <p:sldId id="256" r:id="rId5"/>
    <p:sldId id="262" r:id="rId6"/>
    <p:sldId id="257" r:id="rId7"/>
    <p:sldId id="258" r:id="rId8"/>
    <p:sldId id="259" r:id="rId9"/>
    <p:sldId id="265" r:id="rId10"/>
    <p:sldId id="263" r:id="rId11"/>
    <p:sldId id="266" r:id="rId12"/>
    <p:sldId id="267" r:id="rId13"/>
    <p:sldId id="268" r:id="rId14"/>
    <p:sldId id="270" r:id="rId15"/>
    <p:sldId id="269" r:id="rId16"/>
    <p:sldId id="260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C04"/>
    <a:srgbClr val="F41427"/>
    <a:srgbClr val="231571"/>
    <a:srgbClr val="FC03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8BD173-7D6F-F147-B877-8C23C059FA95}" v="5" dt="2021-06-18T14:52:11.1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83"/>
    <p:restoredTop sz="72109"/>
  </p:normalViewPr>
  <p:slideViewPr>
    <p:cSldViewPr snapToGrid="0" snapToObjects="1">
      <p:cViewPr varScale="1">
        <p:scale>
          <a:sx n="62" d="100"/>
          <a:sy n="62" d="100"/>
        </p:scale>
        <p:origin x="19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BA752-11D7-F948-B8D3-308FEFB9D21F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C2477-61D7-F946-B35A-3E65E0D77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7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097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944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933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413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24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267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64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087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2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3443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9278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C2477-61D7-F946-B35A-3E65E0D777E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882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05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7C6B2FED-4482-4741-9570-880BCAD31E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29501" cy="695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11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758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67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47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81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35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897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34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02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853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ED699-838B-094B-9974-7EAD773EA11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1FB2A-E4CB-6A46-862A-5012FBCB634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26933C6E-B659-AE4F-B387-E6FF2EBE1604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229501" cy="69557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B334F6-30FA-987D-955C-3A8731F82C3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8016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</p:spTree>
    <p:extLst>
      <p:ext uri="{BB962C8B-B14F-4D97-AF65-F5344CB8AC3E}">
        <p14:creationId xmlns:p14="http://schemas.microsoft.com/office/powerpoint/2010/main" val="161049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67B14C2-4C5C-844A-B563-62FF49017299}"/>
              </a:ext>
            </a:extLst>
          </p:cNvPr>
          <p:cNvSpPr/>
          <p:nvPr/>
        </p:nvSpPr>
        <p:spPr>
          <a:xfrm>
            <a:off x="0" y="0"/>
            <a:ext cx="9249104" cy="69368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8F17B5EE-92C0-E340-9254-43FA035AD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04441" cy="6940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2DA0BC-5186-0244-90EB-CAAA6FB9F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627" y="5664692"/>
            <a:ext cx="4054366" cy="1051226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solidFill>
                  <a:schemeClr val="bg1"/>
                </a:solidFill>
                <a:latin typeface="Helvetica" pitchFamily="2" charset="0"/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  <a:latin typeface="Helvetica" pitchFamily="2" charset="0"/>
            </a:endParaRP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88A6AFA-07E5-B44A-A580-BC2055CC3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4316" y="367205"/>
            <a:ext cx="2938091" cy="19660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B80FB0-2275-1C5F-10B3-F7C8641F9DF1}"/>
              </a:ext>
            </a:extLst>
          </p:cNvPr>
          <p:cNvSpPr txBox="1"/>
          <p:nvPr/>
        </p:nvSpPr>
        <p:spPr>
          <a:xfrm>
            <a:off x="380117" y="2035321"/>
            <a:ext cx="66696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Session 3</a:t>
            </a:r>
          </a:p>
          <a:p>
            <a:r>
              <a:rPr lang="en-US" sz="4400" dirty="0">
                <a:solidFill>
                  <a:schemeClr val="bg1"/>
                </a:solidFill>
              </a:rPr>
              <a:t>Key challenges to supporting ALN learners: </a:t>
            </a:r>
          </a:p>
          <a:p>
            <a:endParaRPr lang="en-US" sz="4400" dirty="0">
              <a:solidFill>
                <a:schemeClr val="bg1"/>
              </a:solidFill>
            </a:endParaRPr>
          </a:p>
          <a:p>
            <a:r>
              <a:rPr lang="en-US" sz="4400" dirty="0">
                <a:solidFill>
                  <a:schemeClr val="bg1"/>
                </a:solidFill>
              </a:rPr>
              <a:t>Teacher expectancy, labelling and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2968374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CBFF9-4D1E-4443-9296-E0257FD75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0" i="0" u="none" strike="noStrike" dirty="0">
                <a:solidFill>
                  <a:srgbClr val="161616"/>
                </a:solidFill>
                <a:effectLst/>
              </a:rPr>
              <a:t>Core strand 3: </a:t>
            </a:r>
            <a:br>
              <a:rPr lang="en-GB" sz="2800" b="0" i="0" u="none" strike="noStrike" dirty="0">
                <a:solidFill>
                  <a:srgbClr val="161616"/>
                </a:solidFill>
                <a:effectLst/>
              </a:rPr>
            </a:br>
            <a:r>
              <a:rPr lang="en-GB" sz="2800" b="0" i="0" u="none" strike="noStrike" dirty="0">
                <a:solidFill>
                  <a:srgbClr val="161616"/>
                </a:solidFill>
                <a:effectLst/>
              </a:rPr>
              <a:t>Key challenges that create barriers to supporting the needs of learners with ALN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98EFF-3A2D-0D4A-B0FC-6E663EE25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Explore how the classroom environment may create barriers for learners with ALN and how this may be modified.  </a:t>
            </a:r>
          </a:p>
          <a:p>
            <a:r>
              <a:rPr lang="en-GB" sz="2000" dirty="0"/>
              <a:t>Explore how curriculum content and methods of delivery may create barriers for learners with ALN and how this may be modified.  </a:t>
            </a:r>
          </a:p>
          <a:p>
            <a:r>
              <a:rPr lang="en-GB" sz="2000" dirty="0"/>
              <a:t>Understand how assessment may create barriers for learners with ALN and how assessment for learning can be used to support learners with ALN.  </a:t>
            </a:r>
          </a:p>
          <a:p>
            <a:r>
              <a:rPr lang="en-GB" sz="2000" dirty="0"/>
              <a:t>Identify how attitudes of teachers, parents and learners could be a barrier to inclusive education. </a:t>
            </a:r>
          </a:p>
          <a:p>
            <a:r>
              <a:rPr lang="en-GB" sz="2000" dirty="0"/>
              <a:t>Understand how the accountability and standards agenda within education may create barriers for learners.</a:t>
            </a:r>
          </a:p>
        </p:txBody>
      </p:sp>
    </p:spTree>
    <p:extLst>
      <p:ext uri="{BB962C8B-B14F-4D97-AF65-F5344CB8AC3E}">
        <p14:creationId xmlns:p14="http://schemas.microsoft.com/office/powerpoint/2010/main" val="2747562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CBFF9-4D1E-4443-9296-E0257FD75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without limits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98EFF-3A2D-0D4A-B0FC-6E663EE25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825625"/>
            <a:ext cx="8176137" cy="4351338"/>
          </a:xfrm>
        </p:spPr>
        <p:txBody>
          <a:bodyPr>
            <a:noAutofit/>
          </a:bodyPr>
          <a:lstStyle/>
          <a:p>
            <a:r>
              <a:rPr lang="en-GB" dirty="0"/>
              <a:t>Teachers work with provisional outcomes.</a:t>
            </a:r>
          </a:p>
          <a:p>
            <a:r>
              <a:rPr lang="en-GB" dirty="0"/>
              <a:t>Learners surprise us in what they know and do.</a:t>
            </a:r>
          </a:p>
          <a:p>
            <a:r>
              <a:rPr lang="en-GB" dirty="0"/>
              <a:t>Relationships are at the heart of pedagogy.</a:t>
            </a:r>
          </a:p>
          <a:p>
            <a:r>
              <a:rPr lang="en-GB" dirty="0"/>
              <a:t>There are important external influences on learning.</a:t>
            </a:r>
          </a:p>
          <a:p>
            <a:r>
              <a:rPr lang="en-GB" dirty="0"/>
              <a:t>Teachers and leaders engage in ‘fixed ability thinking’.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CYP with additional learning needs / disability are particularly vulnerable to determinist beliefs about ability.</a:t>
            </a:r>
          </a:p>
        </p:txBody>
      </p:sp>
    </p:spTree>
    <p:extLst>
      <p:ext uri="{BB962C8B-B14F-4D97-AF65-F5344CB8AC3E}">
        <p14:creationId xmlns:p14="http://schemas.microsoft.com/office/powerpoint/2010/main" val="2420140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4597E-AFFA-B14D-B2CA-33B55BD08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76CB6-9D6F-8E48-BE18-D1B0C8A0D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F13CC8-21D2-0C4C-852D-54D613DE7E9F}"/>
              </a:ext>
            </a:extLst>
          </p:cNvPr>
          <p:cNvSpPr/>
          <p:nvPr/>
        </p:nvSpPr>
        <p:spPr>
          <a:xfrm>
            <a:off x="-105105" y="0"/>
            <a:ext cx="9354205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91D93B1-296A-4B4E-914C-CBCE10F1A107}"/>
              </a:ext>
            </a:extLst>
          </p:cNvPr>
          <p:cNvSpPr txBox="1">
            <a:spLocks/>
          </p:cNvSpPr>
          <p:nvPr/>
        </p:nvSpPr>
        <p:spPr>
          <a:xfrm>
            <a:off x="566241" y="1012371"/>
            <a:ext cx="8011511" cy="45142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 algn="ctr">
              <a:buNone/>
            </a:pPr>
            <a:r>
              <a:rPr lang="en-GB" sz="4400" b="1" dirty="0">
                <a:solidFill>
                  <a:schemeClr val="bg1"/>
                </a:solidFill>
              </a:rPr>
              <a:t>We need to s</a:t>
            </a:r>
            <a:r>
              <a:rPr lang="en-GB" sz="4400" b="1" dirty="0">
                <a:solidFill>
                  <a:schemeClr val="bg1"/>
                </a:solidFill>
                <a:effectLst/>
              </a:rPr>
              <a:t>ee learning capacity as a product of the interplay of external and internal factors and states of mind. It resides in the collective as well as the individual. </a:t>
            </a:r>
          </a:p>
          <a:p>
            <a:pPr marL="0" indent="0" algn="r">
              <a:buNone/>
            </a:pPr>
            <a:endParaRPr lang="en-GB" sz="2800" b="1" dirty="0">
              <a:solidFill>
                <a:schemeClr val="bg1"/>
              </a:solidFill>
            </a:endParaRPr>
          </a:p>
          <a:p>
            <a:pPr marL="0" indent="0" algn="r">
              <a:buNone/>
            </a:pPr>
            <a:r>
              <a:rPr lang="en-GB" sz="2800" b="1" dirty="0">
                <a:solidFill>
                  <a:schemeClr val="bg1"/>
                </a:solidFill>
              </a:rPr>
              <a:t>Hart and Drummond 2013</a:t>
            </a:r>
            <a:endParaRPr lang="en-US" sz="8800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987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4597E-AFFA-B14D-B2CA-33B55BD0881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Activity 1</a:t>
            </a:r>
          </a:p>
        </p:txBody>
      </p:sp>
      <p:pic>
        <p:nvPicPr>
          <p:cNvPr id="14" name="Content Placeholder 13" descr="Qr code&#10;&#10;Description automatically generated">
            <a:extLst>
              <a:ext uri="{FF2B5EF4-FFF2-40B4-BE49-F238E27FC236}">
                <a16:creationId xmlns:a16="http://schemas.microsoft.com/office/drawing/2014/main" id="{B6C2D84A-08DA-D8A9-EC4B-A354FF3B7A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8650" y="1690689"/>
            <a:ext cx="3886200" cy="3886200"/>
          </a:xfrm>
        </p:spPr>
      </p:pic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587C8425-AD0D-7760-1673-31F5A922E6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497211" cy="4351338"/>
          </a:xfrm>
        </p:spPr>
        <p:txBody>
          <a:bodyPr/>
          <a:lstStyle/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dirty="0"/>
              <a:t>What labels do you use in your setting to describe CYP?</a:t>
            </a:r>
          </a:p>
          <a:p>
            <a:pPr marL="0" indent="0" algn="ctr">
              <a:buNone/>
            </a:pPr>
            <a:r>
              <a:rPr lang="en-GB" sz="2800" dirty="0"/>
              <a:t> </a:t>
            </a:r>
            <a:r>
              <a:rPr lang="en-GB" dirty="0"/>
              <a:t>B</a:t>
            </a:r>
            <a:r>
              <a:rPr lang="en-GB" sz="2800" dirty="0"/>
              <a:t>rainstorm in your break-out rooms and add to Padlet.</a:t>
            </a:r>
          </a:p>
        </p:txBody>
      </p:sp>
    </p:spTree>
    <p:extLst>
      <p:ext uri="{BB962C8B-B14F-4D97-AF65-F5344CB8AC3E}">
        <p14:creationId xmlns:p14="http://schemas.microsoft.com/office/powerpoint/2010/main" val="3471260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F6A6CAC-64EA-BFEE-BF37-48563603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59AC343-AC4E-1AAC-DF61-00F2BC7061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7A44A3-F977-F04A-9F78-2FF05D957A39}"/>
              </a:ext>
            </a:extLst>
          </p:cNvPr>
          <p:cNvSpPr/>
          <p:nvPr/>
        </p:nvSpPr>
        <p:spPr>
          <a:xfrm>
            <a:off x="-73572" y="-325821"/>
            <a:ext cx="9291144" cy="71838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A14B6AD5-5D09-2141-B6A4-FFA64371D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814" y="0"/>
            <a:ext cx="2129593" cy="1425066"/>
          </a:xfrm>
          <a:prstGeom prst="rect">
            <a:avLst/>
          </a:prstGeo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098825F2-9532-F557-3F7A-14A2E154F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90" y="1425065"/>
            <a:ext cx="9078310" cy="526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86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F6A6CAC-64EA-BFEE-BF37-48563603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59AC343-AC4E-1AAC-DF61-00F2BC7061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7A44A3-F977-F04A-9F78-2FF05D957A39}"/>
              </a:ext>
            </a:extLst>
          </p:cNvPr>
          <p:cNvSpPr/>
          <p:nvPr/>
        </p:nvSpPr>
        <p:spPr>
          <a:xfrm>
            <a:off x="-73572" y="-325821"/>
            <a:ext cx="9291144" cy="71838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A14B6AD5-5D09-2141-B6A4-FFA64371D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814" y="0"/>
            <a:ext cx="2129593" cy="1425066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FB591CC5-20C1-3521-D98C-5B2EFEA8D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11" y="1425066"/>
            <a:ext cx="9064989" cy="522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583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E6D8F0-20C1-BFCD-6149-619393446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SEN classification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DC9D2E-8546-57DE-7630-684C71DA5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040511" cy="4351338"/>
          </a:xfrm>
        </p:spPr>
        <p:txBody>
          <a:bodyPr/>
          <a:lstStyle/>
          <a:p>
            <a:r>
              <a:rPr lang="en-GB" dirty="0"/>
              <a:t>Greater recognition of SEN = greater inclusive education coverage (IEC).</a:t>
            </a:r>
          </a:p>
          <a:p>
            <a:r>
              <a:rPr lang="en-GB" dirty="0"/>
              <a:t>Where proportion and range of SEN is large, IEC will be high.</a:t>
            </a:r>
          </a:p>
          <a:p>
            <a:r>
              <a:rPr lang="en-GB" dirty="0"/>
              <a:t>Decisive connection between inclusion rate and general belief in importance of SEN.</a:t>
            </a:r>
          </a:p>
          <a:p>
            <a:r>
              <a:rPr lang="en-GB" dirty="0"/>
              <a:t>However, stigma is very important issue.</a:t>
            </a:r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sz="2400" dirty="0" err="1"/>
              <a:t>Entrich</a:t>
            </a:r>
            <a:r>
              <a:rPr lang="en-GB" sz="2400" dirty="0"/>
              <a:t> 2021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752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6E33D1-3585-F5F1-05ED-70C1B0352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129002" cy="1325563"/>
          </a:xfrm>
        </p:spPr>
        <p:txBody>
          <a:bodyPr/>
          <a:lstStyle/>
          <a:p>
            <a:r>
              <a:rPr lang="en-GB" dirty="0"/>
              <a:t>Impact of structural issues within education systems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F33CF3-F29E-E62A-A1BF-34C706CA7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73109"/>
            <a:ext cx="7468215" cy="370502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IEC less dependent on economic resources of a nation or policy commitment to inclusion.</a:t>
            </a:r>
          </a:p>
          <a:p>
            <a:r>
              <a:rPr lang="en-GB" dirty="0"/>
              <a:t>IEC more dependent on extent of differentiation between schools within an education system.</a:t>
            </a:r>
          </a:p>
          <a:p>
            <a:pPr marL="0" indent="0">
              <a:buNone/>
            </a:pPr>
            <a:r>
              <a:rPr lang="en-GB" dirty="0"/>
              <a:t>Other factors:</a:t>
            </a:r>
          </a:p>
          <a:p>
            <a:r>
              <a:rPr lang="en-GB" dirty="0"/>
              <a:t>External pressure that mainstream is for ‘average’ learner.</a:t>
            </a:r>
          </a:p>
          <a:p>
            <a:r>
              <a:rPr lang="en-GB" dirty="0"/>
              <a:t>Effectiveness of existing special education system.</a:t>
            </a:r>
          </a:p>
        </p:txBody>
      </p:sp>
    </p:spTree>
    <p:extLst>
      <p:ext uri="{BB962C8B-B14F-4D97-AF65-F5344CB8AC3E}">
        <p14:creationId xmlns:p14="http://schemas.microsoft.com/office/powerpoint/2010/main" val="1769796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CF28C-CA52-9142-55A4-56591DDDA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Finnish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E8DBD-033D-12CF-76FC-8016D7602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9"/>
            <a:ext cx="7541956" cy="3778762"/>
          </a:xfrm>
        </p:spPr>
        <p:txBody>
          <a:bodyPr/>
          <a:lstStyle/>
          <a:p>
            <a:r>
              <a:rPr lang="en-GB" dirty="0"/>
              <a:t>High level of inclusive education coverage.</a:t>
            </a:r>
          </a:p>
          <a:p>
            <a:r>
              <a:rPr lang="en-GB" dirty="0"/>
              <a:t>High levels of SEN identification in early years – 30 % of pupils receive ‘part-time special education’.</a:t>
            </a:r>
          </a:p>
          <a:p>
            <a:r>
              <a:rPr lang="en-GB" dirty="0"/>
              <a:t>‘Normalisation’ of learning support – little evidence of stigmatisation of some learners.</a:t>
            </a:r>
          </a:p>
          <a:p>
            <a:r>
              <a:rPr lang="en-GB" dirty="0"/>
              <a:t>Finland has not bought in to competition culture and high-stakes testing.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65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AB236-5A72-6080-4169-BAFB04D3F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Categories of need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669F3-DE7D-858F-8FF1-E6A7B718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9"/>
            <a:ext cx="7556705" cy="4351338"/>
          </a:xfrm>
        </p:spPr>
        <p:txBody>
          <a:bodyPr/>
          <a:lstStyle/>
          <a:p>
            <a:r>
              <a:rPr lang="en-GB" dirty="0"/>
              <a:t>Steady or decreasing numbers of ‘non-conditional’ disabilities </a:t>
            </a:r>
            <a:r>
              <a:rPr lang="en-GB" dirty="0" err="1"/>
              <a:t>eg.</a:t>
            </a:r>
            <a:r>
              <a:rPr lang="en-GB" dirty="0"/>
              <a:t> hearing, vision.</a:t>
            </a:r>
          </a:p>
          <a:p>
            <a:r>
              <a:rPr lang="en-GB" dirty="0"/>
              <a:t>Sharp increase </a:t>
            </a:r>
            <a:r>
              <a:rPr lang="en-GB"/>
              <a:t>in ‘conditional </a:t>
            </a:r>
            <a:r>
              <a:rPr lang="en-GB" dirty="0"/>
              <a:t>disabilities’ </a:t>
            </a:r>
            <a:r>
              <a:rPr lang="en-GB" dirty="0" err="1"/>
              <a:t>eg.</a:t>
            </a:r>
            <a:r>
              <a:rPr lang="en-GB" dirty="0"/>
              <a:t> mental health.</a:t>
            </a:r>
          </a:p>
          <a:p>
            <a:r>
              <a:rPr lang="en-GB" dirty="0"/>
              <a:t>Indicates that processes of identification and categorisation can change – especially if depends on judgement, policy design, resource allocation</a:t>
            </a:r>
          </a:p>
          <a:p>
            <a:r>
              <a:rPr lang="en-GB" dirty="0"/>
              <a:t>Can be more or less recognition, and what is recognised can change</a:t>
            </a:r>
            <a:r>
              <a:rPr lang="en-US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8439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03611-619F-9896-47A3-80D019968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Welsh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292E9-504E-4104-3F5D-4940ECC23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15908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Education system – high accountability, </a:t>
            </a:r>
            <a:r>
              <a:rPr lang="en-GB" dirty="0" err="1"/>
              <a:t>eg.</a:t>
            </a:r>
            <a:r>
              <a:rPr lang="en-GB" dirty="0"/>
              <a:t> school categorisation system, testing, differentiated schools.</a:t>
            </a:r>
          </a:p>
          <a:p>
            <a:r>
              <a:rPr lang="en-GB" dirty="0"/>
              <a:t>Existing special education system.</a:t>
            </a:r>
          </a:p>
          <a:p>
            <a:r>
              <a:rPr lang="en-GB" dirty="0"/>
              <a:t>Teacher belief – divergent views exist including non-belief in inclusion.</a:t>
            </a:r>
          </a:p>
          <a:p>
            <a:r>
              <a:rPr lang="en-GB" dirty="0"/>
              <a:t>Discourse of low ability / high ability – grouping practices in schools</a:t>
            </a:r>
          </a:p>
          <a:p>
            <a:r>
              <a:rPr lang="en-GB" dirty="0"/>
              <a:t>Tensions in new ALN Code / educational reform.</a:t>
            </a:r>
          </a:p>
          <a:p>
            <a:r>
              <a:rPr lang="en-GB" dirty="0"/>
              <a:t>How will stakeholders respond? – unfolding picture</a:t>
            </a:r>
            <a:r>
              <a:rPr lang="en-US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03174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71348-CAA0-0D51-80A2-CC5CBADD2C6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F4F4B-6BF7-4F9B-DF2C-F71F15D80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084" y="1906291"/>
            <a:ext cx="7025763" cy="388571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dirty="0"/>
              <a:t>Thinking about your setting, rate strength of impact on inclusion of the following: </a:t>
            </a:r>
            <a:r>
              <a:rPr lang="en-GB" sz="3300" i="1" dirty="0"/>
              <a:t>(1 = low impact; 10 = high impact)</a:t>
            </a:r>
          </a:p>
          <a:p>
            <a:r>
              <a:rPr lang="en-GB" sz="3300" dirty="0"/>
              <a:t>Labelling			</a:t>
            </a:r>
          </a:p>
          <a:p>
            <a:r>
              <a:rPr lang="en-GB" sz="3300" dirty="0"/>
              <a:t>Testing</a:t>
            </a:r>
          </a:p>
          <a:p>
            <a:r>
              <a:rPr lang="en-GB" sz="3300" dirty="0"/>
              <a:t>Teacher belief (</a:t>
            </a:r>
            <a:r>
              <a:rPr lang="en-GB" sz="3300" dirty="0" err="1"/>
              <a:t>eg.</a:t>
            </a:r>
            <a:r>
              <a:rPr lang="en-GB" sz="3300" dirty="0"/>
              <a:t> about learner capabilities)</a:t>
            </a:r>
          </a:p>
          <a:p>
            <a:r>
              <a:rPr lang="en-GB" sz="3300" dirty="0"/>
              <a:t>Inclusive values</a:t>
            </a:r>
          </a:p>
          <a:p>
            <a:r>
              <a:rPr lang="en-GB" sz="3300" dirty="0"/>
              <a:t>Stigma</a:t>
            </a:r>
          </a:p>
          <a:p>
            <a:r>
              <a:rPr lang="en-GB" sz="3300" dirty="0"/>
              <a:t>Existing special education provision</a:t>
            </a:r>
          </a:p>
          <a:p>
            <a:r>
              <a:rPr lang="en-GB" sz="3300" dirty="0"/>
              <a:t>School status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800" dirty="0"/>
              <a:t>Discuss your ratings with your colleagues in break out rooms – explaining your reasons for each of your ratings.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695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99C6E756E3D84E8B1A0D94836D794A" ma:contentTypeVersion="9" ma:contentTypeDescription="Create a new document." ma:contentTypeScope="" ma:versionID="6dc714cf38b1546649a8f4acbaa91a46">
  <xsd:schema xmlns:xsd="http://www.w3.org/2001/XMLSchema" xmlns:xs="http://www.w3.org/2001/XMLSchema" xmlns:p="http://schemas.microsoft.com/office/2006/metadata/properties" xmlns:ns2="c697bc9e-ecf6-4086-8cbb-eb9131efbefa" targetNamespace="http://schemas.microsoft.com/office/2006/metadata/properties" ma:root="true" ma:fieldsID="cfac48246ec5a4e864cc8167bcae3fa5" ns2:_="">
    <xsd:import namespace="c697bc9e-ecf6-4086-8cbb-eb9131efbef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97bc9e-ecf6-4086-8cbb-eb9131efbe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362CD7-8F7F-4A99-92E5-457F0482B2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97bc9e-ecf6-4086-8cbb-eb9131efbef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E536C0-CB8F-4E4C-8BC1-62089C6B7AF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276D73-970E-4A56-A708-6A725F7E3619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c697bc9e-ecf6-4086-8cbb-eb9131efbefa"/>
    <ds:schemaRef ds:uri="http://schemas.microsoft.com/office/2006/metadata/properties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</TotalTime>
  <Words>633</Words>
  <Application>Microsoft Office PowerPoint</Application>
  <PresentationFormat>On-screen Show (4:3)</PresentationFormat>
  <Paragraphs>78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Helvetica</vt:lpstr>
      <vt:lpstr>Office Theme</vt:lpstr>
      <vt:lpstr>  </vt:lpstr>
      <vt:lpstr>Core strand 3:  Key challenges that create barriers to supporting the needs of learners with ALN</vt:lpstr>
      <vt:lpstr>Learning without limits</vt:lpstr>
      <vt:lpstr>PowerPoint Presentation</vt:lpstr>
      <vt:lpstr>Activity 1</vt:lpstr>
      <vt:lpstr>PowerPoint Presentation</vt:lpstr>
      <vt:lpstr>PowerPoint Presentation</vt:lpstr>
      <vt:lpstr>Impact of SEN classification</vt:lpstr>
      <vt:lpstr>Impact of structural issues within education systems</vt:lpstr>
      <vt:lpstr>Finnish context</vt:lpstr>
      <vt:lpstr>Categories of need</vt:lpstr>
      <vt:lpstr>Welsh context</vt:lpstr>
      <vt:lpstr>Activity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 Creative</dc:creator>
  <cp:lastModifiedBy>Dai Thomas</cp:lastModifiedBy>
  <cp:revision>9</cp:revision>
  <dcterms:created xsi:type="dcterms:W3CDTF">2021-06-18T14:15:35Z</dcterms:created>
  <dcterms:modified xsi:type="dcterms:W3CDTF">2022-11-18T10:21:48Z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0x010100FF99C6E756E3D84E8B1A0D94836D794A</vt:lpwstr>
  </property>
  <property fmtid="{D5CDD505-2E9C-101B-9397-08002B2CF9AE}" pid="3" name="ClassificationContentMarkingHeaderLocations">
    <vt:lpwstr>Office Theme:9</vt:lpwstr>
  </property>
  <property fmtid="{D5CDD505-2E9C-101B-9397-08002B2CF9AE}" pid="4" name="ClassificationContentMarkingHeaderText">
    <vt:lpwstr>PUBLIC / CYHOEDDUS</vt:lpwstr>
  </property>
</Properties>
</file>